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ink/ink1.xml" ContentType="application/inkml+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4370" r:id="rId2"/>
  </p:sldMasterIdLst>
  <p:notesMasterIdLst>
    <p:notesMasterId r:id="rId31"/>
  </p:notesMasterIdLst>
  <p:sldIdLst>
    <p:sldId id="256" r:id="rId3"/>
    <p:sldId id="348" r:id="rId4"/>
    <p:sldId id="416" r:id="rId5"/>
    <p:sldId id="524" r:id="rId6"/>
    <p:sldId id="516" r:id="rId7"/>
    <p:sldId id="444" r:id="rId8"/>
    <p:sldId id="470" r:id="rId9"/>
    <p:sldId id="472" r:id="rId10"/>
    <p:sldId id="475" r:id="rId11"/>
    <p:sldId id="471" r:id="rId12"/>
    <p:sldId id="417" r:id="rId13"/>
    <p:sldId id="476" r:id="rId14"/>
    <p:sldId id="495" r:id="rId15"/>
    <p:sldId id="496" r:id="rId16"/>
    <p:sldId id="525" r:id="rId17"/>
    <p:sldId id="477" r:id="rId18"/>
    <p:sldId id="478" r:id="rId19"/>
    <p:sldId id="480" r:id="rId20"/>
    <p:sldId id="484" r:id="rId21"/>
    <p:sldId id="485" r:id="rId22"/>
    <p:sldId id="486" r:id="rId23"/>
    <p:sldId id="487" r:id="rId24"/>
    <p:sldId id="490" r:id="rId25"/>
    <p:sldId id="491" r:id="rId26"/>
    <p:sldId id="492" r:id="rId27"/>
    <p:sldId id="494" r:id="rId28"/>
    <p:sldId id="498" r:id="rId29"/>
    <p:sldId id="499"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94454" autoAdjust="0"/>
  </p:normalViewPr>
  <p:slideViewPr>
    <p:cSldViewPr>
      <p:cViewPr>
        <p:scale>
          <a:sx n="70" d="100"/>
          <a:sy n="70" d="100"/>
        </p:scale>
        <p:origin x="-678" y="21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04-18T11:57:54.983"/>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D46C4B9-6422-4643-B82A-56D922C392C0}" type="datetimeFigureOut">
              <a:rPr lang="en-US" smtClean="0"/>
              <a:pPr/>
              <a:t>6/20/2013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E0E1F84-90A1-4CBF-B0DD-133433403AE4}" type="slidenum">
              <a:rPr lang="en-US" smtClean="0"/>
              <a:pPr/>
              <a:t>‹#›</a:t>
            </a:fld>
            <a:endParaRPr lang="en-US"/>
          </a:p>
        </p:txBody>
      </p:sp>
    </p:spTree>
    <p:extLst>
      <p:ext uri="{BB962C8B-B14F-4D97-AF65-F5344CB8AC3E}">
        <p14:creationId xmlns:p14="http://schemas.microsoft.com/office/powerpoint/2010/main" xmlns="" val="8842520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0E1F84-90A1-4CBF-B0DD-133433403AE4}" type="slidenum">
              <a:rPr lang="en-US" smtClean="0"/>
              <a:pPr/>
              <a:t>2</a:t>
            </a:fld>
            <a:endParaRPr lang="en-US"/>
          </a:p>
        </p:txBody>
      </p:sp>
    </p:spTree>
    <p:extLst>
      <p:ext uri="{BB962C8B-B14F-4D97-AF65-F5344CB8AC3E}">
        <p14:creationId xmlns:p14="http://schemas.microsoft.com/office/powerpoint/2010/main" xmlns="" val="25973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0E1F84-90A1-4CBF-B0DD-133433403AE4}" type="slidenum">
              <a:rPr lang="en-US" smtClean="0"/>
              <a:pPr/>
              <a:t>3</a:t>
            </a:fld>
            <a:endParaRPr lang="en-US"/>
          </a:p>
        </p:txBody>
      </p:sp>
    </p:spTree>
    <p:extLst>
      <p:ext uri="{BB962C8B-B14F-4D97-AF65-F5344CB8AC3E}">
        <p14:creationId xmlns:p14="http://schemas.microsoft.com/office/powerpoint/2010/main" xmlns="" val="25973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3F4F61-2A59-4655-932C-BEB0DC80C290}" type="datetime1">
              <a:rPr lang="en-US" smtClean="0"/>
              <a:pPr/>
              <a:t>6/20/2013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48C77A-E84F-459D-8C05-79F09B661312}" type="slidenum">
              <a:rPr lang="en-US" smtClean="0"/>
              <a:pPr/>
              <a:t>‹#›</a:t>
            </a:fld>
            <a:endParaRPr lang="en-US"/>
          </a:p>
        </p:txBody>
      </p:sp>
    </p:spTree>
    <p:extLst>
      <p:ext uri="{BB962C8B-B14F-4D97-AF65-F5344CB8AC3E}">
        <p14:creationId xmlns:p14="http://schemas.microsoft.com/office/powerpoint/2010/main" xmlns="" val="178141397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C4EB26-EEEA-429A-893F-3C3FC80DCA9B}" type="datetime1">
              <a:rPr lang="en-US" smtClean="0"/>
              <a:pPr/>
              <a:t>6/20/2013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48C77A-E84F-459D-8C05-79F09B661312}" type="slidenum">
              <a:rPr lang="en-US" smtClean="0"/>
              <a:pPr/>
              <a:t>‹#›</a:t>
            </a:fld>
            <a:endParaRPr lang="en-US"/>
          </a:p>
        </p:txBody>
      </p:sp>
    </p:spTree>
    <p:extLst>
      <p:ext uri="{BB962C8B-B14F-4D97-AF65-F5344CB8AC3E}">
        <p14:creationId xmlns:p14="http://schemas.microsoft.com/office/powerpoint/2010/main" xmlns="" val="108487930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3B9F67A-8052-4D5F-BFEC-203317DFCAC7}" type="datetime1">
              <a:rPr lang="en-US" smtClean="0"/>
              <a:pPr/>
              <a:t>6/20/2013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48C77A-E84F-459D-8C05-79F09B661312}" type="slidenum">
              <a:rPr lang="en-US" smtClean="0"/>
              <a:pPr/>
              <a:t>‹#›</a:t>
            </a:fld>
            <a:endParaRPr lang="en-US"/>
          </a:p>
        </p:txBody>
      </p:sp>
    </p:spTree>
    <p:extLst>
      <p:ext uri="{BB962C8B-B14F-4D97-AF65-F5344CB8AC3E}">
        <p14:creationId xmlns:p14="http://schemas.microsoft.com/office/powerpoint/2010/main" xmlns="" val="65965769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3ACF377-32F1-4B60-AA33-4DFAD6B9167A}" type="datetime1">
              <a:rPr lang="en-US" smtClean="0"/>
              <a:pPr/>
              <a:t>6/20/2013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48C77A-E84F-459D-8C05-79F09B661312}" type="slidenum">
              <a:rPr lang="en-US" smtClean="0"/>
              <a:pPr/>
              <a:t>‹#›</a:t>
            </a:fld>
            <a:endParaRPr lang="en-US"/>
          </a:p>
        </p:txBody>
      </p:sp>
    </p:spTree>
    <p:extLst>
      <p:ext uri="{BB962C8B-B14F-4D97-AF65-F5344CB8AC3E}">
        <p14:creationId xmlns:p14="http://schemas.microsoft.com/office/powerpoint/2010/main" xmlns="" val="114903792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8348FDC-6750-4FC8-A72D-8DD80F11ED00}" type="datetime1">
              <a:rPr lang="en-US" smtClean="0"/>
              <a:pPr/>
              <a:t>6/20/2013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48C77A-E84F-459D-8C05-79F09B661312}" type="slidenum">
              <a:rPr lang="en-US" smtClean="0"/>
              <a:pPr/>
              <a:t>‹#›</a:t>
            </a:fld>
            <a:endParaRPr lang="en-US"/>
          </a:p>
        </p:txBody>
      </p:sp>
    </p:spTree>
    <p:extLst>
      <p:ext uri="{BB962C8B-B14F-4D97-AF65-F5344CB8AC3E}">
        <p14:creationId xmlns:p14="http://schemas.microsoft.com/office/powerpoint/2010/main" xmlns="" val="354033909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986091F-6165-4DAE-9EF6-09336D37DEA7}" type="datetime1">
              <a:rPr lang="en-US" smtClean="0"/>
              <a:pPr/>
              <a:t>6/20/2013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48C77A-E84F-459D-8C05-79F09B661312}" type="slidenum">
              <a:rPr lang="en-US" smtClean="0"/>
              <a:pPr/>
              <a:t>‹#›</a:t>
            </a:fld>
            <a:endParaRPr lang="en-US"/>
          </a:p>
        </p:txBody>
      </p:sp>
    </p:spTree>
    <p:extLst>
      <p:ext uri="{BB962C8B-B14F-4D97-AF65-F5344CB8AC3E}">
        <p14:creationId xmlns:p14="http://schemas.microsoft.com/office/powerpoint/2010/main" xmlns="" val="275486468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AFC5AB-80F8-4050-9473-D52BAB3A8C57}" type="datetime1">
              <a:rPr lang="en-US" smtClean="0"/>
              <a:pPr/>
              <a:t>6/20/2013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48C77A-E84F-459D-8C05-79F09B661312}" type="slidenum">
              <a:rPr lang="en-US" smtClean="0"/>
              <a:pPr/>
              <a:t>‹#›</a:t>
            </a:fld>
            <a:endParaRPr lang="en-US"/>
          </a:p>
        </p:txBody>
      </p:sp>
    </p:spTree>
    <p:extLst>
      <p:ext uri="{BB962C8B-B14F-4D97-AF65-F5344CB8AC3E}">
        <p14:creationId xmlns:p14="http://schemas.microsoft.com/office/powerpoint/2010/main" xmlns="" val="314343046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13AB90-BCE9-464E-8FA8-C61C7919C195}" type="datetime1">
              <a:rPr lang="en-US" smtClean="0"/>
              <a:pPr/>
              <a:t>6/20/2013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48C77A-E84F-459D-8C05-79F09B661312}" type="slidenum">
              <a:rPr lang="en-US" smtClean="0"/>
              <a:pPr/>
              <a:t>‹#›</a:t>
            </a:fld>
            <a:endParaRPr lang="en-US"/>
          </a:p>
        </p:txBody>
      </p:sp>
    </p:spTree>
    <p:extLst>
      <p:ext uri="{BB962C8B-B14F-4D97-AF65-F5344CB8AC3E}">
        <p14:creationId xmlns:p14="http://schemas.microsoft.com/office/powerpoint/2010/main" xmlns="" val="80299646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A1D35B7-6515-4C0F-A9C2-65AC1AF5E6A8}" type="datetime1">
              <a:rPr lang="en-US" smtClean="0"/>
              <a:pPr/>
              <a:t>6/20/2013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48C77A-E84F-459D-8C05-79F09B661312}" type="slidenum">
              <a:rPr lang="en-US" smtClean="0"/>
              <a:pPr/>
              <a:t>‹#›</a:t>
            </a:fld>
            <a:endParaRPr lang="en-US"/>
          </a:p>
        </p:txBody>
      </p:sp>
    </p:spTree>
    <p:extLst>
      <p:ext uri="{BB962C8B-B14F-4D97-AF65-F5344CB8AC3E}">
        <p14:creationId xmlns:p14="http://schemas.microsoft.com/office/powerpoint/2010/main" xmlns="" val="188129335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6E685B9-EAB6-44E3-8567-107264A52B0C}" type="datetime1">
              <a:rPr lang="en-US" smtClean="0"/>
              <a:pPr/>
              <a:t>6/20/2013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48C77A-E84F-459D-8C05-79F09B661312}" type="slidenum">
              <a:rPr lang="en-US" smtClean="0"/>
              <a:pPr/>
              <a:t>‹#›</a:t>
            </a:fld>
            <a:endParaRPr lang="en-US"/>
          </a:p>
        </p:txBody>
      </p:sp>
    </p:spTree>
    <p:extLst>
      <p:ext uri="{BB962C8B-B14F-4D97-AF65-F5344CB8AC3E}">
        <p14:creationId xmlns:p14="http://schemas.microsoft.com/office/powerpoint/2010/main" xmlns="" val="35317670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458B82-DFE7-4034-A18A-0928F2231E94}" type="datetime1">
              <a:rPr lang="en-US" smtClean="0"/>
              <a:pPr/>
              <a:t>6/20/2013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48C77A-E84F-459D-8C05-79F09B661312}" type="slidenum">
              <a:rPr lang="en-US" smtClean="0"/>
              <a:pPr/>
              <a:t>‹#›</a:t>
            </a:fld>
            <a:endParaRPr lang="en-US"/>
          </a:p>
        </p:txBody>
      </p:sp>
    </p:spTree>
    <p:extLst>
      <p:ext uri="{BB962C8B-B14F-4D97-AF65-F5344CB8AC3E}">
        <p14:creationId xmlns:p14="http://schemas.microsoft.com/office/powerpoint/2010/main" xmlns="" val="220607496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b="1">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fld id="{E15D5D23-CCA8-4A26-9A57-E9B625BA2D73}" type="datetime1">
              <a:rPr lang="en-US" smtClean="0"/>
              <a:pPr/>
              <a:t>6/20/2013</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B6F15528-21DE-4FAA-801E-634DDDAF4B2B}"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b="1" dirty="0">
                <a:solidFill>
                  <a:srgbClr val="FFFFFF"/>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b="1">
                <a:solidFill>
                  <a:schemeClr val="tx1"/>
                </a:solidFill>
              </a:defRPr>
            </a:lvl1pPr>
          </a:lstStyle>
          <a:p>
            <a:r>
              <a:rPr kumimoji="0" lang="en-US" dirty="0" smtClean="0"/>
              <a:t>Click to edit Master title style</a:t>
            </a:r>
            <a:endParaRPr kumimoji="0" lang="en-US" dirty="0"/>
          </a:p>
        </p:txBody>
      </p:sp>
      <p:sp>
        <p:nvSpPr>
          <p:cNvPr id="4" name="Date Placeholder 3"/>
          <p:cNvSpPr>
            <a:spLocks noGrp="1"/>
          </p:cNvSpPr>
          <p:nvPr>
            <p:ph type="dt" sz="half" idx="10"/>
          </p:nvPr>
        </p:nvSpPr>
        <p:spPr/>
        <p:txBody>
          <a:bodyPr/>
          <a:lstStyle/>
          <a:p>
            <a:fld id="{DD26C6EE-5D40-480F-A054-FAFFDB2A8BA9}" type="datetime1">
              <a:rPr lang="en-US" smtClean="0"/>
              <a:pPr/>
              <a:t>6/20/2013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ctr">
              <a:buNone/>
              <a:defRPr sz="4000" b="1" cap="none">
                <a:solidFill>
                  <a:schemeClr val="tx1"/>
                </a:solidFill>
              </a:defRPr>
            </a:lvl1pPr>
          </a:lstStyle>
          <a:p>
            <a:r>
              <a:rPr kumimoji="0" lang="en-US" dirty="0" smtClean="0"/>
              <a:t>Click to edit Master title style</a:t>
            </a:r>
            <a:endParaRPr kumimoji="0" lang="en-US" dirty="0"/>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dirty="0" smtClean="0"/>
              <a:t>Click to edit Master text styles</a:t>
            </a:r>
          </a:p>
        </p:txBody>
      </p:sp>
      <p:sp>
        <p:nvSpPr>
          <p:cNvPr id="4" name="Date Placeholder 3"/>
          <p:cNvSpPr>
            <a:spLocks noGrp="1"/>
          </p:cNvSpPr>
          <p:nvPr>
            <p:ph type="dt" sz="half" idx="10"/>
          </p:nvPr>
        </p:nvSpPr>
        <p:spPr/>
        <p:txBody>
          <a:bodyPr/>
          <a:lstStyle/>
          <a:p>
            <a:fld id="{F19CE608-54B6-4A04-AFA9-49D92AA300CA}" type="datetime1">
              <a:rPr lang="en-US" smtClean="0"/>
              <a:pPr/>
              <a:t>6/20/2013</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b="1">
                <a:solidFill>
                  <a:schemeClr val="tx1"/>
                </a:solidFill>
              </a:defRPr>
            </a:lvl1pPr>
          </a:lstStyle>
          <a:p>
            <a:r>
              <a:rPr kumimoji="0" lang="en-US" dirty="0" smtClean="0"/>
              <a:t>Click to edit Master title style</a:t>
            </a:r>
            <a:endParaRPr kumimoji="0" lang="en-US" dirty="0"/>
          </a:p>
        </p:txBody>
      </p:sp>
      <p:sp>
        <p:nvSpPr>
          <p:cNvPr id="5" name="Date Placeholder 4"/>
          <p:cNvSpPr>
            <a:spLocks noGrp="1"/>
          </p:cNvSpPr>
          <p:nvPr>
            <p:ph type="dt" sz="half" idx="10"/>
          </p:nvPr>
        </p:nvSpPr>
        <p:spPr/>
        <p:txBody>
          <a:bodyPr/>
          <a:lstStyle/>
          <a:p>
            <a:fld id="{57D6DE41-2D8D-434B-9BCD-DA3E0B2BF055}" type="datetime1">
              <a:rPr lang="en-US" smtClean="0"/>
              <a:pPr/>
              <a:t>6/20/2013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nchor="b" anchorCtr="0"/>
          <a:lstStyle>
            <a:lvl1pPr algn="ctr">
              <a:defRPr b="1">
                <a:solidFill>
                  <a:schemeClr val="tx1"/>
                </a:solidFill>
                <a:latin typeface="Times New Roman" pitchFamily="18" charset="0"/>
                <a:cs typeface="Times New Roman" pitchFamily="18" charset="0"/>
              </a:defRPr>
            </a:lvl1pPr>
          </a:lstStyle>
          <a:p>
            <a:r>
              <a:rPr kumimoji="0" lang="en-US" dirty="0" smtClean="0"/>
              <a:t>Click to edit Master title style</a:t>
            </a:r>
            <a:endParaRPr kumimoji="0" lang="en-US" dirty="0"/>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293C0153-CA66-4522-A3D8-06C273F898C5}" type="datetime1">
              <a:rPr lang="en-US" smtClean="0"/>
              <a:pPr/>
              <a:t>6/20/2013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lstStyle>
            <a:lvl1pPr algn="ctr">
              <a:defRPr b="1">
                <a:solidFill>
                  <a:schemeClr val="tx1"/>
                </a:solidFill>
                <a:latin typeface="Times New Roman" pitchFamily="18" charset="0"/>
                <a:cs typeface="Times New Roman" pitchFamily="18" charset="0"/>
              </a:defRPr>
            </a:lvl1pPr>
          </a:lstStyle>
          <a:p>
            <a:r>
              <a:rPr kumimoji="0" lang="en-US" dirty="0" smtClean="0"/>
              <a:t>Click to edit Master title style</a:t>
            </a:r>
            <a:endParaRPr kumimoji="0" lang="en-US" dirty="0"/>
          </a:p>
        </p:txBody>
      </p:sp>
      <p:sp>
        <p:nvSpPr>
          <p:cNvPr id="3" name="Date Placeholder 2"/>
          <p:cNvSpPr>
            <a:spLocks noGrp="1"/>
          </p:cNvSpPr>
          <p:nvPr>
            <p:ph type="dt" sz="half" idx="10"/>
          </p:nvPr>
        </p:nvSpPr>
        <p:spPr/>
        <p:txBody>
          <a:bodyPr/>
          <a:lstStyle/>
          <a:p>
            <a:fld id="{9847E19B-3B88-4C6D-9576-5BB76A6DD821}" type="datetime1">
              <a:rPr lang="en-US" smtClean="0"/>
              <a:pPr/>
              <a:t>6/20/2013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48F8B1-64A4-4DF6-80F4-7F5A844E04A9}" type="datetime1">
              <a:rPr lang="en-US" smtClean="0"/>
              <a:pPr/>
              <a:t>6/20/2013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152400"/>
            <a:ext cx="7772400" cy="1143000"/>
          </a:xfrm>
        </p:spPr>
        <p:txBody>
          <a:bodyPr anchor="b" anchorCtr="0"/>
          <a:lstStyle>
            <a:lvl1pPr algn="ctr">
              <a:buNone/>
              <a:defRPr sz="4000" b="1">
                <a:solidFill>
                  <a:schemeClr val="tx1"/>
                </a:solidFill>
                <a:latin typeface="Times New Roman" pitchFamily="18" charset="0"/>
                <a:cs typeface="Times New Roman" pitchFamily="18" charset="0"/>
              </a:defRPr>
            </a:lvl1pPr>
          </a:lstStyle>
          <a:p>
            <a:r>
              <a:rPr kumimoji="0" lang="en-US" dirty="0" smtClean="0"/>
              <a:t>Click to edit Master title style</a:t>
            </a:r>
            <a:endParaRPr kumimoji="0" lang="en-US" dirty="0"/>
          </a:p>
        </p:txBody>
      </p:sp>
      <p:sp>
        <p:nvSpPr>
          <p:cNvPr id="3" name="Text Placeholder 2"/>
          <p:cNvSpPr>
            <a:spLocks noGrp="1"/>
          </p:cNvSpPr>
          <p:nvPr>
            <p:ph type="body" idx="2"/>
          </p:nvPr>
        </p:nvSpPr>
        <p:spPr>
          <a:xfrm>
            <a:off x="914400" y="15240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30FBC92-FCEF-4A52-BDB2-CBA644092D1F}" type="datetime1">
              <a:rPr lang="en-US" smtClean="0"/>
              <a:pPr/>
              <a:t>6/20/2013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quarter" idx="1"/>
          </p:nvPr>
        </p:nvSpPr>
        <p:spPr>
          <a:xfrm>
            <a:off x="2971800" y="15240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1">
                <a:solidFill>
                  <a:schemeClr val="tx1"/>
                </a:solidFill>
              </a:defRPr>
            </a:lvl1pPr>
          </a:lstStyle>
          <a:p>
            <a:r>
              <a:rPr kumimoji="0" lang="en-US" dirty="0" smtClean="0"/>
              <a:t>Click to edit Master title style</a:t>
            </a:r>
            <a:endParaRPr kumimoji="0" lang="en-US" dirty="0"/>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2E8BAE0-F2E5-4ED9-8968-78EE30F6137A}" type="datetime1">
              <a:rPr lang="en-US" smtClean="0"/>
              <a:pPr/>
              <a:t>6/20/2013</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B6F15528-21DE-4FAA-801E-634DDDAF4B2B}"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b="1">
                <a:solidFill>
                  <a:schemeClr val="tx1"/>
                </a:solidFill>
              </a:defRPr>
            </a:lvl1pPr>
          </a:lstStyle>
          <a:p>
            <a:r>
              <a:rPr kumimoji="0" lang="en-US" dirty="0" smtClean="0"/>
              <a:t>Click to edit Master title style</a:t>
            </a:r>
            <a:endParaRPr kumimoji="0" lang="en-US" dirty="0"/>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3B8B4DA-819C-4E59-8C3D-6552B946B17D}" type="datetime1">
              <a:rPr lang="en-US" smtClean="0"/>
              <a:pPr/>
              <a:t>6/20/2013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D67861A-46D8-463C-97F8-01533B204BF0}" type="datetime1">
              <a:rPr lang="en-US" smtClean="0"/>
              <a:pPr/>
              <a:t>6/20/2013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lstStyle>
            <a:lvl1pPr algn="ctr">
              <a:defRPr b="1">
                <a:solidFill>
                  <a:schemeClr val="tx1"/>
                </a:solidFill>
                <a:latin typeface="Times New Roman" pitchFamily="18" charset="0"/>
                <a:cs typeface="Times New Roman" pitchFamily="18" charset="0"/>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6EF49102-A3C5-432D-B9DA-380B189218BB}" type="datetime1">
              <a:rPr lang="en-US" smtClean="0"/>
              <a:pPr/>
              <a:t>6/20/2013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
        <p:nvSpPr>
          <p:cNvPr id="7" name="Text Placeholder 6"/>
          <p:cNvSpPr>
            <a:spLocks noGrp="1"/>
          </p:cNvSpPr>
          <p:nvPr>
            <p:ph type="body" sz="quarter" idx="13"/>
          </p:nvPr>
        </p:nvSpPr>
        <p:spPr>
          <a:xfrm>
            <a:off x="457200" y="1524000"/>
            <a:ext cx="8229600" cy="4419600"/>
          </a:xfrm>
        </p:spPr>
        <p:txBody>
          <a:bodyPr/>
          <a:lstStyle>
            <a:lvl1pPr>
              <a:defRPr>
                <a:latin typeface="Times New Roman" pitchFamily="18" charset="0"/>
                <a:cs typeface="Times New Roman" pitchFamily="18" charset="0"/>
              </a:defRPr>
            </a:lvl1pPr>
            <a:lvl2pPr>
              <a:defRPr>
                <a:latin typeface="Times New Roman" pitchFamily="18" charset="0"/>
                <a:cs typeface="Times New Roman" pitchFamily="18" charset="0"/>
              </a:defRPr>
            </a:lvl2pPr>
            <a:lvl3pPr>
              <a:defRPr>
                <a:latin typeface="Times New Roman" pitchFamily="18" charset="0"/>
                <a:cs typeface="Times New Roman" pitchFamily="18" charset="0"/>
              </a:defRPr>
            </a:lvl3pPr>
            <a:lvl4pPr>
              <a:defRPr>
                <a:latin typeface="Times New Roman" pitchFamily="18" charset="0"/>
                <a:cs typeface="Times New Roman" pitchFamily="18" charset="0"/>
              </a:defRPr>
            </a:lvl4pPr>
            <a:lvl5pPr>
              <a:defRPr>
                <a:latin typeface="Times New Roman" pitchFamily="18" charset="0"/>
                <a:cs typeface="Times New Roman"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xmlns="" val="224674815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2"/>
          </a:xfrm>
        </p:spPr>
        <p:txBody>
          <a:bodyPr anchor="b"/>
          <a:lstStyle>
            <a:lvl1pPr marL="0" indent="0">
              <a:buNone/>
              <a:defRPr sz="2400" b="1">
                <a:latin typeface="Times New Roman" pitchFamily="18" charset="0"/>
                <a:cs typeface="Times New Roman"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atin typeface="Times New Roman" pitchFamily="18" charset="0"/>
                <a:cs typeface="Times New Roman" pitchFamily="18" charset="0"/>
              </a:defRPr>
            </a:lvl1pPr>
            <a:lvl2pPr>
              <a:defRPr sz="2000">
                <a:latin typeface="Times New Roman" pitchFamily="18" charset="0"/>
                <a:cs typeface="Times New Roman" pitchFamily="18" charset="0"/>
              </a:defRPr>
            </a:lvl2pPr>
            <a:lvl3pPr>
              <a:defRPr sz="1800">
                <a:latin typeface="Times New Roman" pitchFamily="18" charset="0"/>
                <a:cs typeface="Times New Roman" pitchFamily="18" charset="0"/>
              </a:defRPr>
            </a:lvl3pPr>
            <a:lvl4pPr>
              <a:defRPr sz="1600">
                <a:latin typeface="Times New Roman" pitchFamily="18" charset="0"/>
                <a:cs typeface="Times New Roman" pitchFamily="18" charset="0"/>
              </a:defRPr>
            </a:lvl4pPr>
            <a:lvl5pPr>
              <a:defRPr sz="1600">
                <a:latin typeface="Times New Roman" pitchFamily="18" charset="0"/>
                <a:cs typeface="Times New Roman" pitchFamily="18"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atin typeface="Times New Roman" pitchFamily="18" charset="0"/>
                <a:cs typeface="Times New Roman"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atin typeface="Times New Roman" pitchFamily="18" charset="0"/>
                <a:cs typeface="Times New Roman" pitchFamily="18" charset="0"/>
              </a:defRPr>
            </a:lvl1pPr>
            <a:lvl2pPr>
              <a:defRPr sz="2000">
                <a:latin typeface="Times New Roman" pitchFamily="18" charset="0"/>
                <a:cs typeface="Times New Roman" pitchFamily="18" charset="0"/>
              </a:defRPr>
            </a:lvl2pPr>
            <a:lvl3pPr>
              <a:defRPr sz="1800">
                <a:latin typeface="Times New Roman" pitchFamily="18" charset="0"/>
                <a:cs typeface="Times New Roman" pitchFamily="18" charset="0"/>
              </a:defRPr>
            </a:lvl3pPr>
            <a:lvl4pPr>
              <a:defRPr sz="1600">
                <a:latin typeface="Times New Roman" pitchFamily="18" charset="0"/>
                <a:cs typeface="Times New Roman" pitchFamily="18" charset="0"/>
              </a:defRPr>
            </a:lvl4pPr>
            <a:lvl5pPr>
              <a:defRPr sz="1600">
                <a:latin typeface="Times New Roman" pitchFamily="18" charset="0"/>
                <a:cs typeface="Times New Roman" pitchFamily="18"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Title 9"/>
          <p:cNvSpPr>
            <a:spLocks noGrp="1"/>
          </p:cNvSpPr>
          <p:nvPr>
            <p:ph type="title"/>
          </p:nvPr>
        </p:nvSpPr>
        <p:spPr>
          <a:xfrm>
            <a:off x="914400" y="152400"/>
            <a:ext cx="7772400" cy="1143000"/>
          </a:xfrm>
        </p:spPr>
        <p:txBody>
          <a:bodyPr/>
          <a:lstStyle>
            <a:lvl1pPr algn="ctr">
              <a:defRPr b="1">
                <a:solidFill>
                  <a:schemeClr val="tx1"/>
                </a:solidFill>
                <a:latin typeface="Times New Roman" pitchFamily="18" charset="0"/>
                <a:cs typeface="Times New Roman" pitchFamily="18" charset="0"/>
              </a:defRPr>
            </a:lvl1pPr>
          </a:lstStyle>
          <a:p>
            <a:r>
              <a:rPr lang="en-US" dirty="0" smtClean="0"/>
              <a:t>Click to edit Master title style</a:t>
            </a:r>
            <a:endParaRPr lang="en-US" dirty="0"/>
          </a:p>
        </p:txBody>
      </p:sp>
      <p:sp>
        <p:nvSpPr>
          <p:cNvPr id="11" name="Date Placeholder 10"/>
          <p:cNvSpPr>
            <a:spLocks noGrp="1"/>
          </p:cNvSpPr>
          <p:nvPr>
            <p:ph type="dt" sz="half" idx="10"/>
          </p:nvPr>
        </p:nvSpPr>
        <p:spPr/>
        <p:txBody>
          <a:bodyPr/>
          <a:lstStyle/>
          <a:p>
            <a:fld id="{3F09F757-2640-4D19-A641-89C52FBC563B}" type="datetime1">
              <a:rPr lang="en-US" smtClean="0"/>
              <a:pPr/>
              <a:t>6/20/2013</a:t>
            </a:fld>
            <a:endParaRPr lang="en-US"/>
          </a:p>
        </p:txBody>
      </p:sp>
      <p:sp>
        <p:nvSpPr>
          <p:cNvPr id="12" name="Footer Placeholder 11"/>
          <p:cNvSpPr>
            <a:spLocks noGrp="1"/>
          </p:cNvSpPr>
          <p:nvPr>
            <p:ph type="ftr" sz="quarter" idx="11"/>
          </p:nvPr>
        </p:nvSpPr>
        <p:spPr/>
        <p:txBody>
          <a:bodyPr/>
          <a:lstStyle/>
          <a:p>
            <a:endParaRPr lang="en-US"/>
          </a:p>
        </p:txBody>
      </p:sp>
      <p:sp>
        <p:nvSpPr>
          <p:cNvPr id="13" name="Slide Number Placeholder 12"/>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2889E2AC-05D3-4CF5-8E2A-107154C697F0}" type="datetime1">
              <a:rPr lang="en-US" smtClean="0"/>
              <a:pPr/>
              <a:t>6/20/2013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
        <p:nvSpPr>
          <p:cNvPr id="9" name="Text Placeholder 8"/>
          <p:cNvSpPr>
            <a:spLocks noGrp="1"/>
          </p:cNvSpPr>
          <p:nvPr>
            <p:ph type="body" sz="quarter" idx="13"/>
          </p:nvPr>
        </p:nvSpPr>
        <p:spPr>
          <a:xfrm>
            <a:off x="533400" y="1828800"/>
            <a:ext cx="8153400" cy="3810000"/>
          </a:xfrm>
        </p:spPr>
        <p:txBody>
          <a:bodyPr>
            <a:normAutofit/>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xmlns="" val="370664023"/>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lstStyle>
            <a:lvl1pPr algn="ctr">
              <a:defRPr b="1">
                <a:solidFill>
                  <a:schemeClr val="tx1"/>
                </a:solidFill>
                <a:latin typeface="Times New Roman" pitchFamily="18" charset="0"/>
                <a:cs typeface="Times New Roman" pitchFamily="18" charset="0"/>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9777E86F-4A75-49B1-84A6-5054BB9C2A82}" type="datetime1">
              <a:rPr lang="en-US" smtClean="0"/>
              <a:pPr/>
              <a:t>6/20/2013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
        <p:nvSpPr>
          <p:cNvPr id="9" name="Text Placeholder 8"/>
          <p:cNvSpPr>
            <a:spLocks noGrp="1"/>
          </p:cNvSpPr>
          <p:nvPr>
            <p:ph type="body" sz="quarter" idx="13"/>
          </p:nvPr>
        </p:nvSpPr>
        <p:spPr>
          <a:xfrm>
            <a:off x="533400" y="1524000"/>
            <a:ext cx="8153400" cy="4343400"/>
          </a:xfrm>
        </p:spPr>
        <p:txBody>
          <a:bodyPr>
            <a:normAutofit/>
          </a:bodyPr>
          <a:lstStyle>
            <a:lvl1pPr>
              <a:defRPr sz="2800">
                <a:latin typeface="Times New Roman" pitchFamily="18" charset="0"/>
                <a:cs typeface="Times New Roman" pitchFamily="18" charset="0"/>
              </a:defRPr>
            </a:lvl1pPr>
            <a:lvl2pPr>
              <a:defRPr sz="2400">
                <a:latin typeface="Times New Roman" pitchFamily="18" charset="0"/>
                <a:cs typeface="Times New Roman" pitchFamily="18" charset="0"/>
              </a:defRPr>
            </a:lvl2pPr>
            <a:lvl3pPr>
              <a:defRPr sz="2000">
                <a:latin typeface="Times New Roman" pitchFamily="18" charset="0"/>
                <a:cs typeface="Times New Roman" pitchFamily="18" charset="0"/>
              </a:defRPr>
            </a:lvl3pPr>
            <a:lvl4pPr>
              <a:defRPr sz="1800">
                <a:latin typeface="Times New Roman" pitchFamily="18" charset="0"/>
                <a:cs typeface="Times New Roman" pitchFamily="18" charset="0"/>
              </a:defRPr>
            </a:lvl4pPr>
            <a:lvl5pPr>
              <a:defRPr sz="1800">
                <a:latin typeface="Times New Roman" pitchFamily="18" charset="0"/>
                <a:cs typeface="Times New Roman"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xmlns="" val="429397129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4_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lstStyle>
            <a:lvl1pPr algn="ctr">
              <a:defRPr b="1">
                <a:solidFill>
                  <a:schemeClr val="tx1"/>
                </a:solidFill>
                <a:latin typeface="Times New Roman" pitchFamily="18" charset="0"/>
                <a:cs typeface="Times New Roman" pitchFamily="18" charset="0"/>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41A5E53C-43E4-4DE8-863D-E8DE55FFDFD3}" type="datetime1">
              <a:rPr lang="en-US" smtClean="0"/>
              <a:pPr/>
              <a:t>6/20/2013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
        <p:nvSpPr>
          <p:cNvPr id="9" name="Text Placeholder 8"/>
          <p:cNvSpPr>
            <a:spLocks noGrp="1"/>
          </p:cNvSpPr>
          <p:nvPr>
            <p:ph type="body" sz="quarter" idx="13"/>
          </p:nvPr>
        </p:nvSpPr>
        <p:spPr>
          <a:xfrm>
            <a:off x="533400" y="1600200"/>
            <a:ext cx="8153400" cy="4343400"/>
          </a:xfrm>
        </p:spPr>
        <p:txBody>
          <a:bodyPr>
            <a:normAutofit/>
          </a:bodyPr>
          <a:lstStyle>
            <a:lvl1pPr>
              <a:defRPr sz="2800">
                <a:latin typeface="Times New Roman" pitchFamily="18" charset="0"/>
                <a:cs typeface="Times New Roman" pitchFamily="18" charset="0"/>
              </a:defRPr>
            </a:lvl1pPr>
            <a:lvl2pPr>
              <a:defRPr sz="2400">
                <a:latin typeface="Times New Roman" pitchFamily="18" charset="0"/>
                <a:cs typeface="Times New Roman" pitchFamily="18" charset="0"/>
              </a:defRPr>
            </a:lvl2pPr>
            <a:lvl3pPr>
              <a:defRPr sz="2000">
                <a:latin typeface="Times New Roman" pitchFamily="18" charset="0"/>
                <a:cs typeface="Times New Roman" pitchFamily="18" charset="0"/>
              </a:defRPr>
            </a:lvl3pPr>
            <a:lvl4pPr>
              <a:defRPr sz="1800">
                <a:latin typeface="Times New Roman" pitchFamily="18" charset="0"/>
                <a:cs typeface="Times New Roman" pitchFamily="18" charset="0"/>
              </a:defRPr>
            </a:lvl4pPr>
            <a:lvl5pPr>
              <a:defRPr sz="1800">
                <a:latin typeface="Times New Roman" pitchFamily="18" charset="0"/>
                <a:cs typeface="Times New Roman"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xmlns="" val="330521843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pattFill prst="ltDnDiag">
          <a:fgClr>
            <a:schemeClr val="bg2"/>
          </a:fgClr>
          <a:bgClr>
            <a:schemeClr val="accent3">
              <a:lumMod val="20000"/>
              <a:lumOff val="80000"/>
            </a:schemeClr>
          </a:bgClr>
        </a:patt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0DDE46-D9C7-4B28-AE1C-0E1935648D02}" type="datetime1">
              <a:rPr lang="en-US" smtClean="0"/>
              <a:pPr/>
              <a:t>6/20/2013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48C77A-E84F-459D-8C05-79F09B661312}" type="slidenum">
              <a:rPr lang="en-US" smtClean="0"/>
              <a:pPr/>
              <a:t>‹#›</a:t>
            </a:fld>
            <a:endParaRPr lang="en-US"/>
          </a:p>
        </p:txBody>
      </p:sp>
    </p:spTree>
    <p:extLst>
      <p:ext uri="{BB962C8B-B14F-4D97-AF65-F5344CB8AC3E}">
        <p14:creationId xmlns:p14="http://schemas.microsoft.com/office/powerpoint/2010/main" xmlns="" val="34682014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hf hdr="0" ftr="0" dt="0"/>
  <p:txStyles>
    <p:titleStyle>
      <a:lvl1pPr algn="ctr" defTabSz="914400" rtl="0" eaLnBrk="1" latinLnBrk="0" hangingPunct="1">
        <a:spcBef>
          <a:spcPct val="0"/>
        </a:spcBef>
        <a:buNone/>
        <a:defRPr sz="4000" b="1" kern="1200">
          <a:solidFill>
            <a:schemeClr val="tx1"/>
          </a:solidFill>
          <a:latin typeface="Cambria" pitchFamily="18"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D7B4A214-060E-48C2-B70E-F0F24E3EC2BA}" type="datetime1">
              <a:rPr lang="en-US" smtClean="0"/>
              <a:pPr/>
              <a:t>6/20/2013</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9C48C77A-E84F-459D-8C05-79F09B66131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4371" r:id="rId1"/>
    <p:sldLayoutId id="2147484372" r:id="rId2"/>
    <p:sldLayoutId id="2147484373" r:id="rId3"/>
    <p:sldLayoutId id="2147484374" r:id="rId4"/>
    <p:sldLayoutId id="2147484375" r:id="rId5"/>
    <p:sldLayoutId id="2147484376" r:id="rId6"/>
    <p:sldLayoutId id="2147484377" r:id="rId7"/>
    <p:sldLayoutId id="2147484378" r:id="rId8"/>
    <p:sldLayoutId id="2147484379" r:id="rId9"/>
    <p:sldLayoutId id="2147484380" r:id="rId10"/>
    <p:sldLayoutId id="2147484381" r:id="rId11"/>
    <p:sldLayoutId id="2147484384" r:id="rId12"/>
    <p:sldLayoutId id="2147483653" r:id="rId13"/>
    <p:sldLayoutId id="2147484387" r:id="rId14"/>
    <p:sldLayoutId id="2147484388" r:id="rId15"/>
    <p:sldLayoutId id="2147484389" r:id="rId16"/>
  </p:sldLayoutIdLst>
  <p:timing>
    <p:tnLst>
      <p:par>
        <p:cTn id="1" dur="indefinite" restart="never" nodeType="tmRoot"/>
      </p:par>
    </p:tnLst>
  </p:timing>
  <p:hf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3.xml"/><Relationship Id="rId1" Type="http://schemas.openxmlformats.org/officeDocument/2006/relationships/vmlDrawing" Target="../drawings/vmlDrawing1.v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3.xml"/><Relationship Id="rId1" Type="http://schemas.openxmlformats.org/officeDocument/2006/relationships/vmlDrawing" Target="../drawings/vmlDrawing2.v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vmlDrawing" Target="../drawings/vmlDrawing3.v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3.xml"/><Relationship Id="rId1" Type="http://schemas.openxmlformats.org/officeDocument/2006/relationships/vmlDrawing" Target="../drawings/vmlDrawing4.v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3.xml"/><Relationship Id="rId1" Type="http://schemas.openxmlformats.org/officeDocument/2006/relationships/vmlDrawing" Target="../drawings/vmlDrawing5.v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3.xml"/><Relationship Id="rId1" Type="http://schemas.openxmlformats.org/officeDocument/2006/relationships/vmlDrawing" Target="../drawings/vmlDrawing6.v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3.xml"/><Relationship Id="rId1" Type="http://schemas.openxmlformats.org/officeDocument/2006/relationships/vmlDrawing" Target="../drawings/vmlDrawing7.v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3.xml"/><Relationship Id="rId1" Type="http://schemas.openxmlformats.org/officeDocument/2006/relationships/vmlDrawing" Target="../drawings/vmlDrawing8.v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3.xml"/><Relationship Id="rId1" Type="http://schemas.openxmlformats.org/officeDocument/2006/relationships/vmlDrawing" Target="../drawings/vmlDrawing9.vml"/><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3.xml"/><Relationship Id="rId1" Type="http://schemas.openxmlformats.org/officeDocument/2006/relationships/vmlDrawing" Target="../drawings/vmlDrawing10.vml"/><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23.xml"/><Relationship Id="rId1" Type="http://schemas.openxmlformats.org/officeDocument/2006/relationships/vmlDrawing" Target="../drawings/vmlDrawing11.vml"/><Relationship Id="rId4" Type="http://schemas.openxmlformats.org/officeDocument/2006/relationships/image" Target="../media/image11.png"/></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23.xml"/><Relationship Id="rId1" Type="http://schemas.openxmlformats.org/officeDocument/2006/relationships/vmlDrawing" Target="../drawings/vmlDrawing12.vml"/><Relationship Id="rId5" Type="http://schemas.openxmlformats.org/officeDocument/2006/relationships/image" Target="../media/image13.png"/><Relationship Id="rId4" Type="http://schemas.openxmlformats.org/officeDocument/2006/relationships/image" Target="../media/image11.png"/></Relationships>
</file>

<file path=ppt/slides/_rels/slide27.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customXml" Target="../ink/ink1.xml"/><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95400" y="3200400"/>
            <a:ext cx="6400800" cy="2209800"/>
          </a:xfrm>
        </p:spPr>
        <p:txBody>
          <a:bodyPr>
            <a:normAutofit lnSpcReduction="10000"/>
          </a:bodyPr>
          <a:lstStyle/>
          <a:p>
            <a:r>
              <a:rPr lang="en-US" sz="7100" b="1" dirty="0" smtClean="0"/>
              <a:t>Lecture 07</a:t>
            </a:r>
          </a:p>
          <a:p>
            <a:endParaRPr lang="en-US" sz="3000" dirty="0" smtClean="0"/>
          </a:p>
          <a:p>
            <a:r>
              <a:rPr lang="en-US" sz="3600" dirty="0" smtClean="0"/>
              <a:t>Dr. MUMTAZ AHMED</a:t>
            </a:r>
            <a:endParaRPr lang="en-US" sz="1100" dirty="0"/>
          </a:p>
        </p:txBody>
      </p:sp>
      <p:sp>
        <p:nvSpPr>
          <p:cNvPr id="2" name="Title 1"/>
          <p:cNvSpPr>
            <a:spLocks noGrp="1"/>
          </p:cNvSpPr>
          <p:nvPr>
            <p:ph type="ctrTitle"/>
          </p:nvPr>
        </p:nvSpPr>
        <p:spPr>
          <a:xfrm>
            <a:off x="76200" y="1505930"/>
            <a:ext cx="8991600" cy="1470025"/>
          </a:xfrm>
        </p:spPr>
        <p:txBody>
          <a:bodyPr>
            <a:noAutofit/>
          </a:bodyPr>
          <a:lstStyle/>
          <a:p>
            <a:r>
              <a:rPr lang="en-US" b="1" dirty="0" smtClean="0"/>
              <a:t>MTH 161: Introduction To Statistics</a:t>
            </a:r>
            <a:endParaRPr lang="en-US" b="1" dirty="0"/>
          </a:p>
        </p:txBody>
      </p:sp>
    </p:spTree>
    <p:extLst>
      <p:ext uri="{BB962C8B-B14F-4D97-AF65-F5344CB8AC3E}">
        <p14:creationId xmlns:p14="http://schemas.microsoft.com/office/powerpoint/2010/main" xmlns="" val="425378804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lstStyle/>
          <a:p>
            <a:pPr algn="ctr"/>
            <a:r>
              <a:rPr lang="en-US" b="1" dirty="0" smtClean="0">
                <a:solidFill>
                  <a:schemeClr val="tx1"/>
                </a:solidFill>
                <a:latin typeface="Times New Roman" pitchFamily="18" charset="0"/>
                <a:cs typeface="Times New Roman" pitchFamily="18" charset="0"/>
              </a:rPr>
              <a:t>Review of Previous Lecture</a:t>
            </a:r>
            <a:endParaRPr lang="en-US" b="1" dirty="0">
              <a:solidFill>
                <a:schemeClr val="tx1"/>
              </a:solidFill>
              <a:latin typeface="Times New Roman" pitchFamily="18" charset="0"/>
              <a:cs typeface="Times New Roman" pitchFamily="18" charset="0"/>
            </a:endParaRPr>
          </a:p>
        </p:txBody>
      </p:sp>
      <p:sp>
        <p:nvSpPr>
          <p:cNvPr id="3" name="Text Placeholder 2"/>
          <p:cNvSpPr>
            <a:spLocks noGrp="1"/>
          </p:cNvSpPr>
          <p:nvPr>
            <p:ph type="body" sz="quarter" idx="13"/>
          </p:nvPr>
        </p:nvSpPr>
        <p:spPr>
          <a:xfrm>
            <a:off x="533400" y="1676400"/>
            <a:ext cx="8153400" cy="5029200"/>
          </a:xfrm>
        </p:spPr>
        <p:txBody>
          <a:bodyPr>
            <a:noAutofit/>
          </a:bodyPr>
          <a:lstStyle/>
          <a:p>
            <a:pPr marL="0" indent="0">
              <a:buNone/>
            </a:pPr>
            <a:r>
              <a:rPr lang="en-US" sz="2200" dirty="0" smtClean="0">
                <a:latin typeface="Times New Roman" pitchFamily="18" charset="0"/>
                <a:cs typeface="Times New Roman" pitchFamily="18" charset="0"/>
              </a:rPr>
              <a:t>In last lecture we discussed:</a:t>
            </a:r>
          </a:p>
          <a:p>
            <a:endParaRPr lang="en-US" sz="2200" b="1" dirty="0" smtClean="0">
              <a:latin typeface="Times New Roman" pitchFamily="18" charset="0"/>
              <a:cs typeface="Times New Roman" pitchFamily="18" charset="0"/>
            </a:endParaRPr>
          </a:p>
          <a:p>
            <a:pPr lvl="0" algn="just">
              <a:buClr>
                <a:srgbClr val="D34817"/>
              </a:buClr>
            </a:pPr>
            <a:r>
              <a:rPr lang="en-US" sz="2200" b="1" dirty="0" smtClean="0">
                <a:solidFill>
                  <a:prstClr val="black"/>
                </a:solidFill>
                <a:latin typeface="Times New Roman" pitchFamily="18" charset="0"/>
                <a:cs typeface="Times New Roman" pitchFamily="18" charset="0"/>
              </a:rPr>
              <a:t>An </a:t>
            </a:r>
            <a:r>
              <a:rPr lang="en-US" sz="2200" b="1" dirty="0">
                <a:solidFill>
                  <a:prstClr val="black"/>
                </a:solidFill>
                <a:latin typeface="Times New Roman" pitchFamily="18" charset="0"/>
                <a:cs typeface="Times New Roman" pitchFamily="18" charset="0"/>
              </a:rPr>
              <a:t>overview of MS-Excel</a:t>
            </a:r>
          </a:p>
          <a:p>
            <a:pPr lvl="0" algn="just">
              <a:buClr>
                <a:srgbClr val="D34817"/>
              </a:buClr>
            </a:pPr>
            <a:r>
              <a:rPr lang="en-US" sz="2200" b="1" dirty="0" smtClean="0">
                <a:solidFill>
                  <a:prstClr val="black"/>
                </a:solidFill>
                <a:latin typeface="Times New Roman" pitchFamily="18" charset="0"/>
                <a:cs typeface="Times New Roman" pitchFamily="18" charset="0"/>
              </a:rPr>
              <a:t>Creating </a:t>
            </a:r>
            <a:r>
              <a:rPr lang="en-US" sz="2200" b="1" dirty="0">
                <a:solidFill>
                  <a:prstClr val="black"/>
                </a:solidFill>
                <a:latin typeface="Times New Roman" pitchFamily="18" charset="0"/>
                <a:cs typeface="Times New Roman" pitchFamily="18" charset="0"/>
              </a:rPr>
              <a:t>Charts in MS-Excel</a:t>
            </a:r>
          </a:p>
          <a:p>
            <a:pPr lvl="1" algn="just">
              <a:buClr>
                <a:srgbClr val="9B2D1F"/>
              </a:buClr>
            </a:pPr>
            <a:r>
              <a:rPr lang="en-US" sz="2200" dirty="0">
                <a:solidFill>
                  <a:prstClr val="black"/>
                </a:solidFill>
                <a:latin typeface="Times New Roman" pitchFamily="18" charset="0"/>
                <a:cs typeface="Times New Roman" pitchFamily="18" charset="0"/>
              </a:rPr>
              <a:t>Graphs for Qualitative Data</a:t>
            </a:r>
          </a:p>
          <a:p>
            <a:pPr lvl="2" algn="just">
              <a:buClr>
                <a:srgbClr val="D34817">
                  <a:tint val="60000"/>
                </a:srgbClr>
              </a:buClr>
            </a:pPr>
            <a:r>
              <a:rPr lang="en-US" dirty="0">
                <a:solidFill>
                  <a:prstClr val="black"/>
                </a:solidFill>
                <a:latin typeface="Times New Roman" pitchFamily="18" charset="0"/>
                <a:cs typeface="Times New Roman" pitchFamily="18" charset="0"/>
              </a:rPr>
              <a:t>Bar Chart</a:t>
            </a:r>
          </a:p>
          <a:p>
            <a:pPr lvl="3" algn="just">
              <a:buClr>
                <a:srgbClr val="A28E6A"/>
              </a:buClr>
            </a:pPr>
            <a:r>
              <a:rPr lang="en-US" sz="2000" dirty="0">
                <a:solidFill>
                  <a:prstClr val="black"/>
                </a:solidFill>
                <a:latin typeface="Times New Roman" pitchFamily="18" charset="0"/>
                <a:cs typeface="Times New Roman" pitchFamily="18" charset="0"/>
              </a:rPr>
              <a:t>Simple Bar Chart</a:t>
            </a:r>
          </a:p>
          <a:p>
            <a:pPr lvl="3" algn="just">
              <a:buClr>
                <a:srgbClr val="A28E6A"/>
              </a:buClr>
            </a:pPr>
            <a:r>
              <a:rPr lang="en-US" sz="2000" dirty="0">
                <a:solidFill>
                  <a:prstClr val="black"/>
                </a:solidFill>
                <a:latin typeface="Times New Roman" pitchFamily="18" charset="0"/>
                <a:cs typeface="Times New Roman" pitchFamily="18" charset="0"/>
              </a:rPr>
              <a:t>Multiple Bar Chart</a:t>
            </a:r>
          </a:p>
          <a:p>
            <a:pPr lvl="3" algn="just">
              <a:buClr>
                <a:srgbClr val="A28E6A"/>
              </a:buClr>
            </a:pPr>
            <a:r>
              <a:rPr lang="en-US" sz="2000" dirty="0">
                <a:solidFill>
                  <a:prstClr val="black"/>
                </a:solidFill>
                <a:latin typeface="Times New Roman" pitchFamily="18" charset="0"/>
                <a:cs typeface="Times New Roman" pitchFamily="18" charset="0"/>
              </a:rPr>
              <a:t>Component Bar Chart</a:t>
            </a:r>
          </a:p>
          <a:p>
            <a:pPr lvl="2" algn="just">
              <a:buClr>
                <a:srgbClr val="D34817">
                  <a:tint val="60000"/>
                </a:srgbClr>
              </a:buClr>
            </a:pPr>
            <a:r>
              <a:rPr lang="en-US" dirty="0">
                <a:solidFill>
                  <a:prstClr val="black"/>
                </a:solidFill>
                <a:latin typeface="Times New Roman" pitchFamily="18" charset="0"/>
                <a:cs typeface="Times New Roman" pitchFamily="18" charset="0"/>
              </a:rPr>
              <a:t>Pie </a:t>
            </a:r>
            <a:r>
              <a:rPr lang="en-US" dirty="0" smtClean="0">
                <a:solidFill>
                  <a:prstClr val="black"/>
                </a:solidFill>
                <a:latin typeface="Times New Roman" pitchFamily="18" charset="0"/>
                <a:cs typeface="Times New Roman" pitchFamily="18" charset="0"/>
              </a:rPr>
              <a:t>Chart</a:t>
            </a:r>
          </a:p>
          <a:p>
            <a:pPr marL="274320" lvl="1" indent="-274320" algn="just">
              <a:spcBef>
                <a:spcPts val="580"/>
              </a:spcBef>
              <a:buClr>
                <a:srgbClr val="D34817"/>
              </a:buClr>
            </a:pPr>
            <a:r>
              <a:rPr lang="en-US" sz="2200" b="1" dirty="0">
                <a:solidFill>
                  <a:prstClr val="black"/>
                </a:solidFill>
                <a:latin typeface="Times New Roman" pitchFamily="18" charset="0"/>
                <a:cs typeface="Times New Roman" pitchFamily="18" charset="0"/>
              </a:rPr>
              <a:t>Graphs for Quantitative Data</a:t>
            </a:r>
          </a:p>
          <a:p>
            <a:pPr marL="548640" lvl="2" indent="-274320" algn="just">
              <a:spcBef>
                <a:spcPts val="580"/>
              </a:spcBef>
              <a:buClr>
                <a:srgbClr val="D34817"/>
              </a:buClr>
            </a:pPr>
            <a:r>
              <a:rPr lang="en-US" sz="2200" dirty="0">
                <a:solidFill>
                  <a:prstClr val="black"/>
                </a:solidFill>
                <a:latin typeface="Times New Roman" pitchFamily="18" charset="0"/>
                <a:cs typeface="Times New Roman" pitchFamily="18" charset="0"/>
              </a:rPr>
              <a:t>Scatter Plot </a:t>
            </a:r>
          </a:p>
          <a:p>
            <a:pPr marL="548640" lvl="2" indent="-274320" algn="just">
              <a:spcBef>
                <a:spcPts val="580"/>
              </a:spcBef>
              <a:buClr>
                <a:srgbClr val="D34817"/>
              </a:buClr>
            </a:pPr>
            <a:r>
              <a:rPr lang="en-US" sz="2200" dirty="0">
                <a:solidFill>
                  <a:prstClr val="black"/>
                </a:solidFill>
                <a:latin typeface="Times New Roman" pitchFamily="18" charset="0"/>
                <a:cs typeface="Times New Roman" pitchFamily="18" charset="0"/>
              </a:rPr>
              <a:t>Histogram</a:t>
            </a:r>
          </a:p>
          <a:p>
            <a:pPr lvl="2" algn="just">
              <a:buClr>
                <a:srgbClr val="D34817">
                  <a:tint val="60000"/>
                </a:srgbClr>
              </a:buClr>
            </a:pPr>
            <a:endParaRPr lang="en-US" dirty="0">
              <a:solidFill>
                <a:prstClr val="black"/>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extLst>
      <p:ext uri="{BB962C8B-B14F-4D97-AF65-F5344CB8AC3E}">
        <p14:creationId xmlns:p14="http://schemas.microsoft.com/office/powerpoint/2010/main" xmlns="" val="9892214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lstStyle/>
          <a:p>
            <a:pPr algn="ctr"/>
            <a:r>
              <a:rPr lang="en-US" b="1" dirty="0" smtClean="0">
                <a:solidFill>
                  <a:schemeClr val="tx1"/>
                </a:solidFill>
                <a:latin typeface="Times New Roman" pitchFamily="18" charset="0"/>
                <a:cs typeface="Times New Roman" pitchFamily="18" charset="0"/>
              </a:rPr>
              <a:t>Objectives of Current Lecture</a:t>
            </a:r>
            <a:endParaRPr lang="en-US" b="1" dirty="0">
              <a:solidFill>
                <a:schemeClr val="tx1"/>
              </a:solidFill>
              <a:latin typeface="Times New Roman" pitchFamily="18" charset="0"/>
              <a:cs typeface="Times New Roman" pitchFamily="18" charset="0"/>
            </a:endParaRPr>
          </a:p>
        </p:txBody>
      </p:sp>
      <p:sp>
        <p:nvSpPr>
          <p:cNvPr id="3" name="Text Placeholder 2"/>
          <p:cNvSpPr>
            <a:spLocks noGrp="1"/>
          </p:cNvSpPr>
          <p:nvPr>
            <p:ph type="body" sz="quarter" idx="13"/>
          </p:nvPr>
        </p:nvSpPr>
        <p:spPr>
          <a:xfrm>
            <a:off x="533400" y="1676400"/>
            <a:ext cx="8153400" cy="4876800"/>
          </a:xfrm>
        </p:spPr>
        <p:txBody>
          <a:bodyPr>
            <a:noAutofit/>
          </a:bodyPr>
          <a:lstStyle/>
          <a:p>
            <a:pPr lvl="0" algn="just">
              <a:buClr>
                <a:srgbClr val="D34817"/>
              </a:buClr>
            </a:pPr>
            <a:r>
              <a:rPr lang="en-US" sz="2200" b="1" dirty="0">
                <a:solidFill>
                  <a:prstClr val="black"/>
                </a:solidFill>
                <a:latin typeface="Times New Roman" pitchFamily="18" charset="0"/>
                <a:cs typeface="Times New Roman" pitchFamily="18" charset="0"/>
              </a:rPr>
              <a:t>Use of Excel Add-ins</a:t>
            </a:r>
          </a:p>
          <a:p>
            <a:pPr lvl="1" algn="just">
              <a:buClr>
                <a:srgbClr val="9B2D1F"/>
              </a:buClr>
            </a:pPr>
            <a:r>
              <a:rPr lang="en-US" sz="2200" dirty="0">
                <a:solidFill>
                  <a:prstClr val="black"/>
                </a:solidFill>
                <a:latin typeface="Times New Roman" pitchFamily="18" charset="0"/>
                <a:cs typeface="Times New Roman" pitchFamily="18" charset="0"/>
              </a:rPr>
              <a:t>Activating Excel Add-ins</a:t>
            </a:r>
          </a:p>
          <a:p>
            <a:pPr lvl="1" algn="just">
              <a:buClr>
                <a:srgbClr val="9B2D1F"/>
              </a:buClr>
            </a:pPr>
            <a:r>
              <a:rPr lang="en-US" sz="2200" dirty="0">
                <a:solidFill>
                  <a:prstClr val="black"/>
                </a:solidFill>
                <a:latin typeface="Times New Roman" pitchFamily="18" charset="0"/>
                <a:cs typeface="Times New Roman" pitchFamily="18" charset="0"/>
              </a:rPr>
              <a:t>Introduction to Analysis Tool Pack Excel Add-in</a:t>
            </a:r>
          </a:p>
          <a:p>
            <a:pPr lvl="2" algn="just">
              <a:buClr>
                <a:srgbClr val="D34817">
                  <a:tint val="60000"/>
                </a:srgbClr>
              </a:buClr>
            </a:pPr>
            <a:r>
              <a:rPr lang="en-US" sz="1800" dirty="0">
                <a:solidFill>
                  <a:prstClr val="black"/>
                </a:solidFill>
                <a:latin typeface="Times New Roman" pitchFamily="18" charset="0"/>
                <a:cs typeface="Times New Roman" pitchFamily="18" charset="0"/>
              </a:rPr>
              <a:t>Calculating Basic Summary Statistics using Data Analysis Tool Pack</a:t>
            </a:r>
          </a:p>
          <a:p>
            <a:pPr lvl="2" algn="just">
              <a:buClr>
                <a:srgbClr val="D34817">
                  <a:tint val="60000"/>
                </a:srgbClr>
              </a:buClr>
            </a:pPr>
            <a:r>
              <a:rPr lang="en-US" sz="1800" dirty="0">
                <a:solidFill>
                  <a:prstClr val="black"/>
                </a:solidFill>
                <a:latin typeface="Times New Roman" pitchFamily="18" charset="0"/>
                <a:cs typeface="Times New Roman" pitchFamily="18" charset="0"/>
              </a:rPr>
              <a:t>Constructing Histogram using Data Analysis Tool pack</a:t>
            </a:r>
          </a:p>
          <a:p>
            <a:pPr marL="0" indent="0" algn="just">
              <a:buNone/>
            </a:pPr>
            <a:endParaRPr lang="en-US" sz="2200" b="1" dirty="0" smtClean="0">
              <a:latin typeface="Times New Roman" pitchFamily="18" charset="0"/>
              <a:cs typeface="Times New Roman" pitchFamily="18" charset="0"/>
            </a:endParaRPr>
          </a:p>
          <a:p>
            <a:pPr marL="0" lvl="0" indent="0" algn="just">
              <a:buClr>
                <a:srgbClr val="D34817"/>
              </a:buClr>
              <a:buNone/>
            </a:pPr>
            <a:r>
              <a:rPr lang="en-US" sz="2200" b="1" dirty="0">
                <a:solidFill>
                  <a:prstClr val="black"/>
                </a:solidFill>
                <a:latin typeface="Times New Roman" pitchFamily="18" charset="0"/>
                <a:cs typeface="Times New Roman" pitchFamily="18" charset="0"/>
              </a:rPr>
              <a:t>Measures of Central Tendency</a:t>
            </a:r>
          </a:p>
          <a:p>
            <a:pPr lvl="0" algn="just">
              <a:buClr>
                <a:srgbClr val="D34817"/>
              </a:buClr>
            </a:pPr>
            <a:r>
              <a:rPr lang="en-US" sz="2200" dirty="0">
                <a:solidFill>
                  <a:prstClr val="black"/>
                </a:solidFill>
                <a:latin typeface="Times New Roman" pitchFamily="18" charset="0"/>
                <a:cs typeface="Times New Roman" pitchFamily="18" charset="0"/>
              </a:rPr>
              <a:t>Characteristics of a good Average</a:t>
            </a:r>
          </a:p>
          <a:p>
            <a:pPr lvl="1" algn="just">
              <a:buClr>
                <a:srgbClr val="D34817"/>
              </a:buClr>
            </a:pPr>
            <a:r>
              <a:rPr lang="en-US" sz="1800" b="1" dirty="0">
                <a:solidFill>
                  <a:prstClr val="black"/>
                </a:solidFill>
                <a:latin typeface="Times New Roman" pitchFamily="18" charset="0"/>
                <a:cs typeface="Times New Roman" pitchFamily="18" charset="0"/>
              </a:rPr>
              <a:t>Arithmetic Mean (or simply Mean)</a:t>
            </a:r>
          </a:p>
          <a:p>
            <a:pPr lvl="3">
              <a:buClr>
                <a:srgbClr val="D34817">
                  <a:tint val="60000"/>
                </a:srgbClr>
              </a:buClr>
            </a:pPr>
            <a:r>
              <a:rPr lang="en-US" dirty="0">
                <a:solidFill>
                  <a:prstClr val="black"/>
                </a:solidFill>
                <a:latin typeface="Times New Roman" pitchFamily="18" charset="0"/>
                <a:cs typeface="Times New Roman" pitchFamily="18" charset="0"/>
              </a:rPr>
              <a:t>Mean for ungrouped Data</a:t>
            </a:r>
          </a:p>
          <a:p>
            <a:pPr lvl="3">
              <a:buClr>
                <a:srgbClr val="D34817">
                  <a:tint val="60000"/>
                </a:srgbClr>
              </a:buClr>
            </a:pPr>
            <a:r>
              <a:rPr lang="en-US" dirty="0">
                <a:solidFill>
                  <a:prstClr val="black"/>
                </a:solidFill>
                <a:latin typeface="Times New Roman" pitchFamily="18" charset="0"/>
                <a:cs typeface="Times New Roman" pitchFamily="18" charset="0"/>
              </a:rPr>
              <a:t>Mean for grouped Data</a:t>
            </a:r>
          </a:p>
          <a:p>
            <a:pPr lvl="3">
              <a:buClr>
                <a:srgbClr val="D34817">
                  <a:tint val="60000"/>
                </a:srgbClr>
              </a:buClr>
            </a:pPr>
            <a:r>
              <a:rPr lang="en-US" dirty="0">
                <a:solidFill>
                  <a:prstClr val="black"/>
                </a:solidFill>
                <a:latin typeface="Times New Roman" pitchFamily="18" charset="0"/>
                <a:cs typeface="Times New Roman" pitchFamily="18" charset="0"/>
              </a:rPr>
              <a:t>Related Examples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extLst>
      <p:ext uri="{BB962C8B-B14F-4D97-AF65-F5344CB8AC3E}">
        <p14:creationId xmlns:p14="http://schemas.microsoft.com/office/powerpoint/2010/main" xmlns="" val="20736565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Excel </a:t>
            </a:r>
            <a:r>
              <a:rPr lang="en-US" dirty="0" smtClean="0"/>
              <a:t>Add-ins</a:t>
            </a:r>
            <a:endParaRPr lang="en-US" dirty="0"/>
          </a:p>
        </p:txBody>
      </p:sp>
      <p:sp>
        <p:nvSpPr>
          <p:cNvPr id="3" name="Text Placeholder 2"/>
          <p:cNvSpPr>
            <a:spLocks noGrp="1"/>
          </p:cNvSpPr>
          <p:nvPr>
            <p:ph type="body" sz="quarter" idx="13"/>
          </p:nvPr>
        </p:nvSpPr>
        <p:spPr>
          <a:xfrm>
            <a:off x="533400" y="1524000"/>
            <a:ext cx="8153400" cy="4724400"/>
          </a:xfrm>
        </p:spPr>
        <p:txBody>
          <a:bodyPr>
            <a:normAutofit/>
          </a:bodyPr>
          <a:lstStyle/>
          <a:p>
            <a:pPr marL="0" indent="0" algn="just">
              <a:buNone/>
            </a:pPr>
            <a:r>
              <a:rPr lang="en-US" sz="2200" b="1" dirty="0" smtClean="0"/>
              <a:t>ADD-IN:</a:t>
            </a:r>
          </a:p>
          <a:p>
            <a:pPr marL="0" indent="0" algn="just">
              <a:buNone/>
            </a:pPr>
            <a:r>
              <a:rPr lang="en-US" sz="2200" dirty="0" smtClean="0"/>
              <a:t>An Add-in is a software program</a:t>
            </a:r>
            <a:r>
              <a:rPr lang="en-US" sz="2200" dirty="0"/>
              <a:t> that extends the capabilities of larger </a:t>
            </a:r>
            <a:r>
              <a:rPr lang="en-US" sz="2200" dirty="0" smtClean="0"/>
              <a:t>programs.</a:t>
            </a:r>
          </a:p>
          <a:p>
            <a:pPr marL="0" indent="0" algn="just">
              <a:buNone/>
            </a:pPr>
            <a:endParaRPr lang="en-US" sz="2200" dirty="0" smtClean="0"/>
          </a:p>
          <a:p>
            <a:pPr marL="0" indent="0" algn="just">
              <a:buNone/>
            </a:pPr>
            <a:r>
              <a:rPr lang="en-US" sz="2200" dirty="0" smtClean="0"/>
              <a:t>There </a:t>
            </a:r>
            <a:r>
              <a:rPr lang="en-US" sz="2200" dirty="0"/>
              <a:t>are many Excel add-ins designed to complement the basic functionality offered by Excel</a:t>
            </a:r>
            <a:r>
              <a:rPr lang="en-US" sz="2200" dirty="0" smtClean="0"/>
              <a:t>.</a:t>
            </a:r>
          </a:p>
          <a:p>
            <a:pPr marL="0" indent="0" algn="just">
              <a:buNone/>
            </a:pPr>
            <a:endParaRPr lang="en-US" sz="2200" dirty="0" smtClean="0"/>
          </a:p>
          <a:p>
            <a:pPr marL="0" indent="0" algn="just">
              <a:buNone/>
            </a:pPr>
            <a:r>
              <a:rPr lang="en-US" sz="2200" dirty="0" smtClean="0"/>
              <a:t>Common Add-in for performing basic statistical functions in Excel is: ‘Analysis Tool Pack’.</a:t>
            </a:r>
          </a:p>
          <a:p>
            <a:pPr marL="0" indent="0" algn="just">
              <a:buNone/>
            </a:pPr>
            <a:endParaRPr lang="en-US" sz="2200" dirty="0"/>
          </a:p>
          <a:p>
            <a:pPr marL="0" indent="0" algn="just">
              <a:buNone/>
            </a:pPr>
            <a:r>
              <a:rPr lang="en-US" sz="2200" dirty="0" smtClean="0"/>
              <a:t>Before using, we have to activate the add-in (if it is not already active).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extLst>
      <p:ext uri="{BB962C8B-B14F-4D97-AF65-F5344CB8AC3E}">
        <p14:creationId xmlns:p14="http://schemas.microsoft.com/office/powerpoint/2010/main" xmlns="" val="181903778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effectLst>
                  <a:outerShdw blurRad="38100" dist="38100" dir="2700000" algn="tl">
                    <a:srgbClr val="C0C0C0"/>
                  </a:outerShdw>
                </a:effectLst>
              </a:rPr>
              <a:t>Histograms </a:t>
            </a:r>
            <a:r>
              <a:rPr lang="en-US" dirty="0">
                <a:effectLst>
                  <a:outerShdw blurRad="38100" dist="38100" dir="2700000" algn="tl">
                    <a:srgbClr val="C0C0C0"/>
                  </a:outerShdw>
                </a:effectLst>
              </a:rPr>
              <a:t>For Quantitative </a:t>
            </a:r>
            <a:r>
              <a:rPr lang="en-US" dirty="0" smtClean="0"/>
              <a:t>Data</a:t>
            </a:r>
            <a:endParaRPr lang="en-US" dirty="0"/>
          </a:p>
        </p:txBody>
      </p:sp>
      <p:sp>
        <p:nvSpPr>
          <p:cNvPr id="3" name="Text Placeholder 2"/>
          <p:cNvSpPr>
            <a:spLocks noGrp="1"/>
          </p:cNvSpPr>
          <p:nvPr>
            <p:ph type="body" sz="quarter" idx="13"/>
          </p:nvPr>
        </p:nvSpPr>
        <p:spPr>
          <a:xfrm>
            <a:off x="457200" y="1676400"/>
            <a:ext cx="8229600" cy="3962400"/>
          </a:xfrm>
        </p:spPr>
        <p:txBody>
          <a:bodyPr>
            <a:normAutofit/>
          </a:bodyPr>
          <a:lstStyle/>
          <a:p>
            <a:pPr marL="0" indent="0" algn="just">
              <a:buNone/>
            </a:pPr>
            <a:r>
              <a:rPr lang="en-US" sz="2400" b="1" dirty="0" smtClean="0"/>
              <a:t>Example: </a:t>
            </a:r>
            <a:r>
              <a:rPr lang="en-US" sz="2400" dirty="0" smtClean="0"/>
              <a:t>Construct a Histogram for temperature data.</a:t>
            </a:r>
          </a:p>
          <a:p>
            <a:pPr marL="0" indent="0" algn="just">
              <a:buNone/>
            </a:pPr>
            <a:endParaRPr lang="en-US" sz="2400" dirty="0" smtClean="0"/>
          </a:p>
        </p:txBody>
      </p:sp>
      <p:graphicFrame>
        <p:nvGraphicFramePr>
          <p:cNvPr id="5" name="Table 4"/>
          <p:cNvGraphicFramePr>
            <a:graphicFrameLocks noGrp="1"/>
          </p:cNvGraphicFramePr>
          <p:nvPr/>
        </p:nvGraphicFramePr>
        <p:xfrm>
          <a:off x="7696200" y="1600200"/>
          <a:ext cx="609600" cy="4876800"/>
        </p:xfrm>
        <a:graphic>
          <a:graphicData uri="http://schemas.openxmlformats.org/drawingml/2006/table">
            <a:tbl>
              <a:tblPr/>
              <a:tblGrid>
                <a:gridCol w="609600"/>
              </a:tblGrid>
              <a:tr h="179070">
                <a:tc>
                  <a:txBody>
                    <a:bodyPr/>
                    <a:lstStyle/>
                    <a:p>
                      <a:pPr algn="r" fontAlgn="b"/>
                      <a:r>
                        <a:rPr lang="en-US" sz="1600" b="0" i="0" u="none" strike="noStrike" dirty="0">
                          <a:solidFill>
                            <a:srgbClr val="000000"/>
                          </a:solidFill>
                          <a:latin typeface="Calibri"/>
                        </a:rPr>
                        <a:t>24</a:t>
                      </a:r>
                    </a:p>
                  </a:txBody>
                  <a:tcPr marL="0" marR="0" marT="0" marB="0" anchor="b">
                    <a:lnL>
                      <a:noFill/>
                    </a:lnL>
                    <a:lnR>
                      <a:noFill/>
                    </a:lnR>
                    <a:lnT>
                      <a:noFill/>
                    </a:lnT>
                    <a:lnB>
                      <a:noFill/>
                    </a:lnB>
                  </a:tcPr>
                </a:tc>
              </a:tr>
              <a:tr h="179070">
                <a:tc>
                  <a:txBody>
                    <a:bodyPr/>
                    <a:lstStyle/>
                    <a:p>
                      <a:pPr algn="r" fontAlgn="b"/>
                      <a:r>
                        <a:rPr lang="en-US" sz="1600" b="0" i="0" u="none" strike="noStrike" dirty="0">
                          <a:solidFill>
                            <a:srgbClr val="000000"/>
                          </a:solidFill>
                          <a:latin typeface="Calibri"/>
                        </a:rPr>
                        <a:t>35</a:t>
                      </a:r>
                    </a:p>
                  </a:txBody>
                  <a:tcPr marL="0" marR="0" marT="0" marB="0" anchor="b">
                    <a:lnL>
                      <a:noFill/>
                    </a:lnL>
                    <a:lnR>
                      <a:noFill/>
                    </a:lnR>
                    <a:lnT>
                      <a:noFill/>
                    </a:lnT>
                    <a:lnB>
                      <a:noFill/>
                    </a:lnB>
                  </a:tcPr>
                </a:tc>
              </a:tr>
              <a:tr h="179070">
                <a:tc>
                  <a:txBody>
                    <a:bodyPr/>
                    <a:lstStyle/>
                    <a:p>
                      <a:pPr algn="r" fontAlgn="b"/>
                      <a:r>
                        <a:rPr lang="en-US" sz="1600" b="0" i="0" u="none" strike="noStrike" dirty="0">
                          <a:solidFill>
                            <a:srgbClr val="000000"/>
                          </a:solidFill>
                          <a:latin typeface="Calibri"/>
                        </a:rPr>
                        <a:t>17</a:t>
                      </a:r>
                    </a:p>
                  </a:txBody>
                  <a:tcPr marL="0" marR="0" marT="0" marB="0" anchor="b">
                    <a:lnL>
                      <a:noFill/>
                    </a:lnL>
                    <a:lnR>
                      <a:noFill/>
                    </a:lnR>
                    <a:lnT>
                      <a:noFill/>
                    </a:lnT>
                    <a:lnB>
                      <a:noFill/>
                    </a:lnB>
                  </a:tcPr>
                </a:tc>
              </a:tr>
              <a:tr h="179070">
                <a:tc>
                  <a:txBody>
                    <a:bodyPr/>
                    <a:lstStyle/>
                    <a:p>
                      <a:pPr algn="r" fontAlgn="b"/>
                      <a:r>
                        <a:rPr lang="en-US" sz="1600" b="0" i="0" u="none" strike="noStrike" dirty="0">
                          <a:solidFill>
                            <a:srgbClr val="000000"/>
                          </a:solidFill>
                          <a:latin typeface="Calibri"/>
                        </a:rPr>
                        <a:t>21</a:t>
                      </a:r>
                    </a:p>
                  </a:txBody>
                  <a:tcPr marL="0" marR="0" marT="0" marB="0" anchor="b">
                    <a:lnL>
                      <a:noFill/>
                    </a:lnL>
                    <a:lnR>
                      <a:noFill/>
                    </a:lnR>
                    <a:lnT>
                      <a:noFill/>
                    </a:lnT>
                    <a:lnB>
                      <a:noFill/>
                    </a:lnB>
                  </a:tcPr>
                </a:tc>
              </a:tr>
              <a:tr h="179070">
                <a:tc>
                  <a:txBody>
                    <a:bodyPr/>
                    <a:lstStyle/>
                    <a:p>
                      <a:pPr algn="r" fontAlgn="b"/>
                      <a:r>
                        <a:rPr lang="en-US" sz="1600" b="0" i="0" u="none" strike="noStrike" dirty="0">
                          <a:solidFill>
                            <a:srgbClr val="000000"/>
                          </a:solidFill>
                          <a:latin typeface="Calibri"/>
                        </a:rPr>
                        <a:t>24</a:t>
                      </a:r>
                    </a:p>
                  </a:txBody>
                  <a:tcPr marL="0" marR="0" marT="0" marB="0" anchor="b">
                    <a:lnL>
                      <a:noFill/>
                    </a:lnL>
                    <a:lnR>
                      <a:noFill/>
                    </a:lnR>
                    <a:lnT>
                      <a:noFill/>
                    </a:lnT>
                    <a:lnB>
                      <a:noFill/>
                    </a:lnB>
                  </a:tcPr>
                </a:tc>
              </a:tr>
              <a:tr h="179070">
                <a:tc>
                  <a:txBody>
                    <a:bodyPr/>
                    <a:lstStyle/>
                    <a:p>
                      <a:pPr algn="r" fontAlgn="b"/>
                      <a:r>
                        <a:rPr lang="en-US" sz="1600" b="0" i="0" u="none" strike="noStrike" dirty="0">
                          <a:solidFill>
                            <a:srgbClr val="000000"/>
                          </a:solidFill>
                          <a:latin typeface="Calibri"/>
                        </a:rPr>
                        <a:t>37</a:t>
                      </a:r>
                    </a:p>
                  </a:txBody>
                  <a:tcPr marL="0" marR="0" marT="0" marB="0" anchor="b">
                    <a:lnL>
                      <a:noFill/>
                    </a:lnL>
                    <a:lnR>
                      <a:noFill/>
                    </a:lnR>
                    <a:lnT>
                      <a:noFill/>
                    </a:lnT>
                    <a:lnB>
                      <a:noFill/>
                    </a:lnB>
                  </a:tcPr>
                </a:tc>
              </a:tr>
              <a:tr h="190500">
                <a:tc>
                  <a:txBody>
                    <a:bodyPr/>
                    <a:lstStyle/>
                    <a:p>
                      <a:pPr algn="r" fontAlgn="b"/>
                      <a:r>
                        <a:rPr lang="en-US" sz="1600" b="0" i="0" u="none" strike="noStrike" dirty="0">
                          <a:solidFill>
                            <a:srgbClr val="000000"/>
                          </a:solidFill>
                          <a:latin typeface="Calibri"/>
                        </a:rPr>
                        <a:t>26</a:t>
                      </a:r>
                    </a:p>
                  </a:txBody>
                  <a:tcPr marL="0" marR="0" marT="0" marB="0" anchor="b">
                    <a:lnL>
                      <a:noFill/>
                    </a:lnL>
                    <a:lnR>
                      <a:noFill/>
                    </a:lnR>
                    <a:lnT>
                      <a:noFill/>
                    </a:lnT>
                    <a:lnB>
                      <a:noFill/>
                    </a:lnB>
                  </a:tcPr>
                </a:tc>
              </a:tr>
              <a:tr h="190500">
                <a:tc>
                  <a:txBody>
                    <a:bodyPr/>
                    <a:lstStyle/>
                    <a:p>
                      <a:pPr algn="r" fontAlgn="b"/>
                      <a:r>
                        <a:rPr lang="en-US" sz="1600" b="0" i="0" u="none" strike="noStrike" dirty="0">
                          <a:solidFill>
                            <a:srgbClr val="000000"/>
                          </a:solidFill>
                          <a:latin typeface="Calibri"/>
                        </a:rPr>
                        <a:t>46</a:t>
                      </a:r>
                    </a:p>
                  </a:txBody>
                  <a:tcPr marL="0" marR="0" marT="0" marB="0" anchor="b">
                    <a:lnL>
                      <a:noFill/>
                    </a:lnL>
                    <a:lnR>
                      <a:noFill/>
                    </a:lnR>
                    <a:lnT>
                      <a:noFill/>
                    </a:lnT>
                    <a:lnB>
                      <a:noFill/>
                    </a:lnB>
                  </a:tcPr>
                </a:tc>
              </a:tr>
              <a:tr h="190500">
                <a:tc>
                  <a:txBody>
                    <a:bodyPr/>
                    <a:lstStyle/>
                    <a:p>
                      <a:pPr algn="r" fontAlgn="b"/>
                      <a:r>
                        <a:rPr lang="en-US" sz="1600" b="0" i="0" u="none" strike="noStrike" dirty="0">
                          <a:solidFill>
                            <a:srgbClr val="000000"/>
                          </a:solidFill>
                          <a:latin typeface="Calibri"/>
                        </a:rPr>
                        <a:t>58</a:t>
                      </a:r>
                    </a:p>
                  </a:txBody>
                  <a:tcPr marL="0" marR="0" marT="0" marB="0" anchor="b">
                    <a:lnL>
                      <a:noFill/>
                    </a:lnL>
                    <a:lnR>
                      <a:noFill/>
                    </a:lnR>
                    <a:lnT>
                      <a:noFill/>
                    </a:lnT>
                    <a:lnB>
                      <a:noFill/>
                    </a:lnB>
                  </a:tcPr>
                </a:tc>
              </a:tr>
              <a:tr h="190500">
                <a:tc>
                  <a:txBody>
                    <a:bodyPr/>
                    <a:lstStyle/>
                    <a:p>
                      <a:pPr algn="r" fontAlgn="b"/>
                      <a:r>
                        <a:rPr lang="en-US" sz="1600" b="0" i="0" u="none" strike="noStrike" dirty="0">
                          <a:solidFill>
                            <a:srgbClr val="000000"/>
                          </a:solidFill>
                          <a:latin typeface="Calibri"/>
                        </a:rPr>
                        <a:t>30</a:t>
                      </a:r>
                    </a:p>
                  </a:txBody>
                  <a:tcPr marL="0" marR="0" marT="0" marB="0" anchor="b">
                    <a:lnL>
                      <a:noFill/>
                    </a:lnL>
                    <a:lnR>
                      <a:noFill/>
                    </a:lnR>
                    <a:lnT>
                      <a:noFill/>
                    </a:lnT>
                    <a:lnB>
                      <a:noFill/>
                    </a:lnB>
                  </a:tcPr>
                </a:tc>
              </a:tr>
              <a:tr h="190500">
                <a:tc>
                  <a:txBody>
                    <a:bodyPr/>
                    <a:lstStyle/>
                    <a:p>
                      <a:pPr algn="r" fontAlgn="b"/>
                      <a:r>
                        <a:rPr lang="en-US" sz="1600" b="0" i="0" u="none" strike="noStrike" dirty="0">
                          <a:solidFill>
                            <a:srgbClr val="000000"/>
                          </a:solidFill>
                          <a:latin typeface="Calibri"/>
                        </a:rPr>
                        <a:t>32</a:t>
                      </a:r>
                    </a:p>
                  </a:txBody>
                  <a:tcPr marL="0" marR="0" marT="0" marB="0" anchor="b">
                    <a:lnL>
                      <a:noFill/>
                    </a:lnL>
                    <a:lnR>
                      <a:noFill/>
                    </a:lnR>
                    <a:lnT>
                      <a:noFill/>
                    </a:lnT>
                    <a:lnB>
                      <a:noFill/>
                    </a:lnB>
                  </a:tcPr>
                </a:tc>
              </a:tr>
              <a:tr h="190500">
                <a:tc>
                  <a:txBody>
                    <a:bodyPr/>
                    <a:lstStyle/>
                    <a:p>
                      <a:pPr algn="r" fontAlgn="b"/>
                      <a:r>
                        <a:rPr lang="en-US" sz="1600" b="0" i="0" u="none" strike="noStrike" dirty="0">
                          <a:solidFill>
                            <a:srgbClr val="000000"/>
                          </a:solidFill>
                          <a:latin typeface="Calibri"/>
                        </a:rPr>
                        <a:t>13</a:t>
                      </a:r>
                    </a:p>
                  </a:txBody>
                  <a:tcPr marL="0" marR="0" marT="0" marB="0" anchor="b">
                    <a:lnL>
                      <a:noFill/>
                    </a:lnL>
                    <a:lnR>
                      <a:noFill/>
                    </a:lnR>
                    <a:lnT>
                      <a:noFill/>
                    </a:lnT>
                    <a:lnB>
                      <a:noFill/>
                    </a:lnB>
                  </a:tcPr>
                </a:tc>
              </a:tr>
              <a:tr h="200025">
                <a:tc>
                  <a:txBody>
                    <a:bodyPr/>
                    <a:lstStyle/>
                    <a:p>
                      <a:pPr algn="r" fontAlgn="b"/>
                      <a:r>
                        <a:rPr lang="en-US" sz="1600" b="0" i="0" u="none" strike="noStrike" dirty="0">
                          <a:solidFill>
                            <a:srgbClr val="000000"/>
                          </a:solidFill>
                          <a:latin typeface="Calibri"/>
                        </a:rPr>
                        <a:t>12</a:t>
                      </a:r>
                    </a:p>
                  </a:txBody>
                  <a:tcPr marL="0" marR="0" marT="0" marB="0" anchor="b">
                    <a:lnL>
                      <a:noFill/>
                    </a:lnL>
                    <a:lnR>
                      <a:noFill/>
                    </a:lnR>
                    <a:lnT>
                      <a:noFill/>
                    </a:lnT>
                    <a:lnB>
                      <a:noFill/>
                    </a:lnB>
                  </a:tcPr>
                </a:tc>
              </a:tr>
              <a:tr h="200025">
                <a:tc>
                  <a:txBody>
                    <a:bodyPr/>
                    <a:lstStyle/>
                    <a:p>
                      <a:pPr algn="r" fontAlgn="b"/>
                      <a:r>
                        <a:rPr lang="en-US" sz="1600" b="0" i="0" u="none" strike="noStrike" dirty="0">
                          <a:solidFill>
                            <a:srgbClr val="000000"/>
                          </a:solidFill>
                          <a:latin typeface="Calibri"/>
                        </a:rPr>
                        <a:t>38</a:t>
                      </a:r>
                    </a:p>
                  </a:txBody>
                  <a:tcPr marL="0" marR="0" marT="0" marB="0" anchor="b">
                    <a:lnL>
                      <a:noFill/>
                    </a:lnL>
                    <a:lnR>
                      <a:noFill/>
                    </a:lnR>
                    <a:lnT>
                      <a:noFill/>
                    </a:lnT>
                    <a:lnB>
                      <a:noFill/>
                    </a:lnB>
                  </a:tcPr>
                </a:tc>
              </a:tr>
              <a:tr h="190500">
                <a:tc>
                  <a:txBody>
                    <a:bodyPr/>
                    <a:lstStyle/>
                    <a:p>
                      <a:pPr algn="r" fontAlgn="b"/>
                      <a:r>
                        <a:rPr lang="en-US" sz="1600" b="0" i="0" u="none" strike="noStrike" dirty="0">
                          <a:solidFill>
                            <a:srgbClr val="000000"/>
                          </a:solidFill>
                          <a:latin typeface="Calibri"/>
                        </a:rPr>
                        <a:t>41</a:t>
                      </a:r>
                    </a:p>
                  </a:txBody>
                  <a:tcPr marL="0" marR="0" marT="0" marB="0" anchor="b">
                    <a:lnL>
                      <a:noFill/>
                    </a:lnL>
                    <a:lnR>
                      <a:noFill/>
                    </a:lnR>
                    <a:lnT>
                      <a:noFill/>
                    </a:lnT>
                    <a:lnB>
                      <a:noFill/>
                    </a:lnB>
                  </a:tcPr>
                </a:tc>
              </a:tr>
              <a:tr h="190500">
                <a:tc>
                  <a:txBody>
                    <a:bodyPr/>
                    <a:lstStyle/>
                    <a:p>
                      <a:pPr algn="r" fontAlgn="b"/>
                      <a:r>
                        <a:rPr lang="en-US" sz="1600" b="0" i="0" u="none" strike="noStrike" dirty="0">
                          <a:solidFill>
                            <a:srgbClr val="000000"/>
                          </a:solidFill>
                          <a:latin typeface="Calibri"/>
                        </a:rPr>
                        <a:t>43</a:t>
                      </a:r>
                    </a:p>
                  </a:txBody>
                  <a:tcPr marL="0" marR="0" marT="0" marB="0" anchor="b">
                    <a:lnL>
                      <a:noFill/>
                    </a:lnL>
                    <a:lnR>
                      <a:noFill/>
                    </a:lnR>
                    <a:lnT>
                      <a:noFill/>
                    </a:lnT>
                    <a:lnB>
                      <a:noFill/>
                    </a:lnB>
                  </a:tcPr>
                </a:tc>
              </a:tr>
              <a:tr h="190500">
                <a:tc>
                  <a:txBody>
                    <a:bodyPr/>
                    <a:lstStyle/>
                    <a:p>
                      <a:pPr algn="r" fontAlgn="b"/>
                      <a:r>
                        <a:rPr lang="en-US" sz="1600" b="0" i="0" u="none" strike="noStrike" dirty="0">
                          <a:solidFill>
                            <a:srgbClr val="000000"/>
                          </a:solidFill>
                          <a:latin typeface="Calibri"/>
                        </a:rPr>
                        <a:t>44</a:t>
                      </a:r>
                    </a:p>
                  </a:txBody>
                  <a:tcPr marL="0" marR="0" marT="0" marB="0" anchor="b">
                    <a:lnL>
                      <a:noFill/>
                    </a:lnL>
                    <a:lnR>
                      <a:noFill/>
                    </a:lnR>
                    <a:lnT>
                      <a:noFill/>
                    </a:lnT>
                    <a:lnB>
                      <a:noFill/>
                    </a:lnB>
                  </a:tcPr>
                </a:tc>
              </a:tr>
              <a:tr h="190500">
                <a:tc>
                  <a:txBody>
                    <a:bodyPr/>
                    <a:lstStyle/>
                    <a:p>
                      <a:pPr algn="r" fontAlgn="b"/>
                      <a:r>
                        <a:rPr lang="en-US" sz="1600" b="0" i="0" u="none" strike="noStrike" dirty="0">
                          <a:solidFill>
                            <a:srgbClr val="000000"/>
                          </a:solidFill>
                          <a:latin typeface="Calibri"/>
                        </a:rPr>
                        <a:t>27</a:t>
                      </a:r>
                    </a:p>
                  </a:txBody>
                  <a:tcPr marL="0" marR="0" marT="0" marB="0" anchor="b">
                    <a:lnL>
                      <a:noFill/>
                    </a:lnL>
                    <a:lnR>
                      <a:noFill/>
                    </a:lnR>
                    <a:lnT>
                      <a:noFill/>
                    </a:lnT>
                    <a:lnB>
                      <a:noFill/>
                    </a:lnB>
                  </a:tcPr>
                </a:tc>
              </a:tr>
              <a:tr h="190500">
                <a:tc>
                  <a:txBody>
                    <a:bodyPr/>
                    <a:lstStyle/>
                    <a:p>
                      <a:pPr algn="r" fontAlgn="b"/>
                      <a:r>
                        <a:rPr lang="en-US" sz="1600" b="0" i="0" u="none" strike="noStrike" dirty="0">
                          <a:solidFill>
                            <a:srgbClr val="000000"/>
                          </a:solidFill>
                          <a:latin typeface="Calibri"/>
                        </a:rPr>
                        <a:t>53</a:t>
                      </a:r>
                    </a:p>
                  </a:txBody>
                  <a:tcPr marL="0" marR="0" marT="0" marB="0" anchor="b">
                    <a:lnL>
                      <a:noFill/>
                    </a:lnL>
                    <a:lnR>
                      <a:noFill/>
                    </a:lnR>
                    <a:lnT>
                      <a:noFill/>
                    </a:lnT>
                    <a:lnB>
                      <a:noFill/>
                    </a:lnB>
                  </a:tcPr>
                </a:tc>
              </a:tr>
              <a:tr h="190500">
                <a:tc>
                  <a:txBody>
                    <a:bodyPr/>
                    <a:lstStyle/>
                    <a:p>
                      <a:pPr algn="r" fontAlgn="b"/>
                      <a:r>
                        <a:rPr lang="en-US" sz="1600" b="0" i="0" u="none" strike="noStrike" dirty="0">
                          <a:solidFill>
                            <a:srgbClr val="000000"/>
                          </a:solidFill>
                          <a:latin typeface="Calibri"/>
                        </a:rPr>
                        <a:t>27</a:t>
                      </a:r>
                    </a:p>
                  </a:txBody>
                  <a:tcPr marL="0" marR="0" marT="0" marB="0" anchor="b">
                    <a:lnL>
                      <a:noFill/>
                    </a:lnL>
                    <a:lnR>
                      <a:noFill/>
                    </a:lnR>
                    <a:lnT>
                      <a:noFill/>
                    </a:lnT>
                    <a:lnB>
                      <a:noFill/>
                    </a:lnB>
                  </a:tcPr>
                </a:tc>
              </a:tr>
            </a:tbl>
          </a:graphicData>
        </a:graphic>
      </p:graphicFrame>
    </p:spTree>
    <p:extLst>
      <p:ext uri="{BB962C8B-B14F-4D97-AF65-F5344CB8AC3E}">
        <p14:creationId xmlns:p14="http://schemas.microsoft.com/office/powerpoint/2010/main" xmlns="" val="386727581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Measures of Central Tendency</a:t>
            </a:r>
            <a:endParaRPr lang="en-US" dirty="0"/>
          </a:p>
        </p:txBody>
      </p:sp>
      <p:sp>
        <p:nvSpPr>
          <p:cNvPr id="3" name="Text Placeholder 2"/>
          <p:cNvSpPr>
            <a:spLocks noGrp="1"/>
          </p:cNvSpPr>
          <p:nvPr>
            <p:ph type="body" sz="quarter" idx="13"/>
          </p:nvPr>
        </p:nvSpPr>
        <p:spPr>
          <a:xfrm>
            <a:off x="457200" y="1524000"/>
            <a:ext cx="8305800" cy="4419600"/>
          </a:xfrm>
        </p:spPr>
        <p:txBody>
          <a:bodyPr>
            <a:normAutofit/>
          </a:bodyPr>
          <a:lstStyle/>
          <a:p>
            <a:pPr algn="just"/>
            <a:r>
              <a:rPr lang="en-US" sz="2200" dirty="0" smtClean="0"/>
              <a:t>Data, in nature, has a tendency to cluster around a central value.</a:t>
            </a:r>
          </a:p>
          <a:p>
            <a:pPr algn="just"/>
            <a:endParaRPr lang="en-US" sz="2200" dirty="0" smtClean="0"/>
          </a:p>
          <a:p>
            <a:pPr algn="just"/>
            <a:r>
              <a:rPr lang="en-US" sz="2200" dirty="0" smtClean="0"/>
              <a:t>That central value condenses the large mass of data into a single representative figure.</a:t>
            </a:r>
          </a:p>
          <a:p>
            <a:pPr algn="just"/>
            <a:endParaRPr lang="en-US" sz="2200" dirty="0" smtClean="0"/>
          </a:p>
          <a:p>
            <a:pPr algn="just"/>
            <a:r>
              <a:rPr lang="en-US" sz="2200" dirty="0" smtClean="0"/>
              <a:t>The central value can be obtained from sample values (called statistic) and population observations (called parameter).</a:t>
            </a:r>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extLst>
      <p:ext uri="{BB962C8B-B14F-4D97-AF65-F5344CB8AC3E}">
        <p14:creationId xmlns:p14="http://schemas.microsoft.com/office/powerpoint/2010/main" xmlns="" val="181339801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Measures of Central Tendency</a:t>
            </a:r>
            <a:endParaRPr lang="en-US" dirty="0"/>
          </a:p>
        </p:txBody>
      </p:sp>
      <p:sp>
        <p:nvSpPr>
          <p:cNvPr id="3" name="Text Placeholder 2"/>
          <p:cNvSpPr>
            <a:spLocks noGrp="1"/>
          </p:cNvSpPr>
          <p:nvPr>
            <p:ph type="body" sz="quarter" idx="13"/>
          </p:nvPr>
        </p:nvSpPr>
        <p:spPr>
          <a:xfrm>
            <a:off x="457200" y="1524000"/>
            <a:ext cx="8305800" cy="4419600"/>
          </a:xfrm>
        </p:spPr>
        <p:txBody>
          <a:bodyPr>
            <a:normAutofit/>
          </a:bodyPr>
          <a:lstStyle/>
          <a:p>
            <a:pPr marL="0" indent="0" algn="just">
              <a:buNone/>
            </a:pPr>
            <a:r>
              <a:rPr lang="en-US" sz="2200" b="1" dirty="0"/>
              <a:t>Definition:</a:t>
            </a:r>
          </a:p>
          <a:p>
            <a:pPr marL="0" indent="0" algn="just">
              <a:buNone/>
            </a:pPr>
            <a:r>
              <a:rPr lang="en-US" sz="2200" dirty="0" smtClean="0"/>
              <a:t>Average </a:t>
            </a:r>
            <a:r>
              <a:rPr lang="en-US" sz="2200" dirty="0"/>
              <a:t>is an attempt to find a single figure to describe a group of figures. (Clark, A famous Statistician)</a:t>
            </a:r>
          </a:p>
          <a:p>
            <a:pPr marL="0" indent="0" algn="just">
              <a:buNone/>
            </a:pPr>
            <a:endParaRPr lang="en-US" sz="2200" dirty="0"/>
          </a:p>
          <a:p>
            <a:pPr marL="0" indent="0" algn="just">
              <a:buNone/>
            </a:pPr>
            <a:r>
              <a:rPr lang="en-US" sz="2200" b="1" dirty="0"/>
              <a:t>Objectives for the study of measures of central tendency</a:t>
            </a:r>
          </a:p>
          <a:p>
            <a:pPr marL="0" indent="0" algn="just">
              <a:buNone/>
            </a:pPr>
            <a:r>
              <a:rPr lang="en-US" sz="2200" dirty="0"/>
              <a:t>Two main objectives:</a:t>
            </a:r>
          </a:p>
          <a:p>
            <a:pPr algn="just"/>
            <a:r>
              <a:rPr lang="en-US" sz="2200" dirty="0"/>
              <a:t>To get one single value that represent the entire </a:t>
            </a:r>
            <a:r>
              <a:rPr lang="en-US" sz="2200" dirty="0" smtClean="0"/>
              <a:t>data.</a:t>
            </a:r>
            <a:endParaRPr lang="en-US" sz="2200" dirty="0"/>
          </a:p>
          <a:p>
            <a:pPr algn="just"/>
            <a:r>
              <a:rPr lang="en-US" sz="2200" dirty="0"/>
              <a:t>To facilitate </a:t>
            </a:r>
            <a:r>
              <a:rPr lang="en-US" sz="2200" dirty="0" smtClean="0"/>
              <a:t>comparison among different data sets.</a:t>
            </a:r>
            <a:endParaRPr lang="en-US" sz="22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extLst>
      <p:ext uri="{BB962C8B-B14F-4D97-AF65-F5344CB8AC3E}">
        <p14:creationId xmlns:p14="http://schemas.microsoft.com/office/powerpoint/2010/main" xmlns="" val="194379004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Characteristics </a:t>
            </a:r>
            <a:r>
              <a:rPr lang="en-US" dirty="0"/>
              <a:t>of a Good </a:t>
            </a:r>
            <a:r>
              <a:rPr lang="en-US" dirty="0" smtClean="0"/>
              <a:t>Average</a:t>
            </a:r>
            <a:endParaRPr lang="en-US" dirty="0"/>
          </a:p>
        </p:txBody>
      </p:sp>
      <p:sp>
        <p:nvSpPr>
          <p:cNvPr id="3" name="Text Placeholder 2"/>
          <p:cNvSpPr>
            <a:spLocks noGrp="1"/>
          </p:cNvSpPr>
          <p:nvPr>
            <p:ph type="body" sz="quarter" idx="13"/>
          </p:nvPr>
        </p:nvSpPr>
        <p:spPr>
          <a:xfrm>
            <a:off x="304800" y="1524000"/>
            <a:ext cx="8610600" cy="5181600"/>
          </a:xfrm>
        </p:spPr>
        <p:txBody>
          <a:bodyPr>
            <a:noAutofit/>
          </a:bodyPr>
          <a:lstStyle/>
          <a:p>
            <a:pPr marL="0" indent="0" algn="just" fontAlgn="base">
              <a:buNone/>
            </a:pPr>
            <a:r>
              <a:rPr lang="en-US" sz="2200" dirty="0"/>
              <a:t>According to the statisticians </a:t>
            </a:r>
            <a:r>
              <a:rPr lang="en-US" sz="2200" b="1" dirty="0"/>
              <a:t>Yule and Kendall</a:t>
            </a:r>
            <a:r>
              <a:rPr lang="en-US" sz="2200" dirty="0"/>
              <a:t>, an average will be termed good or efficient if </a:t>
            </a:r>
            <a:r>
              <a:rPr lang="en-US" sz="2200" dirty="0" smtClean="0"/>
              <a:t>it possesses </a:t>
            </a:r>
            <a:r>
              <a:rPr lang="en-US" sz="2200" dirty="0"/>
              <a:t>the following characteristics</a:t>
            </a:r>
            <a:r>
              <a:rPr lang="en-US" sz="2200" dirty="0" smtClean="0"/>
              <a:t>:</a:t>
            </a:r>
          </a:p>
          <a:p>
            <a:pPr algn="just" fontAlgn="base"/>
            <a:r>
              <a:rPr lang="en-US" sz="2200" dirty="0" smtClean="0"/>
              <a:t>Should </a:t>
            </a:r>
            <a:r>
              <a:rPr lang="en-US" sz="2200" dirty="0"/>
              <a:t>be easily </a:t>
            </a:r>
            <a:r>
              <a:rPr lang="en-US" sz="2200" dirty="0" smtClean="0"/>
              <a:t>understandable.</a:t>
            </a:r>
          </a:p>
          <a:p>
            <a:pPr algn="just" fontAlgn="base"/>
            <a:r>
              <a:rPr lang="en-US" sz="2200" dirty="0" smtClean="0"/>
              <a:t>Should </a:t>
            </a:r>
            <a:r>
              <a:rPr lang="en-US" sz="2200" dirty="0"/>
              <a:t>be rigidly </a:t>
            </a:r>
            <a:r>
              <a:rPr lang="en-US" sz="2200" dirty="0" smtClean="0"/>
              <a:t>defined.</a:t>
            </a:r>
          </a:p>
          <a:p>
            <a:pPr marL="0" indent="0" algn="just" fontAlgn="base">
              <a:buNone/>
            </a:pPr>
            <a:r>
              <a:rPr lang="en-US" sz="2200" dirty="0" smtClean="0"/>
              <a:t>It </a:t>
            </a:r>
            <a:r>
              <a:rPr lang="en-US" sz="2200" dirty="0"/>
              <a:t>means that the definition should be so clear that the interpretation of the definition does not differ from person to </a:t>
            </a:r>
            <a:r>
              <a:rPr lang="en-US" sz="2200" dirty="0" smtClean="0"/>
              <a:t>person.</a:t>
            </a:r>
          </a:p>
          <a:p>
            <a:pPr algn="just" fontAlgn="base"/>
            <a:r>
              <a:rPr lang="en-US" sz="2200" dirty="0"/>
              <a:t>Should be mathematically expressed </a:t>
            </a:r>
            <a:endParaRPr lang="en-US" sz="2200" dirty="0" smtClean="0"/>
          </a:p>
          <a:p>
            <a:pPr algn="just" fontAlgn="base"/>
            <a:r>
              <a:rPr lang="en-US" sz="2200" dirty="0" smtClean="0"/>
              <a:t>Should be easy to calculate.</a:t>
            </a:r>
          </a:p>
          <a:p>
            <a:pPr algn="just" fontAlgn="base"/>
            <a:r>
              <a:rPr lang="en-US" sz="2200" dirty="0" smtClean="0"/>
              <a:t>Should </a:t>
            </a:r>
            <a:r>
              <a:rPr lang="en-US" sz="2200" dirty="0"/>
              <a:t>be based on all the values of the </a:t>
            </a:r>
            <a:r>
              <a:rPr lang="en-US" sz="2200" dirty="0" smtClean="0"/>
              <a:t>variable.</a:t>
            </a:r>
          </a:p>
          <a:p>
            <a:pPr marL="0" indent="0" algn="just" fontAlgn="base">
              <a:buNone/>
            </a:pPr>
            <a:r>
              <a:rPr lang="en-US" sz="2200" dirty="0" smtClean="0"/>
              <a:t>This </a:t>
            </a:r>
            <a:r>
              <a:rPr lang="en-US" sz="2200" dirty="0"/>
              <a:t>means that in the formula for average all the values of the variable should be </a:t>
            </a:r>
            <a:r>
              <a:rPr lang="en-US" sz="2200" dirty="0" smtClean="0"/>
              <a:t>incorporated.</a:t>
            </a:r>
            <a:endParaRPr lang="en-US" sz="22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extLst>
      <p:ext uri="{BB962C8B-B14F-4D97-AF65-F5344CB8AC3E}">
        <p14:creationId xmlns:p14="http://schemas.microsoft.com/office/powerpoint/2010/main" xmlns="" val="81613067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Characteristics </a:t>
            </a:r>
            <a:r>
              <a:rPr lang="en-US" dirty="0" smtClean="0"/>
              <a:t>of </a:t>
            </a:r>
            <a:r>
              <a:rPr lang="en-US" dirty="0"/>
              <a:t>a Good </a:t>
            </a:r>
            <a:r>
              <a:rPr lang="en-US" dirty="0" smtClean="0"/>
              <a:t>Average</a:t>
            </a:r>
            <a:endParaRPr lang="en-US" dirty="0"/>
          </a:p>
        </p:txBody>
      </p:sp>
      <p:sp>
        <p:nvSpPr>
          <p:cNvPr id="3" name="Text Placeholder 2"/>
          <p:cNvSpPr>
            <a:spLocks noGrp="1"/>
          </p:cNvSpPr>
          <p:nvPr>
            <p:ph type="body" sz="quarter" idx="13"/>
          </p:nvPr>
        </p:nvSpPr>
        <p:spPr>
          <a:xfrm>
            <a:off x="304800" y="1524000"/>
            <a:ext cx="8610600" cy="5181600"/>
          </a:xfrm>
        </p:spPr>
        <p:txBody>
          <a:bodyPr>
            <a:noAutofit/>
          </a:bodyPr>
          <a:lstStyle/>
          <a:p>
            <a:pPr algn="just" fontAlgn="base"/>
            <a:r>
              <a:rPr lang="en-US" sz="2200" dirty="0" smtClean="0"/>
              <a:t>The </a:t>
            </a:r>
            <a:r>
              <a:rPr lang="en-US" sz="2200" dirty="0"/>
              <a:t>value of average should not change significantly along with the change in </a:t>
            </a:r>
            <a:r>
              <a:rPr lang="en-US" sz="2200" dirty="0" smtClean="0"/>
              <a:t>sample.</a:t>
            </a:r>
          </a:p>
          <a:p>
            <a:pPr marL="0" indent="0" algn="just" fontAlgn="base">
              <a:buNone/>
            </a:pPr>
            <a:r>
              <a:rPr lang="en-US" sz="2200" dirty="0" smtClean="0"/>
              <a:t>This </a:t>
            </a:r>
            <a:r>
              <a:rPr lang="en-US" sz="2200" dirty="0"/>
              <a:t>means that the values of the averages of different samples of the same size drawn from the same population should have small variations. In other words, an average should possess sampling </a:t>
            </a:r>
            <a:r>
              <a:rPr lang="en-US" sz="2200" dirty="0" smtClean="0"/>
              <a:t>stability.</a:t>
            </a:r>
          </a:p>
          <a:p>
            <a:pPr algn="just" fontAlgn="base"/>
            <a:endParaRPr lang="en-US" sz="2200" dirty="0" smtClean="0"/>
          </a:p>
          <a:p>
            <a:pPr algn="just" fontAlgn="base"/>
            <a:r>
              <a:rPr lang="en-US" sz="2200" dirty="0" smtClean="0"/>
              <a:t>Should </a:t>
            </a:r>
            <a:r>
              <a:rPr lang="en-US" sz="2200" dirty="0"/>
              <a:t>be suitable for further mathematical treatment.</a:t>
            </a:r>
          </a:p>
          <a:p>
            <a:pPr algn="just" fontAlgn="base"/>
            <a:endParaRPr lang="en-US" sz="2200" dirty="0" smtClean="0"/>
          </a:p>
          <a:p>
            <a:pPr algn="just" fontAlgn="base"/>
            <a:r>
              <a:rPr lang="en-US" sz="2200" dirty="0" smtClean="0"/>
              <a:t>The </a:t>
            </a:r>
            <a:r>
              <a:rPr lang="en-US" sz="2200" dirty="0"/>
              <a:t>average should be unduly affected </a:t>
            </a:r>
            <a:r>
              <a:rPr lang="en-US" sz="2200" dirty="0" smtClean="0"/>
              <a:t>by extreme </a:t>
            </a:r>
            <a:r>
              <a:rPr lang="en-US" sz="2200" dirty="0"/>
              <a:t>values</a:t>
            </a:r>
            <a:r>
              <a:rPr lang="en-US" sz="2200" dirty="0" smtClean="0"/>
              <a:t>.</a:t>
            </a:r>
          </a:p>
          <a:p>
            <a:pPr marL="0" indent="0" algn="just" fontAlgn="base">
              <a:buNone/>
            </a:pPr>
            <a:r>
              <a:rPr lang="en-US" sz="2200" dirty="0"/>
              <a:t>This means </a:t>
            </a:r>
            <a:r>
              <a:rPr lang="en-US" sz="2200" dirty="0" smtClean="0"/>
              <a:t>that </a:t>
            </a:r>
            <a:r>
              <a:rPr lang="en-US" sz="2200" dirty="0"/>
              <a:t>the formula for average should be </a:t>
            </a:r>
            <a:r>
              <a:rPr lang="en-US" sz="2200" dirty="0" smtClean="0"/>
              <a:t>such, </a:t>
            </a:r>
            <a:r>
              <a:rPr lang="en-US" sz="2200" dirty="0"/>
              <a:t>that it does not show large due to the presence of one or two very large or very small values of the variable</a:t>
            </a:r>
            <a:r>
              <a:rPr lang="en-US" sz="2200" dirty="0" smtClean="0"/>
              <a: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extLst>
      <p:ext uri="{BB962C8B-B14F-4D97-AF65-F5344CB8AC3E}">
        <p14:creationId xmlns:p14="http://schemas.microsoft.com/office/powerpoint/2010/main" xmlns="" val="332280917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 calcmode="lin" valueType="num">
                                      <p:cBhvr additive="base">
                                        <p:cTn id="2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153400" cy="1143000"/>
          </a:xfrm>
        </p:spPr>
        <p:txBody>
          <a:bodyPr>
            <a:normAutofit fontScale="90000"/>
          </a:bodyPr>
          <a:lstStyle/>
          <a:p>
            <a:r>
              <a:rPr lang="en-US" dirty="0" smtClean="0"/>
              <a:t>Different Measures of Central Tendency</a:t>
            </a:r>
            <a:endParaRPr lang="en-US" dirty="0"/>
          </a:p>
        </p:txBody>
      </p:sp>
      <p:sp>
        <p:nvSpPr>
          <p:cNvPr id="3" name="Text Placeholder 2"/>
          <p:cNvSpPr>
            <a:spLocks noGrp="1"/>
          </p:cNvSpPr>
          <p:nvPr>
            <p:ph type="body" sz="quarter" idx="13"/>
          </p:nvPr>
        </p:nvSpPr>
        <p:spPr>
          <a:xfrm>
            <a:off x="457200" y="1524000"/>
            <a:ext cx="8305800" cy="4800600"/>
          </a:xfrm>
        </p:spPr>
        <p:txBody>
          <a:bodyPr>
            <a:normAutofit lnSpcReduction="10000"/>
          </a:bodyPr>
          <a:lstStyle/>
          <a:p>
            <a:r>
              <a:rPr lang="en-US" sz="2400" b="1" dirty="0" smtClean="0"/>
              <a:t>Mathematical Averages</a:t>
            </a:r>
          </a:p>
          <a:p>
            <a:pPr lvl="1"/>
            <a:r>
              <a:rPr lang="en-US" sz="2200" dirty="0" smtClean="0"/>
              <a:t>Arithmetic Mean or simply Mean or average</a:t>
            </a:r>
          </a:p>
          <a:p>
            <a:pPr lvl="1"/>
            <a:r>
              <a:rPr lang="en-US" sz="2200" dirty="0" smtClean="0"/>
              <a:t>Geometric Mean</a:t>
            </a:r>
          </a:p>
          <a:p>
            <a:pPr lvl="1"/>
            <a:r>
              <a:rPr lang="en-US" sz="2200" dirty="0" smtClean="0"/>
              <a:t>Harmonic Mean</a:t>
            </a:r>
          </a:p>
          <a:p>
            <a:endParaRPr lang="en-US" sz="2400" b="1" dirty="0" smtClean="0"/>
          </a:p>
          <a:p>
            <a:r>
              <a:rPr lang="en-US" sz="2400" b="1" dirty="0" smtClean="0"/>
              <a:t>Positional Averages</a:t>
            </a:r>
          </a:p>
          <a:p>
            <a:pPr lvl="1"/>
            <a:r>
              <a:rPr lang="en-US" sz="2200" dirty="0" smtClean="0"/>
              <a:t>Median</a:t>
            </a:r>
          </a:p>
          <a:p>
            <a:pPr lvl="1"/>
            <a:r>
              <a:rPr lang="en-US" sz="2200" dirty="0" smtClean="0"/>
              <a:t>Mode</a:t>
            </a:r>
          </a:p>
          <a:p>
            <a:pPr lvl="1"/>
            <a:endParaRPr lang="en-US" sz="2200" dirty="0" smtClean="0"/>
          </a:p>
          <a:p>
            <a:pPr marL="0" indent="0">
              <a:buNone/>
            </a:pPr>
            <a:r>
              <a:rPr lang="en-US" dirty="0"/>
              <a:t>In this lecture we will focus on Arithmetic Mean in Detail.</a:t>
            </a:r>
          </a:p>
          <a:p>
            <a:pPr marL="0" indent="0">
              <a:buNone/>
            </a:pPr>
            <a:r>
              <a:rPr lang="en-US" dirty="0"/>
              <a:t>The discussion of other measures of Central Tendency will be in subsequent lectures</a:t>
            </a:r>
            <a:r>
              <a:rPr lang="en-US" dirty="0" smtClean="0"/>
              <a:t>.</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extLst>
      <p:ext uri="{BB962C8B-B14F-4D97-AF65-F5344CB8AC3E}">
        <p14:creationId xmlns:p14="http://schemas.microsoft.com/office/powerpoint/2010/main" xmlns="" val="194379004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 calcmode="lin" valueType="num">
                                      <p:cBhvr additive="base">
                                        <p:cTn id="2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anim calcmode="lin" valueType="num">
                                      <p:cBhvr additive="base">
                                        <p:cTn id="3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9" end="9"/>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 calcmode="lin" valueType="num">
                                      <p:cBhvr additive="base">
                                        <p:cTn id="3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Arithmetic Mean (or Simply Mean)</a:t>
            </a:r>
            <a:endParaRPr lang="en-US" sz="3600" dirty="0"/>
          </a:p>
        </p:txBody>
      </p:sp>
      <mc:AlternateContent xmlns:mc="http://schemas.openxmlformats.org/markup-compatibility/2006">
        <mc:Choice xmlns:a14="http://schemas.microsoft.com/office/drawing/2010/main" xmlns="" Requires="a14">
          <p:sp>
            <p:nvSpPr>
              <p:cNvPr id="3" name="Text Placeholder 2"/>
              <p:cNvSpPr>
                <a:spLocks noGrp="1"/>
              </p:cNvSpPr>
              <p:nvPr>
                <p:ph type="body" sz="quarter" idx="13"/>
              </p:nvPr>
            </p:nvSpPr>
            <p:spPr>
              <a:xfrm>
                <a:off x="457200" y="1524000"/>
                <a:ext cx="8229600" cy="5181600"/>
              </a:xfrm>
            </p:spPr>
            <p:txBody>
              <a:bodyPr>
                <a:normAutofit lnSpcReduction="10000"/>
              </a:bodyPr>
              <a:lstStyle/>
              <a:p>
                <a:pPr algn="just"/>
                <a:r>
                  <a:rPr lang="en-US" sz="2000" dirty="0" smtClean="0"/>
                  <a:t>It is </a:t>
                </a:r>
                <a:r>
                  <a:rPr lang="en-US" sz="2000" dirty="0"/>
                  <a:t>the most </a:t>
                </a:r>
                <a:r>
                  <a:rPr lang="en-US" sz="2000" dirty="0" smtClean="0"/>
                  <a:t>popular </a:t>
                </a:r>
                <a:r>
                  <a:rPr lang="en-US" sz="2000" dirty="0"/>
                  <a:t>and well known measure of central </a:t>
                </a:r>
                <a:r>
                  <a:rPr lang="en-US" sz="2000" dirty="0" smtClean="0"/>
                  <a:t>tendency.</a:t>
                </a:r>
              </a:p>
              <a:p>
                <a:pPr algn="just"/>
                <a:r>
                  <a:rPr lang="en-US" sz="2000" dirty="0" smtClean="0"/>
                  <a:t>It </a:t>
                </a:r>
                <a:r>
                  <a:rPr lang="en-US" sz="2000" dirty="0"/>
                  <a:t>can be used with both discrete and continuous </a:t>
                </a:r>
                <a:r>
                  <a:rPr lang="en-US" sz="2000" dirty="0" smtClean="0"/>
                  <a:t>data.</a:t>
                </a:r>
              </a:p>
              <a:p>
                <a:pPr marL="0" indent="0" algn="just">
                  <a:buNone/>
                </a:pPr>
                <a:endParaRPr lang="en-US" sz="2000" b="1" dirty="0" smtClean="0"/>
              </a:p>
              <a:p>
                <a:pPr marL="0" indent="0" algn="just">
                  <a:buNone/>
                </a:pPr>
                <a:r>
                  <a:rPr lang="en-US" sz="2000" b="1" dirty="0" smtClean="0"/>
                  <a:t>Calculation:</a:t>
                </a:r>
              </a:p>
              <a:p>
                <a:pPr marL="0" indent="0" algn="just">
                  <a:buNone/>
                </a:pPr>
                <a:r>
                  <a:rPr lang="en-US" sz="2000" dirty="0" smtClean="0"/>
                  <a:t>The </a:t>
                </a:r>
                <a:r>
                  <a:rPr lang="en-US" sz="2000" dirty="0"/>
                  <a:t>mean is equal to the sum of all the values in the data set divided by the number of values in the data </a:t>
                </a:r>
                <a:r>
                  <a:rPr lang="en-US" sz="2000" dirty="0" smtClean="0"/>
                  <a:t>set.</a:t>
                </a:r>
              </a:p>
              <a:p>
                <a:pPr marL="0" indent="0" algn="just">
                  <a:buNone/>
                </a:pPr>
                <a:endParaRPr lang="en-US" sz="2000" b="1" dirty="0" smtClean="0"/>
              </a:p>
              <a:p>
                <a:pPr marL="0" indent="0" algn="just">
                  <a:buNone/>
                </a:pPr>
                <a:r>
                  <a:rPr lang="en-US" sz="2000" b="1" dirty="0" smtClean="0"/>
                  <a:t>Example:</a:t>
                </a:r>
                <a:r>
                  <a:rPr lang="en-US" sz="2000" dirty="0" smtClean="0"/>
                  <a:t>	Calculate Arithmetic Mean of five numbers:</a:t>
                </a:r>
              </a:p>
              <a:p>
                <a:pPr marL="0" indent="0" algn="just">
                  <a:buNone/>
                </a:pPr>
                <a:r>
                  <a:rPr lang="en-US" sz="2000" dirty="0" smtClean="0"/>
                  <a:t>	2, 5, 7, 10, 6</a:t>
                </a:r>
              </a:p>
              <a:p>
                <a:pPr marL="0" indent="0" algn="just">
                  <a:buNone/>
                </a:pPr>
                <a:r>
                  <a:rPr lang="en-US" sz="2000" dirty="0" smtClean="0"/>
                  <a:t>Arithmetic Mean=(2+5+7+10+6)/5=30/5=6</a:t>
                </a:r>
              </a:p>
              <a:p>
                <a:pPr marL="0" indent="0" algn="just">
                  <a:buNone/>
                </a:pPr>
                <a:endParaRPr lang="en-US" sz="2000" b="1" dirty="0" smtClean="0"/>
              </a:p>
              <a:p>
                <a:pPr marL="0" indent="0" algn="just">
                  <a:buNone/>
                </a:pPr>
                <a:r>
                  <a:rPr lang="en-US" sz="2000" b="1" dirty="0" smtClean="0"/>
                  <a:t>Notation:</a:t>
                </a:r>
              </a:p>
              <a:p>
                <a:pPr marL="0" indent="0" algn="just">
                  <a:buNone/>
                </a:pPr>
                <a:r>
                  <a:rPr lang="en-US" sz="2000" dirty="0" smtClean="0"/>
                  <a:t>Sample Mean (</a:t>
                </a:r>
                <a14:m>
                  <m:oMath xmlns:m="http://schemas.openxmlformats.org/officeDocument/2006/math">
                    <m:acc>
                      <m:accPr>
                        <m:chr m:val="̅"/>
                        <m:ctrlPr>
                          <a:rPr lang="en-US" sz="2000" i="1" smtClean="0">
                            <a:latin typeface="Cambria Math"/>
                          </a:rPr>
                        </m:ctrlPr>
                      </m:accPr>
                      <m:e>
                        <m:r>
                          <a:rPr lang="en-US" sz="2000" b="0" i="1" smtClean="0">
                            <a:latin typeface="Cambria Math"/>
                          </a:rPr>
                          <m:t>𝑥</m:t>
                        </m:r>
                      </m:e>
                    </m:acc>
                  </m:oMath>
                </a14:m>
                <a:r>
                  <a:rPr lang="en-US" sz="2000" dirty="0" smtClean="0"/>
                  <a:t>)</a:t>
                </a:r>
              </a:p>
              <a:p>
                <a:pPr marL="0" indent="0" algn="just">
                  <a:buNone/>
                </a:pPr>
                <a:r>
                  <a:rPr lang="en-US" sz="2000" dirty="0" smtClean="0"/>
                  <a:t>Population Mean (</a:t>
                </a:r>
                <a14:m>
                  <m:oMath xmlns:m="http://schemas.openxmlformats.org/officeDocument/2006/math">
                    <m:r>
                      <a:rPr lang="en-US" sz="2000" i="1" smtClean="0">
                        <a:latin typeface="Cambria Math"/>
                        <a:ea typeface="Cambria Math"/>
                      </a:rPr>
                      <m:t>𝜇</m:t>
                    </m:r>
                  </m:oMath>
                </a14:m>
                <a:r>
                  <a:rPr lang="en-US" sz="2000" dirty="0" smtClean="0"/>
                  <a:t>)</a:t>
                </a:r>
              </a:p>
              <a:p>
                <a:pPr marL="0" indent="0" algn="just">
                  <a:buNone/>
                </a:pPr>
                <a:endParaRPr lang="en-US" sz="2000" dirty="0"/>
              </a:p>
            </p:txBody>
          </p:sp>
        </mc:Choice>
        <mc:Fallback>
          <p:sp>
            <p:nvSpPr>
              <p:cNvPr id="3" name="Text Placeholder 2"/>
              <p:cNvSpPr>
                <a:spLocks noGrp="1" noRot="1" noChangeAspect="1" noMove="1" noResize="1" noEditPoints="1" noAdjustHandles="1" noChangeArrowheads="1" noChangeShapeType="1" noTextEdit="1"/>
              </p:cNvSpPr>
              <p:nvPr>
                <p:ph type="body" sz="quarter" idx="13"/>
              </p:nvPr>
            </p:nvSpPr>
            <p:spPr>
              <a:xfrm>
                <a:off x="457200" y="1524000"/>
                <a:ext cx="8229600" cy="5181600"/>
              </a:xfrm>
              <a:blipFill rotWithShape="1">
                <a:blip r:embed="rId2"/>
                <a:stretch>
                  <a:fillRect l="-741" t="-1176" r="-1481" b="-2471"/>
                </a:stretch>
              </a:blipFill>
            </p:spPr>
            <p:txBody>
              <a:bodyPr/>
              <a:lstStyle/>
              <a:p>
                <a:r>
                  <a:rPr lang="en-US">
                    <a:noFill/>
                  </a:rPr>
                  <a:t> </a:t>
                </a:r>
              </a:p>
            </p:txBody>
          </p:sp>
        </mc:Fallback>
      </mc:AlternateContent>
    </p:spTree>
    <p:extLst>
      <p:ext uri="{BB962C8B-B14F-4D97-AF65-F5344CB8AC3E}">
        <p14:creationId xmlns:p14="http://schemas.microsoft.com/office/powerpoint/2010/main" xmlns="" val="313618652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 calcmode="lin" valueType="num">
                                      <p:cBhvr additive="base">
                                        <p:cTn id="2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 calcmode="lin" valueType="num">
                                      <p:cBhvr additive="base">
                                        <p:cTn id="3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Arithmetic Mean for Ungrouped Data</a:t>
            </a:r>
            <a:endParaRPr lang="en-US" sz="3600" dirty="0"/>
          </a:p>
        </p:txBody>
      </p:sp>
      <mc:AlternateContent xmlns:mc="http://schemas.openxmlformats.org/markup-compatibility/2006">
        <mc:Choice xmlns:a14="http://schemas.microsoft.com/office/drawing/2010/main" xmlns="" Requires="a14">
          <p:sp>
            <p:nvSpPr>
              <p:cNvPr id="3" name="Text Placeholder 2"/>
              <p:cNvSpPr>
                <a:spLocks noGrp="1"/>
              </p:cNvSpPr>
              <p:nvPr>
                <p:ph type="body" sz="quarter" idx="13"/>
              </p:nvPr>
            </p:nvSpPr>
            <p:spPr>
              <a:xfrm>
                <a:off x="457200" y="1524000"/>
                <a:ext cx="8229600" cy="5181600"/>
              </a:xfrm>
            </p:spPr>
            <p:txBody>
              <a:bodyPr>
                <a:normAutofit/>
              </a:bodyPr>
              <a:lstStyle/>
              <a:p>
                <a:pPr marL="0" indent="0" algn="just">
                  <a:buNone/>
                </a:pPr>
                <a:r>
                  <a:rPr lang="en-US" sz="2000" b="1" dirty="0" smtClean="0"/>
                  <a:t>General Formulae For Un-Grouped Data:</a:t>
                </a:r>
              </a:p>
              <a:p>
                <a:pPr marL="0" indent="0" algn="just">
                  <a:buNone/>
                </a:pPr>
                <a:endParaRPr lang="en-US" sz="2000" dirty="0" smtClean="0"/>
              </a:p>
              <a:p>
                <a:pPr marL="0" indent="0" algn="just">
                  <a:buNone/>
                </a:pPr>
                <a:r>
                  <a:rPr lang="en-US" sz="2000" dirty="0" smtClean="0"/>
                  <a:t>For ‘n’ observations, </a:t>
                </a:r>
                <a14:m>
                  <m:oMath xmlns:m="http://schemas.openxmlformats.org/officeDocument/2006/math">
                    <m:sSub>
                      <m:sSubPr>
                        <m:ctrlPr>
                          <a:rPr lang="en-US" sz="2000" i="1">
                            <a:latin typeface="Cambria Math"/>
                          </a:rPr>
                        </m:ctrlPr>
                      </m:sSubPr>
                      <m:e>
                        <m:r>
                          <a:rPr lang="en-US" sz="2000" i="1">
                            <a:latin typeface="Cambria Math"/>
                          </a:rPr>
                          <m:t>𝑥</m:t>
                        </m:r>
                      </m:e>
                      <m:sub>
                        <m:r>
                          <a:rPr lang="en-US" sz="2000" i="1">
                            <a:latin typeface="Cambria Math"/>
                          </a:rPr>
                          <m:t>1</m:t>
                        </m:r>
                      </m:sub>
                    </m:sSub>
                    <m:r>
                      <a:rPr lang="en-US" sz="2000" b="0" i="1" smtClean="0">
                        <a:latin typeface="Cambria Math"/>
                      </a:rPr>
                      <m:t>,</m:t>
                    </m:r>
                    <m:sSub>
                      <m:sSubPr>
                        <m:ctrlPr>
                          <a:rPr lang="en-US" sz="2000" i="1">
                            <a:latin typeface="Cambria Math"/>
                          </a:rPr>
                        </m:ctrlPr>
                      </m:sSubPr>
                      <m:e>
                        <m:r>
                          <a:rPr lang="en-US" sz="2000" i="1">
                            <a:latin typeface="Cambria Math"/>
                          </a:rPr>
                          <m:t>𝑥</m:t>
                        </m:r>
                      </m:e>
                      <m:sub>
                        <m:r>
                          <a:rPr lang="en-US" sz="2000" i="1">
                            <a:latin typeface="Cambria Math"/>
                          </a:rPr>
                          <m:t>2</m:t>
                        </m:r>
                      </m:sub>
                    </m:sSub>
                    <m:r>
                      <a:rPr lang="en-US" sz="2000" b="0" i="1" smtClean="0">
                        <a:latin typeface="Cambria Math"/>
                      </a:rPr>
                      <m:t>,</m:t>
                    </m:r>
                    <m:r>
                      <a:rPr lang="en-US" sz="2000" i="1">
                        <a:latin typeface="Cambria Math"/>
                      </a:rPr>
                      <m:t>…</m:t>
                    </m:r>
                    <m:r>
                      <a:rPr lang="en-US" sz="2000" b="0" i="1" smtClean="0">
                        <a:latin typeface="Cambria Math"/>
                      </a:rPr>
                      <m:t>,</m:t>
                    </m:r>
                    <m:sSub>
                      <m:sSubPr>
                        <m:ctrlPr>
                          <a:rPr lang="en-US" sz="2000" i="1">
                            <a:latin typeface="Cambria Math"/>
                          </a:rPr>
                        </m:ctrlPr>
                      </m:sSubPr>
                      <m:e>
                        <m:r>
                          <a:rPr lang="en-US" sz="2000" i="1">
                            <a:latin typeface="Cambria Math"/>
                          </a:rPr>
                          <m:t>𝑥</m:t>
                        </m:r>
                      </m:e>
                      <m:sub>
                        <m:r>
                          <a:rPr lang="en-US" sz="2000" i="1">
                            <a:latin typeface="Cambria Math"/>
                          </a:rPr>
                          <m:t>𝑛</m:t>
                        </m:r>
                      </m:sub>
                    </m:sSub>
                  </m:oMath>
                </a14:m>
                <a:r>
                  <a:rPr lang="en-US" sz="2000" i="1" dirty="0" smtClean="0"/>
                  <a:t>.</a:t>
                </a:r>
              </a:p>
              <a:p>
                <a:pPr marL="0" indent="0" algn="just">
                  <a:buNone/>
                </a:pPr>
                <a:endParaRPr lang="en-US" sz="2000" b="0" i="0" dirty="0" smtClean="0">
                  <a:latin typeface="Cambria Math"/>
                </a:endParaRPr>
              </a:p>
              <a:p>
                <a:pPr marL="0" indent="0" algn="just">
                  <a:buNone/>
                </a:pPr>
                <a14:m>
                  <m:oMathPara xmlns:m="http://schemas.openxmlformats.org/officeDocument/2006/math">
                    <m:oMathParaPr>
                      <m:jc m:val="left"/>
                    </m:oMathParaPr>
                    <m:oMath xmlns:m="http://schemas.openxmlformats.org/officeDocument/2006/math">
                      <m:r>
                        <m:rPr>
                          <m:sty m:val="p"/>
                        </m:rPr>
                        <a:rPr lang="en-US" sz="2000" b="0" i="0" smtClean="0">
                          <a:latin typeface="Cambria Math"/>
                        </a:rPr>
                        <m:t>Sample</m:t>
                      </m:r>
                      <m:r>
                        <a:rPr lang="en-US" sz="2000" b="0" i="0" smtClean="0">
                          <a:latin typeface="Cambria Math"/>
                        </a:rPr>
                        <m:t> </m:t>
                      </m:r>
                      <m:r>
                        <m:rPr>
                          <m:sty m:val="p"/>
                        </m:rPr>
                        <a:rPr lang="en-US" sz="2000" b="0" i="0" smtClean="0">
                          <a:latin typeface="Cambria Math"/>
                        </a:rPr>
                        <m:t>Mean</m:t>
                      </m:r>
                      <m:r>
                        <a:rPr lang="en-US" sz="2000" b="0" i="1" smtClean="0">
                          <a:latin typeface="Cambria Math"/>
                        </a:rPr>
                        <m:t>=</m:t>
                      </m:r>
                      <m:acc>
                        <m:accPr>
                          <m:chr m:val="̅"/>
                          <m:ctrlPr>
                            <a:rPr lang="en-US" sz="2000" i="1">
                              <a:latin typeface="Cambria Math"/>
                            </a:rPr>
                          </m:ctrlPr>
                        </m:accPr>
                        <m:e>
                          <m:r>
                            <a:rPr lang="en-US" sz="2000" i="1">
                              <a:latin typeface="Cambria Math"/>
                            </a:rPr>
                            <m:t>𝑥</m:t>
                          </m:r>
                        </m:e>
                      </m:acc>
                      <m:r>
                        <a:rPr lang="en-US" sz="2000" b="0" i="1" smtClean="0">
                          <a:latin typeface="Cambria Math"/>
                        </a:rPr>
                        <m:t>=</m:t>
                      </m:r>
                      <m:f>
                        <m:fPr>
                          <m:ctrlPr>
                            <a:rPr lang="en-US" sz="2000" b="0" i="1" smtClean="0">
                              <a:latin typeface="Cambria Math"/>
                            </a:rPr>
                          </m:ctrlPr>
                        </m:fPr>
                        <m:num>
                          <m:sSub>
                            <m:sSubPr>
                              <m:ctrlPr>
                                <a:rPr lang="en-US" sz="2000" b="0" i="1" smtClean="0">
                                  <a:latin typeface="Cambria Math"/>
                                </a:rPr>
                              </m:ctrlPr>
                            </m:sSubPr>
                            <m:e>
                              <m:r>
                                <a:rPr lang="en-US" sz="2000" b="0" i="1" smtClean="0">
                                  <a:latin typeface="Cambria Math"/>
                                </a:rPr>
                                <m:t>𝑥</m:t>
                              </m:r>
                            </m:e>
                            <m:sub>
                              <m:r>
                                <a:rPr lang="en-US" sz="2000" b="0" i="1" smtClean="0">
                                  <a:latin typeface="Cambria Math"/>
                                </a:rPr>
                                <m:t>1</m:t>
                              </m:r>
                            </m:sub>
                          </m:sSub>
                          <m:r>
                            <a:rPr lang="en-US" sz="2000" b="0" i="1" smtClean="0">
                              <a:latin typeface="Cambria Math"/>
                            </a:rPr>
                            <m:t>+</m:t>
                          </m:r>
                          <m:sSub>
                            <m:sSubPr>
                              <m:ctrlPr>
                                <a:rPr lang="en-US" sz="2000" i="1">
                                  <a:latin typeface="Cambria Math"/>
                                </a:rPr>
                              </m:ctrlPr>
                            </m:sSubPr>
                            <m:e>
                              <m:r>
                                <a:rPr lang="en-US" sz="2000" i="1">
                                  <a:latin typeface="Cambria Math"/>
                                </a:rPr>
                                <m:t>𝑥</m:t>
                              </m:r>
                            </m:e>
                            <m:sub>
                              <m:r>
                                <a:rPr lang="en-US" sz="2000" b="0" i="1" smtClean="0">
                                  <a:latin typeface="Cambria Math"/>
                                </a:rPr>
                                <m:t>2</m:t>
                              </m:r>
                            </m:sub>
                          </m:sSub>
                          <m:r>
                            <a:rPr lang="en-US" sz="2000" i="1">
                              <a:latin typeface="Cambria Math"/>
                            </a:rPr>
                            <m:t>+</m:t>
                          </m:r>
                          <m:r>
                            <a:rPr lang="en-US" sz="2000" b="0" i="1" smtClean="0">
                              <a:latin typeface="Cambria Math"/>
                            </a:rPr>
                            <m:t>…+</m:t>
                          </m:r>
                          <m:sSub>
                            <m:sSubPr>
                              <m:ctrlPr>
                                <a:rPr lang="en-US" sz="2000" i="1">
                                  <a:latin typeface="Cambria Math"/>
                                </a:rPr>
                              </m:ctrlPr>
                            </m:sSubPr>
                            <m:e>
                              <m:r>
                                <a:rPr lang="en-US" sz="2000" i="1">
                                  <a:latin typeface="Cambria Math"/>
                                </a:rPr>
                                <m:t>𝑥</m:t>
                              </m:r>
                            </m:e>
                            <m:sub>
                              <m:r>
                                <a:rPr lang="en-US" sz="2000" b="0" i="1" smtClean="0">
                                  <a:latin typeface="Cambria Math"/>
                                </a:rPr>
                                <m:t>𝑛</m:t>
                              </m:r>
                            </m:sub>
                          </m:sSub>
                        </m:num>
                        <m:den>
                          <m:r>
                            <a:rPr lang="en-US" sz="2000" b="0" i="1" smtClean="0">
                              <a:latin typeface="Cambria Math"/>
                            </a:rPr>
                            <m:t>𝑛</m:t>
                          </m:r>
                        </m:den>
                      </m:f>
                      <m:r>
                        <a:rPr lang="en-US" sz="2000" i="1">
                          <a:latin typeface="Cambria Math"/>
                        </a:rPr>
                        <m:t>=</m:t>
                      </m:r>
                      <m:f>
                        <m:fPr>
                          <m:ctrlPr>
                            <a:rPr lang="en-US" sz="2000" i="1">
                              <a:latin typeface="Cambria Math"/>
                            </a:rPr>
                          </m:ctrlPr>
                        </m:fPr>
                        <m:num>
                          <m:nary>
                            <m:naryPr>
                              <m:chr m:val="∑"/>
                              <m:ctrlPr>
                                <a:rPr lang="en-US" sz="2000" i="1">
                                  <a:latin typeface="Cambria Math"/>
                                </a:rPr>
                              </m:ctrlPr>
                            </m:naryPr>
                            <m:sub>
                              <m:r>
                                <m:rPr>
                                  <m:brk m:alnAt="23"/>
                                </m:rPr>
                                <a:rPr lang="en-US" sz="2000" i="1">
                                  <a:latin typeface="Cambria Math"/>
                                </a:rPr>
                                <m:t>𝑖</m:t>
                              </m:r>
                              <m:r>
                                <a:rPr lang="en-US" sz="2000" i="1">
                                  <a:latin typeface="Cambria Math"/>
                                </a:rPr>
                                <m:t>=1</m:t>
                              </m:r>
                            </m:sub>
                            <m:sup>
                              <m:r>
                                <a:rPr lang="en-US" sz="2000" i="1">
                                  <a:latin typeface="Cambria Math"/>
                                </a:rPr>
                                <m:t>𝑛</m:t>
                              </m:r>
                            </m:sup>
                            <m:e>
                              <m:sSub>
                                <m:sSubPr>
                                  <m:ctrlPr>
                                    <a:rPr lang="en-US" sz="2000" i="1">
                                      <a:latin typeface="Cambria Math"/>
                                    </a:rPr>
                                  </m:ctrlPr>
                                </m:sSubPr>
                                <m:e>
                                  <m:r>
                                    <a:rPr lang="en-US" sz="2000" i="1">
                                      <a:latin typeface="Cambria Math"/>
                                    </a:rPr>
                                    <m:t>𝑥</m:t>
                                  </m:r>
                                </m:e>
                                <m:sub>
                                  <m:r>
                                    <a:rPr lang="en-US" sz="2000" i="1">
                                      <a:latin typeface="Cambria Math"/>
                                    </a:rPr>
                                    <m:t>𝑖</m:t>
                                  </m:r>
                                </m:sub>
                              </m:sSub>
                            </m:e>
                          </m:nary>
                        </m:num>
                        <m:den>
                          <m:r>
                            <a:rPr lang="en-US" sz="2000" i="1">
                              <a:latin typeface="Cambria Math"/>
                            </a:rPr>
                            <m:t>𝑛</m:t>
                          </m:r>
                        </m:den>
                      </m:f>
                      <m:r>
                        <a:rPr lang="en-US" sz="2000" b="0" i="1" smtClean="0">
                          <a:latin typeface="Cambria Math"/>
                        </a:rPr>
                        <m:t>=</m:t>
                      </m:r>
                      <m:f>
                        <m:fPr>
                          <m:ctrlPr>
                            <a:rPr lang="en-US" sz="2000" b="0" i="1" smtClean="0">
                              <a:latin typeface="Cambria Math"/>
                            </a:rPr>
                          </m:ctrlPr>
                        </m:fPr>
                        <m:num>
                          <m:nary>
                            <m:naryPr>
                              <m:chr m:val="∑"/>
                              <m:subHide m:val="on"/>
                              <m:supHide m:val="on"/>
                              <m:ctrlPr>
                                <a:rPr lang="en-US" sz="2000" b="0" i="1" smtClean="0">
                                  <a:latin typeface="Cambria Math"/>
                                </a:rPr>
                              </m:ctrlPr>
                            </m:naryPr>
                            <m:sub/>
                            <m:sup/>
                            <m:e>
                              <m:r>
                                <a:rPr lang="en-US" sz="2000" b="0" i="1" smtClean="0">
                                  <a:latin typeface="Cambria Math"/>
                                </a:rPr>
                                <m:t>𝑥</m:t>
                              </m:r>
                            </m:e>
                          </m:nary>
                        </m:num>
                        <m:den>
                          <m:r>
                            <a:rPr lang="en-US" sz="2000" b="0" i="1" smtClean="0">
                              <a:latin typeface="Cambria Math"/>
                            </a:rPr>
                            <m:t>𝑛</m:t>
                          </m:r>
                        </m:den>
                      </m:f>
                    </m:oMath>
                  </m:oMathPara>
                </a14:m>
                <a:endParaRPr lang="en-US" sz="2000" dirty="0" smtClean="0"/>
              </a:p>
              <a:p>
                <a:pPr marL="0" indent="0" algn="just">
                  <a:buNone/>
                </a:pPr>
                <a:endParaRPr lang="en-US" sz="2000" dirty="0">
                  <a:latin typeface="Cambria Math"/>
                </a:endParaRPr>
              </a:p>
              <a:p>
                <a:pPr marL="0" indent="0" algn="just">
                  <a:buNone/>
                </a:pPr>
                <a:endParaRPr lang="en-US" sz="2000" dirty="0" smtClean="0">
                  <a:latin typeface="Cambria Math"/>
                </a:endParaRPr>
              </a:p>
              <a:p>
                <a:pPr marL="0" indent="0" algn="just">
                  <a:buNone/>
                </a:pPr>
                <a14:m>
                  <m:oMathPara xmlns:m="http://schemas.openxmlformats.org/officeDocument/2006/math">
                    <m:oMathParaPr>
                      <m:jc m:val="left"/>
                    </m:oMathParaPr>
                    <m:oMath xmlns:m="http://schemas.openxmlformats.org/officeDocument/2006/math">
                      <m:r>
                        <m:rPr>
                          <m:sty m:val="p"/>
                        </m:rPr>
                        <a:rPr lang="en-US" sz="2000">
                          <a:latin typeface="Cambria Math"/>
                        </a:rPr>
                        <m:t>P</m:t>
                      </m:r>
                      <m:r>
                        <m:rPr>
                          <m:sty m:val="p"/>
                        </m:rPr>
                        <a:rPr lang="en-US" sz="2000" b="0" i="0" smtClean="0">
                          <a:latin typeface="Cambria Math"/>
                        </a:rPr>
                        <m:t>opulation</m:t>
                      </m:r>
                      <m:r>
                        <a:rPr lang="en-US" sz="2000" smtClean="0">
                          <a:latin typeface="Cambria Math"/>
                        </a:rPr>
                        <m:t> </m:t>
                      </m:r>
                      <m:r>
                        <m:rPr>
                          <m:sty m:val="p"/>
                        </m:rPr>
                        <a:rPr lang="en-US" sz="2000">
                          <a:latin typeface="Cambria Math"/>
                        </a:rPr>
                        <m:t>Mean</m:t>
                      </m:r>
                      <m:r>
                        <a:rPr lang="en-US" sz="2000" i="1">
                          <a:latin typeface="Cambria Math"/>
                        </a:rPr>
                        <m:t>=</m:t>
                      </m:r>
                      <m:r>
                        <a:rPr lang="en-US" sz="2000" i="1" smtClean="0">
                          <a:latin typeface="Cambria Math"/>
                          <a:ea typeface="Cambria Math"/>
                        </a:rPr>
                        <m:t>𝜇</m:t>
                      </m:r>
                      <m:r>
                        <a:rPr lang="en-US" sz="2000" i="1">
                          <a:latin typeface="Cambria Math"/>
                        </a:rPr>
                        <m:t>=</m:t>
                      </m:r>
                      <m:f>
                        <m:fPr>
                          <m:ctrlPr>
                            <a:rPr lang="en-US" sz="2000" i="1">
                              <a:latin typeface="Cambria Math"/>
                            </a:rPr>
                          </m:ctrlPr>
                        </m:fPr>
                        <m:num>
                          <m:sSub>
                            <m:sSubPr>
                              <m:ctrlPr>
                                <a:rPr lang="en-US" sz="2000" i="1">
                                  <a:latin typeface="Cambria Math"/>
                                </a:rPr>
                              </m:ctrlPr>
                            </m:sSubPr>
                            <m:e>
                              <m:r>
                                <a:rPr lang="en-US" sz="2000" i="1">
                                  <a:latin typeface="Cambria Math"/>
                                </a:rPr>
                                <m:t>𝑥</m:t>
                              </m:r>
                            </m:e>
                            <m:sub>
                              <m:r>
                                <a:rPr lang="en-US" sz="2000" i="1">
                                  <a:latin typeface="Cambria Math"/>
                                </a:rPr>
                                <m:t>1</m:t>
                              </m:r>
                            </m:sub>
                          </m:sSub>
                          <m:r>
                            <a:rPr lang="en-US" sz="2000" i="1">
                              <a:latin typeface="Cambria Math"/>
                            </a:rPr>
                            <m:t>+</m:t>
                          </m:r>
                          <m:sSub>
                            <m:sSubPr>
                              <m:ctrlPr>
                                <a:rPr lang="en-US" sz="2000" i="1">
                                  <a:latin typeface="Cambria Math"/>
                                </a:rPr>
                              </m:ctrlPr>
                            </m:sSubPr>
                            <m:e>
                              <m:r>
                                <a:rPr lang="en-US" sz="2000" i="1">
                                  <a:latin typeface="Cambria Math"/>
                                </a:rPr>
                                <m:t>𝑥</m:t>
                              </m:r>
                            </m:e>
                            <m:sub>
                              <m:r>
                                <a:rPr lang="en-US" sz="2000" i="1">
                                  <a:latin typeface="Cambria Math"/>
                                </a:rPr>
                                <m:t>2</m:t>
                              </m:r>
                            </m:sub>
                          </m:sSub>
                          <m:r>
                            <a:rPr lang="en-US" sz="2000" i="1">
                              <a:latin typeface="Cambria Math"/>
                            </a:rPr>
                            <m:t>+…+</m:t>
                          </m:r>
                          <m:sSub>
                            <m:sSubPr>
                              <m:ctrlPr>
                                <a:rPr lang="en-US" sz="2000" i="1">
                                  <a:latin typeface="Cambria Math"/>
                                </a:rPr>
                              </m:ctrlPr>
                            </m:sSubPr>
                            <m:e>
                              <m:r>
                                <a:rPr lang="en-US" sz="2000" i="1">
                                  <a:latin typeface="Cambria Math"/>
                                </a:rPr>
                                <m:t>𝑥</m:t>
                              </m:r>
                            </m:e>
                            <m:sub>
                              <m:r>
                                <a:rPr lang="en-US" sz="2000" i="1">
                                  <a:latin typeface="Cambria Math"/>
                                </a:rPr>
                                <m:t>𝑛</m:t>
                              </m:r>
                            </m:sub>
                          </m:sSub>
                        </m:num>
                        <m:den>
                          <m:r>
                            <a:rPr lang="en-US" sz="2000" i="1">
                              <a:latin typeface="Cambria Math"/>
                            </a:rPr>
                            <m:t>𝑛</m:t>
                          </m:r>
                        </m:den>
                      </m:f>
                      <m:r>
                        <a:rPr lang="en-US" sz="2000" i="1">
                          <a:latin typeface="Cambria Math"/>
                        </a:rPr>
                        <m:t>=</m:t>
                      </m:r>
                      <m:f>
                        <m:fPr>
                          <m:ctrlPr>
                            <a:rPr lang="en-US" sz="2000" i="1">
                              <a:latin typeface="Cambria Math"/>
                            </a:rPr>
                          </m:ctrlPr>
                        </m:fPr>
                        <m:num>
                          <m:nary>
                            <m:naryPr>
                              <m:chr m:val="∑"/>
                              <m:ctrlPr>
                                <a:rPr lang="en-US" sz="2000" i="1">
                                  <a:latin typeface="Cambria Math"/>
                                </a:rPr>
                              </m:ctrlPr>
                            </m:naryPr>
                            <m:sub>
                              <m:r>
                                <m:rPr>
                                  <m:brk m:alnAt="23"/>
                                </m:rPr>
                                <a:rPr lang="en-US" sz="2000" i="1">
                                  <a:latin typeface="Cambria Math"/>
                                </a:rPr>
                                <m:t>𝑖</m:t>
                              </m:r>
                              <m:r>
                                <a:rPr lang="en-US" sz="2000" i="1">
                                  <a:latin typeface="Cambria Math"/>
                                </a:rPr>
                                <m:t>=1</m:t>
                              </m:r>
                            </m:sub>
                            <m:sup>
                              <m:r>
                                <a:rPr lang="en-US" sz="2000" i="1">
                                  <a:latin typeface="Cambria Math"/>
                                </a:rPr>
                                <m:t>𝑛</m:t>
                              </m:r>
                            </m:sup>
                            <m:e>
                              <m:sSub>
                                <m:sSubPr>
                                  <m:ctrlPr>
                                    <a:rPr lang="en-US" sz="2000" i="1">
                                      <a:latin typeface="Cambria Math"/>
                                    </a:rPr>
                                  </m:ctrlPr>
                                </m:sSubPr>
                                <m:e>
                                  <m:r>
                                    <a:rPr lang="en-US" sz="2000" i="1">
                                      <a:latin typeface="Cambria Math"/>
                                    </a:rPr>
                                    <m:t>𝑥</m:t>
                                  </m:r>
                                </m:e>
                                <m:sub>
                                  <m:r>
                                    <a:rPr lang="en-US" sz="2000" i="1">
                                      <a:latin typeface="Cambria Math"/>
                                    </a:rPr>
                                    <m:t>𝑖</m:t>
                                  </m:r>
                                </m:sub>
                              </m:sSub>
                            </m:e>
                          </m:nary>
                        </m:num>
                        <m:den>
                          <m:r>
                            <a:rPr lang="en-US" sz="2000" i="1">
                              <a:latin typeface="Cambria Math"/>
                            </a:rPr>
                            <m:t>𝑛</m:t>
                          </m:r>
                        </m:den>
                      </m:f>
                      <m:r>
                        <a:rPr lang="en-US" sz="2000" i="1">
                          <a:latin typeface="Cambria Math"/>
                        </a:rPr>
                        <m:t>=</m:t>
                      </m:r>
                      <m:f>
                        <m:fPr>
                          <m:ctrlPr>
                            <a:rPr lang="en-US" sz="2000" i="1">
                              <a:latin typeface="Cambria Math"/>
                            </a:rPr>
                          </m:ctrlPr>
                        </m:fPr>
                        <m:num>
                          <m:nary>
                            <m:naryPr>
                              <m:chr m:val="∑"/>
                              <m:subHide m:val="on"/>
                              <m:supHide m:val="on"/>
                              <m:ctrlPr>
                                <a:rPr lang="en-US" sz="2000" i="1">
                                  <a:latin typeface="Cambria Math"/>
                                </a:rPr>
                              </m:ctrlPr>
                            </m:naryPr>
                            <m:sub/>
                            <m:sup/>
                            <m:e>
                              <m:r>
                                <a:rPr lang="en-US" sz="2000" i="1">
                                  <a:latin typeface="Cambria Math"/>
                                </a:rPr>
                                <m:t>𝑥</m:t>
                              </m:r>
                            </m:e>
                          </m:nary>
                        </m:num>
                        <m:den>
                          <m:r>
                            <a:rPr lang="en-US" sz="2000" i="1">
                              <a:latin typeface="Cambria Math"/>
                            </a:rPr>
                            <m:t>𝑛</m:t>
                          </m:r>
                        </m:den>
                      </m:f>
                    </m:oMath>
                  </m:oMathPara>
                </a14:m>
                <a:endParaRPr lang="en-US" sz="2000" dirty="0"/>
              </a:p>
            </p:txBody>
          </p:sp>
        </mc:Choice>
        <mc:Fallback>
          <p:sp>
            <p:nvSpPr>
              <p:cNvPr id="3" name="Text Placeholder 2"/>
              <p:cNvSpPr>
                <a:spLocks noGrp="1" noRot="1" noChangeAspect="1" noMove="1" noResize="1" noEditPoints="1" noAdjustHandles="1" noChangeArrowheads="1" noChangeShapeType="1" noTextEdit="1"/>
              </p:cNvSpPr>
              <p:nvPr>
                <p:ph type="body" sz="quarter" idx="13"/>
              </p:nvPr>
            </p:nvSpPr>
            <p:spPr>
              <a:xfrm>
                <a:off x="457200" y="1524000"/>
                <a:ext cx="8229600" cy="5181600"/>
              </a:xfrm>
              <a:blipFill rotWithShape="1">
                <a:blip r:embed="rId2"/>
                <a:stretch>
                  <a:fillRect l="-741" t="-588"/>
                </a:stretch>
              </a:blipFill>
            </p:spPr>
            <p:txBody>
              <a:bodyPr/>
              <a:lstStyle/>
              <a:p>
                <a:r>
                  <a:rPr lang="en-US">
                    <a:noFill/>
                  </a:rPr>
                  <a:t> </a:t>
                </a:r>
              </a:p>
            </p:txBody>
          </p:sp>
        </mc:Fallback>
      </mc:AlternateContent>
    </p:spTree>
    <p:extLst>
      <p:ext uri="{BB962C8B-B14F-4D97-AF65-F5344CB8AC3E}">
        <p14:creationId xmlns:p14="http://schemas.microsoft.com/office/powerpoint/2010/main" xmlns="" val="1732231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additive="base">
                                        <p:cTn id="1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 calcmode="lin" valueType="num">
                                      <p:cBhvr additive="base">
                                        <p:cTn id="2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Arithmetic Mean for Ungrouped Data</a:t>
            </a:r>
          </a:p>
        </p:txBody>
      </p:sp>
      <mc:AlternateContent xmlns:mc="http://schemas.openxmlformats.org/markup-compatibility/2006">
        <mc:Choice xmlns:a14="http://schemas.microsoft.com/office/drawing/2010/main" xmlns="" Requires="a14">
          <p:sp>
            <p:nvSpPr>
              <p:cNvPr id="3" name="Text Placeholder 2"/>
              <p:cNvSpPr>
                <a:spLocks noGrp="1"/>
              </p:cNvSpPr>
              <p:nvPr>
                <p:ph type="body" sz="quarter" idx="13"/>
              </p:nvPr>
            </p:nvSpPr>
            <p:spPr>
              <a:xfrm>
                <a:off x="457200" y="1524000"/>
                <a:ext cx="8229600" cy="5181600"/>
              </a:xfrm>
            </p:spPr>
            <p:txBody>
              <a:bodyPr>
                <a:normAutofit/>
              </a:bodyPr>
              <a:lstStyle/>
              <a:p>
                <a:pPr marL="0" indent="0" algn="just">
                  <a:buNone/>
                </a:pPr>
                <a:r>
                  <a:rPr lang="en-US" sz="2000" b="1" dirty="0" smtClean="0"/>
                  <a:t>Examples of Ungrouped Data:</a:t>
                </a:r>
              </a:p>
              <a:p>
                <a:pPr marL="0" indent="0" algn="just">
                  <a:buNone/>
                </a:pPr>
                <a:endParaRPr lang="en-US" sz="2000" dirty="0" smtClean="0"/>
              </a:p>
              <a:p>
                <a:pPr marL="0" indent="0" algn="just">
                  <a:buNone/>
                </a:pPr>
                <a:r>
                  <a:rPr lang="en-US" sz="2000" dirty="0" smtClean="0">
                    <a:solidFill>
                      <a:srgbClr val="FF0000"/>
                    </a:solidFill>
                  </a:rPr>
                  <a:t>Example 1:</a:t>
                </a:r>
                <a:r>
                  <a:rPr lang="en-US" sz="2000" dirty="0" smtClean="0"/>
                  <a:t> Marks obtained by 5 students, 20, 15, 5, 20, 10</a:t>
                </a:r>
              </a:p>
              <a:p>
                <a:pPr marL="0" indent="0" algn="ctr">
                  <a:buNone/>
                </a:pPr>
                <a:endParaRPr lang="en-US" sz="2000" i="1" dirty="0" smtClean="0">
                  <a:latin typeface="Cambria Math"/>
                </a:endParaRPr>
              </a:p>
              <a:p>
                <a:pPr marL="0" indent="0" algn="ctr">
                  <a:buNone/>
                </a:pPr>
                <a14:m>
                  <m:oMathPara xmlns:m="http://schemas.openxmlformats.org/officeDocument/2006/math">
                    <m:oMathParaPr>
                      <m:jc m:val="left"/>
                    </m:oMathParaPr>
                    <m:oMath xmlns:m="http://schemas.openxmlformats.org/officeDocument/2006/math">
                      <m:acc>
                        <m:accPr>
                          <m:chr m:val="̅"/>
                          <m:ctrlPr>
                            <a:rPr lang="en-US" sz="2000" i="1">
                              <a:latin typeface="Cambria Math"/>
                            </a:rPr>
                          </m:ctrlPr>
                        </m:accPr>
                        <m:e>
                          <m:r>
                            <a:rPr lang="en-US" sz="2000" i="1">
                              <a:latin typeface="Cambria Math"/>
                            </a:rPr>
                            <m:t>𝑥</m:t>
                          </m:r>
                        </m:e>
                      </m:acc>
                      <m:r>
                        <a:rPr lang="en-US" sz="2000" i="1">
                          <a:latin typeface="Cambria Math"/>
                        </a:rPr>
                        <m:t>=</m:t>
                      </m:r>
                      <m:f>
                        <m:fPr>
                          <m:ctrlPr>
                            <a:rPr lang="en-US" sz="2000" i="1">
                              <a:latin typeface="Cambria Math"/>
                            </a:rPr>
                          </m:ctrlPr>
                        </m:fPr>
                        <m:num>
                          <m:nary>
                            <m:naryPr>
                              <m:chr m:val="∑"/>
                              <m:subHide m:val="on"/>
                              <m:supHide m:val="on"/>
                              <m:ctrlPr>
                                <a:rPr lang="en-US" sz="2000" i="1">
                                  <a:latin typeface="Cambria Math"/>
                                </a:rPr>
                              </m:ctrlPr>
                            </m:naryPr>
                            <m:sub/>
                            <m:sup/>
                            <m:e>
                              <m:r>
                                <a:rPr lang="en-US" sz="2000" i="1">
                                  <a:latin typeface="Cambria Math"/>
                                </a:rPr>
                                <m:t>𝑥</m:t>
                              </m:r>
                            </m:e>
                          </m:nary>
                        </m:num>
                        <m:den>
                          <m:r>
                            <a:rPr lang="en-US" sz="2000" i="1">
                              <a:latin typeface="Cambria Math"/>
                            </a:rPr>
                            <m:t>𝑛</m:t>
                          </m:r>
                        </m:den>
                      </m:f>
                      <m:r>
                        <a:rPr lang="en-US" sz="2000" b="0" i="1" smtClean="0">
                          <a:latin typeface="Cambria Math"/>
                        </a:rPr>
                        <m:t>=</m:t>
                      </m:r>
                      <m:f>
                        <m:fPr>
                          <m:ctrlPr>
                            <a:rPr lang="en-US" sz="2000" i="1">
                              <a:latin typeface="Cambria Math"/>
                            </a:rPr>
                          </m:ctrlPr>
                        </m:fPr>
                        <m:num>
                          <m:r>
                            <a:rPr lang="en-US" sz="2000" b="0" i="1" smtClean="0">
                              <a:latin typeface="Cambria Math"/>
                            </a:rPr>
                            <m:t>20+15+5+25+10</m:t>
                          </m:r>
                        </m:num>
                        <m:den>
                          <m:r>
                            <a:rPr lang="en-US" sz="2000" b="0" i="1" smtClean="0">
                              <a:latin typeface="Cambria Math"/>
                            </a:rPr>
                            <m:t>5</m:t>
                          </m:r>
                        </m:den>
                      </m:f>
                      <m:r>
                        <a:rPr lang="en-US" sz="2000" b="0" i="1" smtClean="0">
                          <a:latin typeface="Cambria Math"/>
                        </a:rPr>
                        <m:t>=</m:t>
                      </m:r>
                      <m:f>
                        <m:fPr>
                          <m:ctrlPr>
                            <a:rPr lang="en-US" sz="2000" i="1">
                              <a:latin typeface="Cambria Math"/>
                            </a:rPr>
                          </m:ctrlPr>
                        </m:fPr>
                        <m:num>
                          <m:r>
                            <a:rPr lang="en-US" sz="2000" b="0" i="1" smtClean="0">
                              <a:latin typeface="Cambria Math"/>
                            </a:rPr>
                            <m:t>75</m:t>
                          </m:r>
                        </m:num>
                        <m:den>
                          <m:r>
                            <a:rPr lang="en-US" sz="2000" i="1">
                              <a:latin typeface="Cambria Math"/>
                            </a:rPr>
                            <m:t>5</m:t>
                          </m:r>
                        </m:den>
                      </m:f>
                      <m:r>
                        <a:rPr lang="en-US" sz="2000" b="0" i="1" smtClean="0">
                          <a:latin typeface="Cambria Math"/>
                        </a:rPr>
                        <m:t>=15</m:t>
                      </m:r>
                    </m:oMath>
                  </m:oMathPara>
                </a14:m>
                <a:endParaRPr lang="en-US" sz="2000" dirty="0" smtClean="0"/>
              </a:p>
            </p:txBody>
          </p:sp>
        </mc:Choice>
        <mc:Fallback>
          <p:sp>
            <p:nvSpPr>
              <p:cNvPr id="3" name="Text Placeholder 2"/>
              <p:cNvSpPr>
                <a:spLocks noGrp="1" noRot="1" noChangeAspect="1" noMove="1" noResize="1" noEditPoints="1" noAdjustHandles="1" noChangeArrowheads="1" noChangeShapeType="1" noTextEdit="1"/>
              </p:cNvSpPr>
              <p:nvPr>
                <p:ph type="body" sz="quarter" idx="13"/>
              </p:nvPr>
            </p:nvSpPr>
            <p:spPr>
              <a:xfrm>
                <a:off x="457200" y="1524000"/>
                <a:ext cx="8229600" cy="5181600"/>
              </a:xfrm>
              <a:blipFill rotWithShape="1">
                <a:blip r:embed="rId3"/>
                <a:stretch>
                  <a:fillRect l="-741" t="-588"/>
                </a:stretch>
              </a:blipFill>
            </p:spPr>
            <p:txBody>
              <a:bodyPr/>
              <a:lstStyle/>
              <a:p>
                <a:r>
                  <a:rPr lang="en-US">
                    <a:noFill/>
                  </a:rPr>
                  <a:t> </a:t>
                </a:r>
              </a:p>
            </p:txBody>
          </p:sp>
        </mc:Fallback>
      </mc:AlternateContent>
    </p:spTree>
    <p:extLst>
      <p:ext uri="{BB962C8B-B14F-4D97-AF65-F5344CB8AC3E}">
        <p14:creationId xmlns:p14="http://schemas.microsoft.com/office/powerpoint/2010/main" xmlns="" val="307078225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Arithmetic Mean for Ungrouped Data</a:t>
            </a:r>
          </a:p>
        </p:txBody>
      </p:sp>
      <p:sp>
        <p:nvSpPr>
          <p:cNvPr id="3" name="Text Placeholder 2"/>
          <p:cNvSpPr>
            <a:spLocks noGrp="1" noRot="1" noChangeAspect="1" noMove="1" noResize="1" noEditPoints="1" noAdjustHandles="1" noChangeArrowheads="1" noChangeShapeType="1" noTextEdit="1"/>
          </p:cNvSpPr>
          <p:nvPr>
            <p:ph type="body" sz="quarter" idx="13"/>
          </p:nvPr>
        </p:nvSpPr>
        <p:spPr>
          <a:xfrm>
            <a:off x="457200" y="1524000"/>
            <a:ext cx="8229600" cy="5181600"/>
          </a:xfrm>
          <a:blipFill rotWithShape="1">
            <a:blip r:embed="rId3"/>
            <a:stretch>
              <a:fillRect l="-1259" t="-588" b="-15176"/>
            </a:stretch>
          </a:blipFill>
        </p:spPr>
        <p:txBody>
          <a:bodyPr/>
          <a:lstStyle/>
          <a:p>
            <a:pPr>
              <a:buNone/>
            </a:pPr>
            <a:r>
              <a:rPr lang="en-US" dirty="0">
                <a:noFill/>
              </a:rPr>
              <a:t> </a:t>
            </a:r>
          </a:p>
        </p:txBody>
      </p:sp>
    </p:spTree>
    <p:extLst>
      <p:ext uri="{BB962C8B-B14F-4D97-AF65-F5344CB8AC3E}">
        <p14:creationId xmlns:p14="http://schemas.microsoft.com/office/powerpoint/2010/main" xmlns="" val="384887085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Arithmetic Mean for Ungrouped Data</a:t>
            </a:r>
          </a:p>
        </p:txBody>
      </p:sp>
      <p:sp>
        <p:nvSpPr>
          <p:cNvPr id="3" name="Text Placeholder 2"/>
          <p:cNvSpPr>
            <a:spLocks noGrp="1" noRot="1" noChangeAspect="1" noMove="1" noResize="1" noEditPoints="1" noAdjustHandles="1" noChangeArrowheads="1" noChangeShapeType="1" noTextEdit="1"/>
          </p:cNvSpPr>
          <p:nvPr>
            <p:ph type="body" sz="quarter" idx="13"/>
          </p:nvPr>
        </p:nvSpPr>
        <p:spPr>
          <a:xfrm>
            <a:off x="457200" y="1524000"/>
            <a:ext cx="8229600" cy="5181600"/>
          </a:xfrm>
          <a:blipFill rotWithShape="1">
            <a:blip r:embed="rId2"/>
            <a:stretch>
              <a:fillRect l="-1259" t="-588" b="-15176"/>
            </a:stretch>
          </a:blipFill>
        </p:spPr>
        <p:txBody>
          <a:bodyPr/>
          <a:lstStyle/>
          <a:p>
            <a:pPr>
              <a:buNone/>
            </a:pPr>
            <a:r>
              <a:rPr lang="en-US" dirty="0">
                <a:noFill/>
              </a:rPr>
              <a:t> </a:t>
            </a:r>
            <a:r>
              <a:rPr lang="en-US" dirty="0" smtClean="0">
                <a:noFill/>
              </a:rPr>
              <a:t>SS</a:t>
            </a:r>
            <a:endParaRPr lang="en-US" dirty="0">
              <a:noFill/>
            </a:endParaRPr>
          </a:p>
        </p:txBody>
      </p:sp>
    </p:spTree>
    <p:extLst>
      <p:ext uri="{BB962C8B-B14F-4D97-AF65-F5344CB8AC3E}">
        <p14:creationId xmlns:p14="http://schemas.microsoft.com/office/powerpoint/2010/main" xmlns="" val="384887085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Arithmetic Mean for </a:t>
            </a:r>
            <a:r>
              <a:rPr lang="en-US" sz="3600" dirty="0" smtClean="0"/>
              <a:t>Grouped </a:t>
            </a:r>
            <a:r>
              <a:rPr lang="en-US" sz="3600" dirty="0"/>
              <a:t>Data</a:t>
            </a:r>
          </a:p>
        </p:txBody>
      </p:sp>
      <mc:AlternateContent xmlns:mc="http://schemas.openxmlformats.org/markup-compatibility/2006">
        <mc:Choice xmlns:a14="http://schemas.microsoft.com/office/drawing/2010/main" xmlns="" Requires="a14">
          <p:sp>
            <p:nvSpPr>
              <p:cNvPr id="3" name="Text Placeholder 2"/>
              <p:cNvSpPr>
                <a:spLocks noGrp="1"/>
              </p:cNvSpPr>
              <p:nvPr>
                <p:ph type="body" sz="quarter" idx="13"/>
              </p:nvPr>
            </p:nvSpPr>
            <p:spPr>
              <a:xfrm>
                <a:off x="457200" y="1524000"/>
                <a:ext cx="8229600" cy="5181600"/>
              </a:xfrm>
            </p:spPr>
            <p:txBody>
              <a:bodyPr>
                <a:normAutofit/>
              </a:bodyPr>
              <a:lstStyle/>
              <a:p>
                <a:pPr marL="0" indent="0" algn="just">
                  <a:buNone/>
                </a:pPr>
                <a:r>
                  <a:rPr lang="en-US" sz="2000" b="1" dirty="0" smtClean="0"/>
                  <a:t>General Formulae For Grouped Data:</a:t>
                </a:r>
              </a:p>
              <a:p>
                <a:pPr marL="0" indent="0">
                  <a:buNone/>
                </a:pPr>
                <a14:m>
                  <m:oMathPara xmlns:m="http://schemas.openxmlformats.org/officeDocument/2006/math">
                    <m:oMathParaPr>
                      <m:jc m:val="centerGroup"/>
                    </m:oMathParaPr>
                    <m:oMath xmlns:m="http://schemas.openxmlformats.org/officeDocument/2006/math">
                      <m:r>
                        <m:rPr>
                          <m:sty m:val="p"/>
                        </m:rPr>
                        <a:rPr lang="en-US" sz="2000" b="0" i="0" smtClean="0">
                          <a:latin typeface="Cambria Math"/>
                        </a:rPr>
                        <m:t>Sample</m:t>
                      </m:r>
                      <m:r>
                        <a:rPr lang="en-US" sz="2000" b="0" i="0" smtClean="0">
                          <a:latin typeface="Cambria Math"/>
                        </a:rPr>
                        <m:t> </m:t>
                      </m:r>
                      <m:r>
                        <m:rPr>
                          <m:sty m:val="p"/>
                        </m:rPr>
                        <a:rPr lang="en-US" sz="2000" b="0" i="0" smtClean="0">
                          <a:latin typeface="Cambria Math"/>
                        </a:rPr>
                        <m:t>Mean</m:t>
                      </m:r>
                      <m:r>
                        <a:rPr lang="en-US" sz="2000" b="0" i="1" smtClean="0">
                          <a:latin typeface="Cambria Math"/>
                        </a:rPr>
                        <m:t>=</m:t>
                      </m:r>
                      <m:acc>
                        <m:accPr>
                          <m:chr m:val="̅"/>
                          <m:ctrlPr>
                            <a:rPr lang="en-US" sz="2000" i="1">
                              <a:latin typeface="Cambria Math"/>
                            </a:rPr>
                          </m:ctrlPr>
                        </m:accPr>
                        <m:e>
                          <m:r>
                            <a:rPr lang="en-US" sz="2000" i="1">
                              <a:latin typeface="Cambria Math"/>
                            </a:rPr>
                            <m:t>𝑥</m:t>
                          </m:r>
                        </m:e>
                      </m:acc>
                      <m:r>
                        <a:rPr lang="en-US" sz="2000" b="0" i="1" smtClean="0">
                          <a:latin typeface="Cambria Math"/>
                        </a:rPr>
                        <m:t>=</m:t>
                      </m:r>
                      <m:f>
                        <m:fPr>
                          <m:ctrlPr>
                            <a:rPr lang="en-US" sz="2000" i="1">
                              <a:latin typeface="Cambria Math"/>
                            </a:rPr>
                          </m:ctrlPr>
                        </m:fPr>
                        <m:num>
                          <m:nary>
                            <m:naryPr>
                              <m:chr m:val="∑"/>
                              <m:ctrlPr>
                                <a:rPr lang="en-US" sz="2000" i="1">
                                  <a:latin typeface="Cambria Math"/>
                                </a:rPr>
                              </m:ctrlPr>
                            </m:naryPr>
                            <m:sub>
                              <m:r>
                                <m:rPr>
                                  <m:brk m:alnAt="23"/>
                                </m:rPr>
                                <a:rPr lang="en-US" sz="2000" i="1">
                                  <a:latin typeface="Cambria Math"/>
                                </a:rPr>
                                <m:t>𝑖</m:t>
                              </m:r>
                              <m:r>
                                <a:rPr lang="en-US" sz="2000" i="1">
                                  <a:latin typeface="Cambria Math"/>
                                </a:rPr>
                                <m:t>=1</m:t>
                              </m:r>
                            </m:sub>
                            <m:sup>
                              <m:r>
                                <a:rPr lang="en-US" sz="2000" i="1">
                                  <a:latin typeface="Cambria Math"/>
                                </a:rPr>
                                <m:t>𝑛</m:t>
                              </m:r>
                            </m:sup>
                            <m:e>
                              <m:sSub>
                                <m:sSubPr>
                                  <m:ctrlPr>
                                    <a:rPr lang="en-US" sz="2000" i="1">
                                      <a:latin typeface="Cambria Math"/>
                                    </a:rPr>
                                  </m:ctrlPr>
                                </m:sSubPr>
                                <m:e>
                                  <m:r>
                                    <a:rPr lang="en-US" sz="2000" b="0" i="1" smtClean="0">
                                      <a:latin typeface="Cambria Math"/>
                                    </a:rPr>
                                    <m:t>𝑓</m:t>
                                  </m:r>
                                </m:e>
                                <m:sub>
                                  <m:r>
                                    <a:rPr lang="en-US" sz="2000" i="1">
                                      <a:latin typeface="Cambria Math"/>
                                    </a:rPr>
                                    <m:t>𝑖</m:t>
                                  </m:r>
                                </m:sub>
                              </m:sSub>
                              <m:sSub>
                                <m:sSubPr>
                                  <m:ctrlPr>
                                    <a:rPr lang="en-US" sz="2000" i="1">
                                      <a:latin typeface="Cambria Math"/>
                                    </a:rPr>
                                  </m:ctrlPr>
                                </m:sSubPr>
                                <m:e>
                                  <m:r>
                                    <a:rPr lang="en-US" sz="2000" i="1">
                                      <a:latin typeface="Cambria Math"/>
                                    </a:rPr>
                                    <m:t>𝑥</m:t>
                                  </m:r>
                                </m:e>
                                <m:sub>
                                  <m:r>
                                    <a:rPr lang="en-US" sz="2000" i="1">
                                      <a:latin typeface="Cambria Math"/>
                                    </a:rPr>
                                    <m:t>𝑖</m:t>
                                  </m:r>
                                </m:sub>
                              </m:sSub>
                            </m:e>
                          </m:nary>
                        </m:num>
                        <m:den>
                          <m:nary>
                            <m:naryPr>
                              <m:chr m:val="∑"/>
                              <m:ctrlPr>
                                <a:rPr lang="en-US" sz="2000" i="1">
                                  <a:latin typeface="Cambria Math"/>
                                </a:rPr>
                              </m:ctrlPr>
                            </m:naryPr>
                            <m:sub>
                              <m:r>
                                <m:rPr>
                                  <m:brk m:alnAt="23"/>
                                </m:rPr>
                                <a:rPr lang="en-US" sz="2000" i="1">
                                  <a:latin typeface="Cambria Math"/>
                                </a:rPr>
                                <m:t>𝑖</m:t>
                              </m:r>
                              <m:r>
                                <a:rPr lang="en-US" sz="2000" i="1">
                                  <a:latin typeface="Cambria Math"/>
                                </a:rPr>
                                <m:t>=1</m:t>
                              </m:r>
                            </m:sub>
                            <m:sup>
                              <m:r>
                                <a:rPr lang="en-US" sz="2000" i="1">
                                  <a:latin typeface="Cambria Math"/>
                                </a:rPr>
                                <m:t>𝑛</m:t>
                              </m:r>
                            </m:sup>
                            <m:e>
                              <m:sSub>
                                <m:sSubPr>
                                  <m:ctrlPr>
                                    <a:rPr lang="en-US" sz="2000" i="1">
                                      <a:latin typeface="Cambria Math"/>
                                    </a:rPr>
                                  </m:ctrlPr>
                                </m:sSubPr>
                                <m:e>
                                  <m:r>
                                    <a:rPr lang="en-US" sz="2000" i="1">
                                      <a:latin typeface="Cambria Math"/>
                                    </a:rPr>
                                    <m:t>𝑓</m:t>
                                  </m:r>
                                </m:e>
                                <m:sub>
                                  <m:r>
                                    <a:rPr lang="en-US" sz="2000" i="1">
                                      <a:latin typeface="Cambria Math"/>
                                    </a:rPr>
                                    <m:t>𝑖</m:t>
                                  </m:r>
                                </m:sub>
                              </m:sSub>
                            </m:e>
                          </m:nary>
                        </m:den>
                      </m:f>
                      <m:r>
                        <a:rPr lang="en-US" sz="2000" b="0" i="1" smtClean="0">
                          <a:latin typeface="Cambria Math"/>
                        </a:rPr>
                        <m:t>=</m:t>
                      </m:r>
                      <m:f>
                        <m:fPr>
                          <m:ctrlPr>
                            <a:rPr lang="en-US" sz="2000" b="0" i="1" smtClean="0">
                              <a:latin typeface="Cambria Math"/>
                            </a:rPr>
                          </m:ctrlPr>
                        </m:fPr>
                        <m:num>
                          <m:nary>
                            <m:naryPr>
                              <m:chr m:val="∑"/>
                              <m:subHide m:val="on"/>
                              <m:supHide m:val="on"/>
                              <m:ctrlPr>
                                <a:rPr lang="en-US" sz="2000" b="0" i="1" smtClean="0">
                                  <a:latin typeface="Cambria Math"/>
                                </a:rPr>
                              </m:ctrlPr>
                            </m:naryPr>
                            <m:sub/>
                            <m:sup/>
                            <m:e>
                              <m:r>
                                <a:rPr lang="en-US" sz="2000" b="0" i="1" smtClean="0">
                                  <a:latin typeface="Cambria Math"/>
                                </a:rPr>
                                <m:t>𝑓𝑥</m:t>
                              </m:r>
                            </m:e>
                          </m:nary>
                        </m:num>
                        <m:den>
                          <m:nary>
                            <m:naryPr>
                              <m:chr m:val="∑"/>
                              <m:subHide m:val="on"/>
                              <m:supHide m:val="on"/>
                              <m:ctrlPr>
                                <a:rPr lang="en-US" sz="2000" i="1">
                                  <a:latin typeface="Cambria Math"/>
                                </a:rPr>
                              </m:ctrlPr>
                            </m:naryPr>
                            <m:sub/>
                            <m:sup/>
                            <m:e>
                              <m:r>
                                <a:rPr lang="en-US" sz="2000" i="1">
                                  <a:latin typeface="Cambria Math"/>
                                </a:rPr>
                                <m:t>𝑓</m:t>
                              </m:r>
                            </m:e>
                          </m:nary>
                        </m:den>
                      </m:f>
                    </m:oMath>
                  </m:oMathPara>
                </a14:m>
                <a:endParaRPr lang="en-US" sz="2000" dirty="0" smtClean="0"/>
              </a:p>
              <a:p>
                <a:pPr marL="0" indent="0" algn="just">
                  <a:buNone/>
                </a:pPr>
                <a:endParaRPr lang="en-US" sz="2000" dirty="0" smtClean="0">
                  <a:latin typeface="Cambria Math"/>
                </a:endParaRPr>
              </a:p>
              <a:p>
                <a:pPr marL="0" indent="0" algn="just">
                  <a:buNone/>
                </a:pPr>
                <a14:m>
                  <m:oMathPara xmlns:m="http://schemas.openxmlformats.org/officeDocument/2006/math">
                    <m:oMathParaPr>
                      <m:jc m:val="centerGroup"/>
                    </m:oMathParaPr>
                    <m:oMath xmlns:m="http://schemas.openxmlformats.org/officeDocument/2006/math">
                      <m:r>
                        <m:rPr>
                          <m:sty m:val="p"/>
                        </m:rPr>
                        <a:rPr lang="en-US" sz="2000">
                          <a:latin typeface="Cambria Math"/>
                        </a:rPr>
                        <m:t>P</m:t>
                      </m:r>
                      <m:r>
                        <m:rPr>
                          <m:sty m:val="p"/>
                        </m:rPr>
                        <a:rPr lang="en-US" sz="2000" b="0" i="0" smtClean="0">
                          <a:latin typeface="Cambria Math"/>
                        </a:rPr>
                        <m:t>opulation</m:t>
                      </m:r>
                      <m:r>
                        <a:rPr lang="en-US" sz="2000" smtClean="0">
                          <a:latin typeface="Cambria Math"/>
                        </a:rPr>
                        <m:t> </m:t>
                      </m:r>
                      <m:r>
                        <m:rPr>
                          <m:sty m:val="p"/>
                        </m:rPr>
                        <a:rPr lang="en-US" sz="2000">
                          <a:latin typeface="Cambria Math"/>
                        </a:rPr>
                        <m:t>Mean</m:t>
                      </m:r>
                      <m:r>
                        <a:rPr lang="en-US" sz="2000" i="1">
                          <a:latin typeface="Cambria Math"/>
                        </a:rPr>
                        <m:t>=</m:t>
                      </m:r>
                      <m:r>
                        <a:rPr lang="en-US" sz="2000" i="1" smtClean="0">
                          <a:latin typeface="Cambria Math"/>
                          <a:ea typeface="Cambria Math"/>
                        </a:rPr>
                        <m:t>𝜇</m:t>
                      </m:r>
                      <m:r>
                        <a:rPr lang="en-US" sz="2000" i="1">
                          <a:latin typeface="Cambria Math"/>
                        </a:rPr>
                        <m:t>=</m:t>
                      </m:r>
                      <m:f>
                        <m:fPr>
                          <m:ctrlPr>
                            <a:rPr lang="en-US" sz="2000" i="1">
                              <a:latin typeface="Cambria Math"/>
                            </a:rPr>
                          </m:ctrlPr>
                        </m:fPr>
                        <m:num>
                          <m:nary>
                            <m:naryPr>
                              <m:chr m:val="∑"/>
                              <m:ctrlPr>
                                <a:rPr lang="en-US" sz="2000" i="1">
                                  <a:latin typeface="Cambria Math"/>
                                </a:rPr>
                              </m:ctrlPr>
                            </m:naryPr>
                            <m:sub>
                              <m:r>
                                <m:rPr>
                                  <m:brk m:alnAt="23"/>
                                </m:rPr>
                                <a:rPr lang="en-US" sz="2000" i="1">
                                  <a:latin typeface="Cambria Math"/>
                                </a:rPr>
                                <m:t>𝑖</m:t>
                              </m:r>
                              <m:r>
                                <a:rPr lang="en-US" sz="2000" i="1">
                                  <a:latin typeface="Cambria Math"/>
                                </a:rPr>
                                <m:t>=1</m:t>
                              </m:r>
                            </m:sub>
                            <m:sup>
                              <m:r>
                                <a:rPr lang="en-US" sz="2000" i="1">
                                  <a:latin typeface="Cambria Math"/>
                                </a:rPr>
                                <m:t>𝑛</m:t>
                              </m:r>
                            </m:sup>
                            <m:e>
                              <m:sSub>
                                <m:sSubPr>
                                  <m:ctrlPr>
                                    <a:rPr lang="en-US" sz="2000" i="1">
                                      <a:latin typeface="Cambria Math"/>
                                    </a:rPr>
                                  </m:ctrlPr>
                                </m:sSubPr>
                                <m:e>
                                  <m:r>
                                    <a:rPr lang="en-US" sz="2000" i="1">
                                      <a:latin typeface="Cambria Math"/>
                                    </a:rPr>
                                    <m:t>𝑓</m:t>
                                  </m:r>
                                </m:e>
                                <m:sub>
                                  <m:r>
                                    <a:rPr lang="en-US" sz="2000" i="1">
                                      <a:latin typeface="Cambria Math"/>
                                    </a:rPr>
                                    <m:t>𝑖</m:t>
                                  </m:r>
                                </m:sub>
                              </m:sSub>
                              <m:sSub>
                                <m:sSubPr>
                                  <m:ctrlPr>
                                    <a:rPr lang="en-US" sz="2000" i="1">
                                      <a:latin typeface="Cambria Math"/>
                                    </a:rPr>
                                  </m:ctrlPr>
                                </m:sSubPr>
                                <m:e>
                                  <m:r>
                                    <a:rPr lang="en-US" sz="2000" i="1">
                                      <a:latin typeface="Cambria Math"/>
                                    </a:rPr>
                                    <m:t>𝑥</m:t>
                                  </m:r>
                                </m:e>
                                <m:sub>
                                  <m:r>
                                    <a:rPr lang="en-US" sz="2000" i="1">
                                      <a:latin typeface="Cambria Math"/>
                                    </a:rPr>
                                    <m:t>𝑖</m:t>
                                  </m:r>
                                </m:sub>
                              </m:sSub>
                            </m:e>
                          </m:nary>
                        </m:num>
                        <m:den>
                          <m:nary>
                            <m:naryPr>
                              <m:chr m:val="∑"/>
                              <m:ctrlPr>
                                <a:rPr lang="en-US" sz="2000" i="1" smtClean="0">
                                  <a:latin typeface="Cambria Math"/>
                                </a:rPr>
                              </m:ctrlPr>
                            </m:naryPr>
                            <m:sub>
                              <m:r>
                                <m:rPr>
                                  <m:brk m:alnAt="23"/>
                                </m:rPr>
                                <a:rPr lang="en-US" sz="2000" i="1">
                                  <a:latin typeface="Cambria Math"/>
                                </a:rPr>
                                <m:t>𝑖</m:t>
                              </m:r>
                              <m:r>
                                <a:rPr lang="en-US" sz="2000" i="1">
                                  <a:latin typeface="Cambria Math"/>
                                </a:rPr>
                                <m:t>=1</m:t>
                              </m:r>
                            </m:sub>
                            <m:sup>
                              <m:r>
                                <a:rPr lang="en-US" sz="2000" i="1">
                                  <a:latin typeface="Cambria Math"/>
                                </a:rPr>
                                <m:t>𝑛</m:t>
                              </m:r>
                            </m:sup>
                            <m:e>
                              <m:sSub>
                                <m:sSubPr>
                                  <m:ctrlPr>
                                    <a:rPr lang="en-US" sz="2000" i="1">
                                      <a:latin typeface="Cambria Math"/>
                                    </a:rPr>
                                  </m:ctrlPr>
                                </m:sSubPr>
                                <m:e>
                                  <m:r>
                                    <a:rPr lang="en-US" sz="2000" i="1">
                                      <a:latin typeface="Cambria Math"/>
                                    </a:rPr>
                                    <m:t>𝑓</m:t>
                                  </m:r>
                                </m:e>
                                <m:sub>
                                  <m:r>
                                    <a:rPr lang="en-US" sz="2000" i="1">
                                      <a:latin typeface="Cambria Math"/>
                                    </a:rPr>
                                    <m:t>𝑖</m:t>
                                  </m:r>
                                </m:sub>
                              </m:sSub>
                            </m:e>
                          </m:nary>
                        </m:den>
                      </m:f>
                      <m:r>
                        <a:rPr lang="en-US" sz="2000" i="1">
                          <a:latin typeface="Cambria Math"/>
                        </a:rPr>
                        <m:t>=</m:t>
                      </m:r>
                      <m:f>
                        <m:fPr>
                          <m:ctrlPr>
                            <a:rPr lang="en-US" sz="2000" i="1">
                              <a:latin typeface="Cambria Math"/>
                            </a:rPr>
                          </m:ctrlPr>
                        </m:fPr>
                        <m:num>
                          <m:nary>
                            <m:naryPr>
                              <m:chr m:val="∑"/>
                              <m:subHide m:val="on"/>
                              <m:supHide m:val="on"/>
                              <m:ctrlPr>
                                <a:rPr lang="en-US" sz="2000" i="1">
                                  <a:latin typeface="Cambria Math"/>
                                </a:rPr>
                              </m:ctrlPr>
                            </m:naryPr>
                            <m:sub/>
                            <m:sup/>
                            <m:e>
                              <m:r>
                                <a:rPr lang="en-US" sz="2000" i="1">
                                  <a:latin typeface="Cambria Math"/>
                                </a:rPr>
                                <m:t>𝑓𝑥</m:t>
                              </m:r>
                            </m:e>
                          </m:nary>
                        </m:num>
                        <m:den>
                          <m:nary>
                            <m:naryPr>
                              <m:chr m:val="∑"/>
                              <m:subHide m:val="on"/>
                              <m:supHide m:val="on"/>
                              <m:ctrlPr>
                                <a:rPr lang="en-US" sz="2000" i="1">
                                  <a:latin typeface="Cambria Math"/>
                                </a:rPr>
                              </m:ctrlPr>
                            </m:naryPr>
                            <m:sub/>
                            <m:sup/>
                            <m:e>
                              <m:r>
                                <a:rPr lang="en-US" sz="2000" i="1">
                                  <a:latin typeface="Cambria Math"/>
                                </a:rPr>
                                <m:t>𝑓</m:t>
                              </m:r>
                            </m:e>
                          </m:nary>
                        </m:den>
                      </m:f>
                    </m:oMath>
                  </m:oMathPara>
                </a14:m>
                <a:endParaRPr lang="en-US" sz="2000" dirty="0"/>
              </a:p>
              <a:p>
                <a:pPr marL="0" indent="0" algn="just">
                  <a:buNone/>
                </a:pPr>
                <a:r>
                  <a:rPr lang="en-US" sz="2000" dirty="0" smtClean="0"/>
                  <a:t>Where,</a:t>
                </a:r>
              </a:p>
              <a:p>
                <a:pPr marL="274320" lvl="1" indent="0" algn="just">
                  <a:buNone/>
                </a:pPr>
                <a14:m>
                  <m:oMath xmlns:m="http://schemas.openxmlformats.org/officeDocument/2006/math">
                    <m:sSub>
                      <m:sSubPr>
                        <m:ctrlPr>
                          <a:rPr lang="en-US" sz="1800" i="1">
                            <a:latin typeface="Cambria Math"/>
                          </a:rPr>
                        </m:ctrlPr>
                      </m:sSubPr>
                      <m:e>
                        <m:r>
                          <a:rPr lang="en-US" sz="1800" i="1">
                            <a:latin typeface="Cambria Math"/>
                          </a:rPr>
                          <m:t>𝑓</m:t>
                        </m:r>
                      </m:e>
                      <m:sub>
                        <m:r>
                          <a:rPr lang="en-US" sz="1800" i="1">
                            <a:latin typeface="Cambria Math"/>
                          </a:rPr>
                          <m:t>𝑖</m:t>
                        </m:r>
                      </m:sub>
                    </m:sSub>
                  </m:oMath>
                </a14:m>
                <a:r>
                  <a:rPr lang="en-US" sz="1800" dirty="0" smtClean="0"/>
                  <a:t> is the frequency of the i-</a:t>
                </a:r>
                <a:r>
                  <a:rPr lang="en-US" sz="1800" dirty="0" err="1" smtClean="0"/>
                  <a:t>th</a:t>
                </a:r>
                <a:r>
                  <a:rPr lang="en-US" sz="1800" dirty="0" smtClean="0"/>
                  <a:t> class</a:t>
                </a:r>
              </a:p>
              <a:p>
                <a:pPr marL="274320" lvl="1" indent="0" algn="just">
                  <a:buNone/>
                </a:pPr>
                <a14:m>
                  <m:oMath xmlns:m="http://schemas.openxmlformats.org/officeDocument/2006/math">
                    <m:sSub>
                      <m:sSubPr>
                        <m:ctrlPr>
                          <a:rPr lang="en-US" sz="1800" i="1">
                            <a:latin typeface="Cambria Math"/>
                          </a:rPr>
                        </m:ctrlPr>
                      </m:sSubPr>
                      <m:e>
                        <m:r>
                          <a:rPr lang="en-US" sz="1800" b="0" i="1" smtClean="0">
                            <a:latin typeface="Cambria Math"/>
                          </a:rPr>
                          <m:t>𝑥</m:t>
                        </m:r>
                      </m:e>
                      <m:sub>
                        <m:r>
                          <a:rPr lang="en-US" sz="1800" i="1">
                            <a:latin typeface="Cambria Math"/>
                          </a:rPr>
                          <m:t>𝑖</m:t>
                        </m:r>
                      </m:sub>
                    </m:sSub>
                  </m:oMath>
                </a14:m>
                <a:r>
                  <a:rPr lang="en-US" sz="1800" dirty="0"/>
                  <a:t> is the mid point of the i-</a:t>
                </a:r>
                <a:r>
                  <a:rPr lang="en-US" sz="1800" dirty="0" err="1"/>
                  <a:t>th</a:t>
                </a:r>
                <a:r>
                  <a:rPr lang="en-US" sz="1800" dirty="0" smtClean="0"/>
                  <a:t>class</a:t>
                </a:r>
              </a:p>
              <a:p>
                <a:pPr marL="274320" lvl="1" indent="0" algn="just">
                  <a:buNone/>
                </a:pPr>
                <a:endParaRPr lang="en-US" sz="1800" dirty="0" smtClean="0"/>
              </a:p>
              <a:p>
                <a:pPr marL="274320" lvl="1" indent="0" algn="just">
                  <a:buNone/>
                </a:pPr>
                <a:endParaRPr lang="en-US" dirty="0" smtClean="0"/>
              </a:p>
              <a:p>
                <a:pPr marL="274320" lvl="1" indent="0" algn="just">
                  <a:buNone/>
                </a:pPr>
                <a:endParaRPr lang="en-US" sz="1800" dirty="0" smtClean="0"/>
              </a:p>
            </p:txBody>
          </p:sp>
        </mc:Choice>
        <mc:Fallback>
          <p:sp>
            <p:nvSpPr>
              <p:cNvPr id="3" name="Text Placeholder 2"/>
              <p:cNvSpPr>
                <a:spLocks noGrp="1" noRot="1" noChangeAspect="1" noMove="1" noResize="1" noEditPoints="1" noAdjustHandles="1" noChangeArrowheads="1" noChangeShapeType="1" noTextEdit="1"/>
              </p:cNvSpPr>
              <p:nvPr>
                <p:ph type="body" sz="quarter" idx="13"/>
              </p:nvPr>
            </p:nvSpPr>
            <p:spPr>
              <a:xfrm>
                <a:off x="457200" y="1524000"/>
                <a:ext cx="8229600" cy="5181600"/>
              </a:xfrm>
              <a:blipFill rotWithShape="1">
                <a:blip r:embed="rId2"/>
                <a:stretch>
                  <a:fillRect l="-741" t="-588"/>
                </a:stretch>
              </a:blipFill>
            </p:spPr>
            <p:txBody>
              <a:bodyPr/>
              <a:lstStyle/>
              <a:p>
                <a:r>
                  <a:rPr lang="en-US">
                    <a:noFill/>
                  </a:rPr>
                  <a:t> </a:t>
                </a:r>
              </a:p>
            </p:txBody>
          </p:sp>
        </mc:Fallback>
      </mc:AlternateContent>
    </p:spTree>
    <p:extLst>
      <p:ext uri="{BB962C8B-B14F-4D97-AF65-F5344CB8AC3E}">
        <p14:creationId xmlns:p14="http://schemas.microsoft.com/office/powerpoint/2010/main" xmlns="" val="189850523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Arithmetic Mean for Grouped Data</a:t>
            </a:r>
          </a:p>
        </p:txBody>
      </p:sp>
      <p:sp>
        <p:nvSpPr>
          <p:cNvPr id="3" name="Text Placeholder 2"/>
          <p:cNvSpPr>
            <a:spLocks noGrp="1"/>
          </p:cNvSpPr>
          <p:nvPr>
            <p:ph type="body" sz="quarter" idx="13"/>
          </p:nvPr>
        </p:nvSpPr>
        <p:spPr>
          <a:xfrm>
            <a:off x="457200" y="1524000"/>
            <a:ext cx="8229600" cy="5181600"/>
          </a:xfrm>
        </p:spPr>
        <p:txBody>
          <a:bodyPr>
            <a:normAutofit/>
          </a:bodyPr>
          <a:lstStyle/>
          <a:p>
            <a:pPr marL="0" indent="0" algn="just">
              <a:buNone/>
            </a:pPr>
            <a:r>
              <a:rPr lang="en-US" sz="2400" b="1" dirty="0" smtClean="0"/>
              <a:t>Example: </a:t>
            </a:r>
            <a:r>
              <a:rPr lang="en-US" sz="2400" dirty="0" smtClean="0"/>
              <a:t>Calculate Arithmetic Mean for the following frequency distribution of temperature data:</a:t>
            </a:r>
          </a:p>
          <a:p>
            <a:pPr marL="0" indent="0" algn="just">
              <a:buNone/>
            </a:pPr>
            <a:endParaRPr lang="en-US" sz="2000" b="1" dirty="0"/>
          </a:p>
          <a:p>
            <a:pPr marL="0" indent="0" algn="just">
              <a:buNone/>
            </a:pPr>
            <a:endParaRPr lang="en-US" sz="2000" b="1" dirty="0" smtClean="0"/>
          </a:p>
          <a:p>
            <a:pPr marL="0" indent="0" algn="just">
              <a:buNone/>
            </a:pPr>
            <a:endParaRPr lang="en-US" sz="2000" b="1" dirty="0"/>
          </a:p>
          <a:p>
            <a:pPr marL="0" indent="0" algn="just">
              <a:buNone/>
            </a:pPr>
            <a:endParaRPr lang="en-US" sz="2000" b="1" dirty="0" smtClean="0"/>
          </a:p>
          <a:p>
            <a:pPr marL="0" indent="0" algn="just">
              <a:buNone/>
            </a:pPr>
            <a:endParaRPr lang="en-US" sz="2000" b="1" dirty="0"/>
          </a:p>
          <a:p>
            <a:pPr marL="0" indent="0" algn="just">
              <a:buNone/>
            </a:pPr>
            <a:endParaRPr lang="en-US" sz="2000" b="1" dirty="0" smtClean="0"/>
          </a:p>
          <a:p>
            <a:pPr marL="0" indent="0" algn="just">
              <a:buNone/>
            </a:pPr>
            <a:endParaRPr lang="en-US" sz="2000" b="1" dirty="0"/>
          </a:p>
          <a:p>
            <a:pPr marL="0" indent="0" algn="just">
              <a:buNone/>
            </a:pPr>
            <a:endParaRPr lang="en-US" sz="2000" b="1" dirty="0" smtClean="0"/>
          </a:p>
          <a:p>
            <a:pPr marL="0" indent="0" algn="just">
              <a:buNone/>
            </a:pPr>
            <a:endParaRPr lang="en-US" sz="2000" b="1" dirty="0" smtClean="0"/>
          </a:p>
          <a:p>
            <a:pPr marL="0" indent="0" algn="just">
              <a:buNone/>
            </a:pPr>
            <a:endParaRPr lang="en-US" sz="2000" dirty="0" smtClean="0">
              <a:latin typeface="Cambria Math"/>
            </a:endParaRPr>
          </a:p>
        </p:txBody>
      </p:sp>
      <p:graphicFrame>
        <p:nvGraphicFramePr>
          <p:cNvPr id="5" name="Table 4"/>
          <p:cNvGraphicFramePr>
            <a:graphicFrameLocks noGrp="1"/>
          </p:cNvGraphicFramePr>
          <p:nvPr>
            <p:extLst>
              <p:ext uri="{D42A27DB-BD31-4B8C-83A1-F6EECF244321}">
                <p14:modId xmlns:p14="http://schemas.microsoft.com/office/powerpoint/2010/main" xmlns="" val="3647716936"/>
              </p:ext>
            </p:extLst>
          </p:nvPr>
        </p:nvGraphicFramePr>
        <p:xfrm>
          <a:off x="1080398" y="2590800"/>
          <a:ext cx="2882002" cy="2194560"/>
        </p:xfrm>
        <a:graphic>
          <a:graphicData uri="http://schemas.openxmlformats.org/drawingml/2006/table">
            <a:tbl>
              <a:tblPr firstRow="1" bandRow="1">
                <a:tableStyleId>{5C22544A-7EE6-4342-B048-85BDC9FD1C3A}</a:tableStyleId>
              </a:tblPr>
              <a:tblGrid>
                <a:gridCol w="1187822"/>
                <a:gridCol w="1694180"/>
              </a:tblGrid>
              <a:tr h="328023">
                <a:tc>
                  <a:txBody>
                    <a:bodyPr/>
                    <a:lstStyle/>
                    <a:p>
                      <a:pPr algn="ctr"/>
                      <a:r>
                        <a:rPr lang="en-US" dirty="0" smtClean="0"/>
                        <a:t>Classes</a:t>
                      </a:r>
                      <a:endParaRPr lang="en-US" dirty="0"/>
                    </a:p>
                  </a:txBody>
                  <a:tcPr/>
                </a:tc>
                <a:tc>
                  <a:txBody>
                    <a:bodyPr/>
                    <a:lstStyle/>
                    <a:p>
                      <a:pPr algn="ctr"/>
                      <a:r>
                        <a:rPr lang="en-US" dirty="0" smtClean="0"/>
                        <a:t>Frequency (f)</a:t>
                      </a:r>
                      <a:endParaRPr lang="en-US" dirty="0"/>
                    </a:p>
                  </a:txBody>
                  <a:tcPr/>
                </a:tc>
              </a:tr>
              <a:tr h="328023">
                <a:tc>
                  <a:txBody>
                    <a:bodyPr/>
                    <a:lstStyle/>
                    <a:p>
                      <a:pPr algn="ctr"/>
                      <a:r>
                        <a:rPr lang="en-US" dirty="0" smtClean="0"/>
                        <a:t>11-20</a:t>
                      </a:r>
                      <a:endParaRPr lang="en-US" dirty="0"/>
                    </a:p>
                  </a:txBody>
                  <a:tcPr/>
                </a:tc>
                <a:tc>
                  <a:txBody>
                    <a:bodyPr/>
                    <a:lstStyle/>
                    <a:p>
                      <a:pPr algn="ctr"/>
                      <a:r>
                        <a:rPr lang="en-US" dirty="0" smtClean="0"/>
                        <a:t>3</a:t>
                      </a:r>
                      <a:endParaRPr lang="en-US" dirty="0"/>
                    </a:p>
                  </a:txBody>
                  <a:tcPr/>
                </a:tc>
              </a:tr>
              <a:tr h="328023">
                <a:tc>
                  <a:txBody>
                    <a:bodyPr/>
                    <a:lstStyle/>
                    <a:p>
                      <a:pPr algn="ctr"/>
                      <a:r>
                        <a:rPr lang="en-US" dirty="0" smtClean="0"/>
                        <a:t>21-30</a:t>
                      </a:r>
                      <a:endParaRPr lang="en-US" dirty="0"/>
                    </a:p>
                  </a:txBody>
                  <a:tcPr/>
                </a:tc>
                <a:tc>
                  <a:txBody>
                    <a:bodyPr/>
                    <a:lstStyle/>
                    <a:p>
                      <a:pPr algn="ctr"/>
                      <a:r>
                        <a:rPr lang="en-US" dirty="0" smtClean="0"/>
                        <a:t>6</a:t>
                      </a:r>
                      <a:endParaRPr lang="en-US" dirty="0"/>
                    </a:p>
                  </a:txBody>
                  <a:tcPr/>
                </a:tc>
              </a:tr>
              <a:tr h="328023">
                <a:tc>
                  <a:txBody>
                    <a:bodyPr/>
                    <a:lstStyle/>
                    <a:p>
                      <a:pPr algn="ctr"/>
                      <a:r>
                        <a:rPr lang="en-US" dirty="0" smtClean="0"/>
                        <a:t>31-40</a:t>
                      </a:r>
                      <a:endParaRPr lang="en-US" dirty="0"/>
                    </a:p>
                  </a:txBody>
                  <a:tcPr/>
                </a:tc>
                <a:tc>
                  <a:txBody>
                    <a:bodyPr/>
                    <a:lstStyle/>
                    <a:p>
                      <a:pPr algn="ctr"/>
                      <a:r>
                        <a:rPr lang="en-US" dirty="0" smtClean="0"/>
                        <a:t>5</a:t>
                      </a:r>
                      <a:endParaRPr lang="en-US" dirty="0"/>
                    </a:p>
                  </a:txBody>
                  <a:tcPr/>
                </a:tc>
              </a:tr>
              <a:tr h="328023">
                <a:tc>
                  <a:txBody>
                    <a:bodyPr/>
                    <a:lstStyle/>
                    <a:p>
                      <a:pPr algn="ctr"/>
                      <a:r>
                        <a:rPr lang="en-US" dirty="0" smtClean="0"/>
                        <a:t>41-50</a:t>
                      </a:r>
                      <a:endParaRPr lang="en-US" dirty="0"/>
                    </a:p>
                  </a:txBody>
                  <a:tcPr/>
                </a:tc>
                <a:tc>
                  <a:txBody>
                    <a:bodyPr/>
                    <a:lstStyle/>
                    <a:p>
                      <a:pPr algn="ctr"/>
                      <a:r>
                        <a:rPr lang="en-US" dirty="0" smtClean="0"/>
                        <a:t>4</a:t>
                      </a:r>
                      <a:endParaRPr lang="en-US" dirty="0"/>
                    </a:p>
                  </a:txBody>
                  <a:tcPr/>
                </a:tc>
              </a:tr>
              <a:tr h="328023">
                <a:tc>
                  <a:txBody>
                    <a:bodyPr/>
                    <a:lstStyle/>
                    <a:p>
                      <a:pPr algn="ctr"/>
                      <a:r>
                        <a:rPr lang="en-US" dirty="0" smtClean="0"/>
                        <a:t>51-60</a:t>
                      </a:r>
                      <a:endParaRPr lang="en-US" dirty="0"/>
                    </a:p>
                  </a:txBody>
                  <a:tcPr/>
                </a:tc>
                <a:tc>
                  <a:txBody>
                    <a:bodyPr/>
                    <a:lstStyle/>
                    <a:p>
                      <a:pPr algn="ctr"/>
                      <a:r>
                        <a:rPr lang="en-US" dirty="0" smtClean="0"/>
                        <a:t>2</a:t>
                      </a:r>
                      <a:endParaRPr lang="en-US" dirty="0"/>
                    </a:p>
                  </a:txBody>
                  <a:tcPr/>
                </a:tc>
              </a:tr>
            </a:tbl>
          </a:graphicData>
        </a:graphic>
      </p:graphicFrame>
    </p:spTree>
    <p:extLst>
      <p:ext uri="{BB962C8B-B14F-4D97-AF65-F5344CB8AC3E}">
        <p14:creationId xmlns:p14="http://schemas.microsoft.com/office/powerpoint/2010/main" xmlns="" val="332966826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Arithmetic Mean for Grouped Data</a:t>
            </a:r>
          </a:p>
        </p:txBody>
      </p:sp>
      <mc:AlternateContent xmlns:mc="http://schemas.openxmlformats.org/markup-compatibility/2006">
        <mc:Choice xmlns:a14="http://schemas.microsoft.com/office/drawing/2010/main" xmlns="" Requires="a14">
          <p:sp>
            <p:nvSpPr>
              <p:cNvPr id="3" name="Text Placeholder 2"/>
              <p:cNvSpPr>
                <a:spLocks noGrp="1"/>
              </p:cNvSpPr>
              <p:nvPr>
                <p:ph type="body" sz="quarter" idx="13"/>
              </p:nvPr>
            </p:nvSpPr>
            <p:spPr>
              <a:xfrm>
                <a:off x="457200" y="1524000"/>
                <a:ext cx="8229600" cy="5181600"/>
              </a:xfrm>
            </p:spPr>
            <p:txBody>
              <a:bodyPr>
                <a:normAutofit/>
              </a:bodyPr>
              <a:lstStyle/>
              <a:p>
                <a:pPr marL="0" indent="0" algn="just">
                  <a:buNone/>
                </a:pPr>
                <a14:m>
                  <m:oMathPara xmlns:m="http://schemas.openxmlformats.org/officeDocument/2006/math">
                    <m:oMathParaPr>
                      <m:jc m:val="left"/>
                    </m:oMathParaPr>
                    <m:oMath xmlns:m="http://schemas.openxmlformats.org/officeDocument/2006/math">
                      <m:r>
                        <m:rPr>
                          <m:sty m:val="p"/>
                        </m:rPr>
                        <a:rPr lang="en-US" sz="2000">
                          <a:latin typeface="Cambria Math"/>
                        </a:rPr>
                        <m:t>Arithmetic</m:t>
                      </m:r>
                      <m:r>
                        <a:rPr lang="en-US" sz="2000">
                          <a:latin typeface="Cambria Math"/>
                        </a:rPr>
                        <m:t> </m:t>
                      </m:r>
                      <m:r>
                        <m:rPr>
                          <m:sty m:val="p"/>
                        </m:rPr>
                        <a:rPr lang="en-US" sz="2000">
                          <a:latin typeface="Cambria Math"/>
                        </a:rPr>
                        <m:t>Mean</m:t>
                      </m:r>
                      <m:r>
                        <a:rPr lang="en-US" sz="2000" i="1">
                          <a:latin typeface="Cambria Math"/>
                        </a:rPr>
                        <m:t>=</m:t>
                      </m:r>
                      <m:acc>
                        <m:accPr>
                          <m:chr m:val="̅"/>
                          <m:ctrlPr>
                            <a:rPr lang="en-US" sz="2000" i="1">
                              <a:latin typeface="Cambria Math"/>
                            </a:rPr>
                          </m:ctrlPr>
                        </m:accPr>
                        <m:e>
                          <m:r>
                            <a:rPr lang="en-US" sz="2000" i="1">
                              <a:latin typeface="Cambria Math"/>
                            </a:rPr>
                            <m:t>𝑥</m:t>
                          </m:r>
                        </m:e>
                      </m:acc>
                      <m:r>
                        <a:rPr lang="en-US" sz="2000" i="1">
                          <a:latin typeface="Cambria Math"/>
                        </a:rPr>
                        <m:t>=</m:t>
                      </m:r>
                      <m:f>
                        <m:fPr>
                          <m:ctrlPr>
                            <a:rPr lang="en-US" sz="2000" i="1">
                              <a:latin typeface="Cambria Math"/>
                            </a:rPr>
                          </m:ctrlPr>
                        </m:fPr>
                        <m:num>
                          <m:nary>
                            <m:naryPr>
                              <m:chr m:val="∑"/>
                              <m:subHide m:val="on"/>
                              <m:supHide m:val="on"/>
                              <m:ctrlPr>
                                <a:rPr lang="en-US" sz="2000" i="1">
                                  <a:latin typeface="Cambria Math"/>
                                </a:rPr>
                              </m:ctrlPr>
                            </m:naryPr>
                            <m:sub/>
                            <m:sup/>
                            <m:e>
                              <m:r>
                                <a:rPr lang="en-US" sz="2000" i="1">
                                  <a:latin typeface="Cambria Math"/>
                                </a:rPr>
                                <m:t>𝑓𝑥</m:t>
                              </m:r>
                            </m:e>
                          </m:nary>
                        </m:num>
                        <m:den>
                          <m:nary>
                            <m:naryPr>
                              <m:chr m:val="∑"/>
                              <m:subHide m:val="on"/>
                              <m:supHide m:val="on"/>
                              <m:ctrlPr>
                                <a:rPr lang="en-US" sz="2000" i="1">
                                  <a:latin typeface="Cambria Math"/>
                                </a:rPr>
                              </m:ctrlPr>
                            </m:naryPr>
                            <m:sub/>
                            <m:sup/>
                            <m:e>
                              <m:r>
                                <a:rPr lang="en-US" sz="2000" i="1">
                                  <a:latin typeface="Cambria Math"/>
                                </a:rPr>
                                <m:t>𝑓</m:t>
                              </m:r>
                            </m:e>
                          </m:nary>
                        </m:den>
                      </m:f>
                    </m:oMath>
                  </m:oMathPara>
                </a14:m>
                <a:endParaRPr lang="en-US" sz="2000" dirty="0" smtClean="0"/>
              </a:p>
              <a:p>
                <a:pPr marL="0" indent="0" algn="just">
                  <a:buNone/>
                </a:pPr>
                <a:r>
                  <a:rPr lang="en-US" sz="2000" dirty="0" smtClean="0">
                    <a:solidFill>
                      <a:srgbClr val="FF0000"/>
                    </a:solidFill>
                  </a:rPr>
                  <a:t>Calculate Mid point (x) of each class.</a:t>
                </a:r>
              </a:p>
              <a:p>
                <a:pPr marL="0" indent="0" algn="just">
                  <a:buNone/>
                </a:pPr>
                <a:endParaRPr lang="en-US" sz="2000" dirty="0"/>
              </a:p>
              <a:p>
                <a:pPr marL="0" indent="0" algn="just">
                  <a:buNone/>
                </a:pPr>
                <a:endParaRPr lang="en-US" sz="2000" b="1" dirty="0"/>
              </a:p>
              <a:p>
                <a:pPr marL="0" indent="0" algn="just">
                  <a:buNone/>
                </a:pPr>
                <a:endParaRPr lang="en-US" sz="2000" b="1" dirty="0" smtClean="0"/>
              </a:p>
              <a:p>
                <a:pPr marL="0" indent="0" algn="just">
                  <a:buNone/>
                </a:pPr>
                <a:endParaRPr lang="en-US" sz="2000" b="1" dirty="0"/>
              </a:p>
              <a:p>
                <a:pPr marL="0" indent="0" algn="just">
                  <a:buNone/>
                </a:pPr>
                <a:endParaRPr lang="en-US" sz="2000" b="1" dirty="0" smtClean="0"/>
              </a:p>
              <a:p>
                <a:pPr marL="0" indent="0" algn="just">
                  <a:buNone/>
                </a:pPr>
                <a:endParaRPr lang="en-US" sz="2000" b="1" dirty="0"/>
              </a:p>
              <a:p>
                <a:pPr marL="0" indent="0" algn="just">
                  <a:buNone/>
                </a:pPr>
                <a:endParaRPr lang="en-US" sz="2000" b="1" dirty="0" smtClean="0"/>
              </a:p>
              <a:p>
                <a:pPr marL="0" indent="0" algn="just">
                  <a:buNone/>
                </a:pPr>
                <a:endParaRPr lang="en-US" sz="2000" b="1" dirty="0"/>
              </a:p>
              <a:p>
                <a:pPr marL="0" indent="0" algn="just">
                  <a:buNone/>
                </a:pPr>
                <a:endParaRPr lang="en-US" sz="2000" b="1" dirty="0" smtClean="0"/>
              </a:p>
              <a:p>
                <a:pPr marL="0" indent="0" algn="just">
                  <a:buNone/>
                </a:pPr>
                <a:endParaRPr lang="en-US" sz="2000" b="1" dirty="0" smtClean="0"/>
              </a:p>
              <a:p>
                <a:pPr marL="0" indent="0" algn="just">
                  <a:buNone/>
                </a:pPr>
                <a:endParaRPr lang="en-US" sz="2000" dirty="0" smtClean="0">
                  <a:latin typeface="Cambria Math"/>
                </a:endParaRPr>
              </a:p>
            </p:txBody>
          </p:sp>
        </mc:Choice>
        <mc:Fallback>
          <p:sp>
            <p:nvSpPr>
              <p:cNvPr id="3" name="Text Placeholder 2"/>
              <p:cNvSpPr>
                <a:spLocks noGrp="1" noRot="1" noChangeAspect="1" noMove="1" noResize="1" noEditPoints="1" noAdjustHandles="1" noChangeArrowheads="1" noChangeShapeType="1" noTextEdit="1"/>
              </p:cNvSpPr>
              <p:nvPr>
                <p:ph type="body" sz="quarter" idx="13"/>
              </p:nvPr>
            </p:nvSpPr>
            <p:spPr>
              <a:xfrm>
                <a:off x="457200" y="1524000"/>
                <a:ext cx="8229600" cy="5181600"/>
              </a:xfrm>
              <a:blipFill rotWithShape="1">
                <a:blip r:embed="rId3"/>
                <a:stretch>
                  <a:fillRect l="-741" b="-4471"/>
                </a:stretch>
              </a:blipFill>
            </p:spPr>
            <p:txBody>
              <a:bodyPr/>
              <a:lstStyle/>
              <a:p>
                <a:r>
                  <a:rPr lang="en-US">
                    <a:noFill/>
                  </a:rPr>
                  <a:t> </a:t>
                </a:r>
              </a:p>
            </p:txBody>
          </p:sp>
        </mc:Fallback>
      </mc:AlternateContent>
      <p:graphicFrame>
        <p:nvGraphicFramePr>
          <p:cNvPr id="5" name="Table 4"/>
          <p:cNvGraphicFramePr>
            <a:graphicFrameLocks noGrp="1"/>
          </p:cNvGraphicFramePr>
          <p:nvPr>
            <p:extLst>
              <p:ext uri="{D42A27DB-BD31-4B8C-83A1-F6EECF244321}">
                <p14:modId xmlns:p14="http://schemas.microsoft.com/office/powerpoint/2010/main" xmlns="" val="3478317527"/>
              </p:ext>
            </p:extLst>
          </p:nvPr>
        </p:nvGraphicFramePr>
        <p:xfrm>
          <a:off x="1080398" y="3063240"/>
          <a:ext cx="2804160" cy="2194560"/>
        </p:xfrm>
        <a:graphic>
          <a:graphicData uri="http://schemas.openxmlformats.org/drawingml/2006/table">
            <a:tbl>
              <a:tblPr firstRow="1" bandRow="1">
                <a:tableStyleId>{5C22544A-7EE6-4342-B048-85BDC9FD1C3A}</a:tableStyleId>
              </a:tblPr>
              <a:tblGrid>
                <a:gridCol w="1109980"/>
                <a:gridCol w="1694180"/>
              </a:tblGrid>
              <a:tr h="328023">
                <a:tc>
                  <a:txBody>
                    <a:bodyPr/>
                    <a:lstStyle/>
                    <a:p>
                      <a:pPr algn="ctr"/>
                      <a:r>
                        <a:rPr lang="en-US" dirty="0" smtClean="0"/>
                        <a:t>Classes</a:t>
                      </a:r>
                      <a:endParaRPr lang="en-US" dirty="0"/>
                    </a:p>
                  </a:txBody>
                  <a:tcPr/>
                </a:tc>
                <a:tc>
                  <a:txBody>
                    <a:bodyPr/>
                    <a:lstStyle/>
                    <a:p>
                      <a:pPr algn="ctr"/>
                      <a:r>
                        <a:rPr lang="en-US" dirty="0" smtClean="0"/>
                        <a:t>Frequency (f)</a:t>
                      </a:r>
                      <a:endParaRPr lang="en-US" dirty="0"/>
                    </a:p>
                  </a:txBody>
                  <a:tcPr/>
                </a:tc>
              </a:tr>
              <a:tr h="328023">
                <a:tc>
                  <a:txBody>
                    <a:bodyPr/>
                    <a:lstStyle/>
                    <a:p>
                      <a:pPr algn="ctr"/>
                      <a:r>
                        <a:rPr lang="en-US" dirty="0" smtClean="0"/>
                        <a:t>11-20</a:t>
                      </a:r>
                      <a:endParaRPr lang="en-US" dirty="0"/>
                    </a:p>
                  </a:txBody>
                  <a:tcPr/>
                </a:tc>
                <a:tc>
                  <a:txBody>
                    <a:bodyPr/>
                    <a:lstStyle/>
                    <a:p>
                      <a:pPr algn="ctr"/>
                      <a:r>
                        <a:rPr lang="en-US" dirty="0" smtClean="0"/>
                        <a:t>3</a:t>
                      </a:r>
                      <a:endParaRPr lang="en-US" dirty="0"/>
                    </a:p>
                  </a:txBody>
                  <a:tcPr/>
                </a:tc>
              </a:tr>
              <a:tr h="328023">
                <a:tc>
                  <a:txBody>
                    <a:bodyPr/>
                    <a:lstStyle/>
                    <a:p>
                      <a:pPr algn="ctr"/>
                      <a:r>
                        <a:rPr lang="en-US" dirty="0" smtClean="0"/>
                        <a:t>21-30</a:t>
                      </a:r>
                      <a:endParaRPr lang="en-US" dirty="0"/>
                    </a:p>
                  </a:txBody>
                  <a:tcPr/>
                </a:tc>
                <a:tc>
                  <a:txBody>
                    <a:bodyPr/>
                    <a:lstStyle/>
                    <a:p>
                      <a:pPr algn="ctr"/>
                      <a:r>
                        <a:rPr lang="en-US" dirty="0" smtClean="0"/>
                        <a:t>6</a:t>
                      </a:r>
                      <a:endParaRPr lang="en-US" dirty="0"/>
                    </a:p>
                  </a:txBody>
                  <a:tcPr/>
                </a:tc>
              </a:tr>
              <a:tr h="328023">
                <a:tc>
                  <a:txBody>
                    <a:bodyPr/>
                    <a:lstStyle/>
                    <a:p>
                      <a:pPr algn="ctr"/>
                      <a:r>
                        <a:rPr lang="en-US" dirty="0" smtClean="0"/>
                        <a:t>31-40</a:t>
                      </a:r>
                      <a:endParaRPr lang="en-US" dirty="0"/>
                    </a:p>
                  </a:txBody>
                  <a:tcPr/>
                </a:tc>
                <a:tc>
                  <a:txBody>
                    <a:bodyPr/>
                    <a:lstStyle/>
                    <a:p>
                      <a:pPr algn="ctr"/>
                      <a:r>
                        <a:rPr lang="en-US" dirty="0" smtClean="0"/>
                        <a:t>5</a:t>
                      </a:r>
                      <a:endParaRPr lang="en-US" dirty="0"/>
                    </a:p>
                  </a:txBody>
                  <a:tcPr/>
                </a:tc>
              </a:tr>
              <a:tr h="328023">
                <a:tc>
                  <a:txBody>
                    <a:bodyPr/>
                    <a:lstStyle/>
                    <a:p>
                      <a:pPr algn="ctr"/>
                      <a:r>
                        <a:rPr lang="en-US" dirty="0" smtClean="0"/>
                        <a:t>41-50</a:t>
                      </a:r>
                      <a:endParaRPr lang="en-US" dirty="0"/>
                    </a:p>
                  </a:txBody>
                  <a:tcPr/>
                </a:tc>
                <a:tc>
                  <a:txBody>
                    <a:bodyPr/>
                    <a:lstStyle/>
                    <a:p>
                      <a:pPr algn="ctr"/>
                      <a:r>
                        <a:rPr lang="en-US" dirty="0" smtClean="0"/>
                        <a:t>4</a:t>
                      </a:r>
                      <a:endParaRPr lang="en-US" dirty="0"/>
                    </a:p>
                  </a:txBody>
                  <a:tcPr/>
                </a:tc>
              </a:tr>
              <a:tr h="328023">
                <a:tc>
                  <a:txBody>
                    <a:bodyPr/>
                    <a:lstStyle/>
                    <a:p>
                      <a:pPr algn="ctr"/>
                      <a:r>
                        <a:rPr lang="en-US" dirty="0" smtClean="0"/>
                        <a:t>51-60</a:t>
                      </a:r>
                      <a:endParaRPr lang="en-US" dirty="0"/>
                    </a:p>
                  </a:txBody>
                  <a:tcPr/>
                </a:tc>
                <a:tc>
                  <a:txBody>
                    <a:bodyPr/>
                    <a:lstStyle/>
                    <a:p>
                      <a:pPr algn="ctr"/>
                      <a:r>
                        <a:rPr lang="en-US" dirty="0" smtClean="0"/>
                        <a:t>2</a:t>
                      </a:r>
                      <a:endParaRPr lang="en-US" dirty="0"/>
                    </a:p>
                  </a:txBody>
                  <a:tcPr/>
                </a:tc>
              </a:tr>
            </a:tbl>
          </a:graphicData>
        </a:graphic>
      </p:graphicFrame>
    </p:spTree>
    <p:extLst>
      <p:ext uri="{BB962C8B-B14F-4D97-AF65-F5344CB8AC3E}">
        <p14:creationId xmlns:p14="http://schemas.microsoft.com/office/powerpoint/2010/main" xmlns="" val="171812241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Arithmetic Mean for Grouped Data</a:t>
            </a:r>
          </a:p>
        </p:txBody>
      </p:sp>
      <mc:AlternateContent xmlns:mc="http://schemas.openxmlformats.org/markup-compatibility/2006">
        <mc:Choice xmlns:a14="http://schemas.microsoft.com/office/drawing/2010/main" xmlns="" Requires="a14">
          <p:sp>
            <p:nvSpPr>
              <p:cNvPr id="3" name="Text Placeholder 2"/>
              <p:cNvSpPr>
                <a:spLocks noGrp="1"/>
              </p:cNvSpPr>
              <p:nvPr>
                <p:ph type="body" sz="quarter" idx="13"/>
              </p:nvPr>
            </p:nvSpPr>
            <p:spPr>
              <a:xfrm>
                <a:off x="457200" y="1524000"/>
                <a:ext cx="8229600" cy="5181600"/>
              </a:xfrm>
            </p:spPr>
            <p:txBody>
              <a:bodyPr>
                <a:normAutofit/>
              </a:bodyPr>
              <a:lstStyle/>
              <a:p>
                <a:pPr marL="0" indent="0" algn="just">
                  <a:buNone/>
                </a:pPr>
                <a14:m>
                  <m:oMathPara xmlns:m="http://schemas.openxmlformats.org/officeDocument/2006/math">
                    <m:oMathParaPr>
                      <m:jc m:val="left"/>
                    </m:oMathParaPr>
                    <m:oMath xmlns:m="http://schemas.openxmlformats.org/officeDocument/2006/math">
                      <m:r>
                        <m:rPr>
                          <m:sty m:val="p"/>
                        </m:rPr>
                        <a:rPr lang="en-US" sz="2000">
                          <a:latin typeface="Cambria Math"/>
                        </a:rPr>
                        <m:t>Arithmetic</m:t>
                      </m:r>
                      <m:r>
                        <a:rPr lang="en-US" sz="2000">
                          <a:latin typeface="Cambria Math"/>
                        </a:rPr>
                        <m:t> </m:t>
                      </m:r>
                      <m:r>
                        <m:rPr>
                          <m:sty m:val="p"/>
                        </m:rPr>
                        <a:rPr lang="en-US" sz="2000">
                          <a:latin typeface="Cambria Math"/>
                        </a:rPr>
                        <m:t>Mean</m:t>
                      </m:r>
                      <m:r>
                        <a:rPr lang="en-US" sz="2000" i="1">
                          <a:latin typeface="Cambria Math"/>
                        </a:rPr>
                        <m:t>=</m:t>
                      </m:r>
                      <m:acc>
                        <m:accPr>
                          <m:chr m:val="̅"/>
                          <m:ctrlPr>
                            <a:rPr lang="en-US" sz="2000" i="1">
                              <a:latin typeface="Cambria Math"/>
                            </a:rPr>
                          </m:ctrlPr>
                        </m:accPr>
                        <m:e>
                          <m:r>
                            <a:rPr lang="en-US" sz="2000" i="1">
                              <a:latin typeface="Cambria Math"/>
                            </a:rPr>
                            <m:t>𝑥</m:t>
                          </m:r>
                        </m:e>
                      </m:acc>
                      <m:r>
                        <a:rPr lang="en-US" sz="2000" i="1">
                          <a:latin typeface="Cambria Math"/>
                        </a:rPr>
                        <m:t>=</m:t>
                      </m:r>
                      <m:f>
                        <m:fPr>
                          <m:ctrlPr>
                            <a:rPr lang="en-US" sz="2000" i="1">
                              <a:latin typeface="Cambria Math"/>
                            </a:rPr>
                          </m:ctrlPr>
                        </m:fPr>
                        <m:num>
                          <m:nary>
                            <m:naryPr>
                              <m:chr m:val="∑"/>
                              <m:subHide m:val="on"/>
                              <m:supHide m:val="on"/>
                              <m:ctrlPr>
                                <a:rPr lang="en-US" sz="2000" i="1">
                                  <a:latin typeface="Cambria Math"/>
                                </a:rPr>
                              </m:ctrlPr>
                            </m:naryPr>
                            <m:sub/>
                            <m:sup/>
                            <m:e>
                              <m:r>
                                <a:rPr lang="en-US" sz="2000" i="1">
                                  <a:latin typeface="Cambria Math"/>
                                </a:rPr>
                                <m:t>𝑓𝑥</m:t>
                              </m:r>
                            </m:e>
                          </m:nary>
                        </m:num>
                        <m:den>
                          <m:nary>
                            <m:naryPr>
                              <m:chr m:val="∑"/>
                              <m:subHide m:val="on"/>
                              <m:supHide m:val="on"/>
                              <m:ctrlPr>
                                <a:rPr lang="en-US" sz="2000" i="1">
                                  <a:latin typeface="Cambria Math"/>
                                </a:rPr>
                              </m:ctrlPr>
                            </m:naryPr>
                            <m:sub/>
                            <m:sup/>
                            <m:e>
                              <m:r>
                                <a:rPr lang="en-US" sz="2000" i="1">
                                  <a:latin typeface="Cambria Math"/>
                                </a:rPr>
                                <m:t>𝑓</m:t>
                              </m:r>
                            </m:e>
                          </m:nary>
                        </m:den>
                      </m:f>
                    </m:oMath>
                  </m:oMathPara>
                </a14:m>
                <a:endParaRPr lang="en-US" sz="2000" dirty="0" smtClean="0"/>
              </a:p>
              <a:p>
                <a:pPr marL="0" indent="0" algn="just">
                  <a:buNone/>
                </a:pPr>
                <a:r>
                  <a:rPr lang="en-US" sz="2000" dirty="0" smtClean="0">
                    <a:solidFill>
                      <a:srgbClr val="FF0000"/>
                    </a:solidFill>
                  </a:rPr>
                  <a:t>Calculate Mid point (x) of each class.</a:t>
                </a:r>
              </a:p>
              <a:p>
                <a:pPr marL="0" indent="0" algn="just">
                  <a:buNone/>
                </a:pPr>
                <a:endParaRPr lang="en-US" sz="2000" dirty="0"/>
              </a:p>
              <a:p>
                <a:pPr marL="0" indent="0" algn="just">
                  <a:buNone/>
                </a:pPr>
                <a:endParaRPr lang="en-US" sz="2000" b="1" dirty="0"/>
              </a:p>
              <a:p>
                <a:pPr marL="0" indent="0" algn="just">
                  <a:buNone/>
                </a:pPr>
                <a:endParaRPr lang="en-US" sz="2000" b="1" dirty="0" smtClean="0"/>
              </a:p>
              <a:p>
                <a:pPr marL="0" indent="0" algn="just">
                  <a:buNone/>
                </a:pPr>
                <a:endParaRPr lang="en-US" sz="2000" b="1" dirty="0"/>
              </a:p>
              <a:p>
                <a:pPr marL="0" indent="0" algn="just">
                  <a:buNone/>
                </a:pPr>
                <a:endParaRPr lang="en-US" sz="2000" b="1" dirty="0" smtClean="0"/>
              </a:p>
              <a:p>
                <a:pPr marL="0" indent="0" algn="just">
                  <a:buNone/>
                </a:pPr>
                <a:endParaRPr lang="en-US" sz="2000" b="1" dirty="0"/>
              </a:p>
              <a:p>
                <a:pPr marL="0" indent="0" algn="just">
                  <a:buNone/>
                </a:pPr>
                <a:endParaRPr lang="en-US" sz="2000" b="1" dirty="0" smtClean="0"/>
              </a:p>
              <a:p>
                <a:pPr marL="0" indent="0" algn="just">
                  <a:buNone/>
                </a:pPr>
                <a:endParaRPr lang="en-US" sz="2000" b="1" dirty="0"/>
              </a:p>
              <a:p>
                <a:pPr marL="0" indent="0" algn="just">
                  <a:buNone/>
                </a:pPr>
                <a:endParaRPr lang="en-US" sz="2000" b="1" dirty="0" smtClean="0"/>
              </a:p>
              <a:p>
                <a:pPr marL="0" indent="0" algn="just">
                  <a:buNone/>
                </a:pPr>
                <a:endParaRPr lang="en-US" sz="2000" b="1" dirty="0" smtClean="0"/>
              </a:p>
              <a:p>
                <a:pPr marL="0" indent="0" algn="just">
                  <a:buNone/>
                </a:pPr>
                <a:endParaRPr lang="en-US" sz="2000" dirty="0" smtClean="0">
                  <a:latin typeface="Cambria Math"/>
                </a:endParaRPr>
              </a:p>
            </p:txBody>
          </p:sp>
        </mc:Choice>
        <mc:Fallback>
          <p:sp>
            <p:nvSpPr>
              <p:cNvPr id="3" name="Text Placeholder 2"/>
              <p:cNvSpPr>
                <a:spLocks noGrp="1" noRot="1" noChangeAspect="1" noMove="1" noResize="1" noEditPoints="1" noAdjustHandles="1" noChangeArrowheads="1" noChangeShapeType="1" noTextEdit="1"/>
              </p:cNvSpPr>
              <p:nvPr>
                <p:ph type="body" sz="quarter" idx="13"/>
              </p:nvPr>
            </p:nvSpPr>
            <p:spPr>
              <a:xfrm>
                <a:off x="457200" y="1524000"/>
                <a:ext cx="8229600" cy="5181600"/>
              </a:xfrm>
              <a:blipFill rotWithShape="1">
                <a:blip r:embed="rId3"/>
                <a:stretch>
                  <a:fillRect l="-741" b="-4471"/>
                </a:stretch>
              </a:blipFill>
            </p:spPr>
            <p:txBody>
              <a:bodyPr/>
              <a:lstStyle/>
              <a:p>
                <a:r>
                  <a:rPr lang="en-US">
                    <a:noFill/>
                  </a:rPr>
                  <a:t> </a:t>
                </a:r>
              </a:p>
            </p:txBody>
          </p:sp>
        </mc:Fallback>
      </mc:AlternateContent>
      <p:graphicFrame>
        <p:nvGraphicFramePr>
          <p:cNvPr id="5" name="Table 4"/>
          <p:cNvGraphicFramePr>
            <a:graphicFrameLocks noGrp="1"/>
          </p:cNvGraphicFramePr>
          <p:nvPr>
            <p:extLst>
              <p:ext uri="{D42A27DB-BD31-4B8C-83A1-F6EECF244321}">
                <p14:modId xmlns:p14="http://schemas.microsoft.com/office/powerpoint/2010/main" xmlns="" val="941572429"/>
              </p:ext>
            </p:extLst>
          </p:nvPr>
        </p:nvGraphicFramePr>
        <p:xfrm>
          <a:off x="1080398" y="3063240"/>
          <a:ext cx="4595686" cy="2194560"/>
        </p:xfrm>
        <a:graphic>
          <a:graphicData uri="http://schemas.openxmlformats.org/drawingml/2006/table">
            <a:tbl>
              <a:tblPr firstRow="1" bandRow="1">
                <a:tableStyleId>{5C22544A-7EE6-4342-B048-85BDC9FD1C3A}</a:tableStyleId>
              </a:tblPr>
              <a:tblGrid>
                <a:gridCol w="1109980"/>
                <a:gridCol w="1694180"/>
                <a:gridCol w="1791526"/>
              </a:tblGrid>
              <a:tr h="328023">
                <a:tc>
                  <a:txBody>
                    <a:bodyPr/>
                    <a:lstStyle/>
                    <a:p>
                      <a:pPr algn="ctr"/>
                      <a:r>
                        <a:rPr lang="en-US" dirty="0" smtClean="0"/>
                        <a:t>Classes</a:t>
                      </a:r>
                      <a:endParaRPr lang="en-US" dirty="0"/>
                    </a:p>
                  </a:txBody>
                  <a:tcPr/>
                </a:tc>
                <a:tc>
                  <a:txBody>
                    <a:bodyPr/>
                    <a:lstStyle/>
                    <a:p>
                      <a:pPr algn="ctr"/>
                      <a:r>
                        <a:rPr lang="en-US" dirty="0" smtClean="0"/>
                        <a:t>Frequency (f)</a:t>
                      </a:r>
                      <a:endParaRPr lang="en-US" dirty="0"/>
                    </a:p>
                  </a:txBody>
                  <a:tcPr/>
                </a:tc>
                <a:tc>
                  <a:txBody>
                    <a:bodyPr/>
                    <a:lstStyle/>
                    <a:p>
                      <a:pPr algn="ctr"/>
                      <a:r>
                        <a:rPr lang="en-US" b="1" dirty="0" smtClean="0">
                          <a:solidFill>
                            <a:schemeClr val="bg1"/>
                          </a:solidFill>
                        </a:rPr>
                        <a:t>Mid Point (x)</a:t>
                      </a:r>
                      <a:endParaRPr lang="en-US" b="1" dirty="0">
                        <a:solidFill>
                          <a:schemeClr val="bg1"/>
                        </a:solidFill>
                      </a:endParaRPr>
                    </a:p>
                  </a:txBody>
                  <a:tcPr/>
                </a:tc>
              </a:tr>
              <a:tr h="328023">
                <a:tc>
                  <a:txBody>
                    <a:bodyPr/>
                    <a:lstStyle/>
                    <a:p>
                      <a:pPr algn="ctr"/>
                      <a:r>
                        <a:rPr lang="en-US" dirty="0" smtClean="0"/>
                        <a:t>11-20</a:t>
                      </a:r>
                      <a:endParaRPr lang="en-US" dirty="0"/>
                    </a:p>
                  </a:txBody>
                  <a:tcPr/>
                </a:tc>
                <a:tc>
                  <a:txBody>
                    <a:bodyPr/>
                    <a:lstStyle/>
                    <a:p>
                      <a:pPr algn="ctr"/>
                      <a:r>
                        <a:rPr lang="en-US" dirty="0" smtClean="0"/>
                        <a:t>3</a:t>
                      </a:r>
                      <a:endParaRPr lang="en-US" dirty="0"/>
                    </a:p>
                  </a:txBody>
                  <a:tcPr/>
                </a:tc>
                <a:tc>
                  <a:txBody>
                    <a:bodyPr/>
                    <a:lstStyle/>
                    <a:p>
                      <a:pPr algn="ctr"/>
                      <a:r>
                        <a:rPr lang="en-US" b="1" dirty="0" smtClean="0">
                          <a:solidFill>
                            <a:schemeClr val="tx1"/>
                          </a:solidFill>
                        </a:rPr>
                        <a:t>(11+20)/2=15.5</a:t>
                      </a:r>
                      <a:endParaRPr lang="en-US" b="1" dirty="0">
                        <a:solidFill>
                          <a:schemeClr val="tx1"/>
                        </a:solidFill>
                      </a:endParaRPr>
                    </a:p>
                  </a:txBody>
                  <a:tcPr/>
                </a:tc>
              </a:tr>
              <a:tr h="328023">
                <a:tc>
                  <a:txBody>
                    <a:bodyPr/>
                    <a:lstStyle/>
                    <a:p>
                      <a:pPr algn="ctr"/>
                      <a:r>
                        <a:rPr lang="en-US" dirty="0" smtClean="0"/>
                        <a:t>21-30</a:t>
                      </a:r>
                      <a:endParaRPr lang="en-US" dirty="0"/>
                    </a:p>
                  </a:txBody>
                  <a:tcPr/>
                </a:tc>
                <a:tc>
                  <a:txBody>
                    <a:bodyPr/>
                    <a:lstStyle/>
                    <a:p>
                      <a:pPr algn="ctr"/>
                      <a:r>
                        <a:rPr lang="en-US" dirty="0" smtClean="0"/>
                        <a:t>6</a:t>
                      </a:r>
                      <a:endParaRPr lang="en-US" dirty="0"/>
                    </a:p>
                  </a:txBody>
                  <a:tcPr/>
                </a:tc>
                <a:tc>
                  <a:txBody>
                    <a:bodyPr/>
                    <a:lstStyle/>
                    <a:p>
                      <a:pPr algn="ctr"/>
                      <a:r>
                        <a:rPr lang="en-US" b="1" dirty="0" smtClean="0">
                          <a:solidFill>
                            <a:schemeClr val="tx1"/>
                          </a:solidFill>
                        </a:rPr>
                        <a:t>25.5</a:t>
                      </a:r>
                      <a:endParaRPr lang="en-US" b="1" dirty="0">
                        <a:solidFill>
                          <a:schemeClr val="tx1"/>
                        </a:solidFill>
                      </a:endParaRPr>
                    </a:p>
                  </a:txBody>
                  <a:tcPr/>
                </a:tc>
              </a:tr>
              <a:tr h="328023">
                <a:tc>
                  <a:txBody>
                    <a:bodyPr/>
                    <a:lstStyle/>
                    <a:p>
                      <a:pPr algn="ctr"/>
                      <a:r>
                        <a:rPr lang="en-US" dirty="0" smtClean="0"/>
                        <a:t>31-40</a:t>
                      </a:r>
                      <a:endParaRPr lang="en-US" dirty="0"/>
                    </a:p>
                  </a:txBody>
                  <a:tcPr/>
                </a:tc>
                <a:tc>
                  <a:txBody>
                    <a:bodyPr/>
                    <a:lstStyle/>
                    <a:p>
                      <a:pPr algn="ctr"/>
                      <a:r>
                        <a:rPr lang="en-US" dirty="0" smtClean="0"/>
                        <a:t>5</a:t>
                      </a:r>
                      <a:endParaRPr lang="en-US" dirty="0"/>
                    </a:p>
                  </a:txBody>
                  <a:tcPr/>
                </a:tc>
                <a:tc>
                  <a:txBody>
                    <a:bodyPr/>
                    <a:lstStyle/>
                    <a:p>
                      <a:pPr algn="ctr"/>
                      <a:r>
                        <a:rPr lang="en-US" b="1" dirty="0" smtClean="0">
                          <a:solidFill>
                            <a:schemeClr val="tx1"/>
                          </a:solidFill>
                        </a:rPr>
                        <a:t>35.5</a:t>
                      </a:r>
                      <a:endParaRPr lang="en-US" b="1" dirty="0">
                        <a:solidFill>
                          <a:schemeClr val="tx1"/>
                        </a:solidFill>
                      </a:endParaRPr>
                    </a:p>
                  </a:txBody>
                  <a:tcPr/>
                </a:tc>
              </a:tr>
              <a:tr h="328023">
                <a:tc>
                  <a:txBody>
                    <a:bodyPr/>
                    <a:lstStyle/>
                    <a:p>
                      <a:pPr algn="ctr"/>
                      <a:r>
                        <a:rPr lang="en-US" dirty="0" smtClean="0"/>
                        <a:t>41-50</a:t>
                      </a:r>
                      <a:endParaRPr lang="en-US" dirty="0"/>
                    </a:p>
                  </a:txBody>
                  <a:tcPr/>
                </a:tc>
                <a:tc>
                  <a:txBody>
                    <a:bodyPr/>
                    <a:lstStyle/>
                    <a:p>
                      <a:pPr algn="ctr"/>
                      <a:r>
                        <a:rPr lang="en-US" dirty="0" smtClean="0"/>
                        <a:t>4</a:t>
                      </a:r>
                      <a:endParaRPr lang="en-US" dirty="0"/>
                    </a:p>
                  </a:txBody>
                  <a:tcPr/>
                </a:tc>
                <a:tc>
                  <a:txBody>
                    <a:bodyPr/>
                    <a:lstStyle/>
                    <a:p>
                      <a:pPr algn="ctr"/>
                      <a:r>
                        <a:rPr lang="en-US" b="1" dirty="0" smtClean="0">
                          <a:solidFill>
                            <a:schemeClr val="tx1"/>
                          </a:solidFill>
                        </a:rPr>
                        <a:t>45.5</a:t>
                      </a:r>
                      <a:endParaRPr lang="en-US" b="1" dirty="0">
                        <a:solidFill>
                          <a:schemeClr val="tx1"/>
                        </a:solidFill>
                      </a:endParaRPr>
                    </a:p>
                  </a:txBody>
                  <a:tcPr/>
                </a:tc>
              </a:tr>
              <a:tr h="328023">
                <a:tc>
                  <a:txBody>
                    <a:bodyPr/>
                    <a:lstStyle/>
                    <a:p>
                      <a:pPr algn="ctr"/>
                      <a:r>
                        <a:rPr lang="en-US" dirty="0" smtClean="0"/>
                        <a:t>51-60</a:t>
                      </a:r>
                      <a:endParaRPr lang="en-US" dirty="0"/>
                    </a:p>
                  </a:txBody>
                  <a:tcPr/>
                </a:tc>
                <a:tc>
                  <a:txBody>
                    <a:bodyPr/>
                    <a:lstStyle/>
                    <a:p>
                      <a:pPr algn="ctr"/>
                      <a:r>
                        <a:rPr lang="en-US" dirty="0" smtClean="0"/>
                        <a:t>2</a:t>
                      </a:r>
                      <a:endParaRPr lang="en-US" dirty="0"/>
                    </a:p>
                  </a:txBody>
                  <a:tcPr/>
                </a:tc>
                <a:tc>
                  <a:txBody>
                    <a:bodyPr/>
                    <a:lstStyle/>
                    <a:p>
                      <a:pPr algn="ctr"/>
                      <a:r>
                        <a:rPr lang="en-US" b="1" dirty="0" smtClean="0">
                          <a:solidFill>
                            <a:schemeClr val="tx1"/>
                          </a:solidFill>
                        </a:rPr>
                        <a:t>55.5</a:t>
                      </a:r>
                      <a:endParaRPr lang="en-US" b="1" dirty="0">
                        <a:solidFill>
                          <a:schemeClr val="tx1"/>
                        </a:solidFill>
                      </a:endParaRPr>
                    </a:p>
                  </a:txBody>
                  <a:tcPr/>
                </a:tc>
              </a:tr>
            </a:tbl>
          </a:graphicData>
        </a:graphic>
      </p:graphicFrame>
    </p:spTree>
    <p:extLst>
      <p:ext uri="{BB962C8B-B14F-4D97-AF65-F5344CB8AC3E}">
        <p14:creationId xmlns:p14="http://schemas.microsoft.com/office/powerpoint/2010/main" xmlns="" val="233080377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Arithmetic Mean for Grouped Data</a:t>
            </a:r>
          </a:p>
        </p:txBody>
      </p:sp>
      <mc:AlternateContent xmlns:mc="http://schemas.openxmlformats.org/markup-compatibility/2006">
        <mc:Choice xmlns:a14="http://schemas.microsoft.com/office/drawing/2010/main" xmlns="" Requires="a14">
          <p:sp>
            <p:nvSpPr>
              <p:cNvPr id="3" name="Text Placeholder 2"/>
              <p:cNvSpPr>
                <a:spLocks noGrp="1"/>
              </p:cNvSpPr>
              <p:nvPr>
                <p:ph type="body" sz="quarter" idx="13"/>
              </p:nvPr>
            </p:nvSpPr>
            <p:spPr>
              <a:xfrm>
                <a:off x="457200" y="1524000"/>
                <a:ext cx="8229600" cy="5181600"/>
              </a:xfrm>
            </p:spPr>
            <p:txBody>
              <a:bodyPr>
                <a:normAutofit/>
              </a:bodyPr>
              <a:lstStyle/>
              <a:p>
                <a:pPr marL="0" indent="0" algn="just">
                  <a:buNone/>
                </a:pPr>
                <a14:m>
                  <m:oMathPara xmlns:m="http://schemas.openxmlformats.org/officeDocument/2006/math">
                    <m:oMathParaPr>
                      <m:jc m:val="left"/>
                    </m:oMathParaPr>
                    <m:oMath xmlns:m="http://schemas.openxmlformats.org/officeDocument/2006/math">
                      <m:r>
                        <m:rPr>
                          <m:sty m:val="p"/>
                        </m:rPr>
                        <a:rPr lang="en-US" sz="2000">
                          <a:latin typeface="Cambria Math"/>
                        </a:rPr>
                        <m:t>Arithmetic</m:t>
                      </m:r>
                      <m:r>
                        <a:rPr lang="en-US" sz="2000">
                          <a:latin typeface="Cambria Math"/>
                        </a:rPr>
                        <m:t> </m:t>
                      </m:r>
                      <m:r>
                        <m:rPr>
                          <m:sty m:val="p"/>
                        </m:rPr>
                        <a:rPr lang="en-US" sz="2000">
                          <a:latin typeface="Cambria Math"/>
                        </a:rPr>
                        <m:t>Mean</m:t>
                      </m:r>
                      <m:r>
                        <a:rPr lang="en-US" sz="2000" i="1">
                          <a:latin typeface="Cambria Math"/>
                        </a:rPr>
                        <m:t>=</m:t>
                      </m:r>
                      <m:acc>
                        <m:accPr>
                          <m:chr m:val="̅"/>
                          <m:ctrlPr>
                            <a:rPr lang="en-US" sz="2000" i="1">
                              <a:latin typeface="Cambria Math"/>
                            </a:rPr>
                          </m:ctrlPr>
                        </m:accPr>
                        <m:e>
                          <m:r>
                            <a:rPr lang="en-US" sz="2000" i="1">
                              <a:latin typeface="Cambria Math"/>
                            </a:rPr>
                            <m:t>𝑥</m:t>
                          </m:r>
                        </m:e>
                      </m:acc>
                      <m:r>
                        <a:rPr lang="en-US" sz="2000" i="1">
                          <a:latin typeface="Cambria Math"/>
                        </a:rPr>
                        <m:t>=</m:t>
                      </m:r>
                      <m:f>
                        <m:fPr>
                          <m:ctrlPr>
                            <a:rPr lang="en-US" sz="2000" i="1">
                              <a:latin typeface="Cambria Math"/>
                            </a:rPr>
                          </m:ctrlPr>
                        </m:fPr>
                        <m:num>
                          <m:nary>
                            <m:naryPr>
                              <m:chr m:val="∑"/>
                              <m:subHide m:val="on"/>
                              <m:supHide m:val="on"/>
                              <m:ctrlPr>
                                <a:rPr lang="en-US" sz="2000" i="1">
                                  <a:latin typeface="Cambria Math"/>
                                </a:rPr>
                              </m:ctrlPr>
                            </m:naryPr>
                            <m:sub/>
                            <m:sup/>
                            <m:e>
                              <m:r>
                                <a:rPr lang="en-US" sz="2000" i="1">
                                  <a:latin typeface="Cambria Math"/>
                                </a:rPr>
                                <m:t>𝑓𝑥</m:t>
                              </m:r>
                            </m:e>
                          </m:nary>
                        </m:num>
                        <m:den>
                          <m:nary>
                            <m:naryPr>
                              <m:chr m:val="∑"/>
                              <m:subHide m:val="on"/>
                              <m:supHide m:val="on"/>
                              <m:ctrlPr>
                                <a:rPr lang="en-US" sz="2000" i="1">
                                  <a:latin typeface="Cambria Math"/>
                                </a:rPr>
                              </m:ctrlPr>
                            </m:naryPr>
                            <m:sub/>
                            <m:sup/>
                            <m:e>
                              <m:r>
                                <a:rPr lang="en-US" sz="2000" i="1">
                                  <a:latin typeface="Cambria Math"/>
                                </a:rPr>
                                <m:t>𝑓</m:t>
                              </m:r>
                            </m:e>
                          </m:nary>
                        </m:den>
                      </m:f>
                    </m:oMath>
                  </m:oMathPara>
                </a14:m>
                <a:endParaRPr lang="en-US" sz="2000" dirty="0" smtClean="0"/>
              </a:p>
              <a:p>
                <a:pPr marL="0" indent="0" algn="just">
                  <a:buNone/>
                </a:pPr>
                <a:r>
                  <a:rPr lang="en-US" sz="2000" dirty="0" smtClean="0">
                    <a:solidFill>
                      <a:srgbClr val="FF0000"/>
                    </a:solidFill>
                  </a:rPr>
                  <a:t>Calculate the product of frequency (f) and Mid point (x) of each class.</a:t>
                </a:r>
              </a:p>
              <a:p>
                <a:pPr marL="0" indent="0" algn="just">
                  <a:buNone/>
                </a:pPr>
                <a:r>
                  <a:rPr lang="en-US" sz="2000" dirty="0" smtClean="0">
                    <a:solidFill>
                      <a:srgbClr val="FF0000"/>
                    </a:solidFill>
                  </a:rPr>
                  <a:t>i.e. calculate </a:t>
                </a:r>
                <a:r>
                  <a:rPr lang="en-US" sz="2000" dirty="0" err="1" smtClean="0">
                    <a:solidFill>
                      <a:srgbClr val="FF0000"/>
                    </a:solidFill>
                  </a:rPr>
                  <a:t>fx</a:t>
                </a:r>
                <a:r>
                  <a:rPr lang="en-US" sz="2000" dirty="0" smtClean="0">
                    <a:solidFill>
                      <a:srgbClr val="FF0000"/>
                    </a:solidFill>
                  </a:rPr>
                  <a:t>.</a:t>
                </a:r>
              </a:p>
              <a:p>
                <a:pPr marL="0" indent="0" algn="just">
                  <a:buNone/>
                </a:pPr>
                <a:endParaRPr lang="en-US" sz="2000" dirty="0"/>
              </a:p>
              <a:p>
                <a:pPr marL="0" indent="0" algn="just">
                  <a:buNone/>
                </a:pPr>
                <a:endParaRPr lang="en-US" sz="2000" b="1" dirty="0"/>
              </a:p>
              <a:p>
                <a:pPr marL="0" indent="0" algn="just">
                  <a:buNone/>
                </a:pPr>
                <a:endParaRPr lang="en-US" sz="2000" b="1" dirty="0" smtClean="0"/>
              </a:p>
              <a:p>
                <a:pPr marL="0" indent="0" algn="just">
                  <a:buNone/>
                </a:pPr>
                <a:endParaRPr lang="en-US" sz="2000" b="1" dirty="0"/>
              </a:p>
              <a:p>
                <a:pPr marL="0" indent="0" algn="just">
                  <a:buNone/>
                </a:pPr>
                <a:endParaRPr lang="en-US" sz="2000" b="1" dirty="0" smtClean="0"/>
              </a:p>
              <a:p>
                <a:pPr marL="0" indent="0" algn="just">
                  <a:buNone/>
                </a:pPr>
                <a:endParaRPr lang="en-US" sz="2000" b="1" dirty="0"/>
              </a:p>
              <a:p>
                <a:pPr marL="0" indent="0" algn="just">
                  <a:buNone/>
                </a:pPr>
                <a:endParaRPr lang="en-US" sz="2000" b="1" dirty="0" smtClean="0"/>
              </a:p>
              <a:p>
                <a:pPr marL="0" indent="0" algn="just">
                  <a:buNone/>
                </a:pPr>
                <a:endParaRPr lang="en-US" sz="2000" b="1" dirty="0"/>
              </a:p>
              <a:p>
                <a:pPr marL="0" indent="0" algn="just">
                  <a:buNone/>
                </a:pPr>
                <a:endParaRPr lang="en-US" sz="2000" b="1" dirty="0" smtClean="0"/>
              </a:p>
              <a:p>
                <a:pPr marL="0" indent="0" algn="just">
                  <a:buNone/>
                </a:pPr>
                <a:endParaRPr lang="en-US" sz="2000" b="1" dirty="0" smtClean="0"/>
              </a:p>
              <a:p>
                <a:pPr marL="0" indent="0" algn="just">
                  <a:buNone/>
                </a:pPr>
                <a:endParaRPr lang="en-US" sz="2000" dirty="0" smtClean="0">
                  <a:latin typeface="Cambria Math"/>
                </a:endParaRPr>
              </a:p>
            </p:txBody>
          </p:sp>
        </mc:Choice>
        <mc:Fallback>
          <p:sp>
            <p:nvSpPr>
              <p:cNvPr id="3" name="Text Placeholder 2"/>
              <p:cNvSpPr>
                <a:spLocks noGrp="1" noRot="1" noChangeAspect="1" noMove="1" noResize="1" noEditPoints="1" noAdjustHandles="1" noChangeArrowheads="1" noChangeShapeType="1" noTextEdit="1"/>
              </p:cNvSpPr>
              <p:nvPr>
                <p:ph type="body" sz="quarter" idx="13"/>
              </p:nvPr>
            </p:nvSpPr>
            <p:spPr>
              <a:xfrm>
                <a:off x="457200" y="1524000"/>
                <a:ext cx="8229600" cy="5181600"/>
              </a:xfrm>
              <a:blipFill rotWithShape="1">
                <a:blip r:embed="rId3"/>
                <a:stretch>
                  <a:fillRect l="-741" b="-11765"/>
                </a:stretch>
              </a:blipFill>
            </p:spPr>
            <p:txBody>
              <a:bodyPr/>
              <a:lstStyle/>
              <a:p>
                <a:r>
                  <a:rPr lang="en-US">
                    <a:noFill/>
                  </a:rPr>
                  <a:t> </a:t>
                </a:r>
              </a:p>
            </p:txBody>
          </p:sp>
        </mc:Fallback>
      </mc:AlternateContent>
      <p:graphicFrame>
        <p:nvGraphicFramePr>
          <p:cNvPr id="6" name="Table 5"/>
          <p:cNvGraphicFramePr>
            <a:graphicFrameLocks noGrp="1"/>
          </p:cNvGraphicFramePr>
          <p:nvPr>
            <p:extLst>
              <p:ext uri="{D42A27DB-BD31-4B8C-83A1-F6EECF244321}">
                <p14:modId xmlns:p14="http://schemas.microsoft.com/office/powerpoint/2010/main" xmlns="" val="3692580009"/>
              </p:ext>
            </p:extLst>
          </p:nvPr>
        </p:nvGraphicFramePr>
        <p:xfrm>
          <a:off x="1066800" y="3078480"/>
          <a:ext cx="4595686" cy="2194560"/>
        </p:xfrm>
        <a:graphic>
          <a:graphicData uri="http://schemas.openxmlformats.org/drawingml/2006/table">
            <a:tbl>
              <a:tblPr firstRow="1" bandRow="1">
                <a:tableStyleId>{5C22544A-7EE6-4342-B048-85BDC9FD1C3A}</a:tableStyleId>
              </a:tblPr>
              <a:tblGrid>
                <a:gridCol w="1109980"/>
                <a:gridCol w="1694180"/>
                <a:gridCol w="1791526"/>
              </a:tblGrid>
              <a:tr h="328023">
                <a:tc>
                  <a:txBody>
                    <a:bodyPr/>
                    <a:lstStyle/>
                    <a:p>
                      <a:pPr algn="ctr"/>
                      <a:r>
                        <a:rPr lang="en-US" dirty="0" smtClean="0"/>
                        <a:t>Classes</a:t>
                      </a:r>
                      <a:endParaRPr lang="en-US" dirty="0"/>
                    </a:p>
                  </a:txBody>
                  <a:tcPr/>
                </a:tc>
                <a:tc>
                  <a:txBody>
                    <a:bodyPr/>
                    <a:lstStyle/>
                    <a:p>
                      <a:pPr algn="ctr"/>
                      <a:r>
                        <a:rPr lang="en-US" dirty="0" smtClean="0"/>
                        <a:t>Frequency (f)</a:t>
                      </a:r>
                      <a:endParaRPr lang="en-US" dirty="0"/>
                    </a:p>
                  </a:txBody>
                  <a:tcPr/>
                </a:tc>
                <a:tc>
                  <a:txBody>
                    <a:bodyPr/>
                    <a:lstStyle/>
                    <a:p>
                      <a:pPr algn="ctr"/>
                      <a:r>
                        <a:rPr lang="en-US" dirty="0" smtClean="0"/>
                        <a:t>Mid Point (x)</a:t>
                      </a:r>
                      <a:endParaRPr lang="en-US" dirty="0"/>
                    </a:p>
                  </a:txBody>
                  <a:tcPr/>
                </a:tc>
              </a:tr>
              <a:tr h="328023">
                <a:tc>
                  <a:txBody>
                    <a:bodyPr/>
                    <a:lstStyle/>
                    <a:p>
                      <a:pPr algn="ctr"/>
                      <a:r>
                        <a:rPr lang="en-US" dirty="0" smtClean="0"/>
                        <a:t>11-20</a:t>
                      </a:r>
                      <a:endParaRPr lang="en-US" dirty="0"/>
                    </a:p>
                  </a:txBody>
                  <a:tcPr/>
                </a:tc>
                <a:tc>
                  <a:txBody>
                    <a:bodyPr/>
                    <a:lstStyle/>
                    <a:p>
                      <a:pPr algn="ctr"/>
                      <a:r>
                        <a:rPr lang="en-US" dirty="0" smtClean="0"/>
                        <a:t>3</a:t>
                      </a:r>
                      <a:endParaRPr lang="en-US" dirty="0"/>
                    </a:p>
                  </a:txBody>
                  <a:tcPr/>
                </a:tc>
                <a:tc>
                  <a:txBody>
                    <a:bodyPr/>
                    <a:lstStyle/>
                    <a:p>
                      <a:pPr algn="ctr"/>
                      <a:r>
                        <a:rPr lang="en-US" dirty="0" smtClean="0"/>
                        <a:t>(11+20)/2=15.5</a:t>
                      </a:r>
                      <a:endParaRPr lang="en-US" dirty="0"/>
                    </a:p>
                  </a:txBody>
                  <a:tcPr/>
                </a:tc>
              </a:tr>
              <a:tr h="328023">
                <a:tc>
                  <a:txBody>
                    <a:bodyPr/>
                    <a:lstStyle/>
                    <a:p>
                      <a:pPr algn="ctr"/>
                      <a:r>
                        <a:rPr lang="en-US" dirty="0" smtClean="0"/>
                        <a:t>21-30</a:t>
                      </a:r>
                      <a:endParaRPr lang="en-US" dirty="0"/>
                    </a:p>
                  </a:txBody>
                  <a:tcPr/>
                </a:tc>
                <a:tc>
                  <a:txBody>
                    <a:bodyPr/>
                    <a:lstStyle/>
                    <a:p>
                      <a:pPr algn="ctr"/>
                      <a:r>
                        <a:rPr lang="en-US" dirty="0" smtClean="0"/>
                        <a:t>6</a:t>
                      </a:r>
                      <a:endParaRPr lang="en-US" dirty="0"/>
                    </a:p>
                  </a:txBody>
                  <a:tcPr/>
                </a:tc>
                <a:tc>
                  <a:txBody>
                    <a:bodyPr/>
                    <a:lstStyle/>
                    <a:p>
                      <a:pPr algn="ctr"/>
                      <a:r>
                        <a:rPr lang="en-US" dirty="0" smtClean="0"/>
                        <a:t>25.5</a:t>
                      </a:r>
                      <a:endParaRPr lang="en-US" dirty="0"/>
                    </a:p>
                  </a:txBody>
                  <a:tcPr/>
                </a:tc>
              </a:tr>
              <a:tr h="328023">
                <a:tc>
                  <a:txBody>
                    <a:bodyPr/>
                    <a:lstStyle/>
                    <a:p>
                      <a:pPr algn="ctr"/>
                      <a:r>
                        <a:rPr lang="en-US" dirty="0" smtClean="0"/>
                        <a:t>31-40</a:t>
                      </a:r>
                      <a:endParaRPr lang="en-US" dirty="0"/>
                    </a:p>
                  </a:txBody>
                  <a:tcPr/>
                </a:tc>
                <a:tc>
                  <a:txBody>
                    <a:bodyPr/>
                    <a:lstStyle/>
                    <a:p>
                      <a:pPr algn="ctr"/>
                      <a:r>
                        <a:rPr lang="en-US" dirty="0" smtClean="0"/>
                        <a:t>5</a:t>
                      </a:r>
                      <a:endParaRPr lang="en-US" dirty="0"/>
                    </a:p>
                  </a:txBody>
                  <a:tcPr/>
                </a:tc>
                <a:tc>
                  <a:txBody>
                    <a:bodyPr/>
                    <a:lstStyle/>
                    <a:p>
                      <a:pPr algn="ctr"/>
                      <a:r>
                        <a:rPr lang="en-US" dirty="0" smtClean="0"/>
                        <a:t>35.5</a:t>
                      </a:r>
                      <a:endParaRPr lang="en-US" dirty="0"/>
                    </a:p>
                  </a:txBody>
                  <a:tcPr/>
                </a:tc>
              </a:tr>
              <a:tr h="328023">
                <a:tc>
                  <a:txBody>
                    <a:bodyPr/>
                    <a:lstStyle/>
                    <a:p>
                      <a:pPr algn="ctr"/>
                      <a:r>
                        <a:rPr lang="en-US" dirty="0" smtClean="0"/>
                        <a:t>41-50</a:t>
                      </a:r>
                      <a:endParaRPr lang="en-US" dirty="0"/>
                    </a:p>
                  </a:txBody>
                  <a:tcPr/>
                </a:tc>
                <a:tc>
                  <a:txBody>
                    <a:bodyPr/>
                    <a:lstStyle/>
                    <a:p>
                      <a:pPr algn="ctr"/>
                      <a:r>
                        <a:rPr lang="en-US" dirty="0" smtClean="0"/>
                        <a:t>4</a:t>
                      </a:r>
                      <a:endParaRPr lang="en-US" dirty="0"/>
                    </a:p>
                  </a:txBody>
                  <a:tcPr/>
                </a:tc>
                <a:tc>
                  <a:txBody>
                    <a:bodyPr/>
                    <a:lstStyle/>
                    <a:p>
                      <a:pPr algn="ctr"/>
                      <a:r>
                        <a:rPr lang="en-US" dirty="0" smtClean="0"/>
                        <a:t>45.5</a:t>
                      </a:r>
                      <a:endParaRPr lang="en-US" dirty="0"/>
                    </a:p>
                  </a:txBody>
                  <a:tcPr/>
                </a:tc>
              </a:tr>
              <a:tr h="328023">
                <a:tc>
                  <a:txBody>
                    <a:bodyPr/>
                    <a:lstStyle/>
                    <a:p>
                      <a:pPr algn="ctr"/>
                      <a:r>
                        <a:rPr lang="en-US" dirty="0" smtClean="0"/>
                        <a:t>51-60</a:t>
                      </a:r>
                      <a:endParaRPr lang="en-US" dirty="0"/>
                    </a:p>
                  </a:txBody>
                  <a:tcPr/>
                </a:tc>
                <a:tc>
                  <a:txBody>
                    <a:bodyPr/>
                    <a:lstStyle/>
                    <a:p>
                      <a:pPr algn="ctr"/>
                      <a:r>
                        <a:rPr lang="en-US" dirty="0" smtClean="0"/>
                        <a:t>2</a:t>
                      </a:r>
                      <a:endParaRPr lang="en-US" dirty="0"/>
                    </a:p>
                  </a:txBody>
                  <a:tcPr/>
                </a:tc>
                <a:tc>
                  <a:txBody>
                    <a:bodyPr/>
                    <a:lstStyle/>
                    <a:p>
                      <a:pPr algn="ctr"/>
                      <a:r>
                        <a:rPr lang="en-US" dirty="0" smtClean="0"/>
                        <a:t>55.5</a:t>
                      </a:r>
                      <a:endParaRPr lang="en-US" dirty="0"/>
                    </a:p>
                  </a:txBody>
                  <a:tcPr/>
                </a:tc>
              </a:tr>
            </a:tbl>
          </a:graphicData>
        </a:graphic>
      </p:graphicFrame>
    </p:spTree>
    <p:extLst>
      <p:ext uri="{BB962C8B-B14F-4D97-AF65-F5344CB8AC3E}">
        <p14:creationId xmlns:p14="http://schemas.microsoft.com/office/powerpoint/2010/main" xmlns="" val="10364767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Arithmetic Mean for Grouped Data</a:t>
            </a:r>
          </a:p>
        </p:txBody>
      </p:sp>
      <mc:AlternateContent xmlns:mc="http://schemas.openxmlformats.org/markup-compatibility/2006">
        <mc:Choice xmlns:a14="http://schemas.microsoft.com/office/drawing/2010/main" xmlns="" Requires="a14">
          <p:sp>
            <p:nvSpPr>
              <p:cNvPr id="3" name="Text Placeholder 2"/>
              <p:cNvSpPr>
                <a:spLocks noGrp="1"/>
              </p:cNvSpPr>
              <p:nvPr>
                <p:ph type="body" sz="quarter" idx="13"/>
              </p:nvPr>
            </p:nvSpPr>
            <p:spPr>
              <a:xfrm>
                <a:off x="457200" y="1524000"/>
                <a:ext cx="8229600" cy="5181600"/>
              </a:xfrm>
            </p:spPr>
            <p:txBody>
              <a:bodyPr>
                <a:normAutofit/>
              </a:bodyPr>
              <a:lstStyle/>
              <a:p>
                <a:pPr marL="0" indent="0" algn="just">
                  <a:buNone/>
                </a:pPr>
                <a14:m>
                  <m:oMathPara xmlns:m="http://schemas.openxmlformats.org/officeDocument/2006/math">
                    <m:oMathParaPr>
                      <m:jc m:val="left"/>
                    </m:oMathParaPr>
                    <m:oMath xmlns:m="http://schemas.openxmlformats.org/officeDocument/2006/math">
                      <m:r>
                        <m:rPr>
                          <m:sty m:val="p"/>
                        </m:rPr>
                        <a:rPr lang="en-US" sz="2000">
                          <a:latin typeface="Cambria Math"/>
                        </a:rPr>
                        <m:t>Arithmetic</m:t>
                      </m:r>
                      <m:r>
                        <a:rPr lang="en-US" sz="2000">
                          <a:latin typeface="Cambria Math"/>
                        </a:rPr>
                        <m:t> </m:t>
                      </m:r>
                      <m:r>
                        <m:rPr>
                          <m:sty m:val="p"/>
                        </m:rPr>
                        <a:rPr lang="en-US" sz="2000">
                          <a:latin typeface="Cambria Math"/>
                        </a:rPr>
                        <m:t>Mean</m:t>
                      </m:r>
                      <m:r>
                        <a:rPr lang="en-US" sz="2000" i="1">
                          <a:latin typeface="Cambria Math"/>
                        </a:rPr>
                        <m:t>=</m:t>
                      </m:r>
                      <m:acc>
                        <m:accPr>
                          <m:chr m:val="̅"/>
                          <m:ctrlPr>
                            <a:rPr lang="en-US" sz="2000" i="1">
                              <a:latin typeface="Cambria Math"/>
                            </a:rPr>
                          </m:ctrlPr>
                        </m:accPr>
                        <m:e>
                          <m:r>
                            <a:rPr lang="en-US" sz="2000" i="1">
                              <a:latin typeface="Cambria Math"/>
                            </a:rPr>
                            <m:t>𝑥</m:t>
                          </m:r>
                        </m:e>
                      </m:acc>
                      <m:r>
                        <a:rPr lang="en-US" sz="2000" i="1">
                          <a:latin typeface="Cambria Math"/>
                        </a:rPr>
                        <m:t>=</m:t>
                      </m:r>
                      <m:f>
                        <m:fPr>
                          <m:ctrlPr>
                            <a:rPr lang="en-US" sz="2000" i="1">
                              <a:latin typeface="Cambria Math"/>
                            </a:rPr>
                          </m:ctrlPr>
                        </m:fPr>
                        <m:num>
                          <m:nary>
                            <m:naryPr>
                              <m:chr m:val="∑"/>
                              <m:subHide m:val="on"/>
                              <m:supHide m:val="on"/>
                              <m:ctrlPr>
                                <a:rPr lang="en-US" sz="2000" i="1">
                                  <a:latin typeface="Cambria Math"/>
                                </a:rPr>
                              </m:ctrlPr>
                            </m:naryPr>
                            <m:sub/>
                            <m:sup/>
                            <m:e>
                              <m:r>
                                <a:rPr lang="en-US" sz="2000" i="1">
                                  <a:latin typeface="Cambria Math"/>
                                </a:rPr>
                                <m:t>𝑓𝑥</m:t>
                              </m:r>
                            </m:e>
                          </m:nary>
                        </m:num>
                        <m:den>
                          <m:nary>
                            <m:naryPr>
                              <m:chr m:val="∑"/>
                              <m:subHide m:val="on"/>
                              <m:supHide m:val="on"/>
                              <m:ctrlPr>
                                <a:rPr lang="en-US" sz="2000" i="1">
                                  <a:latin typeface="Cambria Math"/>
                                </a:rPr>
                              </m:ctrlPr>
                            </m:naryPr>
                            <m:sub/>
                            <m:sup/>
                            <m:e>
                              <m:r>
                                <a:rPr lang="en-US" sz="2000" i="1">
                                  <a:latin typeface="Cambria Math"/>
                                </a:rPr>
                                <m:t>𝑓</m:t>
                              </m:r>
                            </m:e>
                          </m:nary>
                        </m:den>
                      </m:f>
                    </m:oMath>
                  </m:oMathPara>
                </a14:m>
                <a:endParaRPr lang="en-US" sz="2000" dirty="0" smtClean="0"/>
              </a:p>
              <a:p>
                <a:pPr marL="0" indent="0" algn="just">
                  <a:buNone/>
                </a:pPr>
                <a:r>
                  <a:rPr lang="en-US" sz="2000" dirty="0" smtClean="0">
                    <a:solidFill>
                      <a:srgbClr val="FF0000"/>
                    </a:solidFill>
                  </a:rPr>
                  <a:t>Calculate the product of frequency (f) and Mid point (x) of each class.</a:t>
                </a:r>
              </a:p>
              <a:p>
                <a:pPr marL="0" indent="0" algn="just">
                  <a:buNone/>
                </a:pPr>
                <a:r>
                  <a:rPr lang="en-US" sz="2000" dirty="0" smtClean="0">
                    <a:solidFill>
                      <a:srgbClr val="FF0000"/>
                    </a:solidFill>
                  </a:rPr>
                  <a:t>i.e. calculate </a:t>
                </a:r>
                <a:r>
                  <a:rPr lang="en-US" sz="2000" dirty="0" err="1" smtClean="0">
                    <a:solidFill>
                      <a:srgbClr val="FF0000"/>
                    </a:solidFill>
                  </a:rPr>
                  <a:t>fx</a:t>
                </a:r>
                <a:r>
                  <a:rPr lang="en-US" sz="2000" dirty="0" smtClean="0">
                    <a:solidFill>
                      <a:srgbClr val="FF0000"/>
                    </a:solidFill>
                  </a:rPr>
                  <a:t>.</a:t>
                </a:r>
              </a:p>
              <a:p>
                <a:pPr marL="0" indent="0" algn="just">
                  <a:buNone/>
                </a:pPr>
                <a:endParaRPr lang="en-US" sz="2000" dirty="0"/>
              </a:p>
              <a:p>
                <a:pPr marL="0" indent="0" algn="just">
                  <a:buNone/>
                </a:pPr>
                <a:endParaRPr lang="en-US" sz="2000" b="1" dirty="0"/>
              </a:p>
              <a:p>
                <a:pPr marL="0" indent="0" algn="just">
                  <a:buNone/>
                </a:pPr>
                <a:endParaRPr lang="en-US" sz="2000" b="1" dirty="0" smtClean="0"/>
              </a:p>
              <a:p>
                <a:pPr marL="0" indent="0" algn="just">
                  <a:buNone/>
                </a:pPr>
                <a:endParaRPr lang="en-US" sz="2000" b="1" dirty="0"/>
              </a:p>
              <a:p>
                <a:pPr marL="0" indent="0" algn="just">
                  <a:buNone/>
                </a:pPr>
                <a:endParaRPr lang="en-US" sz="2000" b="1" dirty="0" smtClean="0"/>
              </a:p>
              <a:p>
                <a:pPr marL="0" indent="0" algn="just">
                  <a:buNone/>
                </a:pPr>
                <a:endParaRPr lang="en-US" sz="2000" b="1" dirty="0"/>
              </a:p>
              <a:p>
                <a:pPr marL="0" indent="0" algn="just">
                  <a:buNone/>
                </a:pPr>
                <a:endParaRPr lang="en-US" sz="2000" b="1" dirty="0" smtClean="0"/>
              </a:p>
              <a:p>
                <a:pPr marL="0" indent="0" algn="just">
                  <a:buNone/>
                </a:pPr>
                <a:endParaRPr lang="en-US" sz="2000" b="1" dirty="0"/>
              </a:p>
              <a:p>
                <a:pPr marL="0" indent="0" algn="just">
                  <a:buNone/>
                </a:pPr>
                <a:endParaRPr lang="en-US" sz="2000" b="1" dirty="0" smtClean="0"/>
              </a:p>
              <a:p>
                <a:pPr marL="0" indent="0" algn="just">
                  <a:buNone/>
                </a:pPr>
                <a:endParaRPr lang="en-US" sz="2000" b="1" dirty="0" smtClean="0"/>
              </a:p>
              <a:p>
                <a:pPr marL="0" indent="0" algn="just">
                  <a:buNone/>
                </a:pPr>
                <a:endParaRPr lang="en-US" sz="2000" dirty="0" smtClean="0">
                  <a:latin typeface="Cambria Math"/>
                </a:endParaRPr>
              </a:p>
            </p:txBody>
          </p:sp>
        </mc:Choice>
        <mc:Fallback>
          <p:sp>
            <p:nvSpPr>
              <p:cNvPr id="3" name="Text Placeholder 2"/>
              <p:cNvSpPr>
                <a:spLocks noGrp="1" noRot="1" noChangeAspect="1" noMove="1" noResize="1" noEditPoints="1" noAdjustHandles="1" noChangeArrowheads="1" noChangeShapeType="1" noTextEdit="1"/>
              </p:cNvSpPr>
              <p:nvPr>
                <p:ph type="body" sz="quarter" idx="13"/>
              </p:nvPr>
            </p:nvSpPr>
            <p:spPr>
              <a:xfrm>
                <a:off x="457200" y="1524000"/>
                <a:ext cx="8229600" cy="5181600"/>
              </a:xfrm>
              <a:blipFill rotWithShape="1">
                <a:blip r:embed="rId3"/>
                <a:stretch>
                  <a:fillRect l="-741" b="-11765"/>
                </a:stretch>
              </a:blipFill>
            </p:spPr>
            <p:txBody>
              <a:bodyPr/>
              <a:lstStyle/>
              <a:p>
                <a:r>
                  <a:rPr lang="en-US">
                    <a:noFill/>
                  </a:rPr>
                  <a:t> </a:t>
                </a:r>
              </a:p>
            </p:txBody>
          </p:sp>
        </mc:Fallback>
      </mc:AlternateContent>
      <p:graphicFrame>
        <p:nvGraphicFramePr>
          <p:cNvPr id="6" name="Table 5"/>
          <p:cNvGraphicFramePr>
            <a:graphicFrameLocks noGrp="1"/>
          </p:cNvGraphicFramePr>
          <p:nvPr>
            <p:extLst>
              <p:ext uri="{D42A27DB-BD31-4B8C-83A1-F6EECF244321}">
                <p14:modId xmlns:p14="http://schemas.microsoft.com/office/powerpoint/2010/main" xmlns="" val="4222361545"/>
              </p:ext>
            </p:extLst>
          </p:nvPr>
        </p:nvGraphicFramePr>
        <p:xfrm>
          <a:off x="1066800" y="3078480"/>
          <a:ext cx="5811076" cy="2194560"/>
        </p:xfrm>
        <a:graphic>
          <a:graphicData uri="http://schemas.openxmlformats.org/drawingml/2006/table">
            <a:tbl>
              <a:tblPr firstRow="1" bandRow="1">
                <a:tableStyleId>{5C22544A-7EE6-4342-B048-85BDC9FD1C3A}</a:tableStyleId>
              </a:tblPr>
              <a:tblGrid>
                <a:gridCol w="1109980"/>
                <a:gridCol w="1694180"/>
                <a:gridCol w="1791526"/>
                <a:gridCol w="1215390"/>
              </a:tblGrid>
              <a:tr h="328023">
                <a:tc>
                  <a:txBody>
                    <a:bodyPr/>
                    <a:lstStyle/>
                    <a:p>
                      <a:pPr algn="ctr"/>
                      <a:r>
                        <a:rPr lang="en-US" dirty="0" smtClean="0"/>
                        <a:t>Classes</a:t>
                      </a:r>
                      <a:endParaRPr lang="en-US" dirty="0"/>
                    </a:p>
                  </a:txBody>
                  <a:tcPr/>
                </a:tc>
                <a:tc>
                  <a:txBody>
                    <a:bodyPr/>
                    <a:lstStyle/>
                    <a:p>
                      <a:pPr algn="ctr"/>
                      <a:r>
                        <a:rPr lang="en-US" dirty="0" smtClean="0"/>
                        <a:t>Frequency (f)</a:t>
                      </a:r>
                      <a:endParaRPr lang="en-US" dirty="0"/>
                    </a:p>
                  </a:txBody>
                  <a:tcPr/>
                </a:tc>
                <a:tc>
                  <a:txBody>
                    <a:bodyPr/>
                    <a:lstStyle/>
                    <a:p>
                      <a:pPr algn="ctr"/>
                      <a:r>
                        <a:rPr lang="en-US" dirty="0" smtClean="0"/>
                        <a:t>Mid Point (x)</a:t>
                      </a:r>
                      <a:endParaRPr lang="en-US" dirty="0"/>
                    </a:p>
                  </a:txBody>
                  <a:tcPr/>
                </a:tc>
                <a:tc>
                  <a:txBody>
                    <a:bodyPr/>
                    <a:lstStyle/>
                    <a:p>
                      <a:pPr algn="ctr"/>
                      <a:r>
                        <a:rPr lang="en-US" b="1" dirty="0" err="1" smtClean="0"/>
                        <a:t>fx</a:t>
                      </a:r>
                      <a:endParaRPr lang="en-US" b="1" dirty="0"/>
                    </a:p>
                  </a:txBody>
                  <a:tcPr/>
                </a:tc>
              </a:tr>
              <a:tr h="328023">
                <a:tc>
                  <a:txBody>
                    <a:bodyPr/>
                    <a:lstStyle/>
                    <a:p>
                      <a:pPr algn="ctr"/>
                      <a:r>
                        <a:rPr lang="en-US" dirty="0" smtClean="0"/>
                        <a:t>11-20</a:t>
                      </a:r>
                      <a:endParaRPr lang="en-US" dirty="0"/>
                    </a:p>
                  </a:txBody>
                  <a:tcPr/>
                </a:tc>
                <a:tc>
                  <a:txBody>
                    <a:bodyPr/>
                    <a:lstStyle/>
                    <a:p>
                      <a:pPr algn="ctr"/>
                      <a:r>
                        <a:rPr lang="en-US" dirty="0" smtClean="0"/>
                        <a:t>3</a:t>
                      </a:r>
                      <a:endParaRPr lang="en-US" dirty="0"/>
                    </a:p>
                  </a:txBody>
                  <a:tcPr/>
                </a:tc>
                <a:tc>
                  <a:txBody>
                    <a:bodyPr/>
                    <a:lstStyle/>
                    <a:p>
                      <a:pPr algn="ctr"/>
                      <a:r>
                        <a:rPr lang="en-US" dirty="0" smtClean="0"/>
                        <a:t>(11+20)/2=15.5</a:t>
                      </a:r>
                      <a:endParaRPr lang="en-US" dirty="0"/>
                    </a:p>
                  </a:txBody>
                  <a:tcPr/>
                </a:tc>
                <a:tc>
                  <a:txBody>
                    <a:bodyPr/>
                    <a:lstStyle/>
                    <a:p>
                      <a:pPr algn="ctr" fontAlgn="b"/>
                      <a:r>
                        <a:rPr lang="en-US" sz="1800" b="1" i="0" u="none" strike="noStrike" dirty="0">
                          <a:solidFill>
                            <a:srgbClr val="000000"/>
                          </a:solidFill>
                          <a:effectLst/>
                          <a:latin typeface="Calibri"/>
                        </a:rPr>
                        <a:t>46.5</a:t>
                      </a:r>
                    </a:p>
                  </a:txBody>
                  <a:tcPr marL="9525" marR="9525" marT="9525" marB="0" anchor="b"/>
                </a:tc>
              </a:tr>
              <a:tr h="328023">
                <a:tc>
                  <a:txBody>
                    <a:bodyPr/>
                    <a:lstStyle/>
                    <a:p>
                      <a:pPr algn="ctr"/>
                      <a:r>
                        <a:rPr lang="en-US" dirty="0" smtClean="0"/>
                        <a:t>21-30</a:t>
                      </a:r>
                      <a:endParaRPr lang="en-US" dirty="0"/>
                    </a:p>
                  </a:txBody>
                  <a:tcPr/>
                </a:tc>
                <a:tc>
                  <a:txBody>
                    <a:bodyPr/>
                    <a:lstStyle/>
                    <a:p>
                      <a:pPr algn="ctr"/>
                      <a:r>
                        <a:rPr lang="en-US" dirty="0" smtClean="0"/>
                        <a:t>6</a:t>
                      </a:r>
                      <a:endParaRPr lang="en-US" dirty="0"/>
                    </a:p>
                  </a:txBody>
                  <a:tcPr/>
                </a:tc>
                <a:tc>
                  <a:txBody>
                    <a:bodyPr/>
                    <a:lstStyle/>
                    <a:p>
                      <a:pPr algn="ctr"/>
                      <a:r>
                        <a:rPr lang="en-US" dirty="0" smtClean="0"/>
                        <a:t>25.5</a:t>
                      </a:r>
                      <a:endParaRPr lang="en-US" dirty="0"/>
                    </a:p>
                  </a:txBody>
                  <a:tcPr/>
                </a:tc>
                <a:tc>
                  <a:txBody>
                    <a:bodyPr/>
                    <a:lstStyle/>
                    <a:p>
                      <a:pPr algn="ctr" fontAlgn="b"/>
                      <a:r>
                        <a:rPr lang="en-US" sz="1800" b="1" i="0" u="none" strike="noStrike" dirty="0">
                          <a:solidFill>
                            <a:srgbClr val="000000"/>
                          </a:solidFill>
                          <a:effectLst/>
                          <a:latin typeface="Calibri"/>
                        </a:rPr>
                        <a:t>153</a:t>
                      </a:r>
                    </a:p>
                  </a:txBody>
                  <a:tcPr marL="9525" marR="9525" marT="9525" marB="0" anchor="b"/>
                </a:tc>
              </a:tr>
              <a:tr h="328023">
                <a:tc>
                  <a:txBody>
                    <a:bodyPr/>
                    <a:lstStyle/>
                    <a:p>
                      <a:pPr algn="ctr"/>
                      <a:r>
                        <a:rPr lang="en-US" dirty="0" smtClean="0"/>
                        <a:t>31-40</a:t>
                      </a:r>
                      <a:endParaRPr lang="en-US" dirty="0"/>
                    </a:p>
                  </a:txBody>
                  <a:tcPr/>
                </a:tc>
                <a:tc>
                  <a:txBody>
                    <a:bodyPr/>
                    <a:lstStyle/>
                    <a:p>
                      <a:pPr algn="ctr"/>
                      <a:r>
                        <a:rPr lang="en-US" dirty="0" smtClean="0"/>
                        <a:t>5</a:t>
                      </a:r>
                      <a:endParaRPr lang="en-US" dirty="0"/>
                    </a:p>
                  </a:txBody>
                  <a:tcPr/>
                </a:tc>
                <a:tc>
                  <a:txBody>
                    <a:bodyPr/>
                    <a:lstStyle/>
                    <a:p>
                      <a:pPr algn="ctr"/>
                      <a:r>
                        <a:rPr lang="en-US" dirty="0" smtClean="0"/>
                        <a:t>35.5</a:t>
                      </a:r>
                      <a:endParaRPr lang="en-US" dirty="0"/>
                    </a:p>
                  </a:txBody>
                  <a:tcPr/>
                </a:tc>
                <a:tc>
                  <a:txBody>
                    <a:bodyPr/>
                    <a:lstStyle/>
                    <a:p>
                      <a:pPr algn="ctr" fontAlgn="b"/>
                      <a:r>
                        <a:rPr lang="en-US" sz="1800" b="1" i="0" u="none" strike="noStrike" dirty="0">
                          <a:solidFill>
                            <a:srgbClr val="000000"/>
                          </a:solidFill>
                          <a:effectLst/>
                          <a:latin typeface="Calibri"/>
                        </a:rPr>
                        <a:t>177.5</a:t>
                      </a:r>
                    </a:p>
                  </a:txBody>
                  <a:tcPr marL="9525" marR="9525" marT="9525" marB="0" anchor="b"/>
                </a:tc>
              </a:tr>
              <a:tr h="328023">
                <a:tc>
                  <a:txBody>
                    <a:bodyPr/>
                    <a:lstStyle/>
                    <a:p>
                      <a:pPr algn="ctr"/>
                      <a:r>
                        <a:rPr lang="en-US" dirty="0" smtClean="0"/>
                        <a:t>41-50</a:t>
                      </a:r>
                      <a:endParaRPr lang="en-US" dirty="0"/>
                    </a:p>
                  </a:txBody>
                  <a:tcPr/>
                </a:tc>
                <a:tc>
                  <a:txBody>
                    <a:bodyPr/>
                    <a:lstStyle/>
                    <a:p>
                      <a:pPr algn="ctr"/>
                      <a:r>
                        <a:rPr lang="en-US" dirty="0" smtClean="0"/>
                        <a:t>4</a:t>
                      </a:r>
                      <a:endParaRPr lang="en-US" dirty="0"/>
                    </a:p>
                  </a:txBody>
                  <a:tcPr/>
                </a:tc>
                <a:tc>
                  <a:txBody>
                    <a:bodyPr/>
                    <a:lstStyle/>
                    <a:p>
                      <a:pPr algn="ctr"/>
                      <a:r>
                        <a:rPr lang="en-US" dirty="0" smtClean="0"/>
                        <a:t>45.5</a:t>
                      </a:r>
                      <a:endParaRPr lang="en-US" dirty="0"/>
                    </a:p>
                  </a:txBody>
                  <a:tcPr/>
                </a:tc>
                <a:tc>
                  <a:txBody>
                    <a:bodyPr/>
                    <a:lstStyle/>
                    <a:p>
                      <a:pPr algn="ctr" fontAlgn="b"/>
                      <a:r>
                        <a:rPr lang="en-US" sz="1800" b="1" i="0" u="none" strike="noStrike" dirty="0">
                          <a:solidFill>
                            <a:srgbClr val="000000"/>
                          </a:solidFill>
                          <a:effectLst/>
                          <a:latin typeface="Calibri"/>
                        </a:rPr>
                        <a:t>182</a:t>
                      </a:r>
                    </a:p>
                  </a:txBody>
                  <a:tcPr marL="9525" marR="9525" marT="9525" marB="0" anchor="b"/>
                </a:tc>
              </a:tr>
              <a:tr h="328023">
                <a:tc>
                  <a:txBody>
                    <a:bodyPr/>
                    <a:lstStyle/>
                    <a:p>
                      <a:pPr algn="ctr"/>
                      <a:r>
                        <a:rPr lang="en-US" dirty="0" smtClean="0"/>
                        <a:t>51-60</a:t>
                      </a:r>
                      <a:endParaRPr lang="en-US" dirty="0"/>
                    </a:p>
                  </a:txBody>
                  <a:tcPr/>
                </a:tc>
                <a:tc>
                  <a:txBody>
                    <a:bodyPr/>
                    <a:lstStyle/>
                    <a:p>
                      <a:pPr algn="ctr"/>
                      <a:r>
                        <a:rPr lang="en-US" dirty="0" smtClean="0"/>
                        <a:t>2</a:t>
                      </a:r>
                      <a:endParaRPr lang="en-US" dirty="0"/>
                    </a:p>
                  </a:txBody>
                  <a:tcPr/>
                </a:tc>
                <a:tc>
                  <a:txBody>
                    <a:bodyPr/>
                    <a:lstStyle/>
                    <a:p>
                      <a:pPr algn="ctr"/>
                      <a:r>
                        <a:rPr lang="en-US" dirty="0" smtClean="0"/>
                        <a:t>55.5</a:t>
                      </a:r>
                      <a:endParaRPr lang="en-US" dirty="0"/>
                    </a:p>
                  </a:txBody>
                  <a:tcPr/>
                </a:tc>
                <a:tc>
                  <a:txBody>
                    <a:bodyPr/>
                    <a:lstStyle/>
                    <a:p>
                      <a:pPr algn="ctr" fontAlgn="b"/>
                      <a:r>
                        <a:rPr lang="en-US" sz="1800" b="1" i="0" u="none" strike="noStrike" dirty="0">
                          <a:solidFill>
                            <a:srgbClr val="000000"/>
                          </a:solidFill>
                          <a:effectLst/>
                          <a:latin typeface="Calibri"/>
                        </a:rPr>
                        <a:t>111</a:t>
                      </a:r>
                    </a:p>
                  </a:txBody>
                  <a:tcPr marL="9525" marR="9525" marT="9525" marB="0" anchor="b"/>
                </a:tc>
              </a:tr>
            </a:tbl>
          </a:graphicData>
        </a:graphic>
      </p:graphicFrame>
    </p:spTree>
    <p:extLst>
      <p:ext uri="{BB962C8B-B14F-4D97-AF65-F5344CB8AC3E}">
        <p14:creationId xmlns:p14="http://schemas.microsoft.com/office/powerpoint/2010/main" xmlns="" val="372739950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Arithmetic Mean for Grouped Data</a:t>
            </a:r>
          </a:p>
        </p:txBody>
      </p:sp>
      <mc:AlternateContent xmlns:mc="http://schemas.openxmlformats.org/markup-compatibility/2006">
        <mc:Choice xmlns:a14="http://schemas.microsoft.com/office/drawing/2010/main" xmlns="" Requires="a14">
          <p:sp>
            <p:nvSpPr>
              <p:cNvPr id="3" name="Text Placeholder 2"/>
              <p:cNvSpPr>
                <a:spLocks noGrp="1"/>
              </p:cNvSpPr>
              <p:nvPr>
                <p:ph type="body" sz="quarter" idx="13"/>
              </p:nvPr>
            </p:nvSpPr>
            <p:spPr>
              <a:xfrm>
                <a:off x="457200" y="1524000"/>
                <a:ext cx="8229600" cy="5181600"/>
              </a:xfrm>
            </p:spPr>
            <p:txBody>
              <a:bodyPr>
                <a:normAutofit/>
              </a:bodyPr>
              <a:lstStyle/>
              <a:p>
                <a:pPr marL="0" indent="0" algn="just">
                  <a:buNone/>
                </a:pPr>
                <a14:m>
                  <m:oMathPara xmlns:m="http://schemas.openxmlformats.org/officeDocument/2006/math">
                    <m:oMathParaPr>
                      <m:jc m:val="left"/>
                    </m:oMathParaPr>
                    <m:oMath xmlns:m="http://schemas.openxmlformats.org/officeDocument/2006/math">
                      <m:r>
                        <m:rPr>
                          <m:sty m:val="p"/>
                        </m:rPr>
                        <a:rPr lang="en-US" sz="2000">
                          <a:latin typeface="Cambria Math"/>
                        </a:rPr>
                        <m:t>Arithmetic</m:t>
                      </m:r>
                      <m:r>
                        <a:rPr lang="en-US" sz="2000">
                          <a:latin typeface="Cambria Math"/>
                        </a:rPr>
                        <m:t> </m:t>
                      </m:r>
                      <m:r>
                        <m:rPr>
                          <m:sty m:val="p"/>
                        </m:rPr>
                        <a:rPr lang="en-US" sz="2000">
                          <a:latin typeface="Cambria Math"/>
                        </a:rPr>
                        <m:t>Mean</m:t>
                      </m:r>
                      <m:r>
                        <a:rPr lang="en-US" sz="2000" i="1">
                          <a:latin typeface="Cambria Math"/>
                        </a:rPr>
                        <m:t>=</m:t>
                      </m:r>
                      <m:acc>
                        <m:accPr>
                          <m:chr m:val="̅"/>
                          <m:ctrlPr>
                            <a:rPr lang="en-US" sz="2000" i="1">
                              <a:latin typeface="Cambria Math"/>
                            </a:rPr>
                          </m:ctrlPr>
                        </m:accPr>
                        <m:e>
                          <m:r>
                            <a:rPr lang="en-US" sz="2000" i="1">
                              <a:latin typeface="Cambria Math"/>
                            </a:rPr>
                            <m:t>𝑥</m:t>
                          </m:r>
                        </m:e>
                      </m:acc>
                      <m:r>
                        <a:rPr lang="en-US" sz="2000" i="1">
                          <a:latin typeface="Cambria Math"/>
                        </a:rPr>
                        <m:t>=</m:t>
                      </m:r>
                      <m:f>
                        <m:fPr>
                          <m:ctrlPr>
                            <a:rPr lang="en-US" sz="2000" i="1">
                              <a:latin typeface="Cambria Math"/>
                            </a:rPr>
                          </m:ctrlPr>
                        </m:fPr>
                        <m:num>
                          <m:nary>
                            <m:naryPr>
                              <m:chr m:val="∑"/>
                              <m:subHide m:val="on"/>
                              <m:supHide m:val="on"/>
                              <m:ctrlPr>
                                <a:rPr lang="en-US" sz="2000" i="1">
                                  <a:latin typeface="Cambria Math"/>
                                </a:rPr>
                              </m:ctrlPr>
                            </m:naryPr>
                            <m:sub/>
                            <m:sup/>
                            <m:e>
                              <m:r>
                                <a:rPr lang="en-US" sz="2000" i="1">
                                  <a:latin typeface="Cambria Math"/>
                                </a:rPr>
                                <m:t>𝑓𝑥</m:t>
                              </m:r>
                            </m:e>
                          </m:nary>
                        </m:num>
                        <m:den>
                          <m:nary>
                            <m:naryPr>
                              <m:chr m:val="∑"/>
                              <m:subHide m:val="on"/>
                              <m:supHide m:val="on"/>
                              <m:ctrlPr>
                                <a:rPr lang="en-US" sz="2000" i="1">
                                  <a:latin typeface="Cambria Math"/>
                                </a:rPr>
                              </m:ctrlPr>
                            </m:naryPr>
                            <m:sub/>
                            <m:sup/>
                            <m:e>
                              <m:r>
                                <a:rPr lang="en-US" sz="2000" i="1">
                                  <a:latin typeface="Cambria Math"/>
                                </a:rPr>
                                <m:t>𝑓</m:t>
                              </m:r>
                            </m:e>
                          </m:nary>
                        </m:den>
                      </m:f>
                    </m:oMath>
                  </m:oMathPara>
                </a14:m>
                <a:endParaRPr lang="en-US" sz="2000" dirty="0" smtClean="0"/>
              </a:p>
              <a:p>
                <a:pPr marL="0" indent="0" algn="just">
                  <a:buNone/>
                </a:pPr>
                <a:r>
                  <a:rPr lang="en-US" sz="2000" dirty="0" smtClean="0">
                    <a:solidFill>
                      <a:srgbClr val="FF0000"/>
                    </a:solidFill>
                  </a:rPr>
                  <a:t>Calculate </a:t>
                </a:r>
                <a14:m>
                  <m:oMath xmlns:m="http://schemas.openxmlformats.org/officeDocument/2006/math">
                    <m:nary>
                      <m:naryPr>
                        <m:chr m:val="∑"/>
                        <m:subHide m:val="on"/>
                        <m:supHide m:val="on"/>
                        <m:ctrlPr>
                          <a:rPr lang="en-US" sz="2000" i="1">
                            <a:solidFill>
                              <a:srgbClr val="FF0000"/>
                            </a:solidFill>
                            <a:latin typeface="Cambria Math"/>
                          </a:rPr>
                        </m:ctrlPr>
                      </m:naryPr>
                      <m:sub/>
                      <m:sup/>
                      <m:e>
                        <m:r>
                          <a:rPr lang="en-US" sz="2000" i="1">
                            <a:solidFill>
                              <a:srgbClr val="FF0000"/>
                            </a:solidFill>
                            <a:latin typeface="Cambria Math"/>
                          </a:rPr>
                          <m:t>𝑓</m:t>
                        </m:r>
                      </m:e>
                    </m:nary>
                  </m:oMath>
                </a14:m>
                <a:r>
                  <a:rPr lang="en-US" sz="2000" dirty="0" smtClean="0">
                    <a:solidFill>
                      <a:srgbClr val="FF0000"/>
                    </a:solidFill>
                  </a:rPr>
                  <a:t> and </a:t>
                </a:r>
                <a14:m>
                  <m:oMath xmlns:m="http://schemas.openxmlformats.org/officeDocument/2006/math">
                    <m:nary>
                      <m:naryPr>
                        <m:chr m:val="∑"/>
                        <m:subHide m:val="on"/>
                        <m:supHide m:val="on"/>
                        <m:ctrlPr>
                          <a:rPr lang="en-US" sz="2000" i="1">
                            <a:solidFill>
                              <a:srgbClr val="FF0000"/>
                            </a:solidFill>
                            <a:latin typeface="Cambria Math"/>
                          </a:rPr>
                        </m:ctrlPr>
                      </m:naryPr>
                      <m:sub/>
                      <m:sup/>
                      <m:e>
                        <m:r>
                          <a:rPr lang="en-US" sz="2000" i="1">
                            <a:solidFill>
                              <a:srgbClr val="FF0000"/>
                            </a:solidFill>
                            <a:latin typeface="Cambria Math"/>
                          </a:rPr>
                          <m:t>𝑓𝑥</m:t>
                        </m:r>
                      </m:e>
                    </m:nary>
                  </m:oMath>
                </a14:m>
                <a:r>
                  <a:rPr lang="en-US" sz="2000" dirty="0" smtClean="0">
                    <a:solidFill>
                      <a:srgbClr val="FF0000"/>
                    </a:solidFill>
                  </a:rPr>
                  <a:t>.</a:t>
                </a:r>
              </a:p>
              <a:p>
                <a:pPr marL="0" indent="0" algn="just">
                  <a:buNone/>
                </a:pPr>
                <a:endParaRPr lang="en-US" sz="2000" dirty="0"/>
              </a:p>
              <a:p>
                <a:pPr marL="0" indent="0" algn="just">
                  <a:buNone/>
                </a:pPr>
                <a:endParaRPr lang="en-US" sz="2000" b="1" dirty="0"/>
              </a:p>
              <a:p>
                <a:pPr marL="0" indent="0" algn="just">
                  <a:buNone/>
                </a:pPr>
                <a:endParaRPr lang="en-US" sz="2000" b="1" dirty="0" smtClean="0"/>
              </a:p>
              <a:p>
                <a:pPr marL="0" indent="0" algn="just">
                  <a:buNone/>
                </a:pPr>
                <a:endParaRPr lang="en-US" sz="2000" b="1" dirty="0"/>
              </a:p>
              <a:p>
                <a:pPr marL="0" indent="0" algn="just">
                  <a:buNone/>
                </a:pPr>
                <a:endParaRPr lang="en-US" sz="2000" b="1" dirty="0" smtClean="0"/>
              </a:p>
              <a:p>
                <a:pPr marL="0" indent="0" algn="just">
                  <a:buNone/>
                </a:pPr>
                <a:endParaRPr lang="en-US" sz="2000" b="1" dirty="0"/>
              </a:p>
              <a:p>
                <a:pPr marL="0" indent="0" algn="just">
                  <a:buNone/>
                </a:pPr>
                <a:endParaRPr lang="en-US" sz="2000" b="1" dirty="0" smtClean="0"/>
              </a:p>
              <a:p>
                <a:pPr marL="0" indent="0" algn="just">
                  <a:buNone/>
                </a:pPr>
                <a:endParaRPr lang="en-US" sz="2000" b="1" dirty="0"/>
              </a:p>
              <a:p>
                <a:pPr marL="0" indent="0" algn="just">
                  <a:buNone/>
                </a:pPr>
                <a:endParaRPr lang="en-US" sz="2000" b="1" dirty="0" smtClean="0"/>
              </a:p>
              <a:p>
                <a:pPr marL="0" indent="0" algn="just">
                  <a:buNone/>
                </a:pPr>
                <a:endParaRPr lang="en-US" sz="2000" b="1" dirty="0" smtClean="0"/>
              </a:p>
              <a:p>
                <a:pPr marL="0" indent="0" algn="just">
                  <a:buNone/>
                </a:pPr>
                <a:endParaRPr lang="en-US" sz="2000" dirty="0" smtClean="0">
                  <a:latin typeface="Cambria Math"/>
                </a:endParaRPr>
              </a:p>
            </p:txBody>
          </p:sp>
        </mc:Choice>
        <mc:Fallback>
          <p:sp>
            <p:nvSpPr>
              <p:cNvPr id="3" name="Text Placeholder 2"/>
              <p:cNvSpPr>
                <a:spLocks noGrp="1" noRot="1" noChangeAspect="1" noMove="1" noResize="1" noEditPoints="1" noAdjustHandles="1" noChangeArrowheads="1" noChangeShapeType="1" noTextEdit="1"/>
              </p:cNvSpPr>
              <p:nvPr>
                <p:ph type="body" sz="quarter" idx="13"/>
              </p:nvPr>
            </p:nvSpPr>
            <p:spPr>
              <a:xfrm>
                <a:off x="457200" y="1524000"/>
                <a:ext cx="8229600" cy="5181600"/>
              </a:xfrm>
              <a:blipFill rotWithShape="1">
                <a:blip r:embed="rId3"/>
                <a:stretch>
                  <a:fillRect l="-741" b="-4471"/>
                </a:stretch>
              </a:blipFill>
            </p:spPr>
            <p:txBody>
              <a:bodyPr/>
              <a:lstStyle/>
              <a:p>
                <a:r>
                  <a:rPr lang="en-US">
                    <a:noFill/>
                  </a:rPr>
                  <a:t> </a:t>
                </a:r>
              </a:p>
            </p:txBody>
          </p:sp>
        </mc:Fallback>
      </mc:AlternateContent>
      <p:graphicFrame>
        <p:nvGraphicFramePr>
          <p:cNvPr id="6" name="Table 5"/>
          <p:cNvGraphicFramePr>
            <a:graphicFrameLocks noGrp="1"/>
          </p:cNvGraphicFramePr>
          <p:nvPr>
            <p:extLst>
              <p:ext uri="{D42A27DB-BD31-4B8C-83A1-F6EECF244321}">
                <p14:modId xmlns:p14="http://schemas.microsoft.com/office/powerpoint/2010/main" xmlns="" val="2813073659"/>
              </p:ext>
            </p:extLst>
          </p:nvPr>
        </p:nvGraphicFramePr>
        <p:xfrm>
          <a:off x="1066800" y="3078480"/>
          <a:ext cx="5811076" cy="2194560"/>
        </p:xfrm>
        <a:graphic>
          <a:graphicData uri="http://schemas.openxmlformats.org/drawingml/2006/table">
            <a:tbl>
              <a:tblPr firstRow="1" bandRow="1">
                <a:tableStyleId>{5C22544A-7EE6-4342-B048-85BDC9FD1C3A}</a:tableStyleId>
              </a:tblPr>
              <a:tblGrid>
                <a:gridCol w="1109980"/>
                <a:gridCol w="1694180"/>
                <a:gridCol w="1791526"/>
                <a:gridCol w="1215390"/>
              </a:tblGrid>
              <a:tr h="328023">
                <a:tc>
                  <a:txBody>
                    <a:bodyPr/>
                    <a:lstStyle/>
                    <a:p>
                      <a:pPr algn="ctr"/>
                      <a:r>
                        <a:rPr lang="en-US" dirty="0" smtClean="0"/>
                        <a:t>Classes</a:t>
                      </a:r>
                      <a:endParaRPr lang="en-US" dirty="0"/>
                    </a:p>
                  </a:txBody>
                  <a:tcPr/>
                </a:tc>
                <a:tc>
                  <a:txBody>
                    <a:bodyPr/>
                    <a:lstStyle/>
                    <a:p>
                      <a:pPr algn="ctr"/>
                      <a:r>
                        <a:rPr lang="en-US" dirty="0" smtClean="0"/>
                        <a:t>Frequency (f)</a:t>
                      </a:r>
                      <a:endParaRPr lang="en-US" dirty="0"/>
                    </a:p>
                  </a:txBody>
                  <a:tcPr/>
                </a:tc>
                <a:tc>
                  <a:txBody>
                    <a:bodyPr/>
                    <a:lstStyle/>
                    <a:p>
                      <a:pPr algn="ctr"/>
                      <a:r>
                        <a:rPr lang="en-US" dirty="0" smtClean="0"/>
                        <a:t>Mid Point (x)</a:t>
                      </a:r>
                      <a:endParaRPr lang="en-US" dirty="0"/>
                    </a:p>
                  </a:txBody>
                  <a:tcPr/>
                </a:tc>
                <a:tc>
                  <a:txBody>
                    <a:bodyPr/>
                    <a:lstStyle/>
                    <a:p>
                      <a:pPr algn="ctr"/>
                      <a:r>
                        <a:rPr lang="en-US" dirty="0" err="1" smtClean="0"/>
                        <a:t>fx</a:t>
                      </a:r>
                      <a:endParaRPr lang="en-US" dirty="0"/>
                    </a:p>
                  </a:txBody>
                  <a:tcPr/>
                </a:tc>
              </a:tr>
              <a:tr h="328023">
                <a:tc>
                  <a:txBody>
                    <a:bodyPr/>
                    <a:lstStyle/>
                    <a:p>
                      <a:pPr algn="ctr"/>
                      <a:r>
                        <a:rPr lang="en-US" dirty="0" smtClean="0"/>
                        <a:t>11-20</a:t>
                      </a:r>
                      <a:endParaRPr lang="en-US" dirty="0"/>
                    </a:p>
                  </a:txBody>
                  <a:tcPr/>
                </a:tc>
                <a:tc>
                  <a:txBody>
                    <a:bodyPr/>
                    <a:lstStyle/>
                    <a:p>
                      <a:pPr algn="ctr"/>
                      <a:r>
                        <a:rPr lang="en-US" dirty="0" smtClean="0"/>
                        <a:t>3</a:t>
                      </a:r>
                      <a:endParaRPr lang="en-US" dirty="0"/>
                    </a:p>
                  </a:txBody>
                  <a:tcPr/>
                </a:tc>
                <a:tc>
                  <a:txBody>
                    <a:bodyPr/>
                    <a:lstStyle/>
                    <a:p>
                      <a:pPr algn="ctr"/>
                      <a:r>
                        <a:rPr lang="en-US" dirty="0" smtClean="0"/>
                        <a:t>(11+20)/2=15.5</a:t>
                      </a:r>
                      <a:endParaRPr lang="en-US" dirty="0"/>
                    </a:p>
                  </a:txBody>
                  <a:tcPr/>
                </a:tc>
                <a:tc>
                  <a:txBody>
                    <a:bodyPr/>
                    <a:lstStyle/>
                    <a:p>
                      <a:pPr algn="ctr" fontAlgn="b"/>
                      <a:r>
                        <a:rPr lang="en-US" sz="1800" b="0" i="0" u="none" strike="noStrike" dirty="0">
                          <a:solidFill>
                            <a:srgbClr val="000000"/>
                          </a:solidFill>
                          <a:effectLst/>
                          <a:latin typeface="Calibri"/>
                        </a:rPr>
                        <a:t>46.5</a:t>
                      </a:r>
                    </a:p>
                  </a:txBody>
                  <a:tcPr marL="9525" marR="9525" marT="9525" marB="0" anchor="b"/>
                </a:tc>
              </a:tr>
              <a:tr h="328023">
                <a:tc>
                  <a:txBody>
                    <a:bodyPr/>
                    <a:lstStyle/>
                    <a:p>
                      <a:pPr algn="ctr"/>
                      <a:r>
                        <a:rPr lang="en-US" dirty="0" smtClean="0"/>
                        <a:t>21-30</a:t>
                      </a:r>
                      <a:endParaRPr lang="en-US" dirty="0"/>
                    </a:p>
                  </a:txBody>
                  <a:tcPr/>
                </a:tc>
                <a:tc>
                  <a:txBody>
                    <a:bodyPr/>
                    <a:lstStyle/>
                    <a:p>
                      <a:pPr algn="ctr"/>
                      <a:r>
                        <a:rPr lang="en-US" dirty="0" smtClean="0"/>
                        <a:t>6</a:t>
                      </a:r>
                      <a:endParaRPr lang="en-US" dirty="0"/>
                    </a:p>
                  </a:txBody>
                  <a:tcPr/>
                </a:tc>
                <a:tc>
                  <a:txBody>
                    <a:bodyPr/>
                    <a:lstStyle/>
                    <a:p>
                      <a:pPr algn="ctr"/>
                      <a:r>
                        <a:rPr lang="en-US" dirty="0" smtClean="0"/>
                        <a:t>25.5</a:t>
                      </a:r>
                      <a:endParaRPr lang="en-US" dirty="0"/>
                    </a:p>
                  </a:txBody>
                  <a:tcPr/>
                </a:tc>
                <a:tc>
                  <a:txBody>
                    <a:bodyPr/>
                    <a:lstStyle/>
                    <a:p>
                      <a:pPr algn="ctr" fontAlgn="b"/>
                      <a:r>
                        <a:rPr lang="en-US" sz="1800" b="0" i="0" u="none" strike="noStrike" dirty="0">
                          <a:solidFill>
                            <a:srgbClr val="000000"/>
                          </a:solidFill>
                          <a:effectLst/>
                          <a:latin typeface="Calibri"/>
                        </a:rPr>
                        <a:t>153</a:t>
                      </a:r>
                    </a:p>
                  </a:txBody>
                  <a:tcPr marL="9525" marR="9525" marT="9525" marB="0" anchor="b"/>
                </a:tc>
              </a:tr>
              <a:tr h="328023">
                <a:tc>
                  <a:txBody>
                    <a:bodyPr/>
                    <a:lstStyle/>
                    <a:p>
                      <a:pPr algn="ctr"/>
                      <a:r>
                        <a:rPr lang="en-US" dirty="0" smtClean="0"/>
                        <a:t>31-40</a:t>
                      </a:r>
                      <a:endParaRPr lang="en-US" dirty="0"/>
                    </a:p>
                  </a:txBody>
                  <a:tcPr/>
                </a:tc>
                <a:tc>
                  <a:txBody>
                    <a:bodyPr/>
                    <a:lstStyle/>
                    <a:p>
                      <a:pPr algn="ctr"/>
                      <a:r>
                        <a:rPr lang="en-US" dirty="0" smtClean="0"/>
                        <a:t>5</a:t>
                      </a:r>
                      <a:endParaRPr lang="en-US" dirty="0"/>
                    </a:p>
                  </a:txBody>
                  <a:tcPr/>
                </a:tc>
                <a:tc>
                  <a:txBody>
                    <a:bodyPr/>
                    <a:lstStyle/>
                    <a:p>
                      <a:pPr algn="ctr"/>
                      <a:r>
                        <a:rPr lang="en-US" dirty="0" smtClean="0"/>
                        <a:t>35.5</a:t>
                      </a:r>
                      <a:endParaRPr lang="en-US" dirty="0"/>
                    </a:p>
                  </a:txBody>
                  <a:tcPr/>
                </a:tc>
                <a:tc>
                  <a:txBody>
                    <a:bodyPr/>
                    <a:lstStyle/>
                    <a:p>
                      <a:pPr algn="ctr" fontAlgn="b"/>
                      <a:r>
                        <a:rPr lang="en-US" sz="1800" b="0" i="0" u="none" strike="noStrike" dirty="0">
                          <a:solidFill>
                            <a:srgbClr val="000000"/>
                          </a:solidFill>
                          <a:effectLst/>
                          <a:latin typeface="Calibri"/>
                        </a:rPr>
                        <a:t>177.5</a:t>
                      </a:r>
                    </a:p>
                  </a:txBody>
                  <a:tcPr marL="9525" marR="9525" marT="9525" marB="0" anchor="b"/>
                </a:tc>
              </a:tr>
              <a:tr h="328023">
                <a:tc>
                  <a:txBody>
                    <a:bodyPr/>
                    <a:lstStyle/>
                    <a:p>
                      <a:pPr algn="ctr"/>
                      <a:r>
                        <a:rPr lang="en-US" dirty="0" smtClean="0"/>
                        <a:t>41-50</a:t>
                      </a:r>
                      <a:endParaRPr lang="en-US" dirty="0"/>
                    </a:p>
                  </a:txBody>
                  <a:tcPr/>
                </a:tc>
                <a:tc>
                  <a:txBody>
                    <a:bodyPr/>
                    <a:lstStyle/>
                    <a:p>
                      <a:pPr algn="ctr"/>
                      <a:r>
                        <a:rPr lang="en-US" dirty="0" smtClean="0"/>
                        <a:t>4</a:t>
                      </a:r>
                      <a:endParaRPr lang="en-US" dirty="0"/>
                    </a:p>
                  </a:txBody>
                  <a:tcPr/>
                </a:tc>
                <a:tc>
                  <a:txBody>
                    <a:bodyPr/>
                    <a:lstStyle/>
                    <a:p>
                      <a:pPr algn="ctr"/>
                      <a:r>
                        <a:rPr lang="en-US" dirty="0" smtClean="0"/>
                        <a:t>45.5</a:t>
                      </a:r>
                      <a:endParaRPr lang="en-US" dirty="0"/>
                    </a:p>
                  </a:txBody>
                  <a:tcPr/>
                </a:tc>
                <a:tc>
                  <a:txBody>
                    <a:bodyPr/>
                    <a:lstStyle/>
                    <a:p>
                      <a:pPr algn="ctr" fontAlgn="b"/>
                      <a:r>
                        <a:rPr lang="en-US" sz="1800" b="0" i="0" u="none" strike="noStrike" dirty="0">
                          <a:solidFill>
                            <a:srgbClr val="000000"/>
                          </a:solidFill>
                          <a:effectLst/>
                          <a:latin typeface="Calibri"/>
                        </a:rPr>
                        <a:t>182</a:t>
                      </a:r>
                    </a:p>
                  </a:txBody>
                  <a:tcPr marL="9525" marR="9525" marT="9525" marB="0" anchor="b"/>
                </a:tc>
              </a:tr>
              <a:tr h="328023">
                <a:tc>
                  <a:txBody>
                    <a:bodyPr/>
                    <a:lstStyle/>
                    <a:p>
                      <a:pPr algn="ctr"/>
                      <a:r>
                        <a:rPr lang="en-US" dirty="0" smtClean="0"/>
                        <a:t>51-60</a:t>
                      </a:r>
                      <a:endParaRPr lang="en-US" dirty="0"/>
                    </a:p>
                  </a:txBody>
                  <a:tcPr/>
                </a:tc>
                <a:tc>
                  <a:txBody>
                    <a:bodyPr/>
                    <a:lstStyle/>
                    <a:p>
                      <a:pPr algn="ctr"/>
                      <a:r>
                        <a:rPr lang="en-US" dirty="0" smtClean="0"/>
                        <a:t>2</a:t>
                      </a:r>
                      <a:endParaRPr lang="en-US" dirty="0"/>
                    </a:p>
                  </a:txBody>
                  <a:tcPr/>
                </a:tc>
                <a:tc>
                  <a:txBody>
                    <a:bodyPr/>
                    <a:lstStyle/>
                    <a:p>
                      <a:pPr algn="ctr"/>
                      <a:r>
                        <a:rPr lang="en-US" dirty="0" smtClean="0"/>
                        <a:t>55.5</a:t>
                      </a:r>
                      <a:endParaRPr lang="en-US" dirty="0"/>
                    </a:p>
                  </a:txBody>
                  <a:tcPr/>
                </a:tc>
                <a:tc>
                  <a:txBody>
                    <a:bodyPr/>
                    <a:lstStyle/>
                    <a:p>
                      <a:pPr algn="ctr" fontAlgn="b"/>
                      <a:r>
                        <a:rPr lang="en-US" sz="1800" b="0" i="0" u="none" strike="noStrike" dirty="0">
                          <a:solidFill>
                            <a:srgbClr val="000000"/>
                          </a:solidFill>
                          <a:effectLst/>
                          <a:latin typeface="Calibri"/>
                        </a:rPr>
                        <a:t>111</a:t>
                      </a:r>
                    </a:p>
                  </a:txBody>
                  <a:tcPr marL="9525" marR="9525" marT="9525" marB="0" anchor="b"/>
                </a:tc>
              </a:tr>
            </a:tbl>
          </a:graphicData>
        </a:graphic>
      </p:graphicFrame>
    </p:spTree>
    <p:extLst>
      <p:ext uri="{BB962C8B-B14F-4D97-AF65-F5344CB8AC3E}">
        <p14:creationId xmlns:p14="http://schemas.microsoft.com/office/powerpoint/2010/main" xmlns="" val="274953165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Arithmetic Mean for Grouped Data</a:t>
            </a:r>
          </a:p>
        </p:txBody>
      </p:sp>
      <mc:AlternateContent xmlns:mc="http://schemas.openxmlformats.org/markup-compatibility/2006">
        <mc:Choice xmlns:a14="http://schemas.microsoft.com/office/drawing/2010/main" xmlns="" Requires="a14">
          <p:sp>
            <p:nvSpPr>
              <p:cNvPr id="3" name="Text Placeholder 2"/>
              <p:cNvSpPr>
                <a:spLocks noGrp="1"/>
              </p:cNvSpPr>
              <p:nvPr>
                <p:ph type="body" sz="quarter" idx="13"/>
              </p:nvPr>
            </p:nvSpPr>
            <p:spPr>
              <a:xfrm>
                <a:off x="457200" y="1524000"/>
                <a:ext cx="8229600" cy="5181600"/>
              </a:xfrm>
            </p:spPr>
            <p:txBody>
              <a:bodyPr>
                <a:normAutofit/>
              </a:bodyPr>
              <a:lstStyle/>
              <a:p>
                <a:pPr marL="0" indent="0" algn="just">
                  <a:buNone/>
                </a:pPr>
                <a14:m>
                  <m:oMathPara xmlns:m="http://schemas.openxmlformats.org/officeDocument/2006/math">
                    <m:oMathParaPr>
                      <m:jc m:val="left"/>
                    </m:oMathParaPr>
                    <m:oMath xmlns:m="http://schemas.openxmlformats.org/officeDocument/2006/math">
                      <m:r>
                        <m:rPr>
                          <m:sty m:val="p"/>
                        </m:rPr>
                        <a:rPr lang="en-US" sz="2000">
                          <a:latin typeface="Cambria Math"/>
                        </a:rPr>
                        <m:t>Arithmetic</m:t>
                      </m:r>
                      <m:r>
                        <a:rPr lang="en-US" sz="2000">
                          <a:latin typeface="Cambria Math"/>
                        </a:rPr>
                        <m:t> </m:t>
                      </m:r>
                      <m:r>
                        <m:rPr>
                          <m:sty m:val="p"/>
                        </m:rPr>
                        <a:rPr lang="en-US" sz="2000">
                          <a:latin typeface="Cambria Math"/>
                        </a:rPr>
                        <m:t>Mean</m:t>
                      </m:r>
                      <m:r>
                        <a:rPr lang="en-US" sz="2000" i="1">
                          <a:latin typeface="Cambria Math"/>
                        </a:rPr>
                        <m:t>=</m:t>
                      </m:r>
                      <m:acc>
                        <m:accPr>
                          <m:chr m:val="̅"/>
                          <m:ctrlPr>
                            <a:rPr lang="en-US" sz="2000" i="1">
                              <a:latin typeface="Cambria Math"/>
                            </a:rPr>
                          </m:ctrlPr>
                        </m:accPr>
                        <m:e>
                          <m:r>
                            <a:rPr lang="en-US" sz="2000" i="1">
                              <a:latin typeface="Cambria Math"/>
                            </a:rPr>
                            <m:t>𝑥</m:t>
                          </m:r>
                        </m:e>
                      </m:acc>
                      <m:r>
                        <a:rPr lang="en-US" sz="2000" i="1">
                          <a:latin typeface="Cambria Math"/>
                        </a:rPr>
                        <m:t>=</m:t>
                      </m:r>
                      <m:f>
                        <m:fPr>
                          <m:ctrlPr>
                            <a:rPr lang="en-US" sz="2000" i="1">
                              <a:latin typeface="Cambria Math"/>
                            </a:rPr>
                          </m:ctrlPr>
                        </m:fPr>
                        <m:num>
                          <m:nary>
                            <m:naryPr>
                              <m:chr m:val="∑"/>
                              <m:subHide m:val="on"/>
                              <m:supHide m:val="on"/>
                              <m:ctrlPr>
                                <a:rPr lang="en-US" sz="2000" i="1">
                                  <a:latin typeface="Cambria Math"/>
                                </a:rPr>
                              </m:ctrlPr>
                            </m:naryPr>
                            <m:sub/>
                            <m:sup/>
                            <m:e>
                              <m:r>
                                <a:rPr lang="en-US" sz="2000" i="1">
                                  <a:latin typeface="Cambria Math"/>
                                </a:rPr>
                                <m:t>𝑓𝑥</m:t>
                              </m:r>
                            </m:e>
                          </m:nary>
                        </m:num>
                        <m:den>
                          <m:nary>
                            <m:naryPr>
                              <m:chr m:val="∑"/>
                              <m:subHide m:val="on"/>
                              <m:supHide m:val="on"/>
                              <m:ctrlPr>
                                <a:rPr lang="en-US" sz="2000" i="1">
                                  <a:latin typeface="Cambria Math"/>
                                </a:rPr>
                              </m:ctrlPr>
                            </m:naryPr>
                            <m:sub/>
                            <m:sup/>
                            <m:e>
                              <m:r>
                                <a:rPr lang="en-US" sz="2000" i="1">
                                  <a:latin typeface="Cambria Math"/>
                                </a:rPr>
                                <m:t>𝑓</m:t>
                              </m:r>
                            </m:e>
                          </m:nary>
                        </m:den>
                      </m:f>
                    </m:oMath>
                  </m:oMathPara>
                </a14:m>
                <a:endParaRPr lang="en-US" sz="2000" dirty="0" smtClean="0"/>
              </a:p>
              <a:p>
                <a:pPr marL="0" indent="0" algn="just">
                  <a:buNone/>
                </a:pPr>
                <a:r>
                  <a:rPr lang="en-US" sz="2000" dirty="0" smtClean="0">
                    <a:solidFill>
                      <a:srgbClr val="FF0000"/>
                    </a:solidFill>
                  </a:rPr>
                  <a:t>Calculate </a:t>
                </a:r>
                <a14:m>
                  <m:oMath xmlns:m="http://schemas.openxmlformats.org/officeDocument/2006/math">
                    <m:nary>
                      <m:naryPr>
                        <m:chr m:val="∑"/>
                        <m:subHide m:val="on"/>
                        <m:supHide m:val="on"/>
                        <m:ctrlPr>
                          <a:rPr lang="en-US" sz="2000" i="1">
                            <a:solidFill>
                              <a:srgbClr val="FF0000"/>
                            </a:solidFill>
                            <a:latin typeface="Cambria Math"/>
                          </a:rPr>
                        </m:ctrlPr>
                      </m:naryPr>
                      <m:sub/>
                      <m:sup/>
                      <m:e>
                        <m:r>
                          <a:rPr lang="en-US" sz="2000" i="1">
                            <a:solidFill>
                              <a:srgbClr val="FF0000"/>
                            </a:solidFill>
                            <a:latin typeface="Cambria Math"/>
                          </a:rPr>
                          <m:t>𝑓</m:t>
                        </m:r>
                      </m:e>
                    </m:nary>
                  </m:oMath>
                </a14:m>
                <a:r>
                  <a:rPr lang="en-US" sz="2000" dirty="0" smtClean="0">
                    <a:solidFill>
                      <a:srgbClr val="FF0000"/>
                    </a:solidFill>
                  </a:rPr>
                  <a:t> and </a:t>
                </a:r>
                <a14:m>
                  <m:oMath xmlns:m="http://schemas.openxmlformats.org/officeDocument/2006/math">
                    <m:nary>
                      <m:naryPr>
                        <m:chr m:val="∑"/>
                        <m:subHide m:val="on"/>
                        <m:supHide m:val="on"/>
                        <m:ctrlPr>
                          <a:rPr lang="en-US" sz="2000" i="1">
                            <a:solidFill>
                              <a:srgbClr val="FF0000"/>
                            </a:solidFill>
                            <a:latin typeface="Cambria Math"/>
                          </a:rPr>
                        </m:ctrlPr>
                      </m:naryPr>
                      <m:sub/>
                      <m:sup/>
                      <m:e>
                        <m:r>
                          <a:rPr lang="en-US" sz="2000" i="1">
                            <a:solidFill>
                              <a:srgbClr val="FF0000"/>
                            </a:solidFill>
                            <a:latin typeface="Cambria Math"/>
                          </a:rPr>
                          <m:t>𝑓𝑥</m:t>
                        </m:r>
                      </m:e>
                    </m:nary>
                  </m:oMath>
                </a14:m>
                <a:r>
                  <a:rPr lang="en-US" sz="2000" dirty="0" smtClean="0">
                    <a:solidFill>
                      <a:srgbClr val="FF0000"/>
                    </a:solidFill>
                  </a:rPr>
                  <a:t>.</a:t>
                </a:r>
              </a:p>
              <a:p>
                <a:pPr marL="0" indent="0" algn="just">
                  <a:buNone/>
                </a:pPr>
                <a:endParaRPr lang="en-US" sz="2000" dirty="0"/>
              </a:p>
              <a:p>
                <a:pPr marL="0" indent="0" algn="just">
                  <a:buNone/>
                </a:pPr>
                <a:endParaRPr lang="en-US" sz="2000" b="1" dirty="0"/>
              </a:p>
              <a:p>
                <a:pPr marL="0" indent="0" algn="just">
                  <a:buNone/>
                </a:pPr>
                <a:endParaRPr lang="en-US" sz="2000" b="1" dirty="0" smtClean="0"/>
              </a:p>
              <a:p>
                <a:pPr marL="0" indent="0" algn="just">
                  <a:buNone/>
                </a:pPr>
                <a:endParaRPr lang="en-US" sz="2000" b="1" dirty="0"/>
              </a:p>
              <a:p>
                <a:pPr marL="0" indent="0" algn="just">
                  <a:buNone/>
                </a:pPr>
                <a:endParaRPr lang="en-US" sz="2000" b="1" dirty="0" smtClean="0"/>
              </a:p>
              <a:p>
                <a:pPr marL="0" indent="0" algn="just">
                  <a:buNone/>
                </a:pPr>
                <a:endParaRPr lang="en-US" sz="2000" b="1" dirty="0"/>
              </a:p>
              <a:p>
                <a:pPr marL="0" indent="0" algn="just">
                  <a:buNone/>
                </a:pPr>
                <a:endParaRPr lang="en-US" sz="2000" b="1" dirty="0" smtClean="0"/>
              </a:p>
              <a:p>
                <a:pPr marL="0" indent="0" algn="just">
                  <a:buNone/>
                </a:pPr>
                <a:endParaRPr lang="en-US" sz="2000" b="1" dirty="0"/>
              </a:p>
              <a:p>
                <a:pPr marL="0" indent="0" algn="just">
                  <a:buNone/>
                </a:pPr>
                <a:endParaRPr lang="en-US" sz="2000" b="1" dirty="0" smtClean="0"/>
              </a:p>
              <a:p>
                <a:pPr marL="0" indent="0" algn="just">
                  <a:buNone/>
                </a:pPr>
                <a:endParaRPr lang="en-US" sz="2000" b="1" dirty="0" smtClean="0"/>
              </a:p>
              <a:p>
                <a:pPr marL="0" indent="0" algn="just">
                  <a:buNone/>
                </a:pPr>
                <a:endParaRPr lang="en-US" sz="2000" dirty="0" smtClean="0">
                  <a:latin typeface="Cambria Math"/>
                </a:endParaRPr>
              </a:p>
            </p:txBody>
          </p:sp>
        </mc:Choice>
        <mc:Fallback>
          <p:sp>
            <p:nvSpPr>
              <p:cNvPr id="3" name="Text Placeholder 2"/>
              <p:cNvSpPr>
                <a:spLocks noGrp="1" noRot="1" noChangeAspect="1" noMove="1" noResize="1" noEditPoints="1" noAdjustHandles="1" noChangeArrowheads="1" noChangeShapeType="1" noTextEdit="1"/>
              </p:cNvSpPr>
              <p:nvPr>
                <p:ph type="body" sz="quarter" idx="13"/>
              </p:nvPr>
            </p:nvSpPr>
            <p:spPr>
              <a:xfrm>
                <a:off x="457200" y="1524000"/>
                <a:ext cx="8229600" cy="5181600"/>
              </a:xfrm>
              <a:blipFill rotWithShape="1">
                <a:blip r:embed="rId3"/>
                <a:stretch>
                  <a:fillRect l="-741" b="-4471"/>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graphicFrame>
            <p:nvGraphicFramePr>
              <p:cNvPr id="6" name="Table 5"/>
              <p:cNvGraphicFramePr>
                <a:graphicFrameLocks noGrp="1"/>
              </p:cNvGraphicFramePr>
              <p:nvPr>
                <p:extLst>
                  <p:ext uri="{D42A27DB-BD31-4B8C-83A1-F6EECF244321}">
                    <p14:modId xmlns:p14="http://schemas.microsoft.com/office/powerpoint/2010/main" val="2549044981"/>
                  </p:ext>
                </p:extLst>
              </p:nvPr>
            </p:nvGraphicFramePr>
            <p:xfrm>
              <a:off x="1066800" y="3078480"/>
              <a:ext cx="5811076" cy="2560320"/>
            </p:xfrm>
            <a:graphic>
              <a:graphicData uri="http://schemas.openxmlformats.org/drawingml/2006/table">
                <a:tbl>
                  <a:tblPr firstRow="1" bandRow="1">
                    <a:tableStyleId>{5C22544A-7EE6-4342-B048-85BDC9FD1C3A}</a:tableStyleId>
                  </a:tblPr>
                  <a:tblGrid>
                    <a:gridCol w="1109980"/>
                    <a:gridCol w="1694180"/>
                    <a:gridCol w="1791526"/>
                    <a:gridCol w="1215390"/>
                  </a:tblGrid>
                  <a:tr h="328023">
                    <a:tc>
                      <a:txBody>
                        <a:bodyPr/>
                        <a:lstStyle/>
                        <a:p>
                          <a:pPr algn="ctr"/>
                          <a:r>
                            <a:rPr lang="en-US" dirty="0" smtClean="0"/>
                            <a:t>Classes</a:t>
                          </a:r>
                          <a:endParaRPr lang="en-US" dirty="0"/>
                        </a:p>
                      </a:txBody>
                      <a:tcPr/>
                    </a:tc>
                    <a:tc>
                      <a:txBody>
                        <a:bodyPr/>
                        <a:lstStyle/>
                        <a:p>
                          <a:pPr algn="ctr"/>
                          <a:r>
                            <a:rPr lang="en-US" dirty="0" smtClean="0"/>
                            <a:t>Frequency (f)</a:t>
                          </a:r>
                          <a:endParaRPr lang="en-US" dirty="0"/>
                        </a:p>
                      </a:txBody>
                      <a:tcPr/>
                    </a:tc>
                    <a:tc>
                      <a:txBody>
                        <a:bodyPr/>
                        <a:lstStyle/>
                        <a:p>
                          <a:pPr algn="ctr"/>
                          <a:r>
                            <a:rPr lang="en-US" dirty="0" smtClean="0"/>
                            <a:t>Mid Point (x)</a:t>
                          </a:r>
                          <a:endParaRPr lang="en-US" dirty="0"/>
                        </a:p>
                      </a:txBody>
                      <a:tcPr/>
                    </a:tc>
                    <a:tc>
                      <a:txBody>
                        <a:bodyPr/>
                        <a:lstStyle/>
                        <a:p>
                          <a:pPr algn="ctr"/>
                          <a:r>
                            <a:rPr lang="en-US" dirty="0" err="1" smtClean="0"/>
                            <a:t>fx</a:t>
                          </a:r>
                          <a:endParaRPr lang="en-US" dirty="0"/>
                        </a:p>
                      </a:txBody>
                      <a:tcPr/>
                    </a:tc>
                  </a:tr>
                  <a:tr h="328023">
                    <a:tc>
                      <a:txBody>
                        <a:bodyPr/>
                        <a:lstStyle/>
                        <a:p>
                          <a:pPr algn="ctr"/>
                          <a:r>
                            <a:rPr lang="en-US" dirty="0" smtClean="0"/>
                            <a:t>11-20</a:t>
                          </a:r>
                          <a:endParaRPr lang="en-US" dirty="0"/>
                        </a:p>
                      </a:txBody>
                      <a:tcPr/>
                    </a:tc>
                    <a:tc>
                      <a:txBody>
                        <a:bodyPr/>
                        <a:lstStyle/>
                        <a:p>
                          <a:pPr algn="ctr"/>
                          <a:r>
                            <a:rPr lang="en-US" dirty="0" smtClean="0"/>
                            <a:t>3</a:t>
                          </a:r>
                          <a:endParaRPr lang="en-US" dirty="0"/>
                        </a:p>
                      </a:txBody>
                      <a:tcPr/>
                    </a:tc>
                    <a:tc>
                      <a:txBody>
                        <a:bodyPr/>
                        <a:lstStyle/>
                        <a:p>
                          <a:pPr algn="ctr"/>
                          <a:r>
                            <a:rPr lang="en-US" dirty="0" smtClean="0"/>
                            <a:t>(11+20)/2=15.5</a:t>
                          </a:r>
                          <a:endParaRPr lang="en-US" dirty="0"/>
                        </a:p>
                      </a:txBody>
                      <a:tcPr/>
                    </a:tc>
                    <a:tc>
                      <a:txBody>
                        <a:bodyPr/>
                        <a:lstStyle/>
                        <a:p>
                          <a:pPr algn="ctr" fontAlgn="b"/>
                          <a:r>
                            <a:rPr lang="en-US" sz="1800" b="0" i="0" u="none" strike="noStrike" dirty="0">
                              <a:solidFill>
                                <a:srgbClr val="000000"/>
                              </a:solidFill>
                              <a:effectLst/>
                              <a:latin typeface="Calibri"/>
                            </a:rPr>
                            <a:t>46.5</a:t>
                          </a:r>
                        </a:p>
                      </a:txBody>
                      <a:tcPr marL="9525" marR="9525" marT="9525" marB="0" anchor="b"/>
                    </a:tc>
                  </a:tr>
                  <a:tr h="328023">
                    <a:tc>
                      <a:txBody>
                        <a:bodyPr/>
                        <a:lstStyle/>
                        <a:p>
                          <a:pPr algn="ctr"/>
                          <a:r>
                            <a:rPr lang="en-US" dirty="0" smtClean="0"/>
                            <a:t>21-30</a:t>
                          </a:r>
                          <a:endParaRPr lang="en-US" dirty="0"/>
                        </a:p>
                      </a:txBody>
                      <a:tcPr/>
                    </a:tc>
                    <a:tc>
                      <a:txBody>
                        <a:bodyPr/>
                        <a:lstStyle/>
                        <a:p>
                          <a:pPr algn="ctr"/>
                          <a:r>
                            <a:rPr lang="en-US" dirty="0" smtClean="0"/>
                            <a:t>6</a:t>
                          </a:r>
                          <a:endParaRPr lang="en-US" dirty="0"/>
                        </a:p>
                      </a:txBody>
                      <a:tcPr/>
                    </a:tc>
                    <a:tc>
                      <a:txBody>
                        <a:bodyPr/>
                        <a:lstStyle/>
                        <a:p>
                          <a:pPr algn="ctr"/>
                          <a:r>
                            <a:rPr lang="en-US" dirty="0" smtClean="0"/>
                            <a:t>25.5</a:t>
                          </a:r>
                          <a:endParaRPr lang="en-US" dirty="0"/>
                        </a:p>
                      </a:txBody>
                      <a:tcPr/>
                    </a:tc>
                    <a:tc>
                      <a:txBody>
                        <a:bodyPr/>
                        <a:lstStyle/>
                        <a:p>
                          <a:pPr algn="ctr" fontAlgn="b"/>
                          <a:r>
                            <a:rPr lang="en-US" sz="1800" b="0" i="0" u="none" strike="noStrike" dirty="0">
                              <a:solidFill>
                                <a:srgbClr val="000000"/>
                              </a:solidFill>
                              <a:effectLst/>
                              <a:latin typeface="Calibri"/>
                            </a:rPr>
                            <a:t>153</a:t>
                          </a:r>
                        </a:p>
                      </a:txBody>
                      <a:tcPr marL="9525" marR="9525" marT="9525" marB="0" anchor="b"/>
                    </a:tc>
                  </a:tr>
                  <a:tr h="328023">
                    <a:tc>
                      <a:txBody>
                        <a:bodyPr/>
                        <a:lstStyle/>
                        <a:p>
                          <a:pPr algn="ctr"/>
                          <a:r>
                            <a:rPr lang="en-US" dirty="0" smtClean="0"/>
                            <a:t>31-40</a:t>
                          </a:r>
                          <a:endParaRPr lang="en-US" dirty="0"/>
                        </a:p>
                      </a:txBody>
                      <a:tcPr/>
                    </a:tc>
                    <a:tc>
                      <a:txBody>
                        <a:bodyPr/>
                        <a:lstStyle/>
                        <a:p>
                          <a:pPr algn="ctr"/>
                          <a:r>
                            <a:rPr lang="en-US" dirty="0" smtClean="0"/>
                            <a:t>5</a:t>
                          </a:r>
                          <a:endParaRPr lang="en-US" dirty="0"/>
                        </a:p>
                      </a:txBody>
                      <a:tcPr/>
                    </a:tc>
                    <a:tc>
                      <a:txBody>
                        <a:bodyPr/>
                        <a:lstStyle/>
                        <a:p>
                          <a:pPr algn="ctr"/>
                          <a:r>
                            <a:rPr lang="en-US" dirty="0" smtClean="0"/>
                            <a:t>35.5</a:t>
                          </a:r>
                          <a:endParaRPr lang="en-US" dirty="0"/>
                        </a:p>
                      </a:txBody>
                      <a:tcPr/>
                    </a:tc>
                    <a:tc>
                      <a:txBody>
                        <a:bodyPr/>
                        <a:lstStyle/>
                        <a:p>
                          <a:pPr algn="ctr" fontAlgn="b"/>
                          <a:r>
                            <a:rPr lang="en-US" sz="1800" b="0" i="0" u="none" strike="noStrike" dirty="0">
                              <a:solidFill>
                                <a:srgbClr val="000000"/>
                              </a:solidFill>
                              <a:effectLst/>
                              <a:latin typeface="Calibri"/>
                            </a:rPr>
                            <a:t>177.5</a:t>
                          </a:r>
                        </a:p>
                      </a:txBody>
                      <a:tcPr marL="9525" marR="9525" marT="9525" marB="0" anchor="b"/>
                    </a:tc>
                  </a:tr>
                  <a:tr h="328023">
                    <a:tc>
                      <a:txBody>
                        <a:bodyPr/>
                        <a:lstStyle/>
                        <a:p>
                          <a:pPr algn="ctr"/>
                          <a:r>
                            <a:rPr lang="en-US" dirty="0" smtClean="0"/>
                            <a:t>41-50</a:t>
                          </a:r>
                          <a:endParaRPr lang="en-US" dirty="0"/>
                        </a:p>
                      </a:txBody>
                      <a:tcPr/>
                    </a:tc>
                    <a:tc>
                      <a:txBody>
                        <a:bodyPr/>
                        <a:lstStyle/>
                        <a:p>
                          <a:pPr algn="ctr"/>
                          <a:r>
                            <a:rPr lang="en-US" dirty="0" smtClean="0"/>
                            <a:t>4</a:t>
                          </a:r>
                          <a:endParaRPr lang="en-US" dirty="0"/>
                        </a:p>
                      </a:txBody>
                      <a:tcPr/>
                    </a:tc>
                    <a:tc>
                      <a:txBody>
                        <a:bodyPr/>
                        <a:lstStyle/>
                        <a:p>
                          <a:pPr algn="ctr"/>
                          <a:r>
                            <a:rPr lang="en-US" dirty="0" smtClean="0"/>
                            <a:t>45.5</a:t>
                          </a:r>
                          <a:endParaRPr lang="en-US" dirty="0"/>
                        </a:p>
                      </a:txBody>
                      <a:tcPr/>
                    </a:tc>
                    <a:tc>
                      <a:txBody>
                        <a:bodyPr/>
                        <a:lstStyle/>
                        <a:p>
                          <a:pPr algn="ctr" fontAlgn="b"/>
                          <a:r>
                            <a:rPr lang="en-US" sz="1800" b="0" i="0" u="none" strike="noStrike" dirty="0">
                              <a:solidFill>
                                <a:srgbClr val="000000"/>
                              </a:solidFill>
                              <a:effectLst/>
                              <a:latin typeface="Calibri"/>
                            </a:rPr>
                            <a:t>182</a:t>
                          </a:r>
                        </a:p>
                      </a:txBody>
                      <a:tcPr marL="9525" marR="9525" marT="9525" marB="0" anchor="b"/>
                    </a:tc>
                  </a:tr>
                  <a:tr h="328023">
                    <a:tc>
                      <a:txBody>
                        <a:bodyPr/>
                        <a:lstStyle/>
                        <a:p>
                          <a:pPr algn="ctr"/>
                          <a:r>
                            <a:rPr lang="en-US" dirty="0" smtClean="0"/>
                            <a:t>51-60</a:t>
                          </a:r>
                          <a:endParaRPr lang="en-US" dirty="0"/>
                        </a:p>
                      </a:txBody>
                      <a:tcPr/>
                    </a:tc>
                    <a:tc>
                      <a:txBody>
                        <a:bodyPr/>
                        <a:lstStyle/>
                        <a:p>
                          <a:pPr algn="ctr"/>
                          <a:r>
                            <a:rPr lang="en-US" dirty="0" smtClean="0"/>
                            <a:t>2</a:t>
                          </a:r>
                          <a:endParaRPr lang="en-US" dirty="0"/>
                        </a:p>
                      </a:txBody>
                      <a:tcPr/>
                    </a:tc>
                    <a:tc>
                      <a:txBody>
                        <a:bodyPr/>
                        <a:lstStyle/>
                        <a:p>
                          <a:pPr algn="ctr"/>
                          <a:r>
                            <a:rPr lang="en-US" dirty="0" smtClean="0"/>
                            <a:t>55.5</a:t>
                          </a:r>
                          <a:endParaRPr lang="en-US" dirty="0"/>
                        </a:p>
                      </a:txBody>
                      <a:tcPr/>
                    </a:tc>
                    <a:tc>
                      <a:txBody>
                        <a:bodyPr/>
                        <a:lstStyle/>
                        <a:p>
                          <a:pPr algn="ctr" fontAlgn="b"/>
                          <a:r>
                            <a:rPr lang="en-US" sz="1800" b="0" i="0" u="none" strike="noStrike" dirty="0">
                              <a:solidFill>
                                <a:srgbClr val="000000"/>
                              </a:solidFill>
                              <a:effectLst/>
                              <a:latin typeface="Calibri"/>
                            </a:rPr>
                            <a:t>111</a:t>
                          </a:r>
                        </a:p>
                      </a:txBody>
                      <a:tcPr marL="9525" marR="9525" marT="9525" marB="0" anchor="b"/>
                    </a:tc>
                  </a:tr>
                  <a:tr h="328023">
                    <a:tc>
                      <a:txBody>
                        <a:bodyPr/>
                        <a:lstStyle/>
                        <a:p>
                          <a:pPr algn="ctr"/>
                          <a:r>
                            <a:rPr lang="en-US" b="1" dirty="0" smtClean="0"/>
                            <a:t>Total</a:t>
                          </a:r>
                          <a:endParaRPr lang="en-US" b="1" dirty="0"/>
                        </a:p>
                      </a:txBody>
                      <a:tcPr/>
                    </a:tc>
                    <a:tc>
                      <a:txBody>
                        <a:bodyPr/>
                        <a:lstStyle/>
                        <a:p>
                          <a:pPr algn="ctr"/>
                          <a14:m>
                            <m:oMath xmlns:m="http://schemas.openxmlformats.org/officeDocument/2006/math">
                              <m:nary>
                                <m:naryPr>
                                  <m:chr m:val="∑"/>
                                  <m:subHide m:val="on"/>
                                  <m:supHide m:val="on"/>
                                  <m:ctrlPr>
                                    <a:rPr lang="en-US" sz="1800" i="1" smtClean="0">
                                      <a:solidFill>
                                        <a:srgbClr val="FF0000"/>
                                      </a:solidFill>
                                      <a:latin typeface="Cambria Math"/>
                                    </a:rPr>
                                  </m:ctrlPr>
                                </m:naryPr>
                                <m:sub/>
                                <m:sup/>
                                <m:e>
                                  <m:r>
                                    <a:rPr lang="en-US" sz="1800" i="1">
                                      <a:solidFill>
                                        <a:srgbClr val="FF0000"/>
                                      </a:solidFill>
                                      <a:latin typeface="Cambria Math"/>
                                    </a:rPr>
                                    <m:t>𝑓</m:t>
                                  </m:r>
                                </m:e>
                              </m:nary>
                            </m:oMath>
                          </a14:m>
                          <a:r>
                            <a:rPr lang="en-US" b="1" dirty="0" smtClean="0">
                              <a:solidFill>
                                <a:srgbClr val="FF0000"/>
                              </a:solidFill>
                            </a:rPr>
                            <a:t>=20</a:t>
                          </a:r>
                          <a:endParaRPr lang="en-US" b="1" dirty="0">
                            <a:solidFill>
                              <a:srgbClr val="FF0000"/>
                            </a:solidFill>
                          </a:endParaRPr>
                        </a:p>
                      </a:txBody>
                      <a:tcPr/>
                    </a:tc>
                    <a:tc>
                      <a:txBody>
                        <a:bodyPr/>
                        <a:lstStyle/>
                        <a:p>
                          <a:pPr algn="ctr"/>
                          <a:endParaRPr lang="en-US" b="1" dirty="0">
                            <a:solidFill>
                              <a:srgbClr val="FF0000"/>
                            </a:solidFill>
                          </a:endParaRPr>
                        </a:p>
                      </a:txBody>
                      <a:tcPr/>
                    </a:tc>
                    <a:tc>
                      <a:txBody>
                        <a:bodyPr/>
                        <a:lstStyle/>
                        <a:p>
                          <a:pPr algn="ctr"/>
                          <a:endParaRPr lang="en-US" b="1" dirty="0">
                            <a:solidFill>
                              <a:srgbClr val="FF0000"/>
                            </a:solidFill>
                          </a:endParaRPr>
                        </a:p>
                      </a:txBody>
                      <a:tcPr/>
                    </a:tc>
                  </a:tr>
                </a:tbl>
              </a:graphicData>
            </a:graphic>
          </p:graphicFrame>
        </mc:Choice>
        <mc:Fallback>
          <p:graphicFrame>
            <p:nvGraphicFramePr>
              <p:cNvPr id="6" name="Table 5"/>
              <p:cNvGraphicFramePr>
                <a:graphicFrameLocks noGrp="1"/>
              </p:cNvGraphicFramePr>
              <p:nvPr>
                <p:extLst>
                  <p:ext uri="{D42A27DB-BD31-4B8C-83A1-F6EECF244321}">
                    <p14:modId xmlns:a14="http://schemas.microsoft.com/office/drawing/2010/main" xmlns="" xmlns:p14="http://schemas.microsoft.com/office/powerpoint/2010/main" val="2549044981"/>
                  </p:ext>
                </p:extLst>
              </p:nvPr>
            </p:nvGraphicFramePr>
            <p:xfrm>
              <a:off x="1066800" y="3078480"/>
              <a:ext cx="5811076" cy="2560320"/>
            </p:xfrm>
            <a:graphic>
              <a:graphicData uri="http://schemas.openxmlformats.org/drawingml/2006/table">
                <a:tbl>
                  <a:tblPr firstRow="1" bandRow="1">
                    <a:tableStyleId>{5C22544A-7EE6-4342-B048-85BDC9FD1C3A}</a:tableStyleId>
                  </a:tblPr>
                  <a:tblGrid>
                    <a:gridCol w="1109980"/>
                    <a:gridCol w="1694180"/>
                    <a:gridCol w="1791526"/>
                    <a:gridCol w="1215390"/>
                  </a:tblGrid>
                  <a:tr h="365760">
                    <a:tc>
                      <a:txBody>
                        <a:bodyPr/>
                        <a:lstStyle/>
                        <a:p>
                          <a:pPr algn="ctr"/>
                          <a:r>
                            <a:rPr lang="en-US" dirty="0" smtClean="0"/>
                            <a:t>Classes</a:t>
                          </a:r>
                          <a:endParaRPr lang="en-US" dirty="0"/>
                        </a:p>
                      </a:txBody>
                      <a:tcPr/>
                    </a:tc>
                    <a:tc>
                      <a:txBody>
                        <a:bodyPr/>
                        <a:lstStyle/>
                        <a:p>
                          <a:pPr algn="ctr"/>
                          <a:r>
                            <a:rPr lang="en-US" dirty="0" smtClean="0"/>
                            <a:t>Frequency (f)</a:t>
                          </a:r>
                          <a:endParaRPr lang="en-US" dirty="0"/>
                        </a:p>
                      </a:txBody>
                      <a:tcPr/>
                    </a:tc>
                    <a:tc>
                      <a:txBody>
                        <a:bodyPr/>
                        <a:lstStyle/>
                        <a:p>
                          <a:pPr algn="ctr"/>
                          <a:r>
                            <a:rPr lang="en-US" dirty="0" smtClean="0"/>
                            <a:t>Mid Point (x)</a:t>
                          </a:r>
                          <a:endParaRPr lang="en-US" dirty="0"/>
                        </a:p>
                      </a:txBody>
                      <a:tcPr/>
                    </a:tc>
                    <a:tc>
                      <a:txBody>
                        <a:bodyPr/>
                        <a:lstStyle/>
                        <a:p>
                          <a:pPr algn="ctr"/>
                          <a:r>
                            <a:rPr lang="en-US" dirty="0" err="1" smtClean="0"/>
                            <a:t>fx</a:t>
                          </a:r>
                          <a:endParaRPr lang="en-US" dirty="0"/>
                        </a:p>
                      </a:txBody>
                      <a:tcPr/>
                    </a:tc>
                  </a:tr>
                  <a:tr h="365760">
                    <a:tc>
                      <a:txBody>
                        <a:bodyPr/>
                        <a:lstStyle/>
                        <a:p>
                          <a:pPr algn="ctr"/>
                          <a:r>
                            <a:rPr lang="en-US" dirty="0" smtClean="0"/>
                            <a:t>11-20</a:t>
                          </a:r>
                          <a:endParaRPr lang="en-US" dirty="0"/>
                        </a:p>
                      </a:txBody>
                      <a:tcPr/>
                    </a:tc>
                    <a:tc>
                      <a:txBody>
                        <a:bodyPr/>
                        <a:lstStyle/>
                        <a:p>
                          <a:pPr algn="ctr"/>
                          <a:r>
                            <a:rPr lang="en-US" dirty="0" smtClean="0"/>
                            <a:t>3</a:t>
                          </a:r>
                          <a:endParaRPr lang="en-US" dirty="0"/>
                        </a:p>
                      </a:txBody>
                      <a:tcPr/>
                    </a:tc>
                    <a:tc>
                      <a:txBody>
                        <a:bodyPr/>
                        <a:lstStyle/>
                        <a:p>
                          <a:pPr algn="ctr"/>
                          <a:r>
                            <a:rPr lang="en-US" dirty="0" smtClean="0"/>
                            <a:t>(11+20)/2=15.5</a:t>
                          </a:r>
                          <a:endParaRPr lang="en-US" dirty="0"/>
                        </a:p>
                      </a:txBody>
                      <a:tcPr/>
                    </a:tc>
                    <a:tc>
                      <a:txBody>
                        <a:bodyPr/>
                        <a:lstStyle/>
                        <a:p>
                          <a:pPr algn="ctr" fontAlgn="b"/>
                          <a:r>
                            <a:rPr lang="en-US" sz="1800" b="0" i="0" u="none" strike="noStrike" dirty="0">
                              <a:solidFill>
                                <a:srgbClr val="000000"/>
                              </a:solidFill>
                              <a:effectLst/>
                              <a:latin typeface="Calibri"/>
                            </a:rPr>
                            <a:t>46.5</a:t>
                          </a:r>
                        </a:p>
                      </a:txBody>
                      <a:tcPr marL="9525" marR="9525" marT="9525" marB="0" anchor="b"/>
                    </a:tc>
                  </a:tr>
                  <a:tr h="365760">
                    <a:tc>
                      <a:txBody>
                        <a:bodyPr/>
                        <a:lstStyle/>
                        <a:p>
                          <a:pPr algn="ctr"/>
                          <a:r>
                            <a:rPr lang="en-US" dirty="0" smtClean="0"/>
                            <a:t>21-30</a:t>
                          </a:r>
                          <a:endParaRPr lang="en-US" dirty="0"/>
                        </a:p>
                      </a:txBody>
                      <a:tcPr/>
                    </a:tc>
                    <a:tc>
                      <a:txBody>
                        <a:bodyPr/>
                        <a:lstStyle/>
                        <a:p>
                          <a:pPr algn="ctr"/>
                          <a:r>
                            <a:rPr lang="en-US" dirty="0" smtClean="0"/>
                            <a:t>6</a:t>
                          </a:r>
                          <a:endParaRPr lang="en-US" dirty="0"/>
                        </a:p>
                      </a:txBody>
                      <a:tcPr/>
                    </a:tc>
                    <a:tc>
                      <a:txBody>
                        <a:bodyPr/>
                        <a:lstStyle/>
                        <a:p>
                          <a:pPr algn="ctr"/>
                          <a:r>
                            <a:rPr lang="en-US" dirty="0" smtClean="0"/>
                            <a:t>25.5</a:t>
                          </a:r>
                          <a:endParaRPr lang="en-US" dirty="0"/>
                        </a:p>
                      </a:txBody>
                      <a:tcPr/>
                    </a:tc>
                    <a:tc>
                      <a:txBody>
                        <a:bodyPr/>
                        <a:lstStyle/>
                        <a:p>
                          <a:pPr algn="ctr" fontAlgn="b"/>
                          <a:r>
                            <a:rPr lang="en-US" sz="1800" b="0" i="0" u="none" strike="noStrike" dirty="0">
                              <a:solidFill>
                                <a:srgbClr val="000000"/>
                              </a:solidFill>
                              <a:effectLst/>
                              <a:latin typeface="Calibri"/>
                            </a:rPr>
                            <a:t>153</a:t>
                          </a:r>
                        </a:p>
                      </a:txBody>
                      <a:tcPr marL="9525" marR="9525" marT="9525" marB="0" anchor="b"/>
                    </a:tc>
                  </a:tr>
                  <a:tr h="365760">
                    <a:tc>
                      <a:txBody>
                        <a:bodyPr/>
                        <a:lstStyle/>
                        <a:p>
                          <a:pPr algn="ctr"/>
                          <a:r>
                            <a:rPr lang="en-US" dirty="0" smtClean="0"/>
                            <a:t>31-40</a:t>
                          </a:r>
                          <a:endParaRPr lang="en-US" dirty="0"/>
                        </a:p>
                      </a:txBody>
                      <a:tcPr/>
                    </a:tc>
                    <a:tc>
                      <a:txBody>
                        <a:bodyPr/>
                        <a:lstStyle/>
                        <a:p>
                          <a:pPr algn="ctr"/>
                          <a:r>
                            <a:rPr lang="en-US" dirty="0" smtClean="0"/>
                            <a:t>5</a:t>
                          </a:r>
                          <a:endParaRPr lang="en-US" dirty="0"/>
                        </a:p>
                      </a:txBody>
                      <a:tcPr/>
                    </a:tc>
                    <a:tc>
                      <a:txBody>
                        <a:bodyPr/>
                        <a:lstStyle/>
                        <a:p>
                          <a:pPr algn="ctr"/>
                          <a:r>
                            <a:rPr lang="en-US" dirty="0" smtClean="0"/>
                            <a:t>35.5</a:t>
                          </a:r>
                          <a:endParaRPr lang="en-US" dirty="0"/>
                        </a:p>
                      </a:txBody>
                      <a:tcPr/>
                    </a:tc>
                    <a:tc>
                      <a:txBody>
                        <a:bodyPr/>
                        <a:lstStyle/>
                        <a:p>
                          <a:pPr algn="ctr" fontAlgn="b"/>
                          <a:r>
                            <a:rPr lang="en-US" sz="1800" b="0" i="0" u="none" strike="noStrike" dirty="0">
                              <a:solidFill>
                                <a:srgbClr val="000000"/>
                              </a:solidFill>
                              <a:effectLst/>
                              <a:latin typeface="Calibri"/>
                            </a:rPr>
                            <a:t>177.5</a:t>
                          </a:r>
                        </a:p>
                      </a:txBody>
                      <a:tcPr marL="9525" marR="9525" marT="9525" marB="0" anchor="b"/>
                    </a:tc>
                  </a:tr>
                  <a:tr h="365760">
                    <a:tc>
                      <a:txBody>
                        <a:bodyPr/>
                        <a:lstStyle/>
                        <a:p>
                          <a:pPr algn="ctr"/>
                          <a:r>
                            <a:rPr lang="en-US" dirty="0" smtClean="0"/>
                            <a:t>41-50</a:t>
                          </a:r>
                          <a:endParaRPr lang="en-US" dirty="0"/>
                        </a:p>
                      </a:txBody>
                      <a:tcPr/>
                    </a:tc>
                    <a:tc>
                      <a:txBody>
                        <a:bodyPr/>
                        <a:lstStyle/>
                        <a:p>
                          <a:pPr algn="ctr"/>
                          <a:r>
                            <a:rPr lang="en-US" dirty="0" smtClean="0"/>
                            <a:t>4</a:t>
                          </a:r>
                          <a:endParaRPr lang="en-US" dirty="0"/>
                        </a:p>
                      </a:txBody>
                      <a:tcPr/>
                    </a:tc>
                    <a:tc>
                      <a:txBody>
                        <a:bodyPr/>
                        <a:lstStyle/>
                        <a:p>
                          <a:pPr algn="ctr"/>
                          <a:r>
                            <a:rPr lang="en-US" dirty="0" smtClean="0"/>
                            <a:t>45.5</a:t>
                          </a:r>
                          <a:endParaRPr lang="en-US" dirty="0"/>
                        </a:p>
                      </a:txBody>
                      <a:tcPr/>
                    </a:tc>
                    <a:tc>
                      <a:txBody>
                        <a:bodyPr/>
                        <a:lstStyle/>
                        <a:p>
                          <a:pPr algn="ctr" fontAlgn="b"/>
                          <a:r>
                            <a:rPr lang="en-US" sz="1800" b="0" i="0" u="none" strike="noStrike" dirty="0">
                              <a:solidFill>
                                <a:srgbClr val="000000"/>
                              </a:solidFill>
                              <a:effectLst/>
                              <a:latin typeface="Calibri"/>
                            </a:rPr>
                            <a:t>182</a:t>
                          </a:r>
                        </a:p>
                      </a:txBody>
                      <a:tcPr marL="9525" marR="9525" marT="9525" marB="0" anchor="b"/>
                    </a:tc>
                  </a:tr>
                  <a:tr h="365760">
                    <a:tc>
                      <a:txBody>
                        <a:bodyPr/>
                        <a:lstStyle/>
                        <a:p>
                          <a:pPr algn="ctr"/>
                          <a:r>
                            <a:rPr lang="en-US" dirty="0" smtClean="0"/>
                            <a:t>51-60</a:t>
                          </a:r>
                          <a:endParaRPr lang="en-US" dirty="0"/>
                        </a:p>
                      </a:txBody>
                      <a:tcPr/>
                    </a:tc>
                    <a:tc>
                      <a:txBody>
                        <a:bodyPr/>
                        <a:lstStyle/>
                        <a:p>
                          <a:pPr algn="ctr"/>
                          <a:r>
                            <a:rPr lang="en-US" dirty="0" smtClean="0"/>
                            <a:t>2</a:t>
                          </a:r>
                          <a:endParaRPr lang="en-US" dirty="0"/>
                        </a:p>
                      </a:txBody>
                      <a:tcPr/>
                    </a:tc>
                    <a:tc>
                      <a:txBody>
                        <a:bodyPr/>
                        <a:lstStyle/>
                        <a:p>
                          <a:pPr algn="ctr"/>
                          <a:r>
                            <a:rPr lang="en-US" dirty="0" smtClean="0"/>
                            <a:t>55.5</a:t>
                          </a:r>
                          <a:endParaRPr lang="en-US" dirty="0"/>
                        </a:p>
                      </a:txBody>
                      <a:tcPr/>
                    </a:tc>
                    <a:tc>
                      <a:txBody>
                        <a:bodyPr/>
                        <a:lstStyle/>
                        <a:p>
                          <a:pPr algn="ctr" fontAlgn="b"/>
                          <a:r>
                            <a:rPr lang="en-US" sz="1800" b="0" i="0" u="none" strike="noStrike" dirty="0">
                              <a:solidFill>
                                <a:srgbClr val="000000"/>
                              </a:solidFill>
                              <a:effectLst/>
                              <a:latin typeface="Calibri"/>
                            </a:rPr>
                            <a:t>111</a:t>
                          </a:r>
                        </a:p>
                      </a:txBody>
                      <a:tcPr marL="9525" marR="9525" marT="9525" marB="0" anchor="b"/>
                    </a:tc>
                  </a:tr>
                  <a:tr h="365760">
                    <a:tc>
                      <a:txBody>
                        <a:bodyPr/>
                        <a:lstStyle/>
                        <a:p>
                          <a:pPr algn="ctr"/>
                          <a:r>
                            <a:rPr lang="en-US" b="1" dirty="0" smtClean="0"/>
                            <a:t>Total</a:t>
                          </a:r>
                          <a:endParaRPr lang="en-US" b="1" dirty="0"/>
                        </a:p>
                      </a:txBody>
                      <a:tcPr/>
                    </a:tc>
                    <a:tc>
                      <a:txBody>
                        <a:bodyPr/>
                        <a:lstStyle/>
                        <a:p>
                          <a:endParaRPr lang="en-US"/>
                        </a:p>
                      </a:txBody>
                      <a:tcPr>
                        <a:blipFill rotWithShape="1">
                          <a:blip r:embed="rId4"/>
                          <a:stretch>
                            <a:fillRect l="-65468" t="-608333" r="-177698" b="-190000"/>
                          </a:stretch>
                        </a:blipFill>
                      </a:tcPr>
                    </a:tc>
                    <a:tc>
                      <a:txBody>
                        <a:bodyPr/>
                        <a:lstStyle/>
                        <a:p>
                          <a:pPr algn="ctr"/>
                          <a:endParaRPr lang="en-US" b="1" dirty="0">
                            <a:solidFill>
                              <a:srgbClr val="FF0000"/>
                            </a:solidFill>
                          </a:endParaRPr>
                        </a:p>
                      </a:txBody>
                      <a:tcPr/>
                    </a:tc>
                    <a:tc>
                      <a:txBody>
                        <a:bodyPr/>
                        <a:lstStyle/>
                        <a:p>
                          <a:pPr algn="ctr"/>
                          <a:endParaRPr lang="en-US" b="1" dirty="0">
                            <a:solidFill>
                              <a:srgbClr val="FF0000"/>
                            </a:solidFill>
                          </a:endParaRPr>
                        </a:p>
                      </a:txBody>
                      <a:tcPr/>
                    </a:tc>
                  </a:tr>
                </a:tbl>
              </a:graphicData>
            </a:graphic>
          </p:graphicFrame>
        </mc:Fallback>
      </mc:AlternateContent>
    </p:spTree>
    <p:extLst>
      <p:ext uri="{BB962C8B-B14F-4D97-AF65-F5344CB8AC3E}">
        <p14:creationId xmlns:p14="http://schemas.microsoft.com/office/powerpoint/2010/main" xmlns="" val="316303557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Arithmetic Mean for Grouped Data</a:t>
            </a:r>
          </a:p>
        </p:txBody>
      </p:sp>
      <mc:AlternateContent xmlns:mc="http://schemas.openxmlformats.org/markup-compatibility/2006">
        <mc:Choice xmlns:a14="http://schemas.microsoft.com/office/drawing/2010/main" xmlns="" Requires="a14">
          <p:sp>
            <p:nvSpPr>
              <p:cNvPr id="3" name="Text Placeholder 2"/>
              <p:cNvSpPr>
                <a:spLocks noGrp="1"/>
              </p:cNvSpPr>
              <p:nvPr>
                <p:ph type="body" sz="quarter" idx="13"/>
              </p:nvPr>
            </p:nvSpPr>
            <p:spPr>
              <a:xfrm>
                <a:off x="457200" y="1524000"/>
                <a:ext cx="8229600" cy="5181600"/>
              </a:xfrm>
            </p:spPr>
            <p:txBody>
              <a:bodyPr>
                <a:normAutofit/>
              </a:bodyPr>
              <a:lstStyle/>
              <a:p>
                <a:pPr marL="0" indent="0" algn="just">
                  <a:buNone/>
                </a:pPr>
                <a14:m>
                  <m:oMathPara xmlns:m="http://schemas.openxmlformats.org/officeDocument/2006/math">
                    <m:oMathParaPr>
                      <m:jc m:val="left"/>
                    </m:oMathParaPr>
                    <m:oMath xmlns:m="http://schemas.openxmlformats.org/officeDocument/2006/math">
                      <m:r>
                        <m:rPr>
                          <m:sty m:val="p"/>
                        </m:rPr>
                        <a:rPr lang="en-US" sz="2000">
                          <a:latin typeface="Cambria Math"/>
                        </a:rPr>
                        <m:t>Arithmetic</m:t>
                      </m:r>
                      <m:r>
                        <a:rPr lang="en-US" sz="2000">
                          <a:latin typeface="Cambria Math"/>
                        </a:rPr>
                        <m:t> </m:t>
                      </m:r>
                      <m:r>
                        <m:rPr>
                          <m:sty m:val="p"/>
                        </m:rPr>
                        <a:rPr lang="en-US" sz="2000">
                          <a:latin typeface="Cambria Math"/>
                        </a:rPr>
                        <m:t>Mean</m:t>
                      </m:r>
                      <m:r>
                        <a:rPr lang="en-US" sz="2000" i="1">
                          <a:latin typeface="Cambria Math"/>
                        </a:rPr>
                        <m:t>=</m:t>
                      </m:r>
                      <m:acc>
                        <m:accPr>
                          <m:chr m:val="̅"/>
                          <m:ctrlPr>
                            <a:rPr lang="en-US" sz="2000" i="1">
                              <a:latin typeface="Cambria Math"/>
                            </a:rPr>
                          </m:ctrlPr>
                        </m:accPr>
                        <m:e>
                          <m:r>
                            <a:rPr lang="en-US" sz="2000" i="1">
                              <a:latin typeface="Cambria Math"/>
                            </a:rPr>
                            <m:t>𝑥</m:t>
                          </m:r>
                        </m:e>
                      </m:acc>
                      <m:r>
                        <a:rPr lang="en-US" sz="2000" i="1">
                          <a:latin typeface="Cambria Math"/>
                        </a:rPr>
                        <m:t>=</m:t>
                      </m:r>
                      <m:f>
                        <m:fPr>
                          <m:ctrlPr>
                            <a:rPr lang="en-US" sz="2000" i="1">
                              <a:latin typeface="Cambria Math"/>
                            </a:rPr>
                          </m:ctrlPr>
                        </m:fPr>
                        <m:num>
                          <m:nary>
                            <m:naryPr>
                              <m:chr m:val="∑"/>
                              <m:subHide m:val="on"/>
                              <m:supHide m:val="on"/>
                              <m:ctrlPr>
                                <a:rPr lang="en-US" sz="2000" i="1">
                                  <a:latin typeface="Cambria Math"/>
                                </a:rPr>
                              </m:ctrlPr>
                            </m:naryPr>
                            <m:sub/>
                            <m:sup/>
                            <m:e>
                              <m:r>
                                <a:rPr lang="en-US" sz="2000" i="1">
                                  <a:latin typeface="Cambria Math"/>
                                </a:rPr>
                                <m:t>𝑓𝑥</m:t>
                              </m:r>
                            </m:e>
                          </m:nary>
                        </m:num>
                        <m:den>
                          <m:nary>
                            <m:naryPr>
                              <m:chr m:val="∑"/>
                              <m:subHide m:val="on"/>
                              <m:supHide m:val="on"/>
                              <m:ctrlPr>
                                <a:rPr lang="en-US" sz="2000" i="1">
                                  <a:latin typeface="Cambria Math"/>
                                </a:rPr>
                              </m:ctrlPr>
                            </m:naryPr>
                            <m:sub/>
                            <m:sup/>
                            <m:e>
                              <m:r>
                                <a:rPr lang="en-US" sz="2000" i="1">
                                  <a:latin typeface="Cambria Math"/>
                                </a:rPr>
                                <m:t>𝑓</m:t>
                              </m:r>
                            </m:e>
                          </m:nary>
                        </m:den>
                      </m:f>
                    </m:oMath>
                  </m:oMathPara>
                </a14:m>
                <a:endParaRPr lang="en-US" sz="2000" dirty="0" smtClean="0"/>
              </a:p>
              <a:p>
                <a:pPr marL="0" indent="0" algn="just">
                  <a:buNone/>
                </a:pPr>
                <a:r>
                  <a:rPr lang="en-US" sz="2000" dirty="0">
                    <a:solidFill>
                      <a:srgbClr val="FF0000"/>
                    </a:solidFill>
                  </a:rPr>
                  <a:t>Calculate </a:t>
                </a:r>
                <a14:m>
                  <m:oMath xmlns:m="http://schemas.openxmlformats.org/officeDocument/2006/math">
                    <m:nary>
                      <m:naryPr>
                        <m:chr m:val="∑"/>
                        <m:subHide m:val="on"/>
                        <m:supHide m:val="on"/>
                        <m:ctrlPr>
                          <a:rPr lang="en-US" sz="2000" i="1">
                            <a:solidFill>
                              <a:srgbClr val="FF0000"/>
                            </a:solidFill>
                            <a:latin typeface="Cambria Math"/>
                          </a:rPr>
                        </m:ctrlPr>
                      </m:naryPr>
                      <m:sub/>
                      <m:sup/>
                      <m:e>
                        <m:r>
                          <a:rPr lang="en-US" sz="2000" i="1">
                            <a:solidFill>
                              <a:srgbClr val="FF0000"/>
                            </a:solidFill>
                            <a:latin typeface="Cambria Math"/>
                          </a:rPr>
                          <m:t>𝑓</m:t>
                        </m:r>
                      </m:e>
                    </m:nary>
                  </m:oMath>
                </a14:m>
                <a:r>
                  <a:rPr lang="en-US" sz="2000" dirty="0">
                    <a:solidFill>
                      <a:srgbClr val="FF0000"/>
                    </a:solidFill>
                  </a:rPr>
                  <a:t> and </a:t>
                </a:r>
                <a14:m>
                  <m:oMath xmlns:m="http://schemas.openxmlformats.org/officeDocument/2006/math">
                    <m:nary>
                      <m:naryPr>
                        <m:chr m:val="∑"/>
                        <m:subHide m:val="on"/>
                        <m:supHide m:val="on"/>
                        <m:ctrlPr>
                          <a:rPr lang="en-US" sz="2000" i="1">
                            <a:solidFill>
                              <a:srgbClr val="FF0000"/>
                            </a:solidFill>
                            <a:latin typeface="Cambria Math"/>
                          </a:rPr>
                        </m:ctrlPr>
                      </m:naryPr>
                      <m:sub/>
                      <m:sup/>
                      <m:e>
                        <m:r>
                          <a:rPr lang="en-US" sz="2000" i="1">
                            <a:solidFill>
                              <a:srgbClr val="FF0000"/>
                            </a:solidFill>
                            <a:latin typeface="Cambria Math"/>
                          </a:rPr>
                          <m:t>𝑓𝑥</m:t>
                        </m:r>
                      </m:e>
                    </m:nary>
                  </m:oMath>
                </a14:m>
                <a:r>
                  <a:rPr lang="en-US" sz="2000" dirty="0">
                    <a:solidFill>
                      <a:srgbClr val="FF0000"/>
                    </a:solidFill>
                  </a:rPr>
                  <a:t>.</a:t>
                </a:r>
              </a:p>
              <a:p>
                <a:pPr marL="0" indent="0" algn="just">
                  <a:buNone/>
                </a:pPr>
                <a:endParaRPr lang="en-US" sz="2000" dirty="0"/>
              </a:p>
              <a:p>
                <a:pPr marL="0" indent="0" algn="just">
                  <a:buNone/>
                </a:pPr>
                <a:endParaRPr lang="en-US" sz="2000" b="1" dirty="0"/>
              </a:p>
              <a:p>
                <a:pPr marL="0" indent="0" algn="just">
                  <a:buNone/>
                </a:pPr>
                <a:endParaRPr lang="en-US" sz="2000" b="1" dirty="0" smtClean="0"/>
              </a:p>
              <a:p>
                <a:pPr marL="0" indent="0" algn="just">
                  <a:buNone/>
                </a:pPr>
                <a:endParaRPr lang="en-US" sz="2000" b="1" dirty="0"/>
              </a:p>
              <a:p>
                <a:pPr marL="0" indent="0" algn="just">
                  <a:buNone/>
                </a:pPr>
                <a:endParaRPr lang="en-US" sz="2000" b="1" dirty="0" smtClean="0"/>
              </a:p>
              <a:p>
                <a:pPr marL="0" indent="0" algn="just">
                  <a:buNone/>
                </a:pPr>
                <a:endParaRPr lang="en-US" sz="2000" b="1" dirty="0"/>
              </a:p>
              <a:p>
                <a:pPr marL="0" indent="0" algn="just">
                  <a:buNone/>
                </a:pPr>
                <a:endParaRPr lang="en-US" sz="2000" b="1" dirty="0" smtClean="0"/>
              </a:p>
              <a:p>
                <a:pPr marL="0" indent="0" algn="just">
                  <a:buNone/>
                </a:pPr>
                <a:endParaRPr lang="en-US" sz="2000" b="1" dirty="0"/>
              </a:p>
              <a:p>
                <a:pPr marL="0" indent="0" algn="just">
                  <a:buNone/>
                </a:pPr>
                <a:endParaRPr lang="en-US" sz="2000" b="1" dirty="0" smtClean="0"/>
              </a:p>
              <a:p>
                <a:pPr marL="0" indent="0" algn="just">
                  <a:buNone/>
                </a:pPr>
                <a:endParaRPr lang="en-US" sz="2000" b="1" dirty="0" smtClean="0"/>
              </a:p>
              <a:p>
                <a:pPr marL="0" indent="0" algn="just">
                  <a:buNone/>
                </a:pPr>
                <a:endParaRPr lang="en-US" sz="2000" dirty="0" smtClean="0">
                  <a:latin typeface="Cambria Math"/>
                </a:endParaRPr>
              </a:p>
            </p:txBody>
          </p:sp>
        </mc:Choice>
        <mc:Fallback>
          <p:sp>
            <p:nvSpPr>
              <p:cNvPr id="3" name="Text Placeholder 2"/>
              <p:cNvSpPr>
                <a:spLocks noGrp="1" noRot="1" noChangeAspect="1" noMove="1" noResize="1" noEditPoints="1" noAdjustHandles="1" noChangeArrowheads="1" noChangeShapeType="1" noTextEdit="1"/>
              </p:cNvSpPr>
              <p:nvPr>
                <p:ph type="body" sz="quarter" idx="13"/>
              </p:nvPr>
            </p:nvSpPr>
            <p:spPr>
              <a:xfrm>
                <a:off x="457200" y="1524000"/>
                <a:ext cx="8229600" cy="5181600"/>
              </a:xfrm>
              <a:blipFill rotWithShape="1">
                <a:blip r:embed="rId3"/>
                <a:stretch>
                  <a:fillRect l="-741" b="-4471"/>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graphicFrame>
            <p:nvGraphicFramePr>
              <p:cNvPr id="6" name="Table 5"/>
              <p:cNvGraphicFramePr>
                <a:graphicFrameLocks noGrp="1"/>
              </p:cNvGraphicFramePr>
              <p:nvPr>
                <p:extLst>
                  <p:ext uri="{D42A27DB-BD31-4B8C-83A1-F6EECF244321}">
                    <p14:modId xmlns:p14="http://schemas.microsoft.com/office/powerpoint/2010/main" val="3350295932"/>
                  </p:ext>
                </p:extLst>
              </p:nvPr>
            </p:nvGraphicFramePr>
            <p:xfrm>
              <a:off x="1066800" y="3078480"/>
              <a:ext cx="5811076" cy="2560320"/>
            </p:xfrm>
            <a:graphic>
              <a:graphicData uri="http://schemas.openxmlformats.org/drawingml/2006/table">
                <a:tbl>
                  <a:tblPr firstRow="1" bandRow="1">
                    <a:tableStyleId>{5C22544A-7EE6-4342-B048-85BDC9FD1C3A}</a:tableStyleId>
                  </a:tblPr>
                  <a:tblGrid>
                    <a:gridCol w="1109980"/>
                    <a:gridCol w="1694180"/>
                    <a:gridCol w="1791526"/>
                    <a:gridCol w="1215390"/>
                  </a:tblGrid>
                  <a:tr h="328023">
                    <a:tc>
                      <a:txBody>
                        <a:bodyPr/>
                        <a:lstStyle/>
                        <a:p>
                          <a:pPr algn="ctr"/>
                          <a:r>
                            <a:rPr lang="en-US" dirty="0" smtClean="0"/>
                            <a:t>Classes</a:t>
                          </a:r>
                          <a:endParaRPr lang="en-US" dirty="0"/>
                        </a:p>
                      </a:txBody>
                      <a:tcPr/>
                    </a:tc>
                    <a:tc>
                      <a:txBody>
                        <a:bodyPr/>
                        <a:lstStyle/>
                        <a:p>
                          <a:pPr algn="ctr"/>
                          <a:r>
                            <a:rPr lang="en-US" dirty="0" smtClean="0"/>
                            <a:t>Frequency (f)</a:t>
                          </a:r>
                          <a:endParaRPr lang="en-US" dirty="0"/>
                        </a:p>
                      </a:txBody>
                      <a:tcPr/>
                    </a:tc>
                    <a:tc>
                      <a:txBody>
                        <a:bodyPr/>
                        <a:lstStyle/>
                        <a:p>
                          <a:pPr algn="ctr"/>
                          <a:r>
                            <a:rPr lang="en-US" dirty="0" smtClean="0"/>
                            <a:t>Mid Point (x)</a:t>
                          </a:r>
                          <a:endParaRPr lang="en-US" dirty="0"/>
                        </a:p>
                      </a:txBody>
                      <a:tcPr/>
                    </a:tc>
                    <a:tc>
                      <a:txBody>
                        <a:bodyPr/>
                        <a:lstStyle/>
                        <a:p>
                          <a:pPr algn="ctr"/>
                          <a:r>
                            <a:rPr lang="en-US" dirty="0" err="1" smtClean="0"/>
                            <a:t>fx</a:t>
                          </a:r>
                          <a:endParaRPr lang="en-US" dirty="0"/>
                        </a:p>
                      </a:txBody>
                      <a:tcPr/>
                    </a:tc>
                  </a:tr>
                  <a:tr h="328023">
                    <a:tc>
                      <a:txBody>
                        <a:bodyPr/>
                        <a:lstStyle/>
                        <a:p>
                          <a:pPr algn="ctr"/>
                          <a:r>
                            <a:rPr lang="en-US" dirty="0" smtClean="0"/>
                            <a:t>11-20</a:t>
                          </a:r>
                          <a:endParaRPr lang="en-US" dirty="0"/>
                        </a:p>
                      </a:txBody>
                      <a:tcPr/>
                    </a:tc>
                    <a:tc>
                      <a:txBody>
                        <a:bodyPr/>
                        <a:lstStyle/>
                        <a:p>
                          <a:pPr algn="ctr"/>
                          <a:r>
                            <a:rPr lang="en-US" dirty="0" smtClean="0"/>
                            <a:t>3</a:t>
                          </a:r>
                          <a:endParaRPr lang="en-US" dirty="0"/>
                        </a:p>
                      </a:txBody>
                      <a:tcPr/>
                    </a:tc>
                    <a:tc>
                      <a:txBody>
                        <a:bodyPr/>
                        <a:lstStyle/>
                        <a:p>
                          <a:pPr algn="ctr"/>
                          <a:r>
                            <a:rPr lang="en-US" dirty="0" smtClean="0"/>
                            <a:t>(11+20)/2=15.5</a:t>
                          </a:r>
                          <a:endParaRPr lang="en-US" dirty="0"/>
                        </a:p>
                      </a:txBody>
                      <a:tcPr/>
                    </a:tc>
                    <a:tc>
                      <a:txBody>
                        <a:bodyPr/>
                        <a:lstStyle/>
                        <a:p>
                          <a:pPr algn="ctr" fontAlgn="b"/>
                          <a:r>
                            <a:rPr lang="en-US" sz="1800" b="0" i="0" u="none" strike="noStrike" dirty="0">
                              <a:solidFill>
                                <a:srgbClr val="000000"/>
                              </a:solidFill>
                              <a:effectLst/>
                              <a:latin typeface="Calibri"/>
                            </a:rPr>
                            <a:t>46.5</a:t>
                          </a:r>
                        </a:p>
                      </a:txBody>
                      <a:tcPr marL="9525" marR="9525" marT="9525" marB="0" anchor="b"/>
                    </a:tc>
                  </a:tr>
                  <a:tr h="328023">
                    <a:tc>
                      <a:txBody>
                        <a:bodyPr/>
                        <a:lstStyle/>
                        <a:p>
                          <a:pPr algn="ctr"/>
                          <a:r>
                            <a:rPr lang="en-US" dirty="0" smtClean="0"/>
                            <a:t>21-30</a:t>
                          </a:r>
                          <a:endParaRPr lang="en-US" dirty="0"/>
                        </a:p>
                      </a:txBody>
                      <a:tcPr/>
                    </a:tc>
                    <a:tc>
                      <a:txBody>
                        <a:bodyPr/>
                        <a:lstStyle/>
                        <a:p>
                          <a:pPr algn="ctr"/>
                          <a:r>
                            <a:rPr lang="en-US" dirty="0" smtClean="0"/>
                            <a:t>6</a:t>
                          </a:r>
                          <a:endParaRPr lang="en-US" dirty="0"/>
                        </a:p>
                      </a:txBody>
                      <a:tcPr/>
                    </a:tc>
                    <a:tc>
                      <a:txBody>
                        <a:bodyPr/>
                        <a:lstStyle/>
                        <a:p>
                          <a:pPr algn="ctr"/>
                          <a:r>
                            <a:rPr lang="en-US" dirty="0" smtClean="0"/>
                            <a:t>25.5</a:t>
                          </a:r>
                          <a:endParaRPr lang="en-US" dirty="0"/>
                        </a:p>
                      </a:txBody>
                      <a:tcPr/>
                    </a:tc>
                    <a:tc>
                      <a:txBody>
                        <a:bodyPr/>
                        <a:lstStyle/>
                        <a:p>
                          <a:pPr algn="ctr" fontAlgn="b"/>
                          <a:r>
                            <a:rPr lang="en-US" sz="1800" b="0" i="0" u="none" strike="noStrike" dirty="0">
                              <a:solidFill>
                                <a:srgbClr val="000000"/>
                              </a:solidFill>
                              <a:effectLst/>
                              <a:latin typeface="Calibri"/>
                            </a:rPr>
                            <a:t>153</a:t>
                          </a:r>
                        </a:p>
                      </a:txBody>
                      <a:tcPr marL="9525" marR="9525" marT="9525" marB="0" anchor="b"/>
                    </a:tc>
                  </a:tr>
                  <a:tr h="328023">
                    <a:tc>
                      <a:txBody>
                        <a:bodyPr/>
                        <a:lstStyle/>
                        <a:p>
                          <a:pPr algn="ctr"/>
                          <a:r>
                            <a:rPr lang="en-US" dirty="0" smtClean="0"/>
                            <a:t>31-40</a:t>
                          </a:r>
                          <a:endParaRPr lang="en-US" dirty="0"/>
                        </a:p>
                      </a:txBody>
                      <a:tcPr/>
                    </a:tc>
                    <a:tc>
                      <a:txBody>
                        <a:bodyPr/>
                        <a:lstStyle/>
                        <a:p>
                          <a:pPr algn="ctr"/>
                          <a:r>
                            <a:rPr lang="en-US" dirty="0" smtClean="0"/>
                            <a:t>5</a:t>
                          </a:r>
                          <a:endParaRPr lang="en-US" dirty="0"/>
                        </a:p>
                      </a:txBody>
                      <a:tcPr/>
                    </a:tc>
                    <a:tc>
                      <a:txBody>
                        <a:bodyPr/>
                        <a:lstStyle/>
                        <a:p>
                          <a:pPr algn="ctr"/>
                          <a:r>
                            <a:rPr lang="en-US" dirty="0" smtClean="0"/>
                            <a:t>35.5</a:t>
                          </a:r>
                          <a:endParaRPr lang="en-US" dirty="0"/>
                        </a:p>
                      </a:txBody>
                      <a:tcPr/>
                    </a:tc>
                    <a:tc>
                      <a:txBody>
                        <a:bodyPr/>
                        <a:lstStyle/>
                        <a:p>
                          <a:pPr algn="ctr" fontAlgn="b"/>
                          <a:r>
                            <a:rPr lang="en-US" sz="1800" b="0" i="0" u="none" strike="noStrike" dirty="0">
                              <a:solidFill>
                                <a:srgbClr val="000000"/>
                              </a:solidFill>
                              <a:effectLst/>
                              <a:latin typeface="Calibri"/>
                            </a:rPr>
                            <a:t>177.5</a:t>
                          </a:r>
                        </a:p>
                      </a:txBody>
                      <a:tcPr marL="9525" marR="9525" marT="9525" marB="0" anchor="b"/>
                    </a:tc>
                  </a:tr>
                  <a:tr h="328023">
                    <a:tc>
                      <a:txBody>
                        <a:bodyPr/>
                        <a:lstStyle/>
                        <a:p>
                          <a:pPr algn="ctr"/>
                          <a:r>
                            <a:rPr lang="en-US" dirty="0" smtClean="0"/>
                            <a:t>41-50</a:t>
                          </a:r>
                          <a:endParaRPr lang="en-US" dirty="0"/>
                        </a:p>
                      </a:txBody>
                      <a:tcPr/>
                    </a:tc>
                    <a:tc>
                      <a:txBody>
                        <a:bodyPr/>
                        <a:lstStyle/>
                        <a:p>
                          <a:pPr algn="ctr"/>
                          <a:r>
                            <a:rPr lang="en-US" dirty="0" smtClean="0"/>
                            <a:t>4</a:t>
                          </a:r>
                          <a:endParaRPr lang="en-US" dirty="0"/>
                        </a:p>
                      </a:txBody>
                      <a:tcPr/>
                    </a:tc>
                    <a:tc>
                      <a:txBody>
                        <a:bodyPr/>
                        <a:lstStyle/>
                        <a:p>
                          <a:pPr algn="ctr"/>
                          <a:r>
                            <a:rPr lang="en-US" dirty="0" smtClean="0"/>
                            <a:t>45.5</a:t>
                          </a:r>
                          <a:endParaRPr lang="en-US" dirty="0"/>
                        </a:p>
                      </a:txBody>
                      <a:tcPr/>
                    </a:tc>
                    <a:tc>
                      <a:txBody>
                        <a:bodyPr/>
                        <a:lstStyle/>
                        <a:p>
                          <a:pPr algn="ctr" fontAlgn="b"/>
                          <a:r>
                            <a:rPr lang="en-US" sz="1800" b="0" i="0" u="none" strike="noStrike" dirty="0">
                              <a:solidFill>
                                <a:srgbClr val="000000"/>
                              </a:solidFill>
                              <a:effectLst/>
                              <a:latin typeface="Calibri"/>
                            </a:rPr>
                            <a:t>182</a:t>
                          </a:r>
                        </a:p>
                      </a:txBody>
                      <a:tcPr marL="9525" marR="9525" marT="9525" marB="0" anchor="b"/>
                    </a:tc>
                  </a:tr>
                  <a:tr h="328023">
                    <a:tc>
                      <a:txBody>
                        <a:bodyPr/>
                        <a:lstStyle/>
                        <a:p>
                          <a:pPr algn="ctr"/>
                          <a:r>
                            <a:rPr lang="en-US" dirty="0" smtClean="0"/>
                            <a:t>51-60</a:t>
                          </a:r>
                          <a:endParaRPr lang="en-US" dirty="0"/>
                        </a:p>
                      </a:txBody>
                      <a:tcPr/>
                    </a:tc>
                    <a:tc>
                      <a:txBody>
                        <a:bodyPr/>
                        <a:lstStyle/>
                        <a:p>
                          <a:pPr algn="ctr"/>
                          <a:r>
                            <a:rPr lang="en-US" dirty="0" smtClean="0"/>
                            <a:t>2</a:t>
                          </a:r>
                          <a:endParaRPr lang="en-US" dirty="0"/>
                        </a:p>
                      </a:txBody>
                      <a:tcPr/>
                    </a:tc>
                    <a:tc>
                      <a:txBody>
                        <a:bodyPr/>
                        <a:lstStyle/>
                        <a:p>
                          <a:pPr algn="ctr"/>
                          <a:r>
                            <a:rPr lang="en-US" dirty="0" smtClean="0"/>
                            <a:t>55.5</a:t>
                          </a:r>
                          <a:endParaRPr lang="en-US" dirty="0"/>
                        </a:p>
                      </a:txBody>
                      <a:tcPr/>
                    </a:tc>
                    <a:tc>
                      <a:txBody>
                        <a:bodyPr/>
                        <a:lstStyle/>
                        <a:p>
                          <a:pPr algn="ctr" fontAlgn="b"/>
                          <a:r>
                            <a:rPr lang="en-US" sz="1800" b="0" i="0" u="none" strike="noStrike" dirty="0">
                              <a:solidFill>
                                <a:srgbClr val="000000"/>
                              </a:solidFill>
                              <a:effectLst/>
                              <a:latin typeface="Calibri"/>
                            </a:rPr>
                            <a:t>111</a:t>
                          </a:r>
                        </a:p>
                      </a:txBody>
                      <a:tcPr marL="9525" marR="9525" marT="9525" marB="0" anchor="b"/>
                    </a:tc>
                  </a:tr>
                  <a:tr h="328023">
                    <a:tc>
                      <a:txBody>
                        <a:bodyPr/>
                        <a:lstStyle/>
                        <a:p>
                          <a:pPr algn="ctr"/>
                          <a:r>
                            <a:rPr lang="en-US" b="1" dirty="0" smtClean="0"/>
                            <a:t>Total</a:t>
                          </a:r>
                          <a:endParaRPr lang="en-US" b="1" dirty="0"/>
                        </a:p>
                      </a:txBody>
                      <a:tcPr/>
                    </a:tc>
                    <a:tc>
                      <a:txBody>
                        <a:bodyPr/>
                        <a:lstStyle/>
                        <a:p>
                          <a:pPr algn="ctr"/>
                          <a14:m>
                            <m:oMath xmlns:m="http://schemas.openxmlformats.org/officeDocument/2006/math">
                              <m:nary>
                                <m:naryPr>
                                  <m:chr m:val="∑"/>
                                  <m:subHide m:val="on"/>
                                  <m:supHide m:val="on"/>
                                  <m:ctrlPr>
                                    <a:rPr lang="en-US" sz="1800" i="1" smtClean="0">
                                      <a:solidFill>
                                        <a:srgbClr val="FF0000"/>
                                      </a:solidFill>
                                      <a:latin typeface="Cambria Math"/>
                                    </a:rPr>
                                  </m:ctrlPr>
                                </m:naryPr>
                                <m:sub/>
                                <m:sup/>
                                <m:e>
                                  <m:r>
                                    <a:rPr lang="en-US" sz="1800" i="1">
                                      <a:solidFill>
                                        <a:srgbClr val="FF0000"/>
                                      </a:solidFill>
                                      <a:latin typeface="Cambria Math"/>
                                    </a:rPr>
                                    <m:t>𝑓</m:t>
                                  </m:r>
                                </m:e>
                              </m:nary>
                            </m:oMath>
                          </a14:m>
                          <a:r>
                            <a:rPr lang="en-US" b="1" dirty="0" smtClean="0">
                              <a:solidFill>
                                <a:srgbClr val="FF0000"/>
                              </a:solidFill>
                            </a:rPr>
                            <a:t>=20</a:t>
                          </a:r>
                          <a:endParaRPr lang="en-US" b="1" dirty="0">
                            <a:solidFill>
                              <a:srgbClr val="FF0000"/>
                            </a:solidFill>
                          </a:endParaRPr>
                        </a:p>
                      </a:txBody>
                      <a:tcPr/>
                    </a:tc>
                    <a:tc>
                      <a:txBody>
                        <a:bodyPr/>
                        <a:lstStyle/>
                        <a:p>
                          <a:pPr algn="ctr"/>
                          <a:endParaRPr lang="en-US" b="1" dirty="0">
                            <a:solidFill>
                              <a:srgbClr val="FF0000"/>
                            </a:solidFill>
                          </a:endParaRPr>
                        </a:p>
                      </a:txBody>
                      <a:tcPr/>
                    </a:tc>
                    <a:tc>
                      <a:txBody>
                        <a:bodyPr/>
                        <a:lstStyle/>
                        <a:p>
                          <a:pPr algn="ctr"/>
                          <a14:m>
                            <m:oMath xmlns:m="http://schemas.openxmlformats.org/officeDocument/2006/math">
                              <m:nary>
                                <m:naryPr>
                                  <m:chr m:val="∑"/>
                                  <m:subHide m:val="on"/>
                                  <m:supHide m:val="on"/>
                                  <m:ctrlPr>
                                    <a:rPr lang="en-US" sz="1800" b="0" i="1" smtClean="0">
                                      <a:solidFill>
                                        <a:srgbClr val="FF0000"/>
                                      </a:solidFill>
                                      <a:latin typeface="Cambria Math"/>
                                    </a:rPr>
                                  </m:ctrlPr>
                                </m:naryPr>
                                <m:sub/>
                                <m:sup/>
                                <m:e>
                                  <m:r>
                                    <a:rPr lang="en-US" sz="1800" b="0" i="1" smtClean="0">
                                      <a:solidFill>
                                        <a:srgbClr val="FF0000"/>
                                      </a:solidFill>
                                      <a:latin typeface="Cambria Math"/>
                                    </a:rPr>
                                    <m:t>𝑓𝑥</m:t>
                                  </m:r>
                                </m:e>
                              </m:nary>
                            </m:oMath>
                          </a14:m>
                          <a:r>
                            <a:rPr lang="en-US" b="1" dirty="0" smtClean="0">
                              <a:solidFill>
                                <a:srgbClr val="FF0000"/>
                              </a:solidFill>
                            </a:rPr>
                            <a:t>=670</a:t>
                          </a:r>
                          <a:endParaRPr lang="en-US" b="1" dirty="0">
                            <a:solidFill>
                              <a:srgbClr val="FF0000"/>
                            </a:solidFill>
                          </a:endParaRPr>
                        </a:p>
                      </a:txBody>
                      <a:tcPr/>
                    </a:tc>
                  </a:tr>
                </a:tbl>
              </a:graphicData>
            </a:graphic>
          </p:graphicFrame>
        </mc:Choice>
        <mc:Fallback>
          <p:graphicFrame>
            <p:nvGraphicFramePr>
              <p:cNvPr id="6" name="Table 5"/>
              <p:cNvGraphicFramePr>
                <a:graphicFrameLocks noGrp="1"/>
              </p:cNvGraphicFramePr>
              <p:nvPr>
                <p:extLst>
                  <p:ext uri="{D42A27DB-BD31-4B8C-83A1-F6EECF244321}">
                    <p14:modId xmlns:a14="http://schemas.microsoft.com/office/drawing/2010/main" xmlns="" xmlns:p14="http://schemas.microsoft.com/office/powerpoint/2010/main" val="3350295932"/>
                  </p:ext>
                </p:extLst>
              </p:nvPr>
            </p:nvGraphicFramePr>
            <p:xfrm>
              <a:off x="1066800" y="3078480"/>
              <a:ext cx="5811076" cy="2560320"/>
            </p:xfrm>
            <a:graphic>
              <a:graphicData uri="http://schemas.openxmlformats.org/drawingml/2006/table">
                <a:tbl>
                  <a:tblPr firstRow="1" bandRow="1">
                    <a:tableStyleId>{5C22544A-7EE6-4342-B048-85BDC9FD1C3A}</a:tableStyleId>
                  </a:tblPr>
                  <a:tblGrid>
                    <a:gridCol w="1109980"/>
                    <a:gridCol w="1694180"/>
                    <a:gridCol w="1791526"/>
                    <a:gridCol w="1215390"/>
                  </a:tblGrid>
                  <a:tr h="365760">
                    <a:tc>
                      <a:txBody>
                        <a:bodyPr/>
                        <a:lstStyle/>
                        <a:p>
                          <a:pPr algn="ctr"/>
                          <a:r>
                            <a:rPr lang="en-US" dirty="0" smtClean="0"/>
                            <a:t>Classes</a:t>
                          </a:r>
                          <a:endParaRPr lang="en-US" dirty="0"/>
                        </a:p>
                      </a:txBody>
                      <a:tcPr/>
                    </a:tc>
                    <a:tc>
                      <a:txBody>
                        <a:bodyPr/>
                        <a:lstStyle/>
                        <a:p>
                          <a:pPr algn="ctr"/>
                          <a:r>
                            <a:rPr lang="en-US" dirty="0" smtClean="0"/>
                            <a:t>Frequency (f)</a:t>
                          </a:r>
                          <a:endParaRPr lang="en-US" dirty="0"/>
                        </a:p>
                      </a:txBody>
                      <a:tcPr/>
                    </a:tc>
                    <a:tc>
                      <a:txBody>
                        <a:bodyPr/>
                        <a:lstStyle/>
                        <a:p>
                          <a:pPr algn="ctr"/>
                          <a:r>
                            <a:rPr lang="en-US" dirty="0" smtClean="0"/>
                            <a:t>Mid Point (x)</a:t>
                          </a:r>
                          <a:endParaRPr lang="en-US" dirty="0"/>
                        </a:p>
                      </a:txBody>
                      <a:tcPr/>
                    </a:tc>
                    <a:tc>
                      <a:txBody>
                        <a:bodyPr/>
                        <a:lstStyle/>
                        <a:p>
                          <a:pPr algn="ctr"/>
                          <a:r>
                            <a:rPr lang="en-US" dirty="0" err="1" smtClean="0"/>
                            <a:t>fx</a:t>
                          </a:r>
                          <a:endParaRPr lang="en-US" dirty="0"/>
                        </a:p>
                      </a:txBody>
                      <a:tcPr/>
                    </a:tc>
                  </a:tr>
                  <a:tr h="365760">
                    <a:tc>
                      <a:txBody>
                        <a:bodyPr/>
                        <a:lstStyle/>
                        <a:p>
                          <a:pPr algn="ctr"/>
                          <a:r>
                            <a:rPr lang="en-US" dirty="0" smtClean="0"/>
                            <a:t>11-20</a:t>
                          </a:r>
                          <a:endParaRPr lang="en-US" dirty="0"/>
                        </a:p>
                      </a:txBody>
                      <a:tcPr/>
                    </a:tc>
                    <a:tc>
                      <a:txBody>
                        <a:bodyPr/>
                        <a:lstStyle/>
                        <a:p>
                          <a:pPr algn="ctr"/>
                          <a:r>
                            <a:rPr lang="en-US" dirty="0" smtClean="0"/>
                            <a:t>3</a:t>
                          </a:r>
                          <a:endParaRPr lang="en-US" dirty="0"/>
                        </a:p>
                      </a:txBody>
                      <a:tcPr/>
                    </a:tc>
                    <a:tc>
                      <a:txBody>
                        <a:bodyPr/>
                        <a:lstStyle/>
                        <a:p>
                          <a:pPr algn="ctr"/>
                          <a:r>
                            <a:rPr lang="en-US" dirty="0" smtClean="0"/>
                            <a:t>(11+20)/2=15.5</a:t>
                          </a:r>
                          <a:endParaRPr lang="en-US" dirty="0"/>
                        </a:p>
                      </a:txBody>
                      <a:tcPr/>
                    </a:tc>
                    <a:tc>
                      <a:txBody>
                        <a:bodyPr/>
                        <a:lstStyle/>
                        <a:p>
                          <a:pPr algn="ctr" fontAlgn="b"/>
                          <a:r>
                            <a:rPr lang="en-US" sz="1800" b="0" i="0" u="none" strike="noStrike" dirty="0">
                              <a:solidFill>
                                <a:srgbClr val="000000"/>
                              </a:solidFill>
                              <a:effectLst/>
                              <a:latin typeface="Calibri"/>
                            </a:rPr>
                            <a:t>46.5</a:t>
                          </a:r>
                        </a:p>
                      </a:txBody>
                      <a:tcPr marL="9525" marR="9525" marT="9525" marB="0" anchor="b"/>
                    </a:tc>
                  </a:tr>
                  <a:tr h="365760">
                    <a:tc>
                      <a:txBody>
                        <a:bodyPr/>
                        <a:lstStyle/>
                        <a:p>
                          <a:pPr algn="ctr"/>
                          <a:r>
                            <a:rPr lang="en-US" dirty="0" smtClean="0"/>
                            <a:t>21-30</a:t>
                          </a:r>
                          <a:endParaRPr lang="en-US" dirty="0"/>
                        </a:p>
                      </a:txBody>
                      <a:tcPr/>
                    </a:tc>
                    <a:tc>
                      <a:txBody>
                        <a:bodyPr/>
                        <a:lstStyle/>
                        <a:p>
                          <a:pPr algn="ctr"/>
                          <a:r>
                            <a:rPr lang="en-US" dirty="0" smtClean="0"/>
                            <a:t>6</a:t>
                          </a:r>
                          <a:endParaRPr lang="en-US" dirty="0"/>
                        </a:p>
                      </a:txBody>
                      <a:tcPr/>
                    </a:tc>
                    <a:tc>
                      <a:txBody>
                        <a:bodyPr/>
                        <a:lstStyle/>
                        <a:p>
                          <a:pPr algn="ctr"/>
                          <a:r>
                            <a:rPr lang="en-US" dirty="0" smtClean="0"/>
                            <a:t>25.5</a:t>
                          </a:r>
                          <a:endParaRPr lang="en-US" dirty="0"/>
                        </a:p>
                      </a:txBody>
                      <a:tcPr/>
                    </a:tc>
                    <a:tc>
                      <a:txBody>
                        <a:bodyPr/>
                        <a:lstStyle/>
                        <a:p>
                          <a:pPr algn="ctr" fontAlgn="b"/>
                          <a:r>
                            <a:rPr lang="en-US" sz="1800" b="0" i="0" u="none" strike="noStrike" dirty="0">
                              <a:solidFill>
                                <a:srgbClr val="000000"/>
                              </a:solidFill>
                              <a:effectLst/>
                              <a:latin typeface="Calibri"/>
                            </a:rPr>
                            <a:t>153</a:t>
                          </a:r>
                        </a:p>
                      </a:txBody>
                      <a:tcPr marL="9525" marR="9525" marT="9525" marB="0" anchor="b"/>
                    </a:tc>
                  </a:tr>
                  <a:tr h="365760">
                    <a:tc>
                      <a:txBody>
                        <a:bodyPr/>
                        <a:lstStyle/>
                        <a:p>
                          <a:pPr algn="ctr"/>
                          <a:r>
                            <a:rPr lang="en-US" dirty="0" smtClean="0"/>
                            <a:t>31-40</a:t>
                          </a:r>
                          <a:endParaRPr lang="en-US" dirty="0"/>
                        </a:p>
                      </a:txBody>
                      <a:tcPr/>
                    </a:tc>
                    <a:tc>
                      <a:txBody>
                        <a:bodyPr/>
                        <a:lstStyle/>
                        <a:p>
                          <a:pPr algn="ctr"/>
                          <a:r>
                            <a:rPr lang="en-US" dirty="0" smtClean="0"/>
                            <a:t>5</a:t>
                          </a:r>
                          <a:endParaRPr lang="en-US" dirty="0"/>
                        </a:p>
                      </a:txBody>
                      <a:tcPr/>
                    </a:tc>
                    <a:tc>
                      <a:txBody>
                        <a:bodyPr/>
                        <a:lstStyle/>
                        <a:p>
                          <a:pPr algn="ctr"/>
                          <a:r>
                            <a:rPr lang="en-US" dirty="0" smtClean="0"/>
                            <a:t>35.5</a:t>
                          </a:r>
                          <a:endParaRPr lang="en-US" dirty="0"/>
                        </a:p>
                      </a:txBody>
                      <a:tcPr/>
                    </a:tc>
                    <a:tc>
                      <a:txBody>
                        <a:bodyPr/>
                        <a:lstStyle/>
                        <a:p>
                          <a:pPr algn="ctr" fontAlgn="b"/>
                          <a:r>
                            <a:rPr lang="en-US" sz="1800" b="0" i="0" u="none" strike="noStrike" dirty="0">
                              <a:solidFill>
                                <a:srgbClr val="000000"/>
                              </a:solidFill>
                              <a:effectLst/>
                              <a:latin typeface="Calibri"/>
                            </a:rPr>
                            <a:t>177.5</a:t>
                          </a:r>
                        </a:p>
                      </a:txBody>
                      <a:tcPr marL="9525" marR="9525" marT="9525" marB="0" anchor="b"/>
                    </a:tc>
                  </a:tr>
                  <a:tr h="365760">
                    <a:tc>
                      <a:txBody>
                        <a:bodyPr/>
                        <a:lstStyle/>
                        <a:p>
                          <a:pPr algn="ctr"/>
                          <a:r>
                            <a:rPr lang="en-US" dirty="0" smtClean="0"/>
                            <a:t>41-50</a:t>
                          </a:r>
                          <a:endParaRPr lang="en-US" dirty="0"/>
                        </a:p>
                      </a:txBody>
                      <a:tcPr/>
                    </a:tc>
                    <a:tc>
                      <a:txBody>
                        <a:bodyPr/>
                        <a:lstStyle/>
                        <a:p>
                          <a:pPr algn="ctr"/>
                          <a:r>
                            <a:rPr lang="en-US" dirty="0" smtClean="0"/>
                            <a:t>4</a:t>
                          </a:r>
                          <a:endParaRPr lang="en-US" dirty="0"/>
                        </a:p>
                      </a:txBody>
                      <a:tcPr/>
                    </a:tc>
                    <a:tc>
                      <a:txBody>
                        <a:bodyPr/>
                        <a:lstStyle/>
                        <a:p>
                          <a:pPr algn="ctr"/>
                          <a:r>
                            <a:rPr lang="en-US" dirty="0" smtClean="0"/>
                            <a:t>45.5</a:t>
                          </a:r>
                          <a:endParaRPr lang="en-US" dirty="0"/>
                        </a:p>
                      </a:txBody>
                      <a:tcPr/>
                    </a:tc>
                    <a:tc>
                      <a:txBody>
                        <a:bodyPr/>
                        <a:lstStyle/>
                        <a:p>
                          <a:pPr algn="ctr" fontAlgn="b"/>
                          <a:r>
                            <a:rPr lang="en-US" sz="1800" b="0" i="0" u="none" strike="noStrike" dirty="0">
                              <a:solidFill>
                                <a:srgbClr val="000000"/>
                              </a:solidFill>
                              <a:effectLst/>
                              <a:latin typeface="Calibri"/>
                            </a:rPr>
                            <a:t>182</a:t>
                          </a:r>
                        </a:p>
                      </a:txBody>
                      <a:tcPr marL="9525" marR="9525" marT="9525" marB="0" anchor="b"/>
                    </a:tc>
                  </a:tr>
                  <a:tr h="365760">
                    <a:tc>
                      <a:txBody>
                        <a:bodyPr/>
                        <a:lstStyle/>
                        <a:p>
                          <a:pPr algn="ctr"/>
                          <a:r>
                            <a:rPr lang="en-US" dirty="0" smtClean="0"/>
                            <a:t>51-60</a:t>
                          </a:r>
                          <a:endParaRPr lang="en-US" dirty="0"/>
                        </a:p>
                      </a:txBody>
                      <a:tcPr/>
                    </a:tc>
                    <a:tc>
                      <a:txBody>
                        <a:bodyPr/>
                        <a:lstStyle/>
                        <a:p>
                          <a:pPr algn="ctr"/>
                          <a:r>
                            <a:rPr lang="en-US" dirty="0" smtClean="0"/>
                            <a:t>2</a:t>
                          </a:r>
                          <a:endParaRPr lang="en-US" dirty="0"/>
                        </a:p>
                      </a:txBody>
                      <a:tcPr/>
                    </a:tc>
                    <a:tc>
                      <a:txBody>
                        <a:bodyPr/>
                        <a:lstStyle/>
                        <a:p>
                          <a:pPr algn="ctr"/>
                          <a:r>
                            <a:rPr lang="en-US" dirty="0" smtClean="0"/>
                            <a:t>55.5</a:t>
                          </a:r>
                          <a:endParaRPr lang="en-US" dirty="0"/>
                        </a:p>
                      </a:txBody>
                      <a:tcPr/>
                    </a:tc>
                    <a:tc>
                      <a:txBody>
                        <a:bodyPr/>
                        <a:lstStyle/>
                        <a:p>
                          <a:pPr algn="ctr" fontAlgn="b"/>
                          <a:r>
                            <a:rPr lang="en-US" sz="1800" b="0" i="0" u="none" strike="noStrike" dirty="0">
                              <a:solidFill>
                                <a:srgbClr val="000000"/>
                              </a:solidFill>
                              <a:effectLst/>
                              <a:latin typeface="Calibri"/>
                            </a:rPr>
                            <a:t>111</a:t>
                          </a:r>
                        </a:p>
                      </a:txBody>
                      <a:tcPr marL="9525" marR="9525" marT="9525" marB="0" anchor="b"/>
                    </a:tc>
                  </a:tr>
                  <a:tr h="365760">
                    <a:tc>
                      <a:txBody>
                        <a:bodyPr/>
                        <a:lstStyle/>
                        <a:p>
                          <a:pPr algn="ctr"/>
                          <a:r>
                            <a:rPr lang="en-US" b="1" dirty="0" smtClean="0"/>
                            <a:t>Total</a:t>
                          </a:r>
                          <a:endParaRPr lang="en-US" b="1" dirty="0"/>
                        </a:p>
                      </a:txBody>
                      <a:tcPr/>
                    </a:tc>
                    <a:tc>
                      <a:txBody>
                        <a:bodyPr/>
                        <a:lstStyle/>
                        <a:p>
                          <a:endParaRPr lang="en-US"/>
                        </a:p>
                      </a:txBody>
                      <a:tcPr>
                        <a:blipFill rotWithShape="1">
                          <a:blip r:embed="rId4"/>
                          <a:stretch>
                            <a:fillRect l="-65468" t="-608333" r="-177698" b="-190000"/>
                          </a:stretch>
                        </a:blipFill>
                      </a:tcPr>
                    </a:tc>
                    <a:tc>
                      <a:txBody>
                        <a:bodyPr/>
                        <a:lstStyle/>
                        <a:p>
                          <a:pPr algn="ctr"/>
                          <a:endParaRPr lang="en-US" b="1" dirty="0">
                            <a:solidFill>
                              <a:srgbClr val="FF0000"/>
                            </a:solidFill>
                          </a:endParaRPr>
                        </a:p>
                      </a:txBody>
                      <a:tcPr/>
                    </a:tc>
                    <a:tc>
                      <a:txBody>
                        <a:bodyPr/>
                        <a:lstStyle/>
                        <a:p>
                          <a:endParaRPr lang="en-US"/>
                        </a:p>
                      </a:txBody>
                      <a:tcPr>
                        <a:blipFill rotWithShape="1">
                          <a:blip r:embed="rId4"/>
                          <a:stretch>
                            <a:fillRect l="-378894" t="-608333" r="-503" b="-190000"/>
                          </a:stretch>
                        </a:blipFill>
                      </a:tcPr>
                    </a:tc>
                  </a:tr>
                </a:tbl>
              </a:graphicData>
            </a:graphic>
          </p:graphicFrame>
        </mc:Fallback>
      </mc:AlternateContent>
    </p:spTree>
    <p:extLst>
      <p:ext uri="{BB962C8B-B14F-4D97-AF65-F5344CB8AC3E}">
        <p14:creationId xmlns:p14="http://schemas.microsoft.com/office/powerpoint/2010/main" xmlns="" val="421087244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Arithmetic Mean for Grouped Data</a:t>
            </a:r>
          </a:p>
        </p:txBody>
      </p:sp>
      <mc:AlternateContent xmlns:mc="http://schemas.openxmlformats.org/markup-compatibility/2006">
        <mc:Choice xmlns:a14="http://schemas.microsoft.com/office/drawing/2010/main" xmlns="" Requires="a14">
          <p:sp>
            <p:nvSpPr>
              <p:cNvPr id="3" name="Text Placeholder 2"/>
              <p:cNvSpPr>
                <a:spLocks noGrp="1"/>
              </p:cNvSpPr>
              <p:nvPr>
                <p:ph type="body" sz="quarter" idx="13"/>
              </p:nvPr>
            </p:nvSpPr>
            <p:spPr>
              <a:xfrm>
                <a:off x="457200" y="1524000"/>
                <a:ext cx="8229600" cy="5181600"/>
              </a:xfrm>
            </p:spPr>
            <p:txBody>
              <a:bodyPr>
                <a:normAutofit/>
              </a:bodyPr>
              <a:lstStyle/>
              <a:p>
                <a:pPr marL="0" indent="0" algn="just">
                  <a:buNone/>
                </a:pPr>
                <a14:m>
                  <m:oMathPara xmlns:m="http://schemas.openxmlformats.org/officeDocument/2006/math">
                    <m:oMathParaPr>
                      <m:jc m:val="left"/>
                    </m:oMathParaPr>
                    <m:oMath xmlns:m="http://schemas.openxmlformats.org/officeDocument/2006/math">
                      <m:r>
                        <m:rPr>
                          <m:sty m:val="p"/>
                        </m:rPr>
                        <a:rPr lang="en-US" sz="2000">
                          <a:latin typeface="Cambria Math"/>
                        </a:rPr>
                        <m:t>Arithmetic</m:t>
                      </m:r>
                      <m:r>
                        <a:rPr lang="en-US" sz="2000">
                          <a:latin typeface="Cambria Math"/>
                        </a:rPr>
                        <m:t> </m:t>
                      </m:r>
                      <m:r>
                        <m:rPr>
                          <m:sty m:val="p"/>
                        </m:rPr>
                        <a:rPr lang="en-US" sz="2000">
                          <a:latin typeface="Cambria Math"/>
                        </a:rPr>
                        <m:t>Mean</m:t>
                      </m:r>
                      <m:r>
                        <a:rPr lang="en-US" sz="2000" i="1">
                          <a:latin typeface="Cambria Math"/>
                        </a:rPr>
                        <m:t>=</m:t>
                      </m:r>
                      <m:acc>
                        <m:accPr>
                          <m:chr m:val="̅"/>
                          <m:ctrlPr>
                            <a:rPr lang="en-US" sz="2000" i="1">
                              <a:latin typeface="Cambria Math"/>
                            </a:rPr>
                          </m:ctrlPr>
                        </m:accPr>
                        <m:e>
                          <m:r>
                            <a:rPr lang="en-US" sz="2000" i="1">
                              <a:latin typeface="Cambria Math"/>
                            </a:rPr>
                            <m:t>𝑥</m:t>
                          </m:r>
                        </m:e>
                      </m:acc>
                      <m:r>
                        <a:rPr lang="en-US" sz="2000" i="1">
                          <a:latin typeface="Cambria Math"/>
                        </a:rPr>
                        <m:t>=</m:t>
                      </m:r>
                      <m:f>
                        <m:fPr>
                          <m:ctrlPr>
                            <a:rPr lang="en-US" sz="2000" i="1">
                              <a:latin typeface="Cambria Math"/>
                            </a:rPr>
                          </m:ctrlPr>
                        </m:fPr>
                        <m:num>
                          <m:nary>
                            <m:naryPr>
                              <m:chr m:val="∑"/>
                              <m:subHide m:val="on"/>
                              <m:supHide m:val="on"/>
                              <m:ctrlPr>
                                <a:rPr lang="en-US" sz="2000" i="1">
                                  <a:latin typeface="Cambria Math"/>
                                </a:rPr>
                              </m:ctrlPr>
                            </m:naryPr>
                            <m:sub/>
                            <m:sup/>
                            <m:e>
                              <m:r>
                                <a:rPr lang="en-US" sz="2000" i="1">
                                  <a:latin typeface="Cambria Math"/>
                                </a:rPr>
                                <m:t>𝑓𝑥</m:t>
                              </m:r>
                            </m:e>
                          </m:nary>
                        </m:num>
                        <m:den>
                          <m:nary>
                            <m:naryPr>
                              <m:chr m:val="∑"/>
                              <m:subHide m:val="on"/>
                              <m:supHide m:val="on"/>
                              <m:ctrlPr>
                                <a:rPr lang="en-US" sz="2000" i="1">
                                  <a:latin typeface="Cambria Math"/>
                                </a:rPr>
                              </m:ctrlPr>
                            </m:naryPr>
                            <m:sub/>
                            <m:sup/>
                            <m:e>
                              <m:r>
                                <a:rPr lang="en-US" sz="2000" i="1">
                                  <a:latin typeface="Cambria Math"/>
                                </a:rPr>
                                <m:t>𝑓</m:t>
                              </m:r>
                            </m:e>
                          </m:nary>
                        </m:den>
                      </m:f>
                    </m:oMath>
                  </m:oMathPara>
                </a14:m>
                <a:endParaRPr lang="en-US" sz="2000" dirty="0" smtClean="0"/>
              </a:p>
              <a:p>
                <a:pPr marL="0" indent="0" algn="just">
                  <a:buNone/>
                </a:pPr>
                <a:r>
                  <a:rPr lang="en-US" sz="2000" dirty="0" smtClean="0">
                    <a:solidFill>
                      <a:srgbClr val="FF0000"/>
                    </a:solidFill>
                  </a:rPr>
                  <a:t>Calculate Arithmetic mean using above formula.</a:t>
                </a:r>
              </a:p>
              <a:p>
                <a:pPr marL="0" indent="0" algn="just">
                  <a:buNone/>
                </a:pPr>
                <a:endParaRPr lang="en-US" sz="2000" dirty="0"/>
              </a:p>
              <a:p>
                <a:pPr marL="0" indent="0" algn="just">
                  <a:buNone/>
                </a:pPr>
                <a:endParaRPr lang="en-US" sz="2000" b="1" dirty="0"/>
              </a:p>
              <a:p>
                <a:pPr marL="0" indent="0" algn="just">
                  <a:buNone/>
                </a:pPr>
                <a:endParaRPr lang="en-US" sz="2000" b="1" dirty="0" smtClean="0"/>
              </a:p>
              <a:p>
                <a:pPr marL="0" indent="0" algn="just">
                  <a:buNone/>
                </a:pPr>
                <a:endParaRPr lang="en-US" sz="2000" b="1" dirty="0"/>
              </a:p>
              <a:p>
                <a:pPr marL="0" indent="0" algn="just">
                  <a:buNone/>
                </a:pPr>
                <a:endParaRPr lang="en-US" sz="2000" b="1" dirty="0" smtClean="0"/>
              </a:p>
              <a:p>
                <a:pPr marL="0" indent="0" algn="just">
                  <a:buNone/>
                </a:pPr>
                <a:endParaRPr lang="en-US" sz="2000" b="1" dirty="0"/>
              </a:p>
              <a:p>
                <a:pPr marL="0" indent="0" algn="just">
                  <a:buNone/>
                </a:pPr>
                <a:endParaRPr lang="en-US" sz="2000" b="1" dirty="0" smtClean="0"/>
              </a:p>
              <a:p>
                <a:pPr marL="0" indent="0" algn="just">
                  <a:buNone/>
                </a:pPr>
                <a:endParaRPr lang="en-US" sz="2000" b="1" dirty="0"/>
              </a:p>
              <a:p>
                <a:pPr marL="0" indent="0" algn="just">
                  <a:buNone/>
                </a:pPr>
                <a:endParaRPr lang="en-US" sz="2000" b="1" dirty="0" smtClean="0"/>
              </a:p>
              <a:p>
                <a:pPr marL="0" indent="0" algn="just">
                  <a:buNone/>
                </a:pPr>
                <a:endParaRPr lang="en-US" sz="2000" b="1" dirty="0" smtClean="0"/>
              </a:p>
              <a:p>
                <a:pPr marL="0" indent="0" algn="just">
                  <a:buNone/>
                </a:pPr>
                <a:endParaRPr lang="en-US" sz="2000" dirty="0" smtClean="0">
                  <a:latin typeface="Cambria Math"/>
                </a:endParaRPr>
              </a:p>
            </p:txBody>
          </p:sp>
        </mc:Choice>
        <mc:Fallback>
          <p:sp>
            <p:nvSpPr>
              <p:cNvPr id="3" name="Text Placeholder 2"/>
              <p:cNvSpPr>
                <a:spLocks noGrp="1" noRot="1" noChangeAspect="1" noMove="1" noResize="1" noEditPoints="1" noAdjustHandles="1" noChangeArrowheads="1" noChangeShapeType="1" noTextEdit="1"/>
              </p:cNvSpPr>
              <p:nvPr>
                <p:ph type="body" sz="quarter" idx="13"/>
              </p:nvPr>
            </p:nvSpPr>
            <p:spPr>
              <a:xfrm>
                <a:off x="457200" y="1524000"/>
                <a:ext cx="8229600" cy="5181600"/>
              </a:xfrm>
              <a:blipFill rotWithShape="1">
                <a:blip r:embed="rId3"/>
                <a:stretch>
                  <a:fillRect l="-741" b="-4471"/>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graphicFrame>
            <p:nvGraphicFramePr>
              <p:cNvPr id="6" name="Table 5"/>
              <p:cNvGraphicFramePr>
                <a:graphicFrameLocks noGrp="1"/>
              </p:cNvGraphicFramePr>
              <p:nvPr>
                <p:extLst>
                  <p:ext uri="{D42A27DB-BD31-4B8C-83A1-F6EECF244321}">
                    <p14:modId xmlns:p14="http://schemas.microsoft.com/office/powerpoint/2010/main" val="2307544230"/>
                  </p:ext>
                </p:extLst>
              </p:nvPr>
            </p:nvGraphicFramePr>
            <p:xfrm>
              <a:off x="1066800" y="3078480"/>
              <a:ext cx="5811076" cy="2560320"/>
            </p:xfrm>
            <a:graphic>
              <a:graphicData uri="http://schemas.openxmlformats.org/drawingml/2006/table">
                <a:tbl>
                  <a:tblPr firstRow="1" bandRow="1">
                    <a:tableStyleId>{5C22544A-7EE6-4342-B048-85BDC9FD1C3A}</a:tableStyleId>
                  </a:tblPr>
                  <a:tblGrid>
                    <a:gridCol w="1109980"/>
                    <a:gridCol w="1694180"/>
                    <a:gridCol w="1791526"/>
                    <a:gridCol w="1215390"/>
                  </a:tblGrid>
                  <a:tr h="328023">
                    <a:tc>
                      <a:txBody>
                        <a:bodyPr/>
                        <a:lstStyle/>
                        <a:p>
                          <a:pPr algn="ctr"/>
                          <a:r>
                            <a:rPr lang="en-US" dirty="0" smtClean="0"/>
                            <a:t>Classes</a:t>
                          </a:r>
                          <a:endParaRPr lang="en-US" dirty="0"/>
                        </a:p>
                      </a:txBody>
                      <a:tcPr/>
                    </a:tc>
                    <a:tc>
                      <a:txBody>
                        <a:bodyPr/>
                        <a:lstStyle/>
                        <a:p>
                          <a:pPr algn="ctr"/>
                          <a:r>
                            <a:rPr lang="en-US" dirty="0" smtClean="0"/>
                            <a:t>Frequency (f)</a:t>
                          </a:r>
                          <a:endParaRPr lang="en-US" dirty="0"/>
                        </a:p>
                      </a:txBody>
                      <a:tcPr/>
                    </a:tc>
                    <a:tc>
                      <a:txBody>
                        <a:bodyPr/>
                        <a:lstStyle/>
                        <a:p>
                          <a:pPr algn="ctr"/>
                          <a:r>
                            <a:rPr lang="en-US" dirty="0" smtClean="0"/>
                            <a:t>Mid Point (x)</a:t>
                          </a:r>
                          <a:endParaRPr lang="en-US" dirty="0"/>
                        </a:p>
                      </a:txBody>
                      <a:tcPr/>
                    </a:tc>
                    <a:tc>
                      <a:txBody>
                        <a:bodyPr/>
                        <a:lstStyle/>
                        <a:p>
                          <a:pPr algn="ctr"/>
                          <a:r>
                            <a:rPr lang="en-US" dirty="0" err="1" smtClean="0"/>
                            <a:t>fx</a:t>
                          </a:r>
                          <a:endParaRPr lang="en-US" dirty="0"/>
                        </a:p>
                      </a:txBody>
                      <a:tcPr/>
                    </a:tc>
                  </a:tr>
                  <a:tr h="328023">
                    <a:tc>
                      <a:txBody>
                        <a:bodyPr/>
                        <a:lstStyle/>
                        <a:p>
                          <a:pPr algn="ctr"/>
                          <a:r>
                            <a:rPr lang="en-US" dirty="0" smtClean="0"/>
                            <a:t>11-20</a:t>
                          </a:r>
                          <a:endParaRPr lang="en-US" dirty="0"/>
                        </a:p>
                      </a:txBody>
                      <a:tcPr/>
                    </a:tc>
                    <a:tc>
                      <a:txBody>
                        <a:bodyPr/>
                        <a:lstStyle/>
                        <a:p>
                          <a:pPr algn="ctr"/>
                          <a:r>
                            <a:rPr lang="en-US" dirty="0" smtClean="0"/>
                            <a:t>3</a:t>
                          </a:r>
                          <a:endParaRPr lang="en-US" dirty="0"/>
                        </a:p>
                      </a:txBody>
                      <a:tcPr/>
                    </a:tc>
                    <a:tc>
                      <a:txBody>
                        <a:bodyPr/>
                        <a:lstStyle/>
                        <a:p>
                          <a:pPr algn="ctr"/>
                          <a:r>
                            <a:rPr lang="en-US" dirty="0" smtClean="0"/>
                            <a:t>(11+20)/2=15.5</a:t>
                          </a:r>
                          <a:endParaRPr lang="en-US" dirty="0"/>
                        </a:p>
                      </a:txBody>
                      <a:tcPr/>
                    </a:tc>
                    <a:tc>
                      <a:txBody>
                        <a:bodyPr/>
                        <a:lstStyle/>
                        <a:p>
                          <a:pPr algn="ctr" fontAlgn="b"/>
                          <a:r>
                            <a:rPr lang="en-US" sz="1800" b="0" i="0" u="none" strike="noStrike" dirty="0">
                              <a:solidFill>
                                <a:srgbClr val="000000"/>
                              </a:solidFill>
                              <a:effectLst/>
                              <a:latin typeface="Calibri"/>
                            </a:rPr>
                            <a:t>46.5</a:t>
                          </a:r>
                        </a:p>
                      </a:txBody>
                      <a:tcPr marL="9525" marR="9525" marT="9525" marB="0" anchor="b"/>
                    </a:tc>
                  </a:tr>
                  <a:tr h="328023">
                    <a:tc>
                      <a:txBody>
                        <a:bodyPr/>
                        <a:lstStyle/>
                        <a:p>
                          <a:pPr algn="ctr"/>
                          <a:r>
                            <a:rPr lang="en-US" dirty="0" smtClean="0"/>
                            <a:t>21-30</a:t>
                          </a:r>
                          <a:endParaRPr lang="en-US" dirty="0"/>
                        </a:p>
                      </a:txBody>
                      <a:tcPr/>
                    </a:tc>
                    <a:tc>
                      <a:txBody>
                        <a:bodyPr/>
                        <a:lstStyle/>
                        <a:p>
                          <a:pPr algn="ctr"/>
                          <a:r>
                            <a:rPr lang="en-US" dirty="0" smtClean="0"/>
                            <a:t>6</a:t>
                          </a:r>
                          <a:endParaRPr lang="en-US" dirty="0"/>
                        </a:p>
                      </a:txBody>
                      <a:tcPr/>
                    </a:tc>
                    <a:tc>
                      <a:txBody>
                        <a:bodyPr/>
                        <a:lstStyle/>
                        <a:p>
                          <a:pPr algn="ctr"/>
                          <a:r>
                            <a:rPr lang="en-US" dirty="0" smtClean="0"/>
                            <a:t>25.5</a:t>
                          </a:r>
                          <a:endParaRPr lang="en-US" dirty="0"/>
                        </a:p>
                      </a:txBody>
                      <a:tcPr/>
                    </a:tc>
                    <a:tc>
                      <a:txBody>
                        <a:bodyPr/>
                        <a:lstStyle/>
                        <a:p>
                          <a:pPr algn="ctr" fontAlgn="b"/>
                          <a:r>
                            <a:rPr lang="en-US" sz="1800" b="0" i="0" u="none" strike="noStrike" dirty="0">
                              <a:solidFill>
                                <a:srgbClr val="000000"/>
                              </a:solidFill>
                              <a:effectLst/>
                              <a:latin typeface="Calibri"/>
                            </a:rPr>
                            <a:t>153</a:t>
                          </a:r>
                        </a:p>
                      </a:txBody>
                      <a:tcPr marL="9525" marR="9525" marT="9525" marB="0" anchor="b"/>
                    </a:tc>
                  </a:tr>
                  <a:tr h="328023">
                    <a:tc>
                      <a:txBody>
                        <a:bodyPr/>
                        <a:lstStyle/>
                        <a:p>
                          <a:pPr algn="ctr"/>
                          <a:r>
                            <a:rPr lang="en-US" dirty="0" smtClean="0"/>
                            <a:t>31-40</a:t>
                          </a:r>
                          <a:endParaRPr lang="en-US" dirty="0"/>
                        </a:p>
                      </a:txBody>
                      <a:tcPr/>
                    </a:tc>
                    <a:tc>
                      <a:txBody>
                        <a:bodyPr/>
                        <a:lstStyle/>
                        <a:p>
                          <a:pPr algn="ctr"/>
                          <a:r>
                            <a:rPr lang="en-US" dirty="0" smtClean="0"/>
                            <a:t>5</a:t>
                          </a:r>
                          <a:endParaRPr lang="en-US" dirty="0"/>
                        </a:p>
                      </a:txBody>
                      <a:tcPr/>
                    </a:tc>
                    <a:tc>
                      <a:txBody>
                        <a:bodyPr/>
                        <a:lstStyle/>
                        <a:p>
                          <a:pPr algn="ctr"/>
                          <a:r>
                            <a:rPr lang="en-US" dirty="0" smtClean="0"/>
                            <a:t>35.5</a:t>
                          </a:r>
                          <a:endParaRPr lang="en-US" dirty="0"/>
                        </a:p>
                      </a:txBody>
                      <a:tcPr/>
                    </a:tc>
                    <a:tc>
                      <a:txBody>
                        <a:bodyPr/>
                        <a:lstStyle/>
                        <a:p>
                          <a:pPr algn="ctr" fontAlgn="b"/>
                          <a:r>
                            <a:rPr lang="en-US" sz="1800" b="0" i="0" u="none" strike="noStrike" dirty="0">
                              <a:solidFill>
                                <a:srgbClr val="000000"/>
                              </a:solidFill>
                              <a:effectLst/>
                              <a:latin typeface="Calibri"/>
                            </a:rPr>
                            <a:t>177.5</a:t>
                          </a:r>
                        </a:p>
                      </a:txBody>
                      <a:tcPr marL="9525" marR="9525" marT="9525" marB="0" anchor="b"/>
                    </a:tc>
                  </a:tr>
                  <a:tr h="328023">
                    <a:tc>
                      <a:txBody>
                        <a:bodyPr/>
                        <a:lstStyle/>
                        <a:p>
                          <a:pPr algn="ctr"/>
                          <a:r>
                            <a:rPr lang="en-US" dirty="0" smtClean="0"/>
                            <a:t>41-50</a:t>
                          </a:r>
                          <a:endParaRPr lang="en-US" dirty="0"/>
                        </a:p>
                      </a:txBody>
                      <a:tcPr/>
                    </a:tc>
                    <a:tc>
                      <a:txBody>
                        <a:bodyPr/>
                        <a:lstStyle/>
                        <a:p>
                          <a:pPr algn="ctr"/>
                          <a:r>
                            <a:rPr lang="en-US" dirty="0" smtClean="0"/>
                            <a:t>4</a:t>
                          </a:r>
                          <a:endParaRPr lang="en-US" dirty="0"/>
                        </a:p>
                      </a:txBody>
                      <a:tcPr/>
                    </a:tc>
                    <a:tc>
                      <a:txBody>
                        <a:bodyPr/>
                        <a:lstStyle/>
                        <a:p>
                          <a:pPr algn="ctr"/>
                          <a:r>
                            <a:rPr lang="en-US" dirty="0" smtClean="0"/>
                            <a:t>45.5</a:t>
                          </a:r>
                          <a:endParaRPr lang="en-US" dirty="0"/>
                        </a:p>
                      </a:txBody>
                      <a:tcPr/>
                    </a:tc>
                    <a:tc>
                      <a:txBody>
                        <a:bodyPr/>
                        <a:lstStyle/>
                        <a:p>
                          <a:pPr algn="ctr" fontAlgn="b"/>
                          <a:r>
                            <a:rPr lang="en-US" sz="1800" b="0" i="0" u="none" strike="noStrike" dirty="0">
                              <a:solidFill>
                                <a:srgbClr val="000000"/>
                              </a:solidFill>
                              <a:effectLst/>
                              <a:latin typeface="Calibri"/>
                            </a:rPr>
                            <a:t>182</a:t>
                          </a:r>
                        </a:p>
                      </a:txBody>
                      <a:tcPr marL="9525" marR="9525" marT="9525" marB="0" anchor="b"/>
                    </a:tc>
                  </a:tr>
                  <a:tr h="328023">
                    <a:tc>
                      <a:txBody>
                        <a:bodyPr/>
                        <a:lstStyle/>
                        <a:p>
                          <a:pPr algn="ctr"/>
                          <a:r>
                            <a:rPr lang="en-US" dirty="0" smtClean="0"/>
                            <a:t>51-60</a:t>
                          </a:r>
                          <a:endParaRPr lang="en-US" dirty="0"/>
                        </a:p>
                      </a:txBody>
                      <a:tcPr/>
                    </a:tc>
                    <a:tc>
                      <a:txBody>
                        <a:bodyPr/>
                        <a:lstStyle/>
                        <a:p>
                          <a:pPr algn="ctr"/>
                          <a:r>
                            <a:rPr lang="en-US" dirty="0" smtClean="0"/>
                            <a:t>2</a:t>
                          </a:r>
                          <a:endParaRPr lang="en-US" dirty="0"/>
                        </a:p>
                      </a:txBody>
                      <a:tcPr/>
                    </a:tc>
                    <a:tc>
                      <a:txBody>
                        <a:bodyPr/>
                        <a:lstStyle/>
                        <a:p>
                          <a:pPr algn="ctr"/>
                          <a:r>
                            <a:rPr lang="en-US" dirty="0" smtClean="0"/>
                            <a:t>55.5</a:t>
                          </a:r>
                          <a:endParaRPr lang="en-US" dirty="0"/>
                        </a:p>
                      </a:txBody>
                      <a:tcPr/>
                    </a:tc>
                    <a:tc>
                      <a:txBody>
                        <a:bodyPr/>
                        <a:lstStyle/>
                        <a:p>
                          <a:pPr algn="ctr" fontAlgn="b"/>
                          <a:r>
                            <a:rPr lang="en-US" sz="1800" b="0" i="0" u="none" strike="noStrike" dirty="0">
                              <a:solidFill>
                                <a:srgbClr val="000000"/>
                              </a:solidFill>
                              <a:effectLst/>
                              <a:latin typeface="Calibri"/>
                            </a:rPr>
                            <a:t>111</a:t>
                          </a:r>
                        </a:p>
                      </a:txBody>
                      <a:tcPr marL="9525" marR="9525" marT="9525" marB="0" anchor="b"/>
                    </a:tc>
                  </a:tr>
                  <a:tr h="328023">
                    <a:tc>
                      <a:txBody>
                        <a:bodyPr/>
                        <a:lstStyle/>
                        <a:p>
                          <a:pPr algn="ctr"/>
                          <a:r>
                            <a:rPr lang="en-US" b="1" dirty="0" smtClean="0"/>
                            <a:t>Total</a:t>
                          </a:r>
                          <a:endParaRPr lang="en-US" b="1" dirty="0"/>
                        </a:p>
                      </a:txBody>
                      <a:tcPr/>
                    </a:tc>
                    <a:tc>
                      <a:txBody>
                        <a:bodyPr/>
                        <a:lstStyle/>
                        <a:p>
                          <a:pPr algn="ctr"/>
                          <a14:m>
                            <m:oMath xmlns:m="http://schemas.openxmlformats.org/officeDocument/2006/math">
                              <m:nary>
                                <m:naryPr>
                                  <m:chr m:val="∑"/>
                                  <m:subHide m:val="on"/>
                                  <m:supHide m:val="on"/>
                                  <m:ctrlPr>
                                    <a:rPr lang="en-US" sz="1800" i="1" smtClean="0">
                                      <a:solidFill>
                                        <a:srgbClr val="FF0000"/>
                                      </a:solidFill>
                                      <a:latin typeface="Cambria Math"/>
                                    </a:rPr>
                                  </m:ctrlPr>
                                </m:naryPr>
                                <m:sub/>
                                <m:sup/>
                                <m:e>
                                  <m:r>
                                    <a:rPr lang="en-US" sz="1800" i="1">
                                      <a:solidFill>
                                        <a:srgbClr val="FF0000"/>
                                      </a:solidFill>
                                      <a:latin typeface="Cambria Math"/>
                                    </a:rPr>
                                    <m:t>𝑓</m:t>
                                  </m:r>
                                </m:e>
                              </m:nary>
                            </m:oMath>
                          </a14:m>
                          <a:r>
                            <a:rPr lang="en-US" b="1" dirty="0" smtClean="0">
                              <a:solidFill>
                                <a:srgbClr val="FF0000"/>
                              </a:solidFill>
                            </a:rPr>
                            <a:t>=20</a:t>
                          </a:r>
                          <a:endParaRPr lang="en-US" b="1" dirty="0">
                            <a:solidFill>
                              <a:srgbClr val="FF0000"/>
                            </a:solidFill>
                          </a:endParaRPr>
                        </a:p>
                      </a:txBody>
                      <a:tcPr/>
                    </a:tc>
                    <a:tc>
                      <a:txBody>
                        <a:bodyPr/>
                        <a:lstStyle/>
                        <a:p>
                          <a:pPr algn="ctr"/>
                          <a:endParaRPr lang="en-US" b="1" dirty="0">
                            <a:solidFill>
                              <a:srgbClr val="FF0000"/>
                            </a:solidFill>
                          </a:endParaRPr>
                        </a:p>
                      </a:txBody>
                      <a:tcPr/>
                    </a:tc>
                    <a:tc>
                      <a:txBody>
                        <a:bodyPr/>
                        <a:lstStyle/>
                        <a:p>
                          <a:pPr algn="ctr"/>
                          <a14:m>
                            <m:oMath xmlns:m="http://schemas.openxmlformats.org/officeDocument/2006/math">
                              <m:nary>
                                <m:naryPr>
                                  <m:chr m:val="∑"/>
                                  <m:subHide m:val="on"/>
                                  <m:supHide m:val="on"/>
                                  <m:ctrlPr>
                                    <a:rPr lang="en-US" sz="1800" b="0" i="1" smtClean="0">
                                      <a:solidFill>
                                        <a:srgbClr val="FF0000"/>
                                      </a:solidFill>
                                      <a:latin typeface="Cambria Math"/>
                                    </a:rPr>
                                  </m:ctrlPr>
                                </m:naryPr>
                                <m:sub/>
                                <m:sup/>
                                <m:e>
                                  <m:r>
                                    <a:rPr lang="en-US" sz="1800" b="0" i="1" smtClean="0">
                                      <a:solidFill>
                                        <a:srgbClr val="FF0000"/>
                                      </a:solidFill>
                                      <a:latin typeface="Cambria Math"/>
                                    </a:rPr>
                                    <m:t>𝑓𝑥</m:t>
                                  </m:r>
                                </m:e>
                              </m:nary>
                            </m:oMath>
                          </a14:m>
                          <a:r>
                            <a:rPr lang="en-US" b="1" dirty="0" smtClean="0">
                              <a:solidFill>
                                <a:srgbClr val="FF0000"/>
                              </a:solidFill>
                            </a:rPr>
                            <a:t>=670</a:t>
                          </a:r>
                          <a:endParaRPr lang="en-US" b="1" dirty="0">
                            <a:solidFill>
                              <a:srgbClr val="FF0000"/>
                            </a:solidFill>
                          </a:endParaRPr>
                        </a:p>
                      </a:txBody>
                      <a:tcPr/>
                    </a:tc>
                  </a:tr>
                </a:tbl>
              </a:graphicData>
            </a:graphic>
          </p:graphicFrame>
        </mc:Choice>
        <mc:Fallback>
          <p:graphicFrame>
            <p:nvGraphicFramePr>
              <p:cNvPr id="6" name="Table 5"/>
              <p:cNvGraphicFramePr>
                <a:graphicFrameLocks noGrp="1"/>
              </p:cNvGraphicFramePr>
              <p:nvPr>
                <p:extLst>
                  <p:ext uri="{D42A27DB-BD31-4B8C-83A1-F6EECF244321}">
                    <p14:modId xmlns:a14="http://schemas.microsoft.com/office/drawing/2010/main" xmlns="" xmlns:p14="http://schemas.microsoft.com/office/powerpoint/2010/main" val="2307544230"/>
                  </p:ext>
                </p:extLst>
              </p:nvPr>
            </p:nvGraphicFramePr>
            <p:xfrm>
              <a:off x="1066800" y="3078480"/>
              <a:ext cx="5811076" cy="2560320"/>
            </p:xfrm>
            <a:graphic>
              <a:graphicData uri="http://schemas.openxmlformats.org/drawingml/2006/table">
                <a:tbl>
                  <a:tblPr firstRow="1" bandRow="1">
                    <a:tableStyleId>{5C22544A-7EE6-4342-B048-85BDC9FD1C3A}</a:tableStyleId>
                  </a:tblPr>
                  <a:tblGrid>
                    <a:gridCol w="1109980"/>
                    <a:gridCol w="1694180"/>
                    <a:gridCol w="1791526"/>
                    <a:gridCol w="1215390"/>
                  </a:tblGrid>
                  <a:tr h="365760">
                    <a:tc>
                      <a:txBody>
                        <a:bodyPr/>
                        <a:lstStyle/>
                        <a:p>
                          <a:pPr algn="ctr"/>
                          <a:r>
                            <a:rPr lang="en-US" dirty="0" smtClean="0"/>
                            <a:t>Classes</a:t>
                          </a:r>
                          <a:endParaRPr lang="en-US" dirty="0"/>
                        </a:p>
                      </a:txBody>
                      <a:tcPr/>
                    </a:tc>
                    <a:tc>
                      <a:txBody>
                        <a:bodyPr/>
                        <a:lstStyle/>
                        <a:p>
                          <a:pPr algn="ctr"/>
                          <a:r>
                            <a:rPr lang="en-US" dirty="0" smtClean="0"/>
                            <a:t>Frequency (f)</a:t>
                          </a:r>
                          <a:endParaRPr lang="en-US" dirty="0"/>
                        </a:p>
                      </a:txBody>
                      <a:tcPr/>
                    </a:tc>
                    <a:tc>
                      <a:txBody>
                        <a:bodyPr/>
                        <a:lstStyle/>
                        <a:p>
                          <a:pPr algn="ctr"/>
                          <a:r>
                            <a:rPr lang="en-US" dirty="0" smtClean="0"/>
                            <a:t>Mid Point (x)</a:t>
                          </a:r>
                          <a:endParaRPr lang="en-US" dirty="0"/>
                        </a:p>
                      </a:txBody>
                      <a:tcPr/>
                    </a:tc>
                    <a:tc>
                      <a:txBody>
                        <a:bodyPr/>
                        <a:lstStyle/>
                        <a:p>
                          <a:pPr algn="ctr"/>
                          <a:r>
                            <a:rPr lang="en-US" dirty="0" err="1" smtClean="0"/>
                            <a:t>fx</a:t>
                          </a:r>
                          <a:endParaRPr lang="en-US" dirty="0"/>
                        </a:p>
                      </a:txBody>
                      <a:tcPr/>
                    </a:tc>
                  </a:tr>
                  <a:tr h="365760">
                    <a:tc>
                      <a:txBody>
                        <a:bodyPr/>
                        <a:lstStyle/>
                        <a:p>
                          <a:pPr algn="ctr"/>
                          <a:r>
                            <a:rPr lang="en-US" dirty="0" smtClean="0"/>
                            <a:t>11-20</a:t>
                          </a:r>
                          <a:endParaRPr lang="en-US" dirty="0"/>
                        </a:p>
                      </a:txBody>
                      <a:tcPr/>
                    </a:tc>
                    <a:tc>
                      <a:txBody>
                        <a:bodyPr/>
                        <a:lstStyle/>
                        <a:p>
                          <a:pPr algn="ctr"/>
                          <a:r>
                            <a:rPr lang="en-US" dirty="0" smtClean="0"/>
                            <a:t>3</a:t>
                          </a:r>
                          <a:endParaRPr lang="en-US" dirty="0"/>
                        </a:p>
                      </a:txBody>
                      <a:tcPr/>
                    </a:tc>
                    <a:tc>
                      <a:txBody>
                        <a:bodyPr/>
                        <a:lstStyle/>
                        <a:p>
                          <a:pPr algn="ctr"/>
                          <a:r>
                            <a:rPr lang="en-US" dirty="0" smtClean="0"/>
                            <a:t>(11+20)/2=15.5</a:t>
                          </a:r>
                          <a:endParaRPr lang="en-US" dirty="0"/>
                        </a:p>
                      </a:txBody>
                      <a:tcPr/>
                    </a:tc>
                    <a:tc>
                      <a:txBody>
                        <a:bodyPr/>
                        <a:lstStyle/>
                        <a:p>
                          <a:pPr algn="ctr" fontAlgn="b"/>
                          <a:r>
                            <a:rPr lang="en-US" sz="1800" b="0" i="0" u="none" strike="noStrike" dirty="0">
                              <a:solidFill>
                                <a:srgbClr val="000000"/>
                              </a:solidFill>
                              <a:effectLst/>
                              <a:latin typeface="Calibri"/>
                            </a:rPr>
                            <a:t>46.5</a:t>
                          </a:r>
                        </a:p>
                      </a:txBody>
                      <a:tcPr marL="9525" marR="9525" marT="9525" marB="0" anchor="b"/>
                    </a:tc>
                  </a:tr>
                  <a:tr h="365760">
                    <a:tc>
                      <a:txBody>
                        <a:bodyPr/>
                        <a:lstStyle/>
                        <a:p>
                          <a:pPr algn="ctr"/>
                          <a:r>
                            <a:rPr lang="en-US" dirty="0" smtClean="0"/>
                            <a:t>21-30</a:t>
                          </a:r>
                          <a:endParaRPr lang="en-US" dirty="0"/>
                        </a:p>
                      </a:txBody>
                      <a:tcPr/>
                    </a:tc>
                    <a:tc>
                      <a:txBody>
                        <a:bodyPr/>
                        <a:lstStyle/>
                        <a:p>
                          <a:pPr algn="ctr"/>
                          <a:r>
                            <a:rPr lang="en-US" dirty="0" smtClean="0"/>
                            <a:t>6</a:t>
                          </a:r>
                          <a:endParaRPr lang="en-US" dirty="0"/>
                        </a:p>
                      </a:txBody>
                      <a:tcPr/>
                    </a:tc>
                    <a:tc>
                      <a:txBody>
                        <a:bodyPr/>
                        <a:lstStyle/>
                        <a:p>
                          <a:pPr algn="ctr"/>
                          <a:r>
                            <a:rPr lang="en-US" dirty="0" smtClean="0"/>
                            <a:t>25.5</a:t>
                          </a:r>
                          <a:endParaRPr lang="en-US" dirty="0"/>
                        </a:p>
                      </a:txBody>
                      <a:tcPr/>
                    </a:tc>
                    <a:tc>
                      <a:txBody>
                        <a:bodyPr/>
                        <a:lstStyle/>
                        <a:p>
                          <a:pPr algn="ctr" fontAlgn="b"/>
                          <a:r>
                            <a:rPr lang="en-US" sz="1800" b="0" i="0" u="none" strike="noStrike" dirty="0">
                              <a:solidFill>
                                <a:srgbClr val="000000"/>
                              </a:solidFill>
                              <a:effectLst/>
                              <a:latin typeface="Calibri"/>
                            </a:rPr>
                            <a:t>153</a:t>
                          </a:r>
                        </a:p>
                      </a:txBody>
                      <a:tcPr marL="9525" marR="9525" marT="9525" marB="0" anchor="b"/>
                    </a:tc>
                  </a:tr>
                  <a:tr h="365760">
                    <a:tc>
                      <a:txBody>
                        <a:bodyPr/>
                        <a:lstStyle/>
                        <a:p>
                          <a:pPr algn="ctr"/>
                          <a:r>
                            <a:rPr lang="en-US" dirty="0" smtClean="0"/>
                            <a:t>31-40</a:t>
                          </a:r>
                          <a:endParaRPr lang="en-US" dirty="0"/>
                        </a:p>
                      </a:txBody>
                      <a:tcPr/>
                    </a:tc>
                    <a:tc>
                      <a:txBody>
                        <a:bodyPr/>
                        <a:lstStyle/>
                        <a:p>
                          <a:pPr algn="ctr"/>
                          <a:r>
                            <a:rPr lang="en-US" dirty="0" smtClean="0"/>
                            <a:t>5</a:t>
                          </a:r>
                          <a:endParaRPr lang="en-US" dirty="0"/>
                        </a:p>
                      </a:txBody>
                      <a:tcPr/>
                    </a:tc>
                    <a:tc>
                      <a:txBody>
                        <a:bodyPr/>
                        <a:lstStyle/>
                        <a:p>
                          <a:pPr algn="ctr"/>
                          <a:r>
                            <a:rPr lang="en-US" dirty="0" smtClean="0"/>
                            <a:t>35.5</a:t>
                          </a:r>
                          <a:endParaRPr lang="en-US" dirty="0"/>
                        </a:p>
                      </a:txBody>
                      <a:tcPr/>
                    </a:tc>
                    <a:tc>
                      <a:txBody>
                        <a:bodyPr/>
                        <a:lstStyle/>
                        <a:p>
                          <a:pPr algn="ctr" fontAlgn="b"/>
                          <a:r>
                            <a:rPr lang="en-US" sz="1800" b="0" i="0" u="none" strike="noStrike" dirty="0">
                              <a:solidFill>
                                <a:srgbClr val="000000"/>
                              </a:solidFill>
                              <a:effectLst/>
                              <a:latin typeface="Calibri"/>
                            </a:rPr>
                            <a:t>177.5</a:t>
                          </a:r>
                        </a:p>
                      </a:txBody>
                      <a:tcPr marL="9525" marR="9525" marT="9525" marB="0" anchor="b"/>
                    </a:tc>
                  </a:tr>
                  <a:tr h="365760">
                    <a:tc>
                      <a:txBody>
                        <a:bodyPr/>
                        <a:lstStyle/>
                        <a:p>
                          <a:pPr algn="ctr"/>
                          <a:r>
                            <a:rPr lang="en-US" dirty="0" smtClean="0"/>
                            <a:t>41-50</a:t>
                          </a:r>
                          <a:endParaRPr lang="en-US" dirty="0"/>
                        </a:p>
                      </a:txBody>
                      <a:tcPr/>
                    </a:tc>
                    <a:tc>
                      <a:txBody>
                        <a:bodyPr/>
                        <a:lstStyle/>
                        <a:p>
                          <a:pPr algn="ctr"/>
                          <a:r>
                            <a:rPr lang="en-US" dirty="0" smtClean="0"/>
                            <a:t>4</a:t>
                          </a:r>
                          <a:endParaRPr lang="en-US" dirty="0"/>
                        </a:p>
                      </a:txBody>
                      <a:tcPr/>
                    </a:tc>
                    <a:tc>
                      <a:txBody>
                        <a:bodyPr/>
                        <a:lstStyle/>
                        <a:p>
                          <a:pPr algn="ctr"/>
                          <a:r>
                            <a:rPr lang="en-US" dirty="0" smtClean="0"/>
                            <a:t>45.5</a:t>
                          </a:r>
                          <a:endParaRPr lang="en-US" dirty="0"/>
                        </a:p>
                      </a:txBody>
                      <a:tcPr/>
                    </a:tc>
                    <a:tc>
                      <a:txBody>
                        <a:bodyPr/>
                        <a:lstStyle/>
                        <a:p>
                          <a:pPr algn="ctr" fontAlgn="b"/>
                          <a:r>
                            <a:rPr lang="en-US" sz="1800" b="0" i="0" u="none" strike="noStrike" dirty="0">
                              <a:solidFill>
                                <a:srgbClr val="000000"/>
                              </a:solidFill>
                              <a:effectLst/>
                              <a:latin typeface="Calibri"/>
                            </a:rPr>
                            <a:t>182</a:t>
                          </a:r>
                        </a:p>
                      </a:txBody>
                      <a:tcPr marL="9525" marR="9525" marT="9525" marB="0" anchor="b"/>
                    </a:tc>
                  </a:tr>
                  <a:tr h="365760">
                    <a:tc>
                      <a:txBody>
                        <a:bodyPr/>
                        <a:lstStyle/>
                        <a:p>
                          <a:pPr algn="ctr"/>
                          <a:r>
                            <a:rPr lang="en-US" dirty="0" smtClean="0"/>
                            <a:t>51-60</a:t>
                          </a:r>
                          <a:endParaRPr lang="en-US" dirty="0"/>
                        </a:p>
                      </a:txBody>
                      <a:tcPr/>
                    </a:tc>
                    <a:tc>
                      <a:txBody>
                        <a:bodyPr/>
                        <a:lstStyle/>
                        <a:p>
                          <a:pPr algn="ctr"/>
                          <a:r>
                            <a:rPr lang="en-US" dirty="0" smtClean="0"/>
                            <a:t>2</a:t>
                          </a:r>
                          <a:endParaRPr lang="en-US" dirty="0"/>
                        </a:p>
                      </a:txBody>
                      <a:tcPr/>
                    </a:tc>
                    <a:tc>
                      <a:txBody>
                        <a:bodyPr/>
                        <a:lstStyle/>
                        <a:p>
                          <a:pPr algn="ctr"/>
                          <a:r>
                            <a:rPr lang="en-US" dirty="0" smtClean="0"/>
                            <a:t>55.5</a:t>
                          </a:r>
                          <a:endParaRPr lang="en-US" dirty="0"/>
                        </a:p>
                      </a:txBody>
                      <a:tcPr/>
                    </a:tc>
                    <a:tc>
                      <a:txBody>
                        <a:bodyPr/>
                        <a:lstStyle/>
                        <a:p>
                          <a:pPr algn="ctr" fontAlgn="b"/>
                          <a:r>
                            <a:rPr lang="en-US" sz="1800" b="0" i="0" u="none" strike="noStrike" dirty="0">
                              <a:solidFill>
                                <a:srgbClr val="000000"/>
                              </a:solidFill>
                              <a:effectLst/>
                              <a:latin typeface="Calibri"/>
                            </a:rPr>
                            <a:t>111</a:t>
                          </a:r>
                        </a:p>
                      </a:txBody>
                      <a:tcPr marL="9525" marR="9525" marT="9525" marB="0" anchor="b"/>
                    </a:tc>
                  </a:tr>
                  <a:tr h="365760">
                    <a:tc>
                      <a:txBody>
                        <a:bodyPr/>
                        <a:lstStyle/>
                        <a:p>
                          <a:pPr algn="ctr"/>
                          <a:r>
                            <a:rPr lang="en-US" b="1" dirty="0" smtClean="0"/>
                            <a:t>Total</a:t>
                          </a:r>
                          <a:endParaRPr lang="en-US" b="1" dirty="0"/>
                        </a:p>
                      </a:txBody>
                      <a:tcPr/>
                    </a:tc>
                    <a:tc>
                      <a:txBody>
                        <a:bodyPr/>
                        <a:lstStyle/>
                        <a:p>
                          <a:endParaRPr lang="en-US"/>
                        </a:p>
                      </a:txBody>
                      <a:tcPr>
                        <a:blipFill rotWithShape="1">
                          <a:blip r:embed="rId4"/>
                          <a:stretch>
                            <a:fillRect l="-65468" t="-608333" r="-177698" b="-190000"/>
                          </a:stretch>
                        </a:blipFill>
                      </a:tcPr>
                    </a:tc>
                    <a:tc>
                      <a:txBody>
                        <a:bodyPr/>
                        <a:lstStyle/>
                        <a:p>
                          <a:pPr algn="ctr"/>
                          <a:endParaRPr lang="en-US" b="1" dirty="0">
                            <a:solidFill>
                              <a:srgbClr val="FF0000"/>
                            </a:solidFill>
                          </a:endParaRPr>
                        </a:p>
                      </a:txBody>
                      <a:tcPr/>
                    </a:tc>
                    <a:tc>
                      <a:txBody>
                        <a:bodyPr/>
                        <a:lstStyle/>
                        <a:p>
                          <a:endParaRPr lang="en-US"/>
                        </a:p>
                      </a:txBody>
                      <a:tcPr>
                        <a:blipFill rotWithShape="1">
                          <a:blip r:embed="rId4"/>
                          <a:stretch>
                            <a:fillRect l="-378894" t="-608333" r="-503" b="-190000"/>
                          </a:stretch>
                        </a:blipFill>
                      </a:tcPr>
                    </a:tc>
                  </a:tr>
                </a:tbl>
              </a:graphicData>
            </a:graphic>
          </p:graphicFrame>
        </mc:Fallback>
      </mc:AlternateContent>
    </p:spTree>
    <p:extLst>
      <p:ext uri="{BB962C8B-B14F-4D97-AF65-F5344CB8AC3E}">
        <p14:creationId xmlns:p14="http://schemas.microsoft.com/office/powerpoint/2010/main" xmlns="" val="252532392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Arithmetic Mean for Grouped Data</a:t>
            </a:r>
          </a:p>
        </p:txBody>
      </p:sp>
      <mc:AlternateContent xmlns:mc="http://schemas.openxmlformats.org/markup-compatibility/2006">
        <mc:Choice xmlns:a14="http://schemas.microsoft.com/office/drawing/2010/main" xmlns="" Requires="a14">
          <p:sp>
            <p:nvSpPr>
              <p:cNvPr id="3" name="Text Placeholder 2"/>
              <p:cNvSpPr>
                <a:spLocks noGrp="1"/>
              </p:cNvSpPr>
              <p:nvPr>
                <p:ph type="body" sz="quarter" idx="13"/>
              </p:nvPr>
            </p:nvSpPr>
            <p:spPr>
              <a:xfrm>
                <a:off x="457200" y="1524000"/>
                <a:ext cx="8229600" cy="5181600"/>
              </a:xfrm>
            </p:spPr>
            <p:txBody>
              <a:bodyPr>
                <a:normAutofit/>
              </a:bodyPr>
              <a:lstStyle/>
              <a:p>
                <a:pPr marL="0" indent="0" algn="just">
                  <a:buNone/>
                </a:pPr>
                <a14:m>
                  <m:oMathPara xmlns:m="http://schemas.openxmlformats.org/officeDocument/2006/math">
                    <m:oMathParaPr>
                      <m:jc m:val="left"/>
                    </m:oMathParaPr>
                    <m:oMath xmlns:m="http://schemas.openxmlformats.org/officeDocument/2006/math">
                      <m:r>
                        <m:rPr>
                          <m:sty m:val="p"/>
                        </m:rPr>
                        <a:rPr lang="en-US" sz="2000">
                          <a:latin typeface="Cambria Math"/>
                        </a:rPr>
                        <m:t>Arithmetic</m:t>
                      </m:r>
                      <m:r>
                        <a:rPr lang="en-US" sz="2000">
                          <a:latin typeface="Cambria Math"/>
                        </a:rPr>
                        <m:t> </m:t>
                      </m:r>
                      <m:r>
                        <m:rPr>
                          <m:sty m:val="p"/>
                        </m:rPr>
                        <a:rPr lang="en-US" sz="2000">
                          <a:latin typeface="Cambria Math"/>
                        </a:rPr>
                        <m:t>Mean</m:t>
                      </m:r>
                      <m:r>
                        <a:rPr lang="en-US" sz="2000" i="1">
                          <a:latin typeface="Cambria Math"/>
                        </a:rPr>
                        <m:t>=</m:t>
                      </m:r>
                      <m:acc>
                        <m:accPr>
                          <m:chr m:val="̅"/>
                          <m:ctrlPr>
                            <a:rPr lang="en-US" sz="2000" i="1">
                              <a:latin typeface="Cambria Math"/>
                            </a:rPr>
                          </m:ctrlPr>
                        </m:accPr>
                        <m:e>
                          <m:r>
                            <a:rPr lang="en-US" sz="2000" i="1">
                              <a:latin typeface="Cambria Math"/>
                            </a:rPr>
                            <m:t>𝑥</m:t>
                          </m:r>
                        </m:e>
                      </m:acc>
                      <m:r>
                        <a:rPr lang="en-US" sz="2000" i="1">
                          <a:latin typeface="Cambria Math"/>
                        </a:rPr>
                        <m:t>=</m:t>
                      </m:r>
                      <m:f>
                        <m:fPr>
                          <m:ctrlPr>
                            <a:rPr lang="en-US" sz="2000" i="1">
                              <a:latin typeface="Cambria Math"/>
                            </a:rPr>
                          </m:ctrlPr>
                        </m:fPr>
                        <m:num>
                          <m:nary>
                            <m:naryPr>
                              <m:chr m:val="∑"/>
                              <m:subHide m:val="on"/>
                              <m:supHide m:val="on"/>
                              <m:ctrlPr>
                                <a:rPr lang="en-US" sz="2000" i="1">
                                  <a:latin typeface="Cambria Math"/>
                                </a:rPr>
                              </m:ctrlPr>
                            </m:naryPr>
                            <m:sub/>
                            <m:sup/>
                            <m:e>
                              <m:r>
                                <a:rPr lang="en-US" sz="2000" i="1">
                                  <a:latin typeface="Cambria Math"/>
                                </a:rPr>
                                <m:t>𝑓𝑥</m:t>
                              </m:r>
                            </m:e>
                          </m:nary>
                        </m:num>
                        <m:den>
                          <m:nary>
                            <m:naryPr>
                              <m:chr m:val="∑"/>
                              <m:subHide m:val="on"/>
                              <m:supHide m:val="on"/>
                              <m:ctrlPr>
                                <a:rPr lang="en-US" sz="2000" i="1">
                                  <a:latin typeface="Cambria Math"/>
                                </a:rPr>
                              </m:ctrlPr>
                            </m:naryPr>
                            <m:sub/>
                            <m:sup/>
                            <m:e>
                              <m:r>
                                <a:rPr lang="en-US" sz="2000" i="1">
                                  <a:latin typeface="Cambria Math"/>
                                </a:rPr>
                                <m:t>𝑓</m:t>
                              </m:r>
                            </m:e>
                          </m:nary>
                        </m:den>
                      </m:f>
                    </m:oMath>
                  </m:oMathPara>
                </a14:m>
                <a:endParaRPr lang="en-US" sz="2000" dirty="0" smtClean="0"/>
              </a:p>
              <a:p>
                <a:pPr marL="0" indent="0" algn="just">
                  <a:buNone/>
                </a:pPr>
                <a:r>
                  <a:rPr lang="en-US" sz="2000" dirty="0" smtClean="0">
                    <a:solidFill>
                      <a:srgbClr val="FF0000"/>
                    </a:solidFill>
                  </a:rPr>
                  <a:t>Calculate Arithmetic mean using above formula.</a:t>
                </a:r>
              </a:p>
              <a:p>
                <a:pPr marL="0" indent="0" algn="just">
                  <a:buNone/>
                </a:pPr>
                <a:endParaRPr lang="en-US" sz="2000" dirty="0"/>
              </a:p>
              <a:p>
                <a:pPr marL="0" indent="0" algn="just">
                  <a:buNone/>
                </a:pPr>
                <a:endParaRPr lang="en-US" sz="2000" b="1" dirty="0"/>
              </a:p>
              <a:p>
                <a:pPr marL="0" indent="0" algn="just">
                  <a:buNone/>
                </a:pPr>
                <a:endParaRPr lang="en-US" sz="2000" b="1" dirty="0" smtClean="0"/>
              </a:p>
              <a:p>
                <a:pPr marL="0" indent="0" algn="just">
                  <a:buNone/>
                </a:pPr>
                <a:endParaRPr lang="en-US" sz="2000" b="1" dirty="0"/>
              </a:p>
              <a:p>
                <a:pPr marL="0" indent="0" algn="just">
                  <a:buNone/>
                </a:pPr>
                <a:endParaRPr lang="en-US" sz="2000" b="1" dirty="0" smtClean="0"/>
              </a:p>
              <a:p>
                <a:pPr marL="0" indent="0" algn="just">
                  <a:buNone/>
                </a:pPr>
                <a:endParaRPr lang="en-US" sz="2000" b="1" dirty="0"/>
              </a:p>
              <a:p>
                <a:pPr marL="0" indent="0" algn="just">
                  <a:buNone/>
                </a:pPr>
                <a:endParaRPr lang="en-US" sz="2000" b="1" dirty="0" smtClean="0"/>
              </a:p>
              <a:p>
                <a:pPr marL="0" indent="0" algn="just">
                  <a:buNone/>
                </a:pPr>
                <a:endParaRPr lang="en-US" sz="2000" b="1" dirty="0"/>
              </a:p>
              <a:p>
                <a:pPr marL="0" indent="0" algn="just">
                  <a:buNone/>
                </a:pPr>
                <a:endParaRPr lang="en-US" sz="2000" b="1" dirty="0" smtClean="0"/>
              </a:p>
              <a:p>
                <a:pPr marL="0" indent="0" algn="just">
                  <a:buNone/>
                </a:pPr>
                <a:endParaRPr lang="en-US" sz="2000" b="1" dirty="0" smtClean="0"/>
              </a:p>
              <a:p>
                <a:pPr marL="0" indent="0" algn="just">
                  <a:buNone/>
                </a:pPr>
                <a:endParaRPr lang="en-US" sz="2000" dirty="0" smtClean="0">
                  <a:latin typeface="Cambria Math"/>
                </a:endParaRPr>
              </a:p>
            </p:txBody>
          </p:sp>
        </mc:Choice>
        <mc:Fallback>
          <p:sp>
            <p:nvSpPr>
              <p:cNvPr id="3" name="Text Placeholder 2"/>
              <p:cNvSpPr>
                <a:spLocks noGrp="1" noRot="1" noChangeAspect="1" noMove="1" noResize="1" noEditPoints="1" noAdjustHandles="1" noChangeArrowheads="1" noChangeShapeType="1" noTextEdit="1"/>
              </p:cNvSpPr>
              <p:nvPr>
                <p:ph type="body" sz="quarter" idx="13"/>
              </p:nvPr>
            </p:nvSpPr>
            <p:spPr>
              <a:xfrm>
                <a:off x="457200" y="1524000"/>
                <a:ext cx="8229600" cy="5181600"/>
              </a:xfrm>
              <a:blipFill rotWithShape="1">
                <a:blip r:embed="rId3"/>
                <a:stretch>
                  <a:fillRect l="-741" b="-4471"/>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graphicFrame>
            <p:nvGraphicFramePr>
              <p:cNvPr id="6" name="Table 5"/>
              <p:cNvGraphicFramePr>
                <a:graphicFrameLocks noGrp="1"/>
              </p:cNvGraphicFramePr>
              <p:nvPr>
                <p:extLst>
                  <p:ext uri="{D42A27DB-BD31-4B8C-83A1-F6EECF244321}">
                    <p14:modId xmlns:p14="http://schemas.microsoft.com/office/powerpoint/2010/main" val="523286946"/>
                  </p:ext>
                </p:extLst>
              </p:nvPr>
            </p:nvGraphicFramePr>
            <p:xfrm>
              <a:off x="1066800" y="3078480"/>
              <a:ext cx="5811076" cy="2560320"/>
            </p:xfrm>
            <a:graphic>
              <a:graphicData uri="http://schemas.openxmlformats.org/drawingml/2006/table">
                <a:tbl>
                  <a:tblPr firstRow="1" bandRow="1">
                    <a:tableStyleId>{5C22544A-7EE6-4342-B048-85BDC9FD1C3A}</a:tableStyleId>
                  </a:tblPr>
                  <a:tblGrid>
                    <a:gridCol w="1109980"/>
                    <a:gridCol w="1694180"/>
                    <a:gridCol w="1791526"/>
                    <a:gridCol w="1215390"/>
                  </a:tblGrid>
                  <a:tr h="328023">
                    <a:tc>
                      <a:txBody>
                        <a:bodyPr/>
                        <a:lstStyle/>
                        <a:p>
                          <a:pPr algn="ctr"/>
                          <a:r>
                            <a:rPr lang="en-US" dirty="0" smtClean="0"/>
                            <a:t>Classes</a:t>
                          </a:r>
                          <a:endParaRPr lang="en-US" dirty="0"/>
                        </a:p>
                      </a:txBody>
                      <a:tcPr/>
                    </a:tc>
                    <a:tc>
                      <a:txBody>
                        <a:bodyPr/>
                        <a:lstStyle/>
                        <a:p>
                          <a:pPr algn="ctr"/>
                          <a:r>
                            <a:rPr lang="en-US" dirty="0" smtClean="0"/>
                            <a:t>Frequency (f)</a:t>
                          </a:r>
                          <a:endParaRPr lang="en-US" dirty="0"/>
                        </a:p>
                      </a:txBody>
                      <a:tcPr/>
                    </a:tc>
                    <a:tc>
                      <a:txBody>
                        <a:bodyPr/>
                        <a:lstStyle/>
                        <a:p>
                          <a:pPr algn="ctr"/>
                          <a:r>
                            <a:rPr lang="en-US" dirty="0" smtClean="0"/>
                            <a:t>Mid Point (x)</a:t>
                          </a:r>
                          <a:endParaRPr lang="en-US" dirty="0"/>
                        </a:p>
                      </a:txBody>
                      <a:tcPr/>
                    </a:tc>
                    <a:tc>
                      <a:txBody>
                        <a:bodyPr/>
                        <a:lstStyle/>
                        <a:p>
                          <a:pPr algn="ctr"/>
                          <a:r>
                            <a:rPr lang="en-US" dirty="0" err="1" smtClean="0"/>
                            <a:t>fx</a:t>
                          </a:r>
                          <a:endParaRPr lang="en-US" dirty="0"/>
                        </a:p>
                      </a:txBody>
                      <a:tcPr/>
                    </a:tc>
                  </a:tr>
                  <a:tr h="328023">
                    <a:tc>
                      <a:txBody>
                        <a:bodyPr/>
                        <a:lstStyle/>
                        <a:p>
                          <a:pPr algn="ctr"/>
                          <a:r>
                            <a:rPr lang="en-US" dirty="0" smtClean="0"/>
                            <a:t>11-20</a:t>
                          </a:r>
                          <a:endParaRPr lang="en-US" dirty="0"/>
                        </a:p>
                      </a:txBody>
                      <a:tcPr/>
                    </a:tc>
                    <a:tc>
                      <a:txBody>
                        <a:bodyPr/>
                        <a:lstStyle/>
                        <a:p>
                          <a:pPr algn="ctr"/>
                          <a:r>
                            <a:rPr lang="en-US" dirty="0" smtClean="0"/>
                            <a:t>3</a:t>
                          </a:r>
                          <a:endParaRPr lang="en-US" dirty="0"/>
                        </a:p>
                      </a:txBody>
                      <a:tcPr/>
                    </a:tc>
                    <a:tc>
                      <a:txBody>
                        <a:bodyPr/>
                        <a:lstStyle/>
                        <a:p>
                          <a:pPr algn="ctr"/>
                          <a:r>
                            <a:rPr lang="en-US" dirty="0" smtClean="0"/>
                            <a:t>(11+20)/2=15.5</a:t>
                          </a:r>
                          <a:endParaRPr lang="en-US" dirty="0"/>
                        </a:p>
                      </a:txBody>
                      <a:tcPr/>
                    </a:tc>
                    <a:tc>
                      <a:txBody>
                        <a:bodyPr/>
                        <a:lstStyle/>
                        <a:p>
                          <a:pPr algn="ctr" fontAlgn="b"/>
                          <a:r>
                            <a:rPr lang="en-US" sz="1800" b="0" i="0" u="none" strike="noStrike" dirty="0">
                              <a:solidFill>
                                <a:srgbClr val="000000"/>
                              </a:solidFill>
                              <a:effectLst/>
                              <a:latin typeface="Calibri"/>
                            </a:rPr>
                            <a:t>46.5</a:t>
                          </a:r>
                        </a:p>
                      </a:txBody>
                      <a:tcPr marL="9525" marR="9525" marT="9525" marB="0" anchor="b"/>
                    </a:tc>
                  </a:tr>
                  <a:tr h="328023">
                    <a:tc>
                      <a:txBody>
                        <a:bodyPr/>
                        <a:lstStyle/>
                        <a:p>
                          <a:pPr algn="ctr"/>
                          <a:r>
                            <a:rPr lang="en-US" dirty="0" smtClean="0"/>
                            <a:t>21-30</a:t>
                          </a:r>
                          <a:endParaRPr lang="en-US" dirty="0"/>
                        </a:p>
                      </a:txBody>
                      <a:tcPr/>
                    </a:tc>
                    <a:tc>
                      <a:txBody>
                        <a:bodyPr/>
                        <a:lstStyle/>
                        <a:p>
                          <a:pPr algn="ctr"/>
                          <a:r>
                            <a:rPr lang="en-US" dirty="0" smtClean="0"/>
                            <a:t>6</a:t>
                          </a:r>
                          <a:endParaRPr lang="en-US" dirty="0"/>
                        </a:p>
                      </a:txBody>
                      <a:tcPr/>
                    </a:tc>
                    <a:tc>
                      <a:txBody>
                        <a:bodyPr/>
                        <a:lstStyle/>
                        <a:p>
                          <a:pPr algn="ctr"/>
                          <a:r>
                            <a:rPr lang="en-US" dirty="0" smtClean="0"/>
                            <a:t>25.5</a:t>
                          </a:r>
                          <a:endParaRPr lang="en-US" dirty="0"/>
                        </a:p>
                      </a:txBody>
                      <a:tcPr/>
                    </a:tc>
                    <a:tc>
                      <a:txBody>
                        <a:bodyPr/>
                        <a:lstStyle/>
                        <a:p>
                          <a:pPr algn="ctr" fontAlgn="b"/>
                          <a:r>
                            <a:rPr lang="en-US" sz="1800" b="0" i="0" u="none" strike="noStrike" dirty="0">
                              <a:solidFill>
                                <a:srgbClr val="000000"/>
                              </a:solidFill>
                              <a:effectLst/>
                              <a:latin typeface="Calibri"/>
                            </a:rPr>
                            <a:t>153</a:t>
                          </a:r>
                        </a:p>
                      </a:txBody>
                      <a:tcPr marL="9525" marR="9525" marT="9525" marB="0" anchor="b"/>
                    </a:tc>
                  </a:tr>
                  <a:tr h="328023">
                    <a:tc>
                      <a:txBody>
                        <a:bodyPr/>
                        <a:lstStyle/>
                        <a:p>
                          <a:pPr algn="ctr"/>
                          <a:r>
                            <a:rPr lang="en-US" dirty="0" smtClean="0"/>
                            <a:t>31-40</a:t>
                          </a:r>
                          <a:endParaRPr lang="en-US" dirty="0"/>
                        </a:p>
                      </a:txBody>
                      <a:tcPr/>
                    </a:tc>
                    <a:tc>
                      <a:txBody>
                        <a:bodyPr/>
                        <a:lstStyle/>
                        <a:p>
                          <a:pPr algn="ctr"/>
                          <a:r>
                            <a:rPr lang="en-US" dirty="0" smtClean="0"/>
                            <a:t>5</a:t>
                          </a:r>
                          <a:endParaRPr lang="en-US" dirty="0"/>
                        </a:p>
                      </a:txBody>
                      <a:tcPr/>
                    </a:tc>
                    <a:tc>
                      <a:txBody>
                        <a:bodyPr/>
                        <a:lstStyle/>
                        <a:p>
                          <a:pPr algn="ctr"/>
                          <a:r>
                            <a:rPr lang="en-US" dirty="0" smtClean="0"/>
                            <a:t>35.5</a:t>
                          </a:r>
                          <a:endParaRPr lang="en-US" dirty="0"/>
                        </a:p>
                      </a:txBody>
                      <a:tcPr/>
                    </a:tc>
                    <a:tc>
                      <a:txBody>
                        <a:bodyPr/>
                        <a:lstStyle/>
                        <a:p>
                          <a:pPr algn="ctr" fontAlgn="b"/>
                          <a:r>
                            <a:rPr lang="en-US" sz="1800" b="0" i="0" u="none" strike="noStrike" dirty="0">
                              <a:solidFill>
                                <a:srgbClr val="000000"/>
                              </a:solidFill>
                              <a:effectLst/>
                              <a:latin typeface="Calibri"/>
                            </a:rPr>
                            <a:t>177.5</a:t>
                          </a:r>
                        </a:p>
                      </a:txBody>
                      <a:tcPr marL="9525" marR="9525" marT="9525" marB="0" anchor="b"/>
                    </a:tc>
                  </a:tr>
                  <a:tr h="328023">
                    <a:tc>
                      <a:txBody>
                        <a:bodyPr/>
                        <a:lstStyle/>
                        <a:p>
                          <a:pPr algn="ctr"/>
                          <a:r>
                            <a:rPr lang="en-US" dirty="0" smtClean="0"/>
                            <a:t>41-50</a:t>
                          </a:r>
                          <a:endParaRPr lang="en-US" dirty="0"/>
                        </a:p>
                      </a:txBody>
                      <a:tcPr/>
                    </a:tc>
                    <a:tc>
                      <a:txBody>
                        <a:bodyPr/>
                        <a:lstStyle/>
                        <a:p>
                          <a:pPr algn="ctr"/>
                          <a:r>
                            <a:rPr lang="en-US" dirty="0" smtClean="0"/>
                            <a:t>4</a:t>
                          </a:r>
                          <a:endParaRPr lang="en-US" dirty="0"/>
                        </a:p>
                      </a:txBody>
                      <a:tcPr/>
                    </a:tc>
                    <a:tc>
                      <a:txBody>
                        <a:bodyPr/>
                        <a:lstStyle/>
                        <a:p>
                          <a:pPr algn="ctr"/>
                          <a:r>
                            <a:rPr lang="en-US" dirty="0" smtClean="0"/>
                            <a:t>45.5</a:t>
                          </a:r>
                          <a:endParaRPr lang="en-US" dirty="0"/>
                        </a:p>
                      </a:txBody>
                      <a:tcPr/>
                    </a:tc>
                    <a:tc>
                      <a:txBody>
                        <a:bodyPr/>
                        <a:lstStyle/>
                        <a:p>
                          <a:pPr algn="ctr" fontAlgn="b"/>
                          <a:r>
                            <a:rPr lang="en-US" sz="1800" b="0" i="0" u="none" strike="noStrike" dirty="0">
                              <a:solidFill>
                                <a:srgbClr val="000000"/>
                              </a:solidFill>
                              <a:effectLst/>
                              <a:latin typeface="Calibri"/>
                            </a:rPr>
                            <a:t>182</a:t>
                          </a:r>
                        </a:p>
                      </a:txBody>
                      <a:tcPr marL="9525" marR="9525" marT="9525" marB="0" anchor="b"/>
                    </a:tc>
                  </a:tr>
                  <a:tr h="328023">
                    <a:tc>
                      <a:txBody>
                        <a:bodyPr/>
                        <a:lstStyle/>
                        <a:p>
                          <a:pPr algn="ctr"/>
                          <a:r>
                            <a:rPr lang="en-US" dirty="0" smtClean="0"/>
                            <a:t>51-60</a:t>
                          </a:r>
                          <a:endParaRPr lang="en-US" dirty="0"/>
                        </a:p>
                      </a:txBody>
                      <a:tcPr/>
                    </a:tc>
                    <a:tc>
                      <a:txBody>
                        <a:bodyPr/>
                        <a:lstStyle/>
                        <a:p>
                          <a:pPr algn="ctr"/>
                          <a:r>
                            <a:rPr lang="en-US" dirty="0" smtClean="0"/>
                            <a:t>2</a:t>
                          </a:r>
                          <a:endParaRPr lang="en-US" dirty="0"/>
                        </a:p>
                      </a:txBody>
                      <a:tcPr/>
                    </a:tc>
                    <a:tc>
                      <a:txBody>
                        <a:bodyPr/>
                        <a:lstStyle/>
                        <a:p>
                          <a:pPr algn="ctr"/>
                          <a:r>
                            <a:rPr lang="en-US" dirty="0" smtClean="0"/>
                            <a:t>55.5</a:t>
                          </a:r>
                          <a:endParaRPr lang="en-US" dirty="0"/>
                        </a:p>
                      </a:txBody>
                      <a:tcPr/>
                    </a:tc>
                    <a:tc>
                      <a:txBody>
                        <a:bodyPr/>
                        <a:lstStyle/>
                        <a:p>
                          <a:pPr algn="ctr" fontAlgn="b"/>
                          <a:r>
                            <a:rPr lang="en-US" sz="1800" b="0" i="0" u="none" strike="noStrike" dirty="0">
                              <a:solidFill>
                                <a:srgbClr val="000000"/>
                              </a:solidFill>
                              <a:effectLst/>
                              <a:latin typeface="Calibri"/>
                            </a:rPr>
                            <a:t>111</a:t>
                          </a:r>
                        </a:p>
                      </a:txBody>
                      <a:tcPr marL="9525" marR="9525" marT="9525" marB="0" anchor="b"/>
                    </a:tc>
                  </a:tr>
                  <a:tr h="328023">
                    <a:tc>
                      <a:txBody>
                        <a:bodyPr/>
                        <a:lstStyle/>
                        <a:p>
                          <a:pPr algn="ctr"/>
                          <a:r>
                            <a:rPr lang="en-US" b="1" dirty="0" smtClean="0"/>
                            <a:t>Total</a:t>
                          </a:r>
                          <a:endParaRPr lang="en-US" b="1" dirty="0"/>
                        </a:p>
                      </a:txBody>
                      <a:tcPr/>
                    </a:tc>
                    <a:tc>
                      <a:txBody>
                        <a:bodyPr/>
                        <a:lstStyle/>
                        <a:p>
                          <a:pPr algn="ctr"/>
                          <a14:m>
                            <m:oMath xmlns:m="http://schemas.openxmlformats.org/officeDocument/2006/math">
                              <m:nary>
                                <m:naryPr>
                                  <m:chr m:val="∑"/>
                                  <m:subHide m:val="on"/>
                                  <m:supHide m:val="on"/>
                                  <m:ctrlPr>
                                    <a:rPr lang="en-US" sz="1800" i="1" smtClean="0">
                                      <a:solidFill>
                                        <a:srgbClr val="FF0000"/>
                                      </a:solidFill>
                                      <a:latin typeface="Cambria Math"/>
                                    </a:rPr>
                                  </m:ctrlPr>
                                </m:naryPr>
                                <m:sub/>
                                <m:sup/>
                                <m:e>
                                  <m:r>
                                    <a:rPr lang="en-US" sz="1800" i="1">
                                      <a:solidFill>
                                        <a:srgbClr val="FF0000"/>
                                      </a:solidFill>
                                      <a:latin typeface="Cambria Math"/>
                                    </a:rPr>
                                    <m:t>𝑓</m:t>
                                  </m:r>
                                </m:e>
                              </m:nary>
                            </m:oMath>
                          </a14:m>
                          <a:r>
                            <a:rPr lang="en-US" b="1" dirty="0" smtClean="0">
                              <a:solidFill>
                                <a:srgbClr val="FF0000"/>
                              </a:solidFill>
                            </a:rPr>
                            <a:t>=20</a:t>
                          </a:r>
                          <a:endParaRPr lang="en-US" b="1" dirty="0">
                            <a:solidFill>
                              <a:srgbClr val="FF0000"/>
                            </a:solidFill>
                          </a:endParaRPr>
                        </a:p>
                      </a:txBody>
                      <a:tcPr/>
                    </a:tc>
                    <a:tc>
                      <a:txBody>
                        <a:bodyPr/>
                        <a:lstStyle/>
                        <a:p>
                          <a:pPr algn="ctr"/>
                          <a:endParaRPr lang="en-US" b="1" dirty="0">
                            <a:solidFill>
                              <a:srgbClr val="FF0000"/>
                            </a:solidFill>
                          </a:endParaRPr>
                        </a:p>
                      </a:txBody>
                      <a:tcPr/>
                    </a:tc>
                    <a:tc>
                      <a:txBody>
                        <a:bodyPr/>
                        <a:lstStyle/>
                        <a:p>
                          <a:pPr algn="ctr"/>
                          <a14:m>
                            <m:oMath xmlns:m="http://schemas.openxmlformats.org/officeDocument/2006/math">
                              <m:nary>
                                <m:naryPr>
                                  <m:chr m:val="∑"/>
                                  <m:subHide m:val="on"/>
                                  <m:supHide m:val="on"/>
                                  <m:ctrlPr>
                                    <a:rPr lang="en-US" sz="1800" b="0" i="1" smtClean="0">
                                      <a:solidFill>
                                        <a:srgbClr val="FF0000"/>
                                      </a:solidFill>
                                      <a:latin typeface="Cambria Math"/>
                                    </a:rPr>
                                  </m:ctrlPr>
                                </m:naryPr>
                                <m:sub/>
                                <m:sup/>
                                <m:e>
                                  <m:r>
                                    <a:rPr lang="en-US" sz="1800" b="0" i="1" smtClean="0">
                                      <a:solidFill>
                                        <a:srgbClr val="FF0000"/>
                                      </a:solidFill>
                                      <a:latin typeface="Cambria Math"/>
                                    </a:rPr>
                                    <m:t>𝑓𝑥</m:t>
                                  </m:r>
                                </m:e>
                              </m:nary>
                            </m:oMath>
                          </a14:m>
                          <a:r>
                            <a:rPr lang="en-US" b="1" dirty="0" smtClean="0">
                              <a:solidFill>
                                <a:srgbClr val="FF0000"/>
                              </a:solidFill>
                            </a:rPr>
                            <a:t>=670</a:t>
                          </a:r>
                          <a:endParaRPr lang="en-US" b="1" dirty="0">
                            <a:solidFill>
                              <a:srgbClr val="FF0000"/>
                            </a:solidFill>
                          </a:endParaRPr>
                        </a:p>
                      </a:txBody>
                      <a:tcPr/>
                    </a:tc>
                  </a:tr>
                </a:tbl>
              </a:graphicData>
            </a:graphic>
          </p:graphicFrame>
        </mc:Choice>
        <mc:Fallback>
          <p:graphicFrame>
            <p:nvGraphicFramePr>
              <p:cNvPr id="6" name="Table 5"/>
              <p:cNvGraphicFramePr>
                <a:graphicFrameLocks noGrp="1"/>
              </p:cNvGraphicFramePr>
              <p:nvPr>
                <p:extLst>
                  <p:ext uri="{D42A27DB-BD31-4B8C-83A1-F6EECF244321}">
                    <p14:modId xmlns:a14="http://schemas.microsoft.com/office/drawing/2010/main" xmlns="" xmlns:p14="http://schemas.microsoft.com/office/powerpoint/2010/main" val="523286946"/>
                  </p:ext>
                </p:extLst>
              </p:nvPr>
            </p:nvGraphicFramePr>
            <p:xfrm>
              <a:off x="1066800" y="3078480"/>
              <a:ext cx="5811076" cy="2560320"/>
            </p:xfrm>
            <a:graphic>
              <a:graphicData uri="http://schemas.openxmlformats.org/drawingml/2006/table">
                <a:tbl>
                  <a:tblPr firstRow="1" bandRow="1">
                    <a:tableStyleId>{5C22544A-7EE6-4342-B048-85BDC9FD1C3A}</a:tableStyleId>
                  </a:tblPr>
                  <a:tblGrid>
                    <a:gridCol w="1109980"/>
                    <a:gridCol w="1694180"/>
                    <a:gridCol w="1791526"/>
                    <a:gridCol w="1215390"/>
                  </a:tblGrid>
                  <a:tr h="365760">
                    <a:tc>
                      <a:txBody>
                        <a:bodyPr/>
                        <a:lstStyle/>
                        <a:p>
                          <a:pPr algn="ctr"/>
                          <a:r>
                            <a:rPr lang="en-US" dirty="0" smtClean="0"/>
                            <a:t>Classes</a:t>
                          </a:r>
                          <a:endParaRPr lang="en-US" dirty="0"/>
                        </a:p>
                      </a:txBody>
                      <a:tcPr/>
                    </a:tc>
                    <a:tc>
                      <a:txBody>
                        <a:bodyPr/>
                        <a:lstStyle/>
                        <a:p>
                          <a:pPr algn="ctr"/>
                          <a:r>
                            <a:rPr lang="en-US" dirty="0" smtClean="0"/>
                            <a:t>Frequency (f)</a:t>
                          </a:r>
                          <a:endParaRPr lang="en-US" dirty="0"/>
                        </a:p>
                      </a:txBody>
                      <a:tcPr/>
                    </a:tc>
                    <a:tc>
                      <a:txBody>
                        <a:bodyPr/>
                        <a:lstStyle/>
                        <a:p>
                          <a:pPr algn="ctr"/>
                          <a:r>
                            <a:rPr lang="en-US" dirty="0" smtClean="0"/>
                            <a:t>Mid Point (x)</a:t>
                          </a:r>
                          <a:endParaRPr lang="en-US" dirty="0"/>
                        </a:p>
                      </a:txBody>
                      <a:tcPr/>
                    </a:tc>
                    <a:tc>
                      <a:txBody>
                        <a:bodyPr/>
                        <a:lstStyle/>
                        <a:p>
                          <a:pPr algn="ctr"/>
                          <a:r>
                            <a:rPr lang="en-US" dirty="0" err="1" smtClean="0"/>
                            <a:t>fx</a:t>
                          </a:r>
                          <a:endParaRPr lang="en-US" dirty="0"/>
                        </a:p>
                      </a:txBody>
                      <a:tcPr/>
                    </a:tc>
                  </a:tr>
                  <a:tr h="365760">
                    <a:tc>
                      <a:txBody>
                        <a:bodyPr/>
                        <a:lstStyle/>
                        <a:p>
                          <a:pPr algn="ctr"/>
                          <a:r>
                            <a:rPr lang="en-US" dirty="0" smtClean="0"/>
                            <a:t>11-20</a:t>
                          </a:r>
                          <a:endParaRPr lang="en-US" dirty="0"/>
                        </a:p>
                      </a:txBody>
                      <a:tcPr/>
                    </a:tc>
                    <a:tc>
                      <a:txBody>
                        <a:bodyPr/>
                        <a:lstStyle/>
                        <a:p>
                          <a:pPr algn="ctr"/>
                          <a:r>
                            <a:rPr lang="en-US" dirty="0" smtClean="0"/>
                            <a:t>3</a:t>
                          </a:r>
                          <a:endParaRPr lang="en-US" dirty="0"/>
                        </a:p>
                      </a:txBody>
                      <a:tcPr/>
                    </a:tc>
                    <a:tc>
                      <a:txBody>
                        <a:bodyPr/>
                        <a:lstStyle/>
                        <a:p>
                          <a:pPr algn="ctr"/>
                          <a:r>
                            <a:rPr lang="en-US" dirty="0" smtClean="0"/>
                            <a:t>(11+20)/2=15.5</a:t>
                          </a:r>
                          <a:endParaRPr lang="en-US" dirty="0"/>
                        </a:p>
                      </a:txBody>
                      <a:tcPr/>
                    </a:tc>
                    <a:tc>
                      <a:txBody>
                        <a:bodyPr/>
                        <a:lstStyle/>
                        <a:p>
                          <a:pPr algn="ctr" fontAlgn="b"/>
                          <a:r>
                            <a:rPr lang="en-US" sz="1800" b="0" i="0" u="none" strike="noStrike" dirty="0">
                              <a:solidFill>
                                <a:srgbClr val="000000"/>
                              </a:solidFill>
                              <a:effectLst/>
                              <a:latin typeface="Calibri"/>
                            </a:rPr>
                            <a:t>46.5</a:t>
                          </a:r>
                        </a:p>
                      </a:txBody>
                      <a:tcPr marL="9525" marR="9525" marT="9525" marB="0" anchor="b"/>
                    </a:tc>
                  </a:tr>
                  <a:tr h="365760">
                    <a:tc>
                      <a:txBody>
                        <a:bodyPr/>
                        <a:lstStyle/>
                        <a:p>
                          <a:pPr algn="ctr"/>
                          <a:r>
                            <a:rPr lang="en-US" dirty="0" smtClean="0"/>
                            <a:t>21-30</a:t>
                          </a:r>
                          <a:endParaRPr lang="en-US" dirty="0"/>
                        </a:p>
                      </a:txBody>
                      <a:tcPr/>
                    </a:tc>
                    <a:tc>
                      <a:txBody>
                        <a:bodyPr/>
                        <a:lstStyle/>
                        <a:p>
                          <a:pPr algn="ctr"/>
                          <a:r>
                            <a:rPr lang="en-US" dirty="0" smtClean="0"/>
                            <a:t>6</a:t>
                          </a:r>
                          <a:endParaRPr lang="en-US" dirty="0"/>
                        </a:p>
                      </a:txBody>
                      <a:tcPr/>
                    </a:tc>
                    <a:tc>
                      <a:txBody>
                        <a:bodyPr/>
                        <a:lstStyle/>
                        <a:p>
                          <a:pPr algn="ctr"/>
                          <a:r>
                            <a:rPr lang="en-US" dirty="0" smtClean="0"/>
                            <a:t>25.5</a:t>
                          </a:r>
                          <a:endParaRPr lang="en-US" dirty="0"/>
                        </a:p>
                      </a:txBody>
                      <a:tcPr/>
                    </a:tc>
                    <a:tc>
                      <a:txBody>
                        <a:bodyPr/>
                        <a:lstStyle/>
                        <a:p>
                          <a:pPr algn="ctr" fontAlgn="b"/>
                          <a:r>
                            <a:rPr lang="en-US" sz="1800" b="0" i="0" u="none" strike="noStrike" dirty="0">
                              <a:solidFill>
                                <a:srgbClr val="000000"/>
                              </a:solidFill>
                              <a:effectLst/>
                              <a:latin typeface="Calibri"/>
                            </a:rPr>
                            <a:t>153</a:t>
                          </a:r>
                        </a:p>
                      </a:txBody>
                      <a:tcPr marL="9525" marR="9525" marT="9525" marB="0" anchor="b"/>
                    </a:tc>
                  </a:tr>
                  <a:tr h="365760">
                    <a:tc>
                      <a:txBody>
                        <a:bodyPr/>
                        <a:lstStyle/>
                        <a:p>
                          <a:pPr algn="ctr"/>
                          <a:r>
                            <a:rPr lang="en-US" dirty="0" smtClean="0"/>
                            <a:t>31-40</a:t>
                          </a:r>
                          <a:endParaRPr lang="en-US" dirty="0"/>
                        </a:p>
                      </a:txBody>
                      <a:tcPr/>
                    </a:tc>
                    <a:tc>
                      <a:txBody>
                        <a:bodyPr/>
                        <a:lstStyle/>
                        <a:p>
                          <a:pPr algn="ctr"/>
                          <a:r>
                            <a:rPr lang="en-US" dirty="0" smtClean="0"/>
                            <a:t>5</a:t>
                          </a:r>
                          <a:endParaRPr lang="en-US" dirty="0"/>
                        </a:p>
                      </a:txBody>
                      <a:tcPr/>
                    </a:tc>
                    <a:tc>
                      <a:txBody>
                        <a:bodyPr/>
                        <a:lstStyle/>
                        <a:p>
                          <a:pPr algn="ctr"/>
                          <a:r>
                            <a:rPr lang="en-US" dirty="0" smtClean="0"/>
                            <a:t>35.5</a:t>
                          </a:r>
                          <a:endParaRPr lang="en-US" dirty="0"/>
                        </a:p>
                      </a:txBody>
                      <a:tcPr/>
                    </a:tc>
                    <a:tc>
                      <a:txBody>
                        <a:bodyPr/>
                        <a:lstStyle/>
                        <a:p>
                          <a:pPr algn="ctr" fontAlgn="b"/>
                          <a:r>
                            <a:rPr lang="en-US" sz="1800" b="0" i="0" u="none" strike="noStrike" dirty="0">
                              <a:solidFill>
                                <a:srgbClr val="000000"/>
                              </a:solidFill>
                              <a:effectLst/>
                              <a:latin typeface="Calibri"/>
                            </a:rPr>
                            <a:t>177.5</a:t>
                          </a:r>
                        </a:p>
                      </a:txBody>
                      <a:tcPr marL="9525" marR="9525" marT="9525" marB="0" anchor="b"/>
                    </a:tc>
                  </a:tr>
                  <a:tr h="365760">
                    <a:tc>
                      <a:txBody>
                        <a:bodyPr/>
                        <a:lstStyle/>
                        <a:p>
                          <a:pPr algn="ctr"/>
                          <a:r>
                            <a:rPr lang="en-US" dirty="0" smtClean="0"/>
                            <a:t>41-50</a:t>
                          </a:r>
                          <a:endParaRPr lang="en-US" dirty="0"/>
                        </a:p>
                      </a:txBody>
                      <a:tcPr/>
                    </a:tc>
                    <a:tc>
                      <a:txBody>
                        <a:bodyPr/>
                        <a:lstStyle/>
                        <a:p>
                          <a:pPr algn="ctr"/>
                          <a:r>
                            <a:rPr lang="en-US" dirty="0" smtClean="0"/>
                            <a:t>4</a:t>
                          </a:r>
                          <a:endParaRPr lang="en-US" dirty="0"/>
                        </a:p>
                      </a:txBody>
                      <a:tcPr/>
                    </a:tc>
                    <a:tc>
                      <a:txBody>
                        <a:bodyPr/>
                        <a:lstStyle/>
                        <a:p>
                          <a:pPr algn="ctr"/>
                          <a:r>
                            <a:rPr lang="en-US" dirty="0" smtClean="0"/>
                            <a:t>45.5</a:t>
                          </a:r>
                          <a:endParaRPr lang="en-US" dirty="0"/>
                        </a:p>
                      </a:txBody>
                      <a:tcPr/>
                    </a:tc>
                    <a:tc>
                      <a:txBody>
                        <a:bodyPr/>
                        <a:lstStyle/>
                        <a:p>
                          <a:pPr algn="ctr" fontAlgn="b"/>
                          <a:r>
                            <a:rPr lang="en-US" sz="1800" b="0" i="0" u="none" strike="noStrike" dirty="0">
                              <a:solidFill>
                                <a:srgbClr val="000000"/>
                              </a:solidFill>
                              <a:effectLst/>
                              <a:latin typeface="Calibri"/>
                            </a:rPr>
                            <a:t>182</a:t>
                          </a:r>
                        </a:p>
                      </a:txBody>
                      <a:tcPr marL="9525" marR="9525" marT="9525" marB="0" anchor="b"/>
                    </a:tc>
                  </a:tr>
                  <a:tr h="365760">
                    <a:tc>
                      <a:txBody>
                        <a:bodyPr/>
                        <a:lstStyle/>
                        <a:p>
                          <a:pPr algn="ctr"/>
                          <a:r>
                            <a:rPr lang="en-US" dirty="0" smtClean="0"/>
                            <a:t>51-60</a:t>
                          </a:r>
                          <a:endParaRPr lang="en-US" dirty="0"/>
                        </a:p>
                      </a:txBody>
                      <a:tcPr/>
                    </a:tc>
                    <a:tc>
                      <a:txBody>
                        <a:bodyPr/>
                        <a:lstStyle/>
                        <a:p>
                          <a:pPr algn="ctr"/>
                          <a:r>
                            <a:rPr lang="en-US" dirty="0" smtClean="0"/>
                            <a:t>2</a:t>
                          </a:r>
                          <a:endParaRPr lang="en-US" dirty="0"/>
                        </a:p>
                      </a:txBody>
                      <a:tcPr/>
                    </a:tc>
                    <a:tc>
                      <a:txBody>
                        <a:bodyPr/>
                        <a:lstStyle/>
                        <a:p>
                          <a:pPr algn="ctr"/>
                          <a:r>
                            <a:rPr lang="en-US" dirty="0" smtClean="0"/>
                            <a:t>55.5</a:t>
                          </a:r>
                          <a:endParaRPr lang="en-US" dirty="0"/>
                        </a:p>
                      </a:txBody>
                      <a:tcPr/>
                    </a:tc>
                    <a:tc>
                      <a:txBody>
                        <a:bodyPr/>
                        <a:lstStyle/>
                        <a:p>
                          <a:pPr algn="ctr" fontAlgn="b"/>
                          <a:r>
                            <a:rPr lang="en-US" sz="1800" b="0" i="0" u="none" strike="noStrike" dirty="0">
                              <a:solidFill>
                                <a:srgbClr val="000000"/>
                              </a:solidFill>
                              <a:effectLst/>
                              <a:latin typeface="Calibri"/>
                            </a:rPr>
                            <a:t>111</a:t>
                          </a:r>
                        </a:p>
                      </a:txBody>
                      <a:tcPr marL="9525" marR="9525" marT="9525" marB="0" anchor="b"/>
                    </a:tc>
                  </a:tr>
                  <a:tr h="365760">
                    <a:tc>
                      <a:txBody>
                        <a:bodyPr/>
                        <a:lstStyle/>
                        <a:p>
                          <a:pPr algn="ctr"/>
                          <a:r>
                            <a:rPr lang="en-US" b="1" dirty="0" smtClean="0"/>
                            <a:t>Total</a:t>
                          </a:r>
                          <a:endParaRPr lang="en-US" b="1" dirty="0"/>
                        </a:p>
                      </a:txBody>
                      <a:tcPr/>
                    </a:tc>
                    <a:tc>
                      <a:txBody>
                        <a:bodyPr/>
                        <a:lstStyle/>
                        <a:p>
                          <a:endParaRPr lang="en-US"/>
                        </a:p>
                      </a:txBody>
                      <a:tcPr>
                        <a:blipFill rotWithShape="1">
                          <a:blip r:embed="rId4"/>
                          <a:stretch>
                            <a:fillRect l="-65468" t="-608333" r="-177698" b="-190000"/>
                          </a:stretch>
                        </a:blipFill>
                      </a:tcPr>
                    </a:tc>
                    <a:tc>
                      <a:txBody>
                        <a:bodyPr/>
                        <a:lstStyle/>
                        <a:p>
                          <a:pPr algn="ctr"/>
                          <a:endParaRPr lang="en-US" b="1" dirty="0">
                            <a:solidFill>
                              <a:srgbClr val="FF0000"/>
                            </a:solidFill>
                          </a:endParaRPr>
                        </a:p>
                      </a:txBody>
                      <a:tcPr/>
                    </a:tc>
                    <a:tc>
                      <a:txBody>
                        <a:bodyPr/>
                        <a:lstStyle/>
                        <a:p>
                          <a:endParaRPr lang="en-US"/>
                        </a:p>
                      </a:txBody>
                      <a:tcPr>
                        <a:blipFill rotWithShape="1">
                          <a:blip r:embed="rId4"/>
                          <a:stretch>
                            <a:fillRect l="-378894" t="-608333" r="-503" b="-190000"/>
                          </a:stretch>
                        </a:blipFill>
                      </a:tcPr>
                    </a:tc>
                  </a:tr>
                </a:tbl>
              </a:graphicData>
            </a:graphic>
          </p:graphicFrame>
        </mc:Fallback>
      </mc:AlternateContent>
      <mc:AlternateContent xmlns:mc="http://schemas.openxmlformats.org/markup-compatibility/2006">
        <mc:Choice xmlns:a14="http://schemas.microsoft.com/office/drawing/2010/main" xmlns="" Requires="a14">
          <p:sp>
            <p:nvSpPr>
              <p:cNvPr id="5" name="Rectangle 4"/>
              <p:cNvSpPr/>
              <p:nvPr/>
            </p:nvSpPr>
            <p:spPr>
              <a:xfrm>
                <a:off x="990600" y="5808867"/>
                <a:ext cx="6172200" cy="741357"/>
              </a:xfrm>
              <a:prstGeom prst="rect">
                <a:avLst/>
              </a:prstGeom>
            </p:spPr>
            <p:txBody>
              <a:bodyPr wrap="square">
                <a:spAutoFit/>
              </a:bodyPr>
              <a:lstStyle/>
              <a:p>
                <a:pPr/>
                <a14:m>
                  <m:oMathPara xmlns:m="http://schemas.openxmlformats.org/officeDocument/2006/math">
                    <m:oMathParaPr>
                      <m:jc m:val="left"/>
                    </m:oMathParaPr>
                    <m:oMath xmlns:m="http://schemas.openxmlformats.org/officeDocument/2006/math">
                      <m:r>
                        <a:rPr lang="en-US" sz="2000" b="1" i="1" smtClean="0">
                          <a:solidFill>
                            <a:srgbClr val="0070C0"/>
                          </a:solidFill>
                          <a:latin typeface="Cambria Math"/>
                        </a:rPr>
                        <m:t>𝐀𝐫𝐢𝐭𝐡𝐦𝐞𝐭𝐢𝐜</m:t>
                      </m:r>
                      <m:r>
                        <a:rPr lang="en-US" sz="2000" b="1" smtClean="0">
                          <a:solidFill>
                            <a:srgbClr val="0070C0"/>
                          </a:solidFill>
                          <a:latin typeface="Cambria Math"/>
                        </a:rPr>
                        <m:t> </m:t>
                      </m:r>
                      <m:r>
                        <a:rPr lang="en-US" sz="2000" b="1" i="1" smtClean="0">
                          <a:solidFill>
                            <a:srgbClr val="0070C0"/>
                          </a:solidFill>
                          <a:latin typeface="Cambria Math"/>
                        </a:rPr>
                        <m:t>𝐌𝐞𝐚𝐧</m:t>
                      </m:r>
                      <m:r>
                        <a:rPr lang="en-US" sz="2000" b="1" i="1">
                          <a:solidFill>
                            <a:srgbClr val="0070C0"/>
                          </a:solidFill>
                          <a:latin typeface="Cambria Math"/>
                        </a:rPr>
                        <m:t>=</m:t>
                      </m:r>
                      <m:acc>
                        <m:accPr>
                          <m:chr m:val="̅"/>
                          <m:ctrlPr>
                            <a:rPr lang="en-US" sz="2000" b="1" i="1">
                              <a:solidFill>
                                <a:srgbClr val="0070C0"/>
                              </a:solidFill>
                              <a:latin typeface="Cambria Math"/>
                            </a:rPr>
                          </m:ctrlPr>
                        </m:accPr>
                        <m:e>
                          <m:r>
                            <a:rPr lang="en-US" sz="2000" b="1" i="1">
                              <a:solidFill>
                                <a:srgbClr val="0070C0"/>
                              </a:solidFill>
                              <a:latin typeface="Cambria Math"/>
                            </a:rPr>
                            <m:t>𝒙</m:t>
                          </m:r>
                        </m:e>
                      </m:acc>
                      <m:r>
                        <a:rPr lang="en-US" sz="2000" b="1" i="1">
                          <a:solidFill>
                            <a:srgbClr val="0070C0"/>
                          </a:solidFill>
                          <a:latin typeface="Cambria Math"/>
                        </a:rPr>
                        <m:t>=</m:t>
                      </m:r>
                      <m:f>
                        <m:fPr>
                          <m:ctrlPr>
                            <a:rPr lang="en-US" sz="2000" b="1" i="1">
                              <a:solidFill>
                                <a:srgbClr val="0070C0"/>
                              </a:solidFill>
                              <a:latin typeface="Cambria Math"/>
                            </a:rPr>
                          </m:ctrlPr>
                        </m:fPr>
                        <m:num>
                          <m:nary>
                            <m:naryPr>
                              <m:chr m:val="∑"/>
                              <m:subHide m:val="on"/>
                              <m:supHide m:val="on"/>
                              <m:ctrlPr>
                                <a:rPr lang="en-US" sz="2000" b="1" i="1">
                                  <a:solidFill>
                                    <a:srgbClr val="0070C0"/>
                                  </a:solidFill>
                                  <a:latin typeface="Cambria Math"/>
                                </a:rPr>
                              </m:ctrlPr>
                            </m:naryPr>
                            <m:sub/>
                            <m:sup/>
                            <m:e>
                              <m:r>
                                <a:rPr lang="en-US" sz="2000" b="1" i="1">
                                  <a:solidFill>
                                    <a:srgbClr val="0070C0"/>
                                  </a:solidFill>
                                  <a:latin typeface="Cambria Math"/>
                                </a:rPr>
                                <m:t>𝒇𝒙</m:t>
                              </m:r>
                            </m:e>
                          </m:nary>
                        </m:num>
                        <m:den>
                          <m:nary>
                            <m:naryPr>
                              <m:chr m:val="∑"/>
                              <m:subHide m:val="on"/>
                              <m:supHide m:val="on"/>
                              <m:ctrlPr>
                                <a:rPr lang="en-US" sz="2000" b="1" i="1">
                                  <a:solidFill>
                                    <a:srgbClr val="0070C0"/>
                                  </a:solidFill>
                                  <a:latin typeface="Cambria Math"/>
                                </a:rPr>
                              </m:ctrlPr>
                            </m:naryPr>
                            <m:sub/>
                            <m:sup/>
                            <m:e>
                              <m:r>
                                <a:rPr lang="en-US" sz="2000" b="1" i="1">
                                  <a:solidFill>
                                    <a:srgbClr val="0070C0"/>
                                  </a:solidFill>
                                  <a:latin typeface="Cambria Math"/>
                                </a:rPr>
                                <m:t>𝒇</m:t>
                              </m:r>
                            </m:e>
                          </m:nary>
                        </m:den>
                      </m:f>
                      <m:r>
                        <a:rPr lang="en-US" sz="2000" b="1" i="1">
                          <a:solidFill>
                            <a:srgbClr val="0070C0"/>
                          </a:solidFill>
                          <a:latin typeface="Cambria Math"/>
                        </a:rPr>
                        <m:t>=</m:t>
                      </m:r>
                      <m:f>
                        <m:fPr>
                          <m:ctrlPr>
                            <a:rPr lang="en-US" sz="2000" b="1" i="1">
                              <a:solidFill>
                                <a:srgbClr val="0070C0"/>
                              </a:solidFill>
                              <a:latin typeface="Cambria Math"/>
                            </a:rPr>
                          </m:ctrlPr>
                        </m:fPr>
                        <m:num>
                          <m:r>
                            <a:rPr lang="en-US" sz="2000" b="1" i="1">
                              <a:solidFill>
                                <a:srgbClr val="0070C0"/>
                              </a:solidFill>
                              <a:latin typeface="Cambria Math"/>
                            </a:rPr>
                            <m:t>𝟔𝟕𝟎</m:t>
                          </m:r>
                        </m:num>
                        <m:den>
                          <m:r>
                            <a:rPr lang="en-US" sz="2000" b="1" i="1">
                              <a:solidFill>
                                <a:srgbClr val="0070C0"/>
                              </a:solidFill>
                              <a:latin typeface="Cambria Math"/>
                            </a:rPr>
                            <m:t>𝟐𝟎</m:t>
                          </m:r>
                        </m:den>
                      </m:f>
                      <m:r>
                        <a:rPr lang="en-US" sz="2000" b="1" i="1">
                          <a:solidFill>
                            <a:srgbClr val="0070C0"/>
                          </a:solidFill>
                          <a:latin typeface="Cambria Math"/>
                        </a:rPr>
                        <m:t>=</m:t>
                      </m:r>
                      <m:r>
                        <a:rPr lang="en-US" sz="2000" b="1" i="1">
                          <a:solidFill>
                            <a:srgbClr val="0070C0"/>
                          </a:solidFill>
                          <a:latin typeface="Cambria Math"/>
                        </a:rPr>
                        <m:t>𝟑𝟑</m:t>
                      </m:r>
                      <m:r>
                        <a:rPr lang="en-US" sz="2000" b="1" i="1">
                          <a:solidFill>
                            <a:srgbClr val="0070C0"/>
                          </a:solidFill>
                          <a:latin typeface="Cambria Math"/>
                        </a:rPr>
                        <m:t>.</m:t>
                      </m:r>
                      <m:r>
                        <a:rPr lang="en-US" sz="2000" b="1" i="1">
                          <a:solidFill>
                            <a:srgbClr val="0070C0"/>
                          </a:solidFill>
                          <a:latin typeface="Cambria Math"/>
                        </a:rPr>
                        <m:t>𝟓</m:t>
                      </m:r>
                    </m:oMath>
                  </m:oMathPara>
                </a14:m>
                <a:endParaRPr lang="en-US" b="1" dirty="0">
                  <a:solidFill>
                    <a:srgbClr val="0070C0"/>
                  </a:solidFill>
                </a:endParaRPr>
              </a:p>
            </p:txBody>
          </p:sp>
        </mc:Choice>
        <mc:Fallback>
          <p:sp>
            <p:nvSpPr>
              <p:cNvPr id="5" name="Rectangle 4"/>
              <p:cNvSpPr>
                <a:spLocks noRot="1" noChangeAspect="1" noMove="1" noResize="1" noEditPoints="1" noAdjustHandles="1" noChangeArrowheads="1" noChangeShapeType="1" noTextEdit="1"/>
              </p:cNvSpPr>
              <p:nvPr/>
            </p:nvSpPr>
            <p:spPr>
              <a:xfrm>
                <a:off x="990600" y="5808867"/>
                <a:ext cx="6172200" cy="741357"/>
              </a:xfrm>
              <a:prstGeom prst="rect">
                <a:avLst/>
              </a:prstGeom>
              <a:blipFill rotWithShape="1">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xmlns="" val="29502000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US" dirty="0"/>
          </a:p>
        </p:txBody>
      </p:sp>
      <p:sp>
        <p:nvSpPr>
          <p:cNvPr id="3" name="Text Placeholder 2"/>
          <p:cNvSpPr>
            <a:spLocks noGrp="1"/>
          </p:cNvSpPr>
          <p:nvPr>
            <p:ph type="body" sz="quarter" idx="13"/>
          </p:nvPr>
        </p:nvSpPr>
        <p:spPr>
          <a:xfrm>
            <a:off x="533400" y="1524000"/>
            <a:ext cx="8153400" cy="5181600"/>
          </a:xfrm>
        </p:spPr>
        <p:txBody>
          <a:bodyPr>
            <a:noAutofit/>
          </a:bodyPr>
          <a:lstStyle/>
          <a:p>
            <a:pPr lvl="0" algn="just">
              <a:buClr>
                <a:srgbClr val="D34817"/>
              </a:buClr>
            </a:pPr>
            <a:r>
              <a:rPr lang="en-US" sz="2200" b="1" dirty="0">
                <a:solidFill>
                  <a:prstClr val="black"/>
                </a:solidFill>
              </a:rPr>
              <a:t>Use of Excel Add-ins</a:t>
            </a:r>
          </a:p>
          <a:p>
            <a:pPr lvl="1" algn="just">
              <a:buClr>
                <a:srgbClr val="9B2D1F"/>
              </a:buClr>
            </a:pPr>
            <a:r>
              <a:rPr lang="en-US" sz="2200" dirty="0">
                <a:solidFill>
                  <a:prstClr val="black"/>
                </a:solidFill>
              </a:rPr>
              <a:t>Activating Excel Add-ins</a:t>
            </a:r>
          </a:p>
          <a:p>
            <a:pPr lvl="1" algn="just">
              <a:buClr>
                <a:srgbClr val="9B2D1F"/>
              </a:buClr>
            </a:pPr>
            <a:r>
              <a:rPr lang="en-US" sz="2200" dirty="0">
                <a:solidFill>
                  <a:prstClr val="black"/>
                </a:solidFill>
              </a:rPr>
              <a:t>Introduction to Analysis Tool Pack Excel Add-in</a:t>
            </a:r>
          </a:p>
          <a:p>
            <a:pPr lvl="2" algn="just">
              <a:buClr>
                <a:srgbClr val="D34817">
                  <a:tint val="60000"/>
                </a:srgbClr>
              </a:buClr>
            </a:pPr>
            <a:r>
              <a:rPr lang="en-US" sz="1800" dirty="0">
                <a:solidFill>
                  <a:prstClr val="black"/>
                </a:solidFill>
              </a:rPr>
              <a:t>Calculating Basic Summary Statistics using Data Analysis Tool Pack</a:t>
            </a:r>
          </a:p>
          <a:p>
            <a:pPr lvl="2" algn="just">
              <a:buClr>
                <a:srgbClr val="D34817">
                  <a:tint val="60000"/>
                </a:srgbClr>
              </a:buClr>
            </a:pPr>
            <a:r>
              <a:rPr lang="en-US" sz="1800" dirty="0">
                <a:solidFill>
                  <a:prstClr val="black"/>
                </a:solidFill>
              </a:rPr>
              <a:t>Constructing Histogram using Data Analysis Tool pack</a:t>
            </a:r>
          </a:p>
          <a:p>
            <a:pPr marL="0" indent="0" algn="just">
              <a:buNone/>
            </a:pPr>
            <a:endParaRPr lang="en-US" sz="2200" b="1" dirty="0"/>
          </a:p>
          <a:p>
            <a:pPr marL="0" lvl="0" indent="0" algn="just">
              <a:buClr>
                <a:srgbClr val="D34817"/>
              </a:buClr>
              <a:buNone/>
            </a:pPr>
            <a:r>
              <a:rPr lang="en-US" sz="2200" b="1" dirty="0">
                <a:solidFill>
                  <a:prstClr val="black"/>
                </a:solidFill>
              </a:rPr>
              <a:t>Measures of Central Tendency</a:t>
            </a:r>
          </a:p>
          <a:p>
            <a:pPr lvl="0" algn="just">
              <a:buClr>
                <a:srgbClr val="D34817"/>
              </a:buClr>
            </a:pPr>
            <a:r>
              <a:rPr lang="en-US" sz="2200" dirty="0">
                <a:solidFill>
                  <a:prstClr val="black"/>
                </a:solidFill>
              </a:rPr>
              <a:t>Characteristics of a good Average</a:t>
            </a:r>
          </a:p>
          <a:p>
            <a:pPr lvl="1" algn="just">
              <a:buClr>
                <a:srgbClr val="D34817"/>
              </a:buClr>
            </a:pPr>
            <a:r>
              <a:rPr lang="en-US" sz="1800" b="1" dirty="0">
                <a:solidFill>
                  <a:prstClr val="black"/>
                </a:solidFill>
              </a:rPr>
              <a:t>Arithmetic Mean (or simply Mean)</a:t>
            </a:r>
          </a:p>
          <a:p>
            <a:pPr lvl="3">
              <a:buClr>
                <a:srgbClr val="D34817">
                  <a:tint val="60000"/>
                </a:srgbClr>
              </a:buClr>
            </a:pPr>
            <a:r>
              <a:rPr lang="en-US" dirty="0">
                <a:solidFill>
                  <a:prstClr val="black"/>
                </a:solidFill>
              </a:rPr>
              <a:t>Mean for ungrouped Data</a:t>
            </a:r>
          </a:p>
          <a:p>
            <a:pPr lvl="3">
              <a:buClr>
                <a:srgbClr val="D34817">
                  <a:tint val="60000"/>
                </a:srgbClr>
              </a:buClr>
            </a:pPr>
            <a:r>
              <a:rPr lang="en-US" dirty="0">
                <a:solidFill>
                  <a:prstClr val="black"/>
                </a:solidFill>
              </a:rPr>
              <a:t>Mean for grouped Data</a:t>
            </a:r>
          </a:p>
          <a:p>
            <a:pPr lvl="3">
              <a:buClr>
                <a:srgbClr val="D34817">
                  <a:tint val="60000"/>
                </a:srgbClr>
              </a:buClr>
            </a:pPr>
            <a:r>
              <a:rPr lang="en-US" dirty="0">
                <a:solidFill>
                  <a:prstClr val="black"/>
                </a:solidFill>
              </a:rPr>
              <a:t>Related Examples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27</a:t>
            </a:fld>
            <a:endParaRPr lang="en-US"/>
          </a:p>
        </p:txBody>
      </p:sp>
      <mc:AlternateContent xmlns:mc="http://schemas.openxmlformats.org/markup-compatibility/2006">
        <mc:Choice xmlns:p14="http://schemas.microsoft.com/office/powerpoint/2010/main" xmlns="" Requires="p14">
          <p:contentPart p14:bwMode="auto" r:id="rId2">
            <p14:nvContentPartPr>
              <p14:cNvPr id="1026" name="Ink 2"/>
              <p14:cNvContentPartPr>
                <a14:cpLocks xmlns:a14="http://schemas.microsoft.com/office/drawing/2010/main" noRot="1" noChangeAspect="1" noEditPoints="1" noChangeArrowheads="1" noChangeShapeType="1"/>
              </p14:cNvContentPartPr>
              <p14:nvPr/>
            </p14:nvContentPartPr>
            <p14:xfrm>
              <a:off x="7148513" y="16810038"/>
              <a:ext cx="0" cy="0"/>
            </p14:xfrm>
          </p:contentPart>
        </mc:Choice>
        <mc:Fallback>
          <p:pic>
            <p:nvPicPr>
              <p:cNvPr id="1026" name="Ink 2"/>
              <p:cNvPicPr>
                <a:picLocks noRot="1" noChangeAspect="1" noEditPoints="1" noChangeArrowheads="1" noChangeShapeType="1"/>
              </p:cNvPicPr>
              <p:nvPr/>
            </p:nvPicPr>
            <p:blipFill>
              <a:blip r:embed="rId3"/>
              <a:stretch>
                <a:fillRect/>
              </a:stretch>
            </p:blipFill>
            <p:spPr>
              <a:xfrm>
                <a:off x="7148513" y="16810038"/>
                <a:ext cx="0" cy="0"/>
              </a:xfrm>
              <a:prstGeom prst="rect">
                <a:avLst/>
              </a:prstGeom>
            </p:spPr>
          </p:pic>
        </mc:Fallback>
      </mc:AlternateContent>
    </p:spTree>
    <p:extLst>
      <p:ext uri="{BB962C8B-B14F-4D97-AF65-F5344CB8AC3E}">
        <p14:creationId xmlns:p14="http://schemas.microsoft.com/office/powerpoint/2010/main" xmlns="" val="267963617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Lecture</a:t>
            </a:r>
            <a:endParaRPr lang="en-US" dirty="0"/>
          </a:p>
        </p:txBody>
      </p:sp>
      <p:sp>
        <p:nvSpPr>
          <p:cNvPr id="3" name="Text Placeholder 2"/>
          <p:cNvSpPr>
            <a:spLocks noGrp="1"/>
          </p:cNvSpPr>
          <p:nvPr>
            <p:ph type="body" sz="quarter" idx="13"/>
          </p:nvPr>
        </p:nvSpPr>
        <p:spPr>
          <a:xfrm>
            <a:off x="533400" y="1371600"/>
            <a:ext cx="8153400" cy="4800600"/>
          </a:xfrm>
        </p:spPr>
        <p:txBody>
          <a:bodyPr>
            <a:normAutofit/>
          </a:bodyPr>
          <a:lstStyle/>
          <a:p>
            <a:pPr marL="0" indent="0">
              <a:buNone/>
            </a:pPr>
            <a:r>
              <a:rPr lang="en-US" sz="2200" dirty="0" smtClean="0"/>
              <a:t>In next lecture, we will study:</a:t>
            </a:r>
          </a:p>
          <a:p>
            <a:pPr marL="0" indent="0">
              <a:buNone/>
            </a:pPr>
            <a:endParaRPr lang="en-US" sz="2200" b="1" dirty="0" smtClean="0"/>
          </a:p>
          <a:p>
            <a:pPr marL="0" indent="0">
              <a:buNone/>
            </a:pPr>
            <a:r>
              <a:rPr lang="en-US" sz="2200" b="1" dirty="0" smtClean="0"/>
              <a:t>Measures of Central Tendency</a:t>
            </a:r>
          </a:p>
          <a:p>
            <a:pPr lvl="1"/>
            <a:r>
              <a:rPr lang="en-US" sz="2200" dirty="0" smtClean="0"/>
              <a:t>Weighted Mean</a:t>
            </a:r>
          </a:p>
          <a:p>
            <a:pPr lvl="1"/>
            <a:r>
              <a:rPr lang="en-US" sz="2200" dirty="0" smtClean="0"/>
              <a:t>Combined Mean</a:t>
            </a:r>
          </a:p>
          <a:p>
            <a:pPr lvl="1"/>
            <a:r>
              <a:rPr lang="en-US" sz="2200" dirty="0" smtClean="0"/>
              <a:t>Merits and demerits of Arithmetic Mean</a:t>
            </a:r>
          </a:p>
          <a:p>
            <a:endParaRPr lang="en-US" sz="2200" dirty="0" smtClean="0"/>
          </a:p>
          <a:p>
            <a:r>
              <a:rPr lang="en-US" sz="2200" dirty="0" smtClean="0"/>
              <a:t>Median</a:t>
            </a:r>
          </a:p>
          <a:p>
            <a:pPr lvl="2"/>
            <a:r>
              <a:rPr lang="en-US" sz="2200" dirty="0" smtClean="0"/>
              <a:t>Median for Grouped Data</a:t>
            </a:r>
          </a:p>
          <a:p>
            <a:pPr lvl="2"/>
            <a:r>
              <a:rPr lang="en-US" sz="2200" dirty="0" smtClean="0"/>
              <a:t>Median for Ungrouped Data</a:t>
            </a:r>
          </a:p>
          <a:p>
            <a:pPr lvl="2"/>
            <a:r>
              <a:rPr lang="en-US" sz="2200" dirty="0" smtClean="0"/>
              <a:t>Merits and demerits of Median</a:t>
            </a:r>
          </a:p>
          <a:p>
            <a:endParaRPr lang="en-US" sz="2200" b="1" dirty="0" smtClean="0"/>
          </a:p>
        </p:txBody>
      </p:sp>
      <p:sp>
        <p:nvSpPr>
          <p:cNvPr id="4" name="Slide Number Placeholder 3"/>
          <p:cNvSpPr>
            <a:spLocks noGrp="1"/>
          </p:cNvSpPr>
          <p:nvPr>
            <p:ph type="sldNum" sz="quarter" idx="12"/>
          </p:nvPr>
        </p:nvSpPr>
        <p:spPr/>
        <p:txBody>
          <a:bodyPr/>
          <a:lstStyle/>
          <a:p>
            <a:fld id="{B6F15528-21DE-4FAA-801E-634DDDAF4B2B}" type="slidenum">
              <a:rPr lang="en-US" smtClean="0"/>
              <a:pPr/>
              <a:t>28</a:t>
            </a:fld>
            <a:endParaRPr lang="en-US"/>
          </a:p>
        </p:txBody>
      </p:sp>
    </p:spTree>
    <p:extLst>
      <p:ext uri="{BB962C8B-B14F-4D97-AF65-F5344CB8AC3E}">
        <p14:creationId xmlns:p14="http://schemas.microsoft.com/office/powerpoint/2010/main" xmlns="" val="34147335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2352</TotalTime>
  <Words>1026</Words>
  <Application>Microsoft Office PowerPoint</Application>
  <PresentationFormat>On-screen Show (4:3)</PresentationFormat>
  <Paragraphs>391</Paragraphs>
  <Slides>28</Slides>
  <Notes>2</Notes>
  <HiddenSlides>0</HiddenSlides>
  <MMClips>0</MMClips>
  <ScaleCrop>false</ScaleCrop>
  <HeadingPairs>
    <vt:vector size="4" baseType="variant">
      <vt:variant>
        <vt:lpstr>Theme</vt:lpstr>
      </vt:variant>
      <vt:variant>
        <vt:i4>2</vt:i4>
      </vt:variant>
      <vt:variant>
        <vt:lpstr>Slide Titles</vt:lpstr>
      </vt:variant>
      <vt:variant>
        <vt:i4>28</vt:i4>
      </vt:variant>
    </vt:vector>
  </HeadingPairs>
  <TitlesOfParts>
    <vt:vector size="30" baseType="lpstr">
      <vt:lpstr>Custom Design</vt:lpstr>
      <vt:lpstr>Equity</vt:lpstr>
      <vt:lpstr>MTH 161: Introduction To Statistics</vt:lpstr>
      <vt:lpstr>Review of Previous Lecture</vt:lpstr>
      <vt:lpstr>Objectives of Current Lecture</vt:lpstr>
      <vt:lpstr>Excel Add-ins</vt:lpstr>
      <vt:lpstr>Histograms For Quantitative Data</vt:lpstr>
      <vt:lpstr>Measures of Central Tendency</vt:lpstr>
      <vt:lpstr>Measures of Central Tendency</vt:lpstr>
      <vt:lpstr>Characteristics of a Good Average</vt:lpstr>
      <vt:lpstr>Characteristics of a Good Average</vt:lpstr>
      <vt:lpstr>Different Measures of Central Tendency</vt:lpstr>
      <vt:lpstr>Arithmetic Mean (or Simply Mean)</vt:lpstr>
      <vt:lpstr>Arithmetic Mean for Ungrouped Data</vt:lpstr>
      <vt:lpstr>Arithmetic Mean for Ungrouped Data</vt:lpstr>
      <vt:lpstr>Arithmetic Mean for Ungrouped Data</vt:lpstr>
      <vt:lpstr>Arithmetic Mean for Ungrouped Data</vt:lpstr>
      <vt:lpstr>Arithmetic Mean for Grouped Data</vt:lpstr>
      <vt:lpstr>Arithmetic Mean for Grouped Data</vt:lpstr>
      <vt:lpstr>Arithmetic Mean for Grouped Data</vt:lpstr>
      <vt:lpstr>Arithmetic Mean for Grouped Data</vt:lpstr>
      <vt:lpstr>Arithmetic Mean for Grouped Data</vt:lpstr>
      <vt:lpstr>Arithmetic Mean for Grouped Data</vt:lpstr>
      <vt:lpstr>Arithmetic Mean for Grouped Data</vt:lpstr>
      <vt:lpstr>Arithmetic Mean for Grouped Data</vt:lpstr>
      <vt:lpstr>Arithmetic Mean for Grouped Data</vt:lpstr>
      <vt:lpstr>Arithmetic Mean for Grouped Data</vt:lpstr>
      <vt:lpstr>Arithmetic Mean for Grouped Data</vt:lpstr>
      <vt:lpstr>Review</vt:lpstr>
      <vt:lpstr>Next Lecture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Statistics</dc:title>
  <dc:creator>Dr. Mumtaz Ahmed</dc:creator>
  <cp:lastModifiedBy>NTS</cp:lastModifiedBy>
  <cp:revision>364</cp:revision>
  <dcterms:created xsi:type="dcterms:W3CDTF">2006-08-16T00:00:00Z</dcterms:created>
  <dcterms:modified xsi:type="dcterms:W3CDTF">2013-06-20T10:57:57Z</dcterms:modified>
</cp:coreProperties>
</file>