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8"/>
  </p:notesMasterIdLst>
  <p:sldIdLst>
    <p:sldId id="256" r:id="rId3"/>
    <p:sldId id="428" r:id="rId4"/>
    <p:sldId id="348" r:id="rId5"/>
    <p:sldId id="437" r:id="rId6"/>
    <p:sldId id="409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21" r:id="rId17"/>
    <p:sldId id="429" r:id="rId18"/>
    <p:sldId id="431" r:id="rId19"/>
    <p:sldId id="432" r:id="rId20"/>
    <p:sldId id="433" r:id="rId21"/>
    <p:sldId id="435" r:id="rId22"/>
    <p:sldId id="436" r:id="rId23"/>
    <p:sldId id="440" r:id="rId24"/>
    <p:sldId id="439" r:id="rId25"/>
    <p:sldId id="260" r:id="rId26"/>
    <p:sldId id="44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454" autoAdjust="0"/>
  </p:normalViewPr>
  <p:slideViewPr>
    <p:cSldViewPr>
      <p:cViewPr>
        <p:scale>
          <a:sx n="70" d="100"/>
          <a:sy n="70" d="100"/>
        </p:scale>
        <p:origin x="-1302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4%20Presentation%20of%20Data%20using%20Graphs\data%20for%20graph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4%20Presentation%20of%20Data%20using%20Graphs\data%20for%20graphs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Delivered%20Lectures%20at%20Virtual%20Campus\final%20delivered%20lectures\Lecture%2005%20data%20Frequency%20Distribution%20and%20Graphs%20in%20MS%20Exce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Bar Chart: Party Affiliation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Sheet1!$C$2</c:f>
              <c:strCache>
                <c:ptCount val="1"/>
                <c:pt idx="0">
                  <c:v>Freq (f)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Sheet1!$B$3:$B$6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  <c:pt idx="0">
                  <c:v>10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</c:ser>
        <c:dLbls/>
        <c:axId val="43781120"/>
        <c:axId val="75933568"/>
      </c:barChart>
      <c:catAx>
        <c:axId val="437811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Parties</a:t>
                </a:r>
              </a:p>
            </c:rich>
          </c:tx>
          <c:layout/>
        </c:title>
        <c:tickLblPos val="nextTo"/>
        <c:crossAx val="75933568"/>
        <c:crosses val="autoZero"/>
        <c:auto val="1"/>
        <c:lblAlgn val="ctr"/>
        <c:lblOffset val="100"/>
      </c:catAx>
      <c:valAx>
        <c:axId val="759335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4378112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Bar Chart: Party Affiliation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'Simple Bar Chart'!$C$2</c:f>
              <c:strCache>
                <c:ptCount val="1"/>
                <c:pt idx="0">
                  <c:v>Freq (f)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'Simple Bar Chart'!$B$3:$B$6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'Simple Bar Chart'!$C$3:$C$6</c:f>
              <c:numCache>
                <c:formatCode>General</c:formatCode>
                <c:ptCount val="4"/>
                <c:pt idx="0">
                  <c:v>10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</c:ser>
        <c:dLbls/>
        <c:axId val="44343296"/>
        <c:axId val="44345216"/>
      </c:barChart>
      <c:catAx>
        <c:axId val="44343296"/>
        <c:scaling>
          <c:orientation val="minMax"/>
        </c:scaling>
        <c:axPos val="l"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Parties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en-US"/>
          </a:p>
        </c:txPr>
        <c:crossAx val="44345216"/>
        <c:crosses val="autoZero"/>
        <c:auto val="1"/>
        <c:lblAlgn val="ctr"/>
        <c:lblOffset val="100"/>
      </c:catAx>
      <c:valAx>
        <c:axId val="44345216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en-US"/>
          </a:p>
        </c:txPr>
        <c:crossAx val="4434329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>
                <a:effectLst/>
              </a:rPr>
              <a:t>Bar Chart: Party Affiliation</a:t>
            </a:r>
            <a:endParaRPr lang="en-US" dirty="0">
              <a:effectLst/>
            </a:endParaRPr>
          </a:p>
        </c:rich>
      </c:tx>
      <c:layout/>
    </c:title>
    <c:plotArea>
      <c:layout/>
      <c:barChart>
        <c:barDir val="col"/>
        <c:grouping val="clustered"/>
        <c:ser>
          <c:idx val="1"/>
          <c:order val="0"/>
          <c:tx>
            <c:strRef>
              <c:f>Sheet1!$D$2</c:f>
              <c:strCache>
                <c:ptCount val="1"/>
                <c:pt idx="0">
                  <c:v>Relative Freq</c:v>
                </c:pt>
              </c:strCache>
            </c:strRef>
          </c:tx>
          <c:cat>
            <c:strRef>
              <c:f>Sheet1!$B$3:$B$6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  <c:pt idx="0">
                  <c:v>0.33333333333333331</c:v>
                </c:pt>
                <c:pt idx="1">
                  <c:v>0.3000000000000001</c:v>
                </c:pt>
                <c:pt idx="2">
                  <c:v>0.2</c:v>
                </c:pt>
                <c:pt idx="3">
                  <c:v>0.16666666666666666</c:v>
                </c:pt>
              </c:numCache>
            </c:numRef>
          </c:val>
        </c:ser>
        <c:dLbls/>
        <c:axId val="44666240"/>
        <c:axId val="44676608"/>
      </c:barChart>
      <c:catAx>
        <c:axId val="446662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Parties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4676608"/>
        <c:crosses val="autoZero"/>
        <c:auto val="1"/>
        <c:lblAlgn val="ctr"/>
        <c:lblOffset val="100"/>
      </c:catAx>
      <c:valAx>
        <c:axId val="446766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Relative Frequency (%ages)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466624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8"/>
  <c:chart>
    <c:title>
      <c:tx>
        <c:rich>
          <a:bodyPr/>
          <a:lstStyle/>
          <a:p>
            <a:pPr>
              <a:defRPr/>
            </a:pPr>
            <a:r>
              <a:rPr lang="en-US"/>
              <a:t>Bar Chart: Party Affiliation</a:t>
            </a:r>
          </a:p>
        </c:rich>
      </c:tx>
      <c:layout/>
    </c:title>
    <c:plotArea>
      <c:layout/>
      <c:barChart>
        <c:barDir val="bar"/>
        <c:grouping val="clustered"/>
        <c:ser>
          <c:idx val="1"/>
          <c:order val="0"/>
          <c:tx>
            <c:strRef>
              <c:f>'Simple Bar Chart'!$D$2</c:f>
              <c:strCache>
                <c:ptCount val="1"/>
                <c:pt idx="0">
                  <c:v>Relative Freq</c:v>
                </c:pt>
              </c:strCache>
            </c:strRef>
          </c:tx>
          <c:cat>
            <c:strRef>
              <c:f>'Simple Bar Chart'!$B$3:$B$6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'Simple Bar Chart'!$D$3:$D$6</c:f>
              <c:numCache>
                <c:formatCode>General</c:formatCode>
                <c:ptCount val="4"/>
                <c:pt idx="0">
                  <c:v>0.33333333333333331</c:v>
                </c:pt>
                <c:pt idx="1">
                  <c:v>0.3000000000000001</c:v>
                </c:pt>
                <c:pt idx="2">
                  <c:v>0.2</c:v>
                </c:pt>
                <c:pt idx="3">
                  <c:v>0.16666666666666666</c:v>
                </c:pt>
              </c:numCache>
            </c:numRef>
          </c:val>
        </c:ser>
        <c:dLbls/>
        <c:axId val="43923712"/>
        <c:axId val="43950464"/>
      </c:barChart>
      <c:catAx>
        <c:axId val="4392371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Parties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3950464"/>
        <c:crosses val="autoZero"/>
        <c:auto val="1"/>
        <c:lblAlgn val="ctr"/>
        <c:lblOffset val="100"/>
      </c:catAx>
      <c:valAx>
        <c:axId val="43950464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 smtClean="0">
                    <a:effectLst/>
                  </a:rPr>
                  <a:t>Relative Frequency (%ages)</a:t>
                </a:r>
                <a:endParaRPr lang="en-US" dirty="0" smtClean="0">
                  <a:effectLst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4392371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050" b="1"/>
          </a:pPr>
          <a:endParaRPr lang="en-US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Area and Production of Cotton in Punjab</a:t>
            </a:r>
          </a:p>
        </c:rich>
      </c:tx>
      <c:layout>
        <c:manualLayout>
          <c:xMode val="edge"/>
          <c:yMode val="edge"/>
          <c:x val="8.3862393387753101E-2"/>
          <c:y val="2.380952380952381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Sheet2!$C$2</c:f>
              <c:strCache>
                <c:ptCount val="1"/>
                <c:pt idx="0">
                  <c:v>Area (000 acres)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Sheet2!$B$3:$B$5</c:f>
              <c:strCache>
                <c:ptCount val="3"/>
                <c:pt idx="0">
                  <c:v>1965-66</c:v>
                </c:pt>
                <c:pt idx="1">
                  <c:v>1970-71</c:v>
                </c:pt>
                <c:pt idx="2">
                  <c:v>1975-76</c:v>
                </c:pt>
              </c:strCache>
            </c:strRef>
          </c:cat>
          <c:val>
            <c:numRef>
              <c:f>Sheet2!$C$3:$C$5</c:f>
              <c:numCache>
                <c:formatCode>General</c:formatCode>
                <c:ptCount val="3"/>
                <c:pt idx="0">
                  <c:v>2866</c:v>
                </c:pt>
                <c:pt idx="1">
                  <c:v>3233</c:v>
                </c:pt>
                <c:pt idx="2">
                  <c:v>3420</c:v>
                </c:pt>
              </c:numCache>
            </c:numRef>
          </c:val>
        </c:ser>
        <c:ser>
          <c:idx val="1"/>
          <c:order val="1"/>
          <c:tx>
            <c:strRef>
              <c:f>Sheet2!$D$2</c:f>
              <c:strCache>
                <c:ptCount val="1"/>
                <c:pt idx="0">
                  <c:v>Production (000 bales)</c:v>
                </c:pt>
              </c:strCache>
            </c:strRef>
          </c:tx>
          <c:dLbls>
            <c:showVal val="1"/>
          </c:dLbls>
          <c:cat>
            <c:strRef>
              <c:f>Sheet2!$B$3:$B$5</c:f>
              <c:strCache>
                <c:ptCount val="3"/>
                <c:pt idx="0">
                  <c:v>1965-66</c:v>
                </c:pt>
                <c:pt idx="1">
                  <c:v>1970-71</c:v>
                </c:pt>
                <c:pt idx="2">
                  <c:v>1975-76</c:v>
                </c:pt>
              </c:strCache>
            </c:strRef>
          </c:cat>
          <c:val>
            <c:numRef>
              <c:f>Sheet2!$D$3:$D$5</c:f>
              <c:numCache>
                <c:formatCode>General</c:formatCode>
                <c:ptCount val="3"/>
                <c:pt idx="0">
                  <c:v>1588</c:v>
                </c:pt>
                <c:pt idx="1">
                  <c:v>2229</c:v>
                </c:pt>
                <c:pt idx="2">
                  <c:v>1937</c:v>
                </c:pt>
              </c:numCache>
            </c:numRef>
          </c:val>
        </c:ser>
        <c:dLbls/>
        <c:axId val="44796928"/>
        <c:axId val="44803200"/>
      </c:barChart>
      <c:catAx>
        <c:axId val="447969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Years</a:t>
                </a:r>
              </a:p>
            </c:rich>
          </c:tx>
          <c:layout/>
        </c:title>
        <c:tickLblPos val="nextTo"/>
        <c:crossAx val="44803200"/>
        <c:crosses val="autoZero"/>
        <c:auto val="1"/>
        <c:lblAlgn val="ctr"/>
        <c:lblOffset val="100"/>
      </c:catAx>
      <c:valAx>
        <c:axId val="44803200"/>
        <c:scaling>
          <c:orientation val="minMax"/>
        </c:scaling>
        <c:axPos val="l"/>
        <c:majorGridlines/>
        <c:numFmt formatCode="General" sourceLinked="1"/>
        <c:tickLblPos val="nextTo"/>
        <c:crossAx val="4479692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Component Bar Chart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Sheet3!$D$3</c:f>
              <c:strCache>
                <c:ptCount val="1"/>
                <c:pt idx="0">
                  <c:v>Male</c:v>
                </c:pt>
              </c:strCache>
            </c:strRef>
          </c:tx>
          <c:dLbls>
            <c:showVal val="1"/>
          </c:dLbls>
          <c:cat>
            <c:strRef>
              <c:f>Sheet3!$B$4:$B$6</c:f>
              <c:strCache>
                <c:ptCount val="3"/>
                <c:pt idx="0">
                  <c:v>BBA</c:v>
                </c:pt>
                <c:pt idx="1">
                  <c:v>MBA</c:v>
                </c:pt>
                <c:pt idx="2">
                  <c:v>MS/PHD</c:v>
                </c:pt>
              </c:strCache>
            </c:strRef>
          </c:cat>
          <c:val>
            <c:numRef>
              <c:f>Sheet3!$D$4:$D$6</c:f>
              <c:numCache>
                <c:formatCode>General</c:formatCode>
                <c:ptCount val="3"/>
                <c:pt idx="0">
                  <c:v>33</c:v>
                </c:pt>
                <c:pt idx="1">
                  <c:v>32</c:v>
                </c:pt>
                <c:pt idx="2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Sheet3!$E$3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Sheet3!$B$4:$B$6</c:f>
              <c:strCache>
                <c:ptCount val="3"/>
                <c:pt idx="0">
                  <c:v>BBA</c:v>
                </c:pt>
                <c:pt idx="1">
                  <c:v>MBA</c:v>
                </c:pt>
                <c:pt idx="2">
                  <c:v>MS/PHD</c:v>
                </c:pt>
              </c:strCache>
            </c:strRef>
          </c:cat>
          <c:val>
            <c:numRef>
              <c:f>Sheet3!$E$4:$E$6</c:f>
              <c:numCache>
                <c:formatCode>General</c:formatCode>
                <c:ptCount val="3"/>
                <c:pt idx="0">
                  <c:v>32</c:v>
                </c:pt>
                <c:pt idx="1">
                  <c:v>28</c:v>
                </c:pt>
                <c:pt idx="2">
                  <c:v>19</c:v>
                </c:pt>
              </c:numCache>
            </c:numRef>
          </c:val>
        </c:ser>
        <c:dLbls/>
        <c:overlap val="100"/>
        <c:axId val="44874752"/>
        <c:axId val="44885120"/>
      </c:barChart>
      <c:catAx>
        <c:axId val="448747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Classes</a:t>
                </a:r>
              </a:p>
            </c:rich>
          </c:tx>
          <c:layout/>
        </c:title>
        <c:tickLblPos val="nextTo"/>
        <c:crossAx val="44885120"/>
        <c:crosses val="autoZero"/>
        <c:auto val="1"/>
        <c:lblAlgn val="ctr"/>
        <c:lblOffset val="100"/>
      </c:catAx>
      <c:valAx>
        <c:axId val="4488512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 of Students</a:t>
                </a:r>
              </a:p>
            </c:rich>
          </c:tx>
          <c:layout/>
        </c:title>
        <c:numFmt formatCode="General" sourceLinked="1"/>
        <c:tickLblPos val="nextTo"/>
        <c:crossAx val="44874752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Pie</a:t>
            </a:r>
            <a:r>
              <a:rPr lang="en-US" baseline="0" dirty="0" smtClean="0"/>
              <a:t> Chart</a:t>
            </a:r>
          </a:p>
          <a:p>
            <a:pPr>
              <a:defRPr/>
            </a:pPr>
            <a:r>
              <a:rPr lang="en-US" dirty="0" smtClean="0"/>
              <a:t>Expenditure </a:t>
            </a:r>
            <a:r>
              <a:rPr lang="en-US" dirty="0"/>
              <a:t>(in 100 rupees)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Sheet4!$C$2</c:f>
              <c:strCache>
                <c:ptCount val="1"/>
                <c:pt idx="0">
                  <c:v>Expenditure (in 100 rupees)</c:v>
                </c:pt>
              </c:strCache>
            </c:strRef>
          </c:tx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Sheet4!$C$3:$C$7</c:f>
              <c:numCache>
                <c:formatCode>General</c:formatCode>
                <c:ptCount val="5"/>
                <c:pt idx="0">
                  <c:v>50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  <c:pt idx="4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Angles of sector (in Degrees)</c:v>
                </c:pt>
              </c:strCache>
            </c:strRef>
          </c:tx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Sheet4!$D$3:$D$7</c:f>
              <c:numCache>
                <c:formatCode>General</c:formatCode>
                <c:ptCount val="5"/>
                <c:pt idx="0">
                  <c:v>120</c:v>
                </c:pt>
                <c:pt idx="1">
                  <c:v>72</c:v>
                </c:pt>
                <c:pt idx="2">
                  <c:v>48</c:v>
                </c:pt>
                <c:pt idx="3">
                  <c:v>36</c:v>
                </c:pt>
                <c:pt idx="4">
                  <c:v>84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2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Pie</a:t>
            </a:r>
            <a:r>
              <a:rPr lang="en-US" baseline="0" dirty="0" smtClean="0"/>
              <a:t> Chart</a:t>
            </a:r>
          </a:p>
          <a:p>
            <a:pPr>
              <a:defRPr/>
            </a:pPr>
            <a:r>
              <a:rPr lang="en-US" dirty="0" smtClean="0"/>
              <a:t>Expenditure </a:t>
            </a:r>
            <a:r>
              <a:rPr lang="en-US" dirty="0"/>
              <a:t>(in 100 rupees)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Sheet4!$C$2</c:f>
              <c:strCache>
                <c:ptCount val="1"/>
                <c:pt idx="0">
                  <c:v>Expenditure (in 100 rupees)</c:v>
                </c:pt>
              </c:strCache>
            </c:strRef>
          </c:tx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35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Sheet4!$C$3:$C$7</c:f>
              <c:numCache>
                <c:formatCode>General</c:formatCode>
                <c:ptCount val="5"/>
                <c:pt idx="0">
                  <c:v>50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  <c:pt idx="4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Angles of sector (in Degrees)</c:v>
                </c:pt>
              </c:strCache>
            </c:strRef>
          </c:tx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Sheet4!$D$3:$D$7</c:f>
              <c:numCache>
                <c:formatCode>General</c:formatCode>
                <c:ptCount val="5"/>
                <c:pt idx="0">
                  <c:v>120</c:v>
                </c:pt>
                <c:pt idx="1">
                  <c:v>72</c:v>
                </c:pt>
                <c:pt idx="2">
                  <c:v>48</c:v>
                </c:pt>
                <c:pt idx="3">
                  <c:v>36</c:v>
                </c:pt>
                <c:pt idx="4">
                  <c:v>84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682327209098865"/>
          <c:y val="0.39757742782152244"/>
          <c:w val="0.19843394575678044"/>
          <c:h val="0.39784485272674264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txPr>
    <a:bodyPr/>
    <a:lstStyle/>
    <a:p>
      <a:pPr>
        <a:defRPr sz="12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Scatter Plot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'Scatter plot'!$C$2</c:f>
              <c:strCache>
                <c:ptCount val="1"/>
                <c:pt idx="0">
                  <c:v>Ice Cream Sales ($)</c:v>
                </c:pt>
              </c:strCache>
            </c:strRef>
          </c:tx>
          <c:spPr>
            <a:ln w="28575">
              <a:noFill/>
            </a:ln>
          </c:spPr>
          <c:xVal>
            <c:numRef>
              <c:f>'Scatter plot'!$B$3:$B$14</c:f>
              <c:numCache>
                <c:formatCode>General</c:formatCode>
                <c:ptCount val="12"/>
                <c:pt idx="0">
                  <c:v>14.2</c:v>
                </c:pt>
                <c:pt idx="1">
                  <c:v>16.399999999999999</c:v>
                </c:pt>
                <c:pt idx="2">
                  <c:v>11.9</c:v>
                </c:pt>
                <c:pt idx="3">
                  <c:v>15.2</c:v>
                </c:pt>
                <c:pt idx="4">
                  <c:v>18.5</c:v>
                </c:pt>
                <c:pt idx="5">
                  <c:v>22.1</c:v>
                </c:pt>
                <c:pt idx="6">
                  <c:v>19.399999999999999</c:v>
                </c:pt>
                <c:pt idx="7">
                  <c:v>25.1</c:v>
                </c:pt>
                <c:pt idx="8">
                  <c:v>23.4</c:v>
                </c:pt>
                <c:pt idx="9">
                  <c:v>18.100000000000001</c:v>
                </c:pt>
                <c:pt idx="10">
                  <c:v>22.6</c:v>
                </c:pt>
                <c:pt idx="11">
                  <c:v>17.2</c:v>
                </c:pt>
              </c:numCache>
            </c:numRef>
          </c:xVal>
          <c:yVal>
            <c:numRef>
              <c:f>'Scatter plot'!$C$3:$C$14</c:f>
              <c:numCache>
                <c:formatCode>#,##0_);[Red]\(#,##0\)</c:formatCode>
                <c:ptCount val="12"/>
                <c:pt idx="0">
                  <c:v>215</c:v>
                </c:pt>
                <c:pt idx="1">
                  <c:v>325</c:v>
                </c:pt>
                <c:pt idx="2">
                  <c:v>185</c:v>
                </c:pt>
                <c:pt idx="3">
                  <c:v>332</c:v>
                </c:pt>
                <c:pt idx="4">
                  <c:v>406</c:v>
                </c:pt>
                <c:pt idx="5">
                  <c:v>522</c:v>
                </c:pt>
                <c:pt idx="6">
                  <c:v>412</c:v>
                </c:pt>
                <c:pt idx="7">
                  <c:v>614</c:v>
                </c:pt>
                <c:pt idx="8">
                  <c:v>544</c:v>
                </c:pt>
                <c:pt idx="9">
                  <c:v>421</c:v>
                </c:pt>
                <c:pt idx="10">
                  <c:v>445</c:v>
                </c:pt>
                <c:pt idx="11">
                  <c:v>408</c:v>
                </c:pt>
              </c:numCache>
            </c:numRef>
          </c:yVal>
        </c:ser>
        <c:dLbls/>
        <c:axId val="45222144"/>
        <c:axId val="45228416"/>
      </c:scatterChart>
      <c:valAx>
        <c:axId val="452221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(°C)</a:t>
                </a:r>
              </a:p>
            </c:rich>
          </c:tx>
          <c:layout/>
        </c:title>
        <c:numFmt formatCode="General" sourceLinked="1"/>
        <c:tickLblPos val="nextTo"/>
        <c:crossAx val="45228416"/>
        <c:crosses val="autoZero"/>
        <c:crossBetween val="midCat"/>
      </c:valAx>
      <c:valAx>
        <c:axId val="4522841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en-US"/>
                  <a:t>Ice Cream Sales ($)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</c:title>
        <c:numFmt formatCode="#,##0_);[Red]\(#,##0\)" sourceLinked="1"/>
        <c:tickLblPos val="nextTo"/>
        <c:crossAx val="45222144"/>
        <c:crosses val="autoZero"/>
        <c:crossBetween val="midCat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9102-A3C5-432D-B9DA-380B189218BB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4" r:id="rId12"/>
    <p:sldLayoutId id="2147484385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06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Introduction to MS-Excel 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Basic Overview of MS-Excel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Entering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 sequence of numbers using Auto List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Cell References (Absolute and relative Cell References)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Built-in Excel Functions</a:t>
            </a:r>
          </a:p>
          <a:p>
            <a:pPr lvl="2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Sum, Min, Max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functions</a:t>
            </a:r>
          </a:p>
          <a:p>
            <a:pPr algn="just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Constructing Frequency Tables in MS-Excel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Frequency Distribution for Quantitative Data</a:t>
            </a:r>
          </a:p>
          <a:p>
            <a:pPr lvl="2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Discrete Frequency Distribution</a:t>
            </a:r>
          </a:p>
          <a:p>
            <a:pPr lvl="2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Continuous or Grouped Frequency Distribution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Frequency Distribution for Qualitative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Data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35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lecture, we will study:</a:t>
            </a:r>
          </a:p>
          <a:p>
            <a:pPr algn="just"/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Recap: An overview of MS-Excel</a:t>
            </a:r>
          </a:p>
          <a:p>
            <a:pPr algn="just"/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Creating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Charts in MS-Excel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Graphs for Qualitative Data</a:t>
            </a:r>
          </a:p>
          <a:p>
            <a:pPr lvl="2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Chart</a:t>
            </a:r>
          </a:p>
          <a:p>
            <a:pPr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Simple Bar Chart</a:t>
            </a:r>
          </a:p>
          <a:p>
            <a:pPr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Multiple Bar Chart</a:t>
            </a:r>
          </a:p>
          <a:p>
            <a:pPr lvl="3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Component Bar Chart</a:t>
            </a:r>
          </a:p>
          <a:p>
            <a:pPr lvl="2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Pie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Chart</a:t>
            </a:r>
          </a:p>
          <a:p>
            <a:pPr lvl="1" algn="just"/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lecture, we will study:</a:t>
            </a:r>
          </a:p>
          <a:p>
            <a:pPr algn="just"/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Graphs for Quantitative Data</a:t>
            </a:r>
          </a:p>
          <a:p>
            <a:pPr marL="548640" lvl="2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Scatter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Plot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lvl="2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Constructing Histogram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6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Bar Charts for Party Affiliation Example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28824892"/>
              </p:ext>
            </p:extLst>
          </p:nvPr>
        </p:nvGraphicFramePr>
        <p:xfrm>
          <a:off x="4953000" y="2590800"/>
          <a:ext cx="3886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3973693"/>
              </p:ext>
            </p:extLst>
          </p:nvPr>
        </p:nvGraphicFramePr>
        <p:xfrm>
          <a:off x="762000" y="2895600"/>
          <a:ext cx="311658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69418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8044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Bar Charts for Party Affiliation Example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1828020"/>
              </p:ext>
            </p:extLst>
          </p:nvPr>
        </p:nvGraphicFramePr>
        <p:xfrm>
          <a:off x="762000" y="2895600"/>
          <a:ext cx="311658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69418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78819404"/>
              </p:ext>
            </p:extLst>
          </p:nvPr>
        </p:nvGraphicFramePr>
        <p:xfrm>
          <a:off x="4267200" y="2895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179141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Relative Frequency Distribution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5044677"/>
              </p:ext>
            </p:extLst>
          </p:nvPr>
        </p:nvGraphicFramePr>
        <p:xfrm>
          <a:off x="152400" y="2895600"/>
          <a:ext cx="3352800" cy="2991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990600"/>
                <a:gridCol w="152400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Freq</a:t>
                      </a:r>
                      <a:r>
                        <a:rPr lang="en-US" dirty="0" smtClean="0"/>
                        <a:t>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Relative</a:t>
                      </a:r>
                      <a:r>
                        <a:rPr lang="en-US" baseline="0" dirty="0" smtClean="0"/>
                        <a:t> Frequency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0.3333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0.1667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51897568"/>
              </p:ext>
            </p:extLst>
          </p:nvPr>
        </p:nvGraphicFramePr>
        <p:xfrm>
          <a:off x="3733800" y="2743200"/>
          <a:ext cx="5257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196304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Relative Frequency Distribution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17873485"/>
              </p:ext>
            </p:extLst>
          </p:nvPr>
        </p:nvGraphicFramePr>
        <p:xfrm>
          <a:off x="3657600" y="2667000"/>
          <a:ext cx="52578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7198095"/>
              </p:ext>
            </p:extLst>
          </p:nvPr>
        </p:nvGraphicFramePr>
        <p:xfrm>
          <a:off x="152400" y="2895600"/>
          <a:ext cx="3352800" cy="2991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990600"/>
                <a:gridCol w="152400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Freq</a:t>
                      </a:r>
                      <a:r>
                        <a:rPr lang="en-US" dirty="0" smtClean="0"/>
                        <a:t>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Relative</a:t>
                      </a:r>
                      <a:r>
                        <a:rPr lang="en-US" baseline="0" dirty="0" smtClean="0"/>
                        <a:t> Frequency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0.3333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0.1667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0499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Multiple Bar Chart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Multiple Bar Chart</a:t>
            </a:r>
          </a:p>
          <a:p>
            <a:pPr marL="0" indent="0" algn="just">
              <a:buNone/>
            </a:pPr>
            <a:r>
              <a:rPr lang="en-US" sz="2400" dirty="0" smtClean="0"/>
              <a:t>Multiple Bar Chart shows two or more characteristics corresponding to  values of a common variable in the form of a grouped bars, whose lengths are proportional to the values of the characteristics.</a:t>
            </a:r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/>
              <a:t>Draw multiple bar charts to show the area and production of cotton in Punjab </a:t>
            </a:r>
            <a:r>
              <a:rPr lang="en-US" sz="2000" dirty="0" smtClean="0"/>
              <a:t>for </a:t>
            </a:r>
            <a:r>
              <a:rPr lang="en-US" sz="2000" dirty="0"/>
              <a:t>the following data: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9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6795543"/>
              </p:ext>
            </p:extLst>
          </p:nvPr>
        </p:nvGraphicFramePr>
        <p:xfrm>
          <a:off x="2438400" y="4495800"/>
          <a:ext cx="42672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981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Area (000 acres)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</a:t>
                      </a:r>
                      <a:r>
                        <a:rPr lang="en-US" baseline="0" dirty="0" smtClean="0"/>
                        <a:t> (000 bales)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1965-66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1588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1970-71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1975-76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1937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851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Multiple Bar Charts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 (Area and Production of Cotton):</a:t>
            </a:r>
            <a:endParaRPr lang="en-US" sz="2800" b="1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25355164"/>
              </p:ext>
            </p:extLst>
          </p:nvPr>
        </p:nvGraphicFramePr>
        <p:xfrm>
          <a:off x="1447800" y="3429000"/>
          <a:ext cx="5529618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103167"/>
              </p:ext>
            </p:extLst>
          </p:nvPr>
        </p:nvGraphicFramePr>
        <p:xfrm>
          <a:off x="5486400" y="1676400"/>
          <a:ext cx="3276600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Area (000 acres)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Production</a:t>
                      </a:r>
                      <a:r>
                        <a:rPr lang="en-US" sz="1400" baseline="0" dirty="0" smtClean="0"/>
                        <a:t> (000 bales)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1965-66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1588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1970-71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3233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2229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1975-76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3420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1937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97559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Bar Chart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sz="2400" b="1" dirty="0" smtClean="0"/>
              <a:t>Component Bar Chart (subdivided bars)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en-US" sz="2400" dirty="0" smtClean="0"/>
              <a:t>A bar is divided into two or more sections, proportional in size to the component parts of a total displayed by each bar.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buNone/>
            </a:pPr>
            <a:r>
              <a:rPr lang="en-US" sz="2400" b="1" dirty="0"/>
              <a:t>Example: </a:t>
            </a:r>
            <a:r>
              <a:rPr lang="en-US" sz="2400" dirty="0"/>
              <a:t>Draw component bar chart of the </a:t>
            </a:r>
            <a:r>
              <a:rPr lang="en-US" sz="2400" dirty="0" smtClean="0"/>
              <a:t>students’ enrollment data: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1000" dirty="0"/>
          </a:p>
          <a:p>
            <a:pPr marL="0" indent="0">
              <a:spcBef>
                <a:spcPct val="50000"/>
              </a:spcBef>
              <a:buNone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2520336"/>
              </p:ext>
            </p:extLst>
          </p:nvPr>
        </p:nvGraphicFramePr>
        <p:xfrm>
          <a:off x="2514600" y="3962400"/>
          <a:ext cx="47244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100"/>
                <a:gridCol w="1181100"/>
                <a:gridCol w="1181100"/>
                <a:gridCol w="1181100"/>
              </a:tblGrid>
              <a:tr h="7288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Classes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Female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81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BBA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MBA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7288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MS/PHD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40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9556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Bar Chart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	Students’ Enrollment </a:t>
            </a:r>
            <a:r>
              <a:rPr lang="en-US" sz="2400" dirty="0" smtClean="0"/>
              <a:t>Data</a:t>
            </a: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90591528"/>
              </p:ext>
            </p:extLst>
          </p:nvPr>
        </p:nvGraphicFramePr>
        <p:xfrm>
          <a:off x="457200" y="3352800"/>
          <a:ext cx="5181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4576966"/>
              </p:ext>
            </p:extLst>
          </p:nvPr>
        </p:nvGraphicFramePr>
        <p:xfrm>
          <a:off x="4114800" y="2047426"/>
          <a:ext cx="4724400" cy="1381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100"/>
                <a:gridCol w="1181100"/>
                <a:gridCol w="1181100"/>
                <a:gridCol w="1181100"/>
              </a:tblGrid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Classes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Female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81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BBA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040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MBA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14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MS/PHD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40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1817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sz="4000" dirty="0" smtClean="0"/>
              <a:t>Qualitative </a:t>
            </a:r>
            <a:r>
              <a:rPr lang="en-US" sz="40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A Pie-Chart (also called sector diagram), is a graph consisting of a circle divided into sectors whose areas are proportional to the various parts into which whole quantity is divided.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56989800"/>
              </p:ext>
            </p:extLst>
          </p:nvPr>
        </p:nvGraphicFramePr>
        <p:xfrm>
          <a:off x="2362200" y="3657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56675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dirty="0"/>
              <a:t>Qualitative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lang="en-US" sz="2800" b="1" dirty="0" smtClean="0">
                <a:solidFill>
                  <a:srgbClr val="333333"/>
                </a:solidFill>
              </a:rPr>
              <a:t>Example:</a:t>
            </a:r>
            <a:r>
              <a:rPr lang="en-US" sz="2800" dirty="0" smtClean="0">
                <a:solidFill>
                  <a:srgbClr val="333333"/>
                </a:solidFill>
              </a:rPr>
              <a:t> Represent the expenditures on various items of a family by a pie chart.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3600" b="1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6952174"/>
              </p:ext>
            </p:extLst>
          </p:nvPr>
        </p:nvGraphicFramePr>
        <p:xfrm>
          <a:off x="1219200" y="2880360"/>
          <a:ext cx="3048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Expenditure (in 100 rupees)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2277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sz="4000" dirty="0" smtClean="0"/>
              <a:t>Qualitative </a:t>
            </a:r>
            <a:r>
              <a:rPr lang="en-US" sz="40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sz="1800" b="1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22234237"/>
              </p:ext>
            </p:extLst>
          </p:nvPr>
        </p:nvGraphicFramePr>
        <p:xfrm>
          <a:off x="4876800" y="3200400"/>
          <a:ext cx="4572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6470"/>
              </p:ext>
            </p:extLst>
          </p:nvPr>
        </p:nvGraphicFramePr>
        <p:xfrm>
          <a:off x="152400" y="3352800"/>
          <a:ext cx="51054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981200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Items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Expenditure (in 100 rupees)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Angles of sector (in Degrees)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120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baseline="30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72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48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36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84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150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360</a:t>
                      </a:r>
                      <a:r>
                        <a:rPr lang="en-US" sz="2000" b="1" baseline="30000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618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45720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Example: </a:t>
            </a:r>
            <a:r>
              <a:rPr lang="en-US" sz="2400" dirty="0"/>
              <a:t>The local ice cream shop keeps track of how much ice cream they sell versus the temperature on that day.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849626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45720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Example: </a:t>
            </a:r>
            <a:r>
              <a:rPr lang="en-US" sz="2400" dirty="0"/>
              <a:t>The local ice cream shop keeps track of how much ice cream they sell versus the temperature on that day.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Here </a:t>
            </a:r>
            <a:r>
              <a:rPr lang="en-US" sz="2400" dirty="0"/>
              <a:t>are their figures for the last 12 </a:t>
            </a:r>
            <a:r>
              <a:rPr lang="en-US" sz="2400" dirty="0" smtClean="0"/>
              <a:t>days.</a:t>
            </a:r>
            <a:endParaRPr lang="en-US" sz="2400" dirty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63859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43434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Example: </a:t>
            </a:r>
            <a:r>
              <a:rPr lang="en-US" sz="2400" dirty="0"/>
              <a:t>The local ice cream shop keeps track of how much ice cream they sell versus the temperature on that day.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Here </a:t>
            </a:r>
            <a:r>
              <a:rPr lang="en-US" sz="2400" dirty="0"/>
              <a:t>are their figures for the last 12 </a:t>
            </a:r>
            <a:r>
              <a:rPr lang="en-US" sz="2400" dirty="0" smtClean="0"/>
              <a:t>days.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7272846"/>
              </p:ext>
            </p:extLst>
          </p:nvPr>
        </p:nvGraphicFramePr>
        <p:xfrm>
          <a:off x="4953000" y="2057400"/>
          <a:ext cx="4067239" cy="45567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95539"/>
                <a:gridCol w="21717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Temperature </a:t>
                      </a:r>
                      <a:r>
                        <a:rPr lang="en-US" dirty="0" smtClean="0"/>
                        <a:t>(°C)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Ice Cream </a:t>
                      </a:r>
                      <a:r>
                        <a:rPr lang="en-US" dirty="0" smtClean="0"/>
                        <a:t>Sales (</a:t>
                      </a:r>
                      <a:r>
                        <a:rPr lang="en-US" dirty="0" smtClean="0">
                          <a:effectLst/>
                        </a:rPr>
                        <a:t>$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14.2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215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16.4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325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11.9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15.2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332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522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19.4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412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25.1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614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23.4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544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421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445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17.2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408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859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43434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Example: </a:t>
            </a:r>
            <a:r>
              <a:rPr lang="en-US" sz="2400" dirty="0"/>
              <a:t>The local ice cream shop keeps track of how much ice cream they sell versus the temperature on that day.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Here </a:t>
            </a:r>
            <a:r>
              <a:rPr lang="en-US" sz="2400" dirty="0"/>
              <a:t>are their figures for the last 12 </a:t>
            </a:r>
            <a:r>
              <a:rPr lang="en-US" sz="2400" dirty="0" smtClean="0"/>
              <a:t>days.</a:t>
            </a:r>
          </a:p>
          <a:p>
            <a:pPr marL="0" indent="0" algn="just">
              <a:buNone/>
            </a:pPr>
            <a:r>
              <a:rPr lang="en-US" sz="2400" dirty="0" smtClean="0"/>
              <a:t>Construct a Scatter Diagram for this data.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7272846"/>
              </p:ext>
            </p:extLst>
          </p:nvPr>
        </p:nvGraphicFramePr>
        <p:xfrm>
          <a:off x="4953000" y="2057400"/>
          <a:ext cx="4067239" cy="45567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95539"/>
                <a:gridCol w="21717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Temperature </a:t>
                      </a:r>
                      <a:r>
                        <a:rPr lang="en-US" dirty="0" smtClean="0"/>
                        <a:t>(°C)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Ice Cream </a:t>
                      </a:r>
                      <a:r>
                        <a:rPr lang="en-US" dirty="0" smtClean="0"/>
                        <a:t>Sales (</a:t>
                      </a:r>
                      <a:r>
                        <a:rPr lang="en-US" dirty="0" smtClean="0">
                          <a:effectLst/>
                        </a:rPr>
                        <a:t>$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14.2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215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16.4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325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11.9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15.2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332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522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19.4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412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25.1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614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23.4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544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421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445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17.2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408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4208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43434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Method:</a:t>
            </a:r>
            <a:r>
              <a:rPr lang="en-US" sz="2400" dirty="0" smtClean="0"/>
              <a:t> To make a scatter plot, take temperature along X-axis and Ice Cream Sales along Y-axis and make a plot.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7272846"/>
              </p:ext>
            </p:extLst>
          </p:nvPr>
        </p:nvGraphicFramePr>
        <p:xfrm>
          <a:off x="4953000" y="2057400"/>
          <a:ext cx="4067239" cy="45567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95539"/>
                <a:gridCol w="21717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Temperature </a:t>
                      </a:r>
                      <a:r>
                        <a:rPr lang="en-US" dirty="0" smtClean="0"/>
                        <a:t>(°C)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Ice Cream </a:t>
                      </a:r>
                      <a:r>
                        <a:rPr lang="en-US" dirty="0" smtClean="0"/>
                        <a:t>Sales (</a:t>
                      </a:r>
                      <a:r>
                        <a:rPr lang="en-US" dirty="0" smtClean="0">
                          <a:effectLst/>
                        </a:rPr>
                        <a:t>$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14.2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215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16.4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325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11.9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15.2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332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522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19.4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412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25.1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614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23.4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544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421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445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17.2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408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0116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Scatter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45720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/>
              <a:t>Scatter plot is shown below: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242229"/>
              </p:ext>
            </p:extLst>
          </p:nvPr>
        </p:nvGraphicFramePr>
        <p:xfrm>
          <a:off x="4953000" y="2072640"/>
          <a:ext cx="4067239" cy="45567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95539"/>
                <a:gridCol w="21717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Temperature </a:t>
                      </a:r>
                      <a:r>
                        <a:rPr lang="en-US" dirty="0" smtClean="0"/>
                        <a:t>(°C)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Ice Cream </a:t>
                      </a:r>
                      <a:r>
                        <a:rPr lang="en-US" dirty="0" smtClean="0"/>
                        <a:t>Sales (</a:t>
                      </a:r>
                      <a:r>
                        <a:rPr lang="en-US" dirty="0" smtClean="0">
                          <a:effectLst/>
                        </a:rPr>
                        <a:t>$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14.2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215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16.4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325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11.9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15.2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332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522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19.4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412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25.1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614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23.4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544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18.1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421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22.6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445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17.2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effectLst/>
                        </a:rPr>
                        <a:t>408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82277912"/>
              </p:ext>
            </p:extLst>
          </p:nvPr>
        </p:nvGraphicFramePr>
        <p:xfrm>
          <a:off x="152400" y="2362200"/>
          <a:ext cx="45720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28445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b="1" dirty="0" smtClean="0"/>
              <a:t>Example: </a:t>
            </a:r>
            <a:r>
              <a:rPr lang="en-US" sz="2200" dirty="0" smtClean="0"/>
              <a:t>Construct a Histogram for temperature data.</a:t>
            </a:r>
          </a:p>
          <a:p>
            <a:pPr marL="0" indent="0" algn="just">
              <a:buNone/>
            </a:pPr>
            <a:r>
              <a:rPr lang="en-US" sz="2200" b="1" dirty="0" smtClean="0"/>
              <a:t>Solution:</a:t>
            </a:r>
          </a:p>
          <a:p>
            <a:pPr marL="0" indent="0" algn="just">
              <a:buNone/>
            </a:pPr>
            <a:endParaRPr lang="en-US" sz="2200" dirty="0" smtClean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96200" y="1600200"/>
          <a:ext cx="609600" cy="4876800"/>
        </p:xfrm>
        <a:graphic>
          <a:graphicData uri="http://schemas.openxmlformats.org/drawingml/2006/table">
            <a:tbl>
              <a:tblPr/>
              <a:tblGrid>
                <a:gridCol w="609600"/>
              </a:tblGrid>
              <a:tr h="17907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6371959"/>
              </p:ext>
            </p:extLst>
          </p:nvPr>
        </p:nvGraphicFramePr>
        <p:xfrm>
          <a:off x="304800" y="2819400"/>
          <a:ext cx="2381250" cy="1466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982"/>
                <a:gridCol w="929268"/>
              </a:tblGrid>
              <a:tr h="293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Min=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3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Max=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3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Range=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46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3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No of classes=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3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width=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9.2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6721915"/>
              </p:ext>
            </p:extLst>
          </p:nvPr>
        </p:nvGraphicFramePr>
        <p:xfrm>
          <a:off x="533400" y="4724400"/>
          <a:ext cx="3657600" cy="17839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8349"/>
                <a:gridCol w="1409350"/>
                <a:gridCol w="989901"/>
              </a:tblGrid>
              <a:tr h="465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Class Limits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Class Boundaries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</a:rPr>
                        <a:t>Freq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73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10-20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9.5-20.5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73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21-30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20.5-30.5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</a:rPr>
                        <a:t>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73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31-40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30.5-40.5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</a:rPr>
                        <a:t>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73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41-50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40.5-50.5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</a:rPr>
                        <a:t>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573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51-60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    50.5-60.5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0735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</a:t>
            </a:r>
            <a:r>
              <a:rPr lang="en-US" dirty="0" smtClean="0"/>
              <a:t>Add-ins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 smtClean="0"/>
              <a:t>ADD-IN:</a:t>
            </a:r>
          </a:p>
          <a:p>
            <a:pPr marL="0" indent="0">
              <a:buNone/>
            </a:pPr>
            <a:r>
              <a:rPr lang="en-US" sz="2200" dirty="0" smtClean="0"/>
              <a:t>An Add-in is a software program</a:t>
            </a:r>
            <a:r>
              <a:rPr lang="en-US" sz="2200" dirty="0"/>
              <a:t> that extends the capabilities of larger </a:t>
            </a:r>
            <a:r>
              <a:rPr lang="en-US" sz="2200" dirty="0" smtClean="0"/>
              <a:t>programs.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There </a:t>
            </a:r>
            <a:r>
              <a:rPr lang="en-US" sz="2200" dirty="0"/>
              <a:t>are many Excel add-ins designed to complement the basic functionality offered by Excel</a:t>
            </a:r>
            <a:r>
              <a:rPr lang="en-US" sz="2200" dirty="0" smtClean="0"/>
              <a:t>.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Common Add-in for performing basic statistical functions in Excel is: ‘Analysis Tool Pack’.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smtClean="0"/>
              <a:t>Before using, we have to activate the add-in (if it is not already active).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37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200" dirty="0" smtClean="0"/>
              <a:t>Let’s review the main concepts:</a:t>
            </a:r>
          </a:p>
          <a:p>
            <a:pPr algn="just"/>
            <a:endParaRPr lang="en-US" sz="2200" b="1" dirty="0" smtClean="0"/>
          </a:p>
          <a:p>
            <a:pPr algn="just"/>
            <a:r>
              <a:rPr lang="en-US" sz="2200" b="1" dirty="0" smtClean="0"/>
              <a:t>Recap</a:t>
            </a:r>
            <a:r>
              <a:rPr lang="en-US" sz="2200" b="1" dirty="0"/>
              <a:t>: An overview of MS-Excel</a:t>
            </a:r>
          </a:p>
          <a:p>
            <a:pPr algn="just"/>
            <a:r>
              <a:rPr lang="en-US" sz="2200" b="1" dirty="0" smtClean="0"/>
              <a:t>Creating </a:t>
            </a:r>
            <a:r>
              <a:rPr lang="en-US" sz="2200" b="1" dirty="0"/>
              <a:t>Charts in MS-Excel</a:t>
            </a:r>
          </a:p>
          <a:p>
            <a:pPr lvl="1" algn="just"/>
            <a:r>
              <a:rPr lang="en-US" sz="2200" dirty="0"/>
              <a:t>Graphs for Qualitative Data</a:t>
            </a:r>
          </a:p>
          <a:p>
            <a:pPr lvl="2" algn="just"/>
            <a:r>
              <a:rPr lang="en-US" dirty="0"/>
              <a:t>Bar Chart</a:t>
            </a:r>
          </a:p>
          <a:p>
            <a:pPr lvl="3" algn="just"/>
            <a:r>
              <a:rPr lang="en-US" sz="2000" dirty="0"/>
              <a:t>Simple Bar Chart</a:t>
            </a:r>
          </a:p>
          <a:p>
            <a:pPr lvl="3" algn="just"/>
            <a:r>
              <a:rPr lang="en-US" sz="2000" dirty="0"/>
              <a:t>Multiple Bar Chart</a:t>
            </a:r>
          </a:p>
          <a:p>
            <a:pPr lvl="3" algn="just"/>
            <a:r>
              <a:rPr lang="en-US" sz="2000" dirty="0"/>
              <a:t>Component Bar Chart</a:t>
            </a:r>
          </a:p>
          <a:p>
            <a:pPr lvl="2" algn="just"/>
            <a:r>
              <a:rPr lang="en-US" dirty="0"/>
              <a:t>Pie </a:t>
            </a:r>
            <a:r>
              <a:rPr lang="en-US" dirty="0" smtClean="0"/>
              <a:t>Chart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sz="2200" b="1" dirty="0"/>
              <a:t>Graphs for Quantitative Data</a:t>
            </a:r>
          </a:p>
          <a:p>
            <a:pPr marL="548640" lvl="2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sz="2200" dirty="0"/>
              <a:t>Scatter Plot </a:t>
            </a:r>
          </a:p>
          <a:p>
            <a:pPr marL="548640" lvl="2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sz="2200" dirty="0"/>
              <a:t>Histogram</a:t>
            </a:r>
          </a:p>
          <a:p>
            <a:pPr lvl="2"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85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Lecture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200" dirty="0"/>
              <a:t>In next lecture, we will study:</a:t>
            </a:r>
          </a:p>
          <a:p>
            <a:pPr algn="just"/>
            <a:endParaRPr lang="en-US" sz="2200" b="1" dirty="0" smtClean="0"/>
          </a:p>
          <a:p>
            <a:pPr algn="just"/>
            <a:r>
              <a:rPr lang="en-US" sz="2200" b="1" dirty="0" smtClean="0"/>
              <a:t>Use of Excel Add-ins</a:t>
            </a:r>
          </a:p>
          <a:p>
            <a:pPr lvl="1" algn="just"/>
            <a:r>
              <a:rPr lang="en-US" sz="2200" dirty="0" smtClean="0"/>
              <a:t>Activating Excel Add-ins</a:t>
            </a:r>
          </a:p>
          <a:p>
            <a:pPr lvl="1" algn="just"/>
            <a:r>
              <a:rPr lang="en-US" sz="2200" dirty="0" smtClean="0"/>
              <a:t>Introduction to Analysis Tool Pack Excel Add-in</a:t>
            </a:r>
          </a:p>
          <a:p>
            <a:pPr lvl="2" algn="just"/>
            <a:r>
              <a:rPr lang="en-US" sz="1800" dirty="0" smtClean="0"/>
              <a:t>Calculating Basic Summary Statistics using Data Analysis Tool Pack</a:t>
            </a:r>
          </a:p>
          <a:p>
            <a:pPr lvl="2" algn="just"/>
            <a:r>
              <a:rPr lang="en-US" sz="1800" dirty="0" smtClean="0"/>
              <a:t>Constructing Histogram using Data Analysis Tool pack</a:t>
            </a:r>
          </a:p>
          <a:p>
            <a:pPr marL="0" indent="0" algn="just">
              <a:buNone/>
            </a:pPr>
            <a:r>
              <a:rPr lang="en-US" sz="2200" b="1" dirty="0"/>
              <a:t>Measures of Central Tendency</a:t>
            </a:r>
          </a:p>
          <a:p>
            <a:pPr algn="just"/>
            <a:r>
              <a:rPr lang="en-US" sz="2200" dirty="0"/>
              <a:t>Characteristics of a good Average</a:t>
            </a:r>
          </a:p>
          <a:p>
            <a:pPr algn="just"/>
            <a:r>
              <a:rPr lang="en-US" sz="2200" dirty="0"/>
              <a:t>Arithmetic Mean (or simply Mean)</a:t>
            </a:r>
          </a:p>
          <a:p>
            <a:pPr lvl="2"/>
            <a:r>
              <a:rPr lang="en-US" dirty="0"/>
              <a:t>Mean for ungrouped Data</a:t>
            </a:r>
          </a:p>
          <a:p>
            <a:pPr lvl="2"/>
            <a:r>
              <a:rPr lang="en-US" dirty="0"/>
              <a:t>Mean for grouped Data</a:t>
            </a:r>
          </a:p>
          <a:p>
            <a:pPr lvl="2"/>
            <a:r>
              <a:rPr lang="en-US" dirty="0"/>
              <a:t>Related Examples</a:t>
            </a:r>
          </a:p>
          <a:p>
            <a:pPr lvl="1" algn="just"/>
            <a:endParaRPr lang="en-US" sz="2200" dirty="0"/>
          </a:p>
          <a:p>
            <a:pPr marL="548640" lvl="2" indent="-274320" algn="just">
              <a:spcBef>
                <a:spcPts val="580"/>
              </a:spcBef>
              <a:buClr>
                <a:schemeClr val="accent1"/>
              </a:buClr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420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1162</Words>
  <Application>Microsoft Office PowerPoint</Application>
  <PresentationFormat>On-screen Show (4:3)</PresentationFormat>
  <Paragraphs>471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Custom Design</vt:lpstr>
      <vt:lpstr>Equity</vt:lpstr>
      <vt:lpstr>MTH 161: Introduction To Statistics</vt:lpstr>
      <vt:lpstr>Review of Previous Lecture</vt:lpstr>
      <vt:lpstr>Objectives</vt:lpstr>
      <vt:lpstr>Objectives</vt:lpstr>
      <vt:lpstr>Simple Bar Chart for Qualitative Data</vt:lpstr>
      <vt:lpstr>Simple Bar Chart for Qualitative Data</vt:lpstr>
      <vt:lpstr>Simple Bar Chart for Qualitative Data</vt:lpstr>
      <vt:lpstr>Simple Bar Chart for Qualitative Data</vt:lpstr>
      <vt:lpstr>Multiple Bar Chart</vt:lpstr>
      <vt:lpstr>Multiple Bar Charts</vt:lpstr>
      <vt:lpstr>Component Bar Chart</vt:lpstr>
      <vt:lpstr>Component Bar Chart</vt:lpstr>
      <vt:lpstr>Pie Charts For Qualitative Data</vt:lpstr>
      <vt:lpstr>Pie Charts For Qualitative Data</vt:lpstr>
      <vt:lpstr>Pie Charts For Qualitative Data</vt:lpstr>
      <vt:lpstr>Scatter Plot</vt:lpstr>
      <vt:lpstr>Scatter Plot</vt:lpstr>
      <vt:lpstr>Scatter Plot</vt:lpstr>
      <vt:lpstr>Scatter Plot</vt:lpstr>
      <vt:lpstr>Scatter Plot</vt:lpstr>
      <vt:lpstr>Scatter Plot</vt:lpstr>
      <vt:lpstr>Histograms For Quantitative Data</vt:lpstr>
      <vt:lpstr>Excel Add-ins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268</cp:revision>
  <dcterms:created xsi:type="dcterms:W3CDTF">2006-08-16T00:00:00Z</dcterms:created>
  <dcterms:modified xsi:type="dcterms:W3CDTF">2013-06-20T09:41:33Z</dcterms:modified>
</cp:coreProperties>
</file>