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13"/>
  </p:notesMasterIdLst>
  <p:sldIdLst>
    <p:sldId id="256" r:id="rId3"/>
    <p:sldId id="428" r:id="rId4"/>
    <p:sldId id="408" r:id="rId5"/>
    <p:sldId id="348" r:id="rId6"/>
    <p:sldId id="429" r:id="rId7"/>
    <p:sldId id="430" r:id="rId8"/>
    <p:sldId id="402" r:id="rId9"/>
    <p:sldId id="404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691" y="9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49102-A3C5-432D-B9DA-380B189218BB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4196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46748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4/17/2013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4" r:id="rId12"/>
    <p:sldLayoutId id="2147484385" r:id="rId13"/>
    <p:sldLayoutId id="2147484386" r:id="rId14"/>
    <p:sldLayoutId id="2147483653" r:id="rId15"/>
    <p:sldLayoutId id="2147484387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05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b="1" dirty="0"/>
              <a:t>Graphical Methods of Data Presentations</a:t>
            </a:r>
          </a:p>
          <a:p>
            <a:pPr lvl="1"/>
            <a:r>
              <a:rPr lang="en-US" sz="2800" dirty="0"/>
              <a:t>Graphs for quantitative data</a:t>
            </a:r>
          </a:p>
          <a:p>
            <a:pPr lvl="2"/>
            <a:r>
              <a:rPr lang="en-US" sz="2400" dirty="0"/>
              <a:t>Histograms</a:t>
            </a:r>
          </a:p>
          <a:p>
            <a:pPr lvl="2"/>
            <a:r>
              <a:rPr lang="en-US" sz="2400" dirty="0"/>
              <a:t>Frequency Polygon</a:t>
            </a:r>
          </a:p>
          <a:p>
            <a:pPr lvl="2"/>
            <a:r>
              <a:rPr lang="en-US" sz="2400" dirty="0"/>
              <a:t>Cumulative Frequency Polygon (Frequency </a:t>
            </a:r>
            <a:r>
              <a:rPr lang="en-US" sz="2400" dirty="0" err="1"/>
              <a:t>Ogive</a:t>
            </a:r>
            <a:r>
              <a:rPr lang="en-US" sz="2400" dirty="0" smtClean="0"/>
              <a:t>)</a:t>
            </a:r>
          </a:p>
          <a:p>
            <a:pPr lvl="2"/>
            <a:r>
              <a:rPr lang="en-US" sz="2400" dirty="0" smtClean="0"/>
              <a:t>Frequency Distributions in Practice</a:t>
            </a:r>
          </a:p>
          <a:p>
            <a:pPr lvl="3"/>
            <a:r>
              <a:rPr lang="en-US" sz="2000" dirty="0" smtClean="0"/>
              <a:t>Symmetric Distributions</a:t>
            </a:r>
          </a:p>
          <a:p>
            <a:pPr lvl="3"/>
            <a:r>
              <a:rPr lang="en-US" sz="2000" dirty="0" smtClean="0"/>
              <a:t>Asymmetric Distributions</a:t>
            </a:r>
          </a:p>
          <a:p>
            <a:pPr lvl="2"/>
            <a:r>
              <a:rPr lang="en-US" sz="2400" dirty="0" smtClean="0"/>
              <a:t>Identifying distribution by a smooth curve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350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In </a:t>
            </a:r>
            <a:r>
              <a:rPr lang="en-US" b="1" dirty="0" smtClean="0"/>
              <a:t>this </a:t>
            </a:r>
            <a:r>
              <a:rPr lang="en-US" b="1" dirty="0"/>
              <a:t>lecture, we will study:</a:t>
            </a:r>
          </a:p>
          <a:p>
            <a:r>
              <a:rPr lang="en-US" sz="2400" b="1" dirty="0" smtClean="0"/>
              <a:t>Introduction to </a:t>
            </a:r>
            <a:r>
              <a:rPr lang="en-US" sz="2400" b="1" dirty="0"/>
              <a:t>MS-Excel</a:t>
            </a:r>
          </a:p>
          <a:p>
            <a:r>
              <a:rPr lang="en-US" sz="2400" b="1" dirty="0"/>
              <a:t>Constructing </a:t>
            </a:r>
            <a:r>
              <a:rPr lang="en-US" sz="2400" b="1" dirty="0" smtClean="0"/>
              <a:t>Frequency Tables in MS-Excel</a:t>
            </a:r>
          </a:p>
          <a:p>
            <a:r>
              <a:rPr lang="en-US" sz="2400" b="1" dirty="0" smtClean="0"/>
              <a:t>Constructing </a:t>
            </a:r>
            <a:r>
              <a:rPr lang="en-US" sz="2400" b="1" dirty="0"/>
              <a:t>Graphs using MS </a:t>
            </a:r>
            <a:r>
              <a:rPr lang="en-US" sz="2400" b="1" dirty="0" smtClean="0"/>
              <a:t>Excel</a:t>
            </a:r>
          </a:p>
          <a:p>
            <a:pPr lvl="1"/>
            <a:r>
              <a:rPr lang="en-US" dirty="0" smtClean="0"/>
              <a:t>Bar Chart</a:t>
            </a:r>
          </a:p>
          <a:p>
            <a:pPr lvl="2"/>
            <a:r>
              <a:rPr lang="en-US" sz="1800" dirty="0" smtClean="0"/>
              <a:t>Simple Bar Chart</a:t>
            </a:r>
          </a:p>
          <a:p>
            <a:pPr lvl="2"/>
            <a:r>
              <a:rPr lang="en-US" sz="1800" dirty="0" smtClean="0"/>
              <a:t>Multiple Bar Chart</a:t>
            </a:r>
          </a:p>
          <a:p>
            <a:pPr lvl="2"/>
            <a:r>
              <a:rPr lang="en-US" sz="1800" dirty="0" smtClean="0"/>
              <a:t>Component Bar Chart</a:t>
            </a:r>
          </a:p>
          <a:p>
            <a:pPr lvl="1"/>
            <a:r>
              <a:rPr lang="en-US" dirty="0" smtClean="0"/>
              <a:t>Pie Chart</a:t>
            </a:r>
          </a:p>
          <a:p>
            <a:pPr lvl="1"/>
            <a:r>
              <a:rPr lang="en-US" dirty="0" smtClean="0"/>
              <a:t>Histogram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113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In </a:t>
            </a:r>
            <a:r>
              <a:rPr lang="en-US" b="1" dirty="0" smtClean="0"/>
              <a:t>this </a:t>
            </a:r>
            <a:r>
              <a:rPr lang="en-US" b="1" dirty="0"/>
              <a:t>lecture, we will study:</a:t>
            </a:r>
          </a:p>
          <a:p>
            <a:r>
              <a:rPr lang="en-US" sz="2400" dirty="0" smtClean="0"/>
              <a:t>Use </a:t>
            </a:r>
            <a:r>
              <a:rPr lang="en-US" sz="2400" dirty="0"/>
              <a:t>of Excel Add-ins</a:t>
            </a:r>
          </a:p>
          <a:p>
            <a:pPr lvl="1"/>
            <a:r>
              <a:rPr lang="en-US" sz="2000" dirty="0"/>
              <a:t>Activating Excel Add-ins</a:t>
            </a:r>
          </a:p>
          <a:p>
            <a:pPr lvl="1"/>
            <a:r>
              <a:rPr lang="en-US" sz="2000" dirty="0"/>
              <a:t>Using Data Analysis Excel Add-in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Introduction to MS-Excel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r>
              <a:rPr lang="en-US" sz="2400" b="1" dirty="0"/>
              <a:t>Introduction to MS-Excel </a:t>
            </a:r>
            <a:endParaRPr lang="en-US" sz="2400" b="1" dirty="0" smtClean="0"/>
          </a:p>
          <a:p>
            <a:pPr lvl="1"/>
            <a:r>
              <a:rPr lang="en-US" dirty="0" smtClean="0"/>
              <a:t>Basic Overview of MS-Excel</a:t>
            </a:r>
          </a:p>
          <a:p>
            <a:pPr lvl="1"/>
            <a:r>
              <a:rPr lang="en-US" dirty="0" smtClean="0"/>
              <a:t>Basic Arithmetic operations</a:t>
            </a:r>
          </a:p>
          <a:p>
            <a:pPr lvl="1"/>
            <a:r>
              <a:rPr lang="en-US" dirty="0" smtClean="0"/>
              <a:t>Entering a sequence of numbers using Auto List</a:t>
            </a:r>
          </a:p>
          <a:p>
            <a:pPr lvl="1"/>
            <a:r>
              <a:rPr lang="en-US" dirty="0" smtClean="0"/>
              <a:t>Copying and Moving Lists</a:t>
            </a:r>
          </a:p>
          <a:p>
            <a:pPr lvl="1"/>
            <a:r>
              <a:rPr lang="en-US" dirty="0"/>
              <a:t>Using Cell </a:t>
            </a:r>
            <a:r>
              <a:rPr lang="en-US" dirty="0" smtClean="0"/>
              <a:t>References (Absolute and relative Cell References)</a:t>
            </a:r>
          </a:p>
          <a:p>
            <a:pPr lvl="1"/>
            <a:r>
              <a:rPr lang="en-US" dirty="0" smtClean="0"/>
              <a:t>Built-in Excel Functions</a:t>
            </a:r>
          </a:p>
          <a:p>
            <a:pPr lvl="2"/>
            <a:r>
              <a:rPr lang="en-US" sz="1800" dirty="0" smtClean="0"/>
              <a:t>Sum, Min, Max functions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278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Introduction to MS-Excel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r>
              <a:rPr lang="en-US" sz="2400" b="1" dirty="0"/>
              <a:t>Constructing Frequency Tables in </a:t>
            </a:r>
            <a:r>
              <a:rPr lang="en-US" sz="2400" b="1" dirty="0" smtClean="0"/>
              <a:t>MS-Excel</a:t>
            </a:r>
          </a:p>
          <a:p>
            <a:pPr lvl="1"/>
            <a:r>
              <a:rPr lang="en-US" dirty="0" smtClean="0"/>
              <a:t>Frequency </a:t>
            </a:r>
            <a:r>
              <a:rPr lang="en-US" dirty="0"/>
              <a:t>Distribution for </a:t>
            </a:r>
            <a:r>
              <a:rPr lang="en-US" dirty="0" smtClean="0"/>
              <a:t>Quantitative </a:t>
            </a:r>
            <a:r>
              <a:rPr lang="en-US" dirty="0"/>
              <a:t>Data</a:t>
            </a:r>
          </a:p>
          <a:p>
            <a:pPr lvl="2"/>
            <a:r>
              <a:rPr lang="en-US" dirty="0" smtClean="0"/>
              <a:t>Discrete Frequency Distribution</a:t>
            </a:r>
          </a:p>
          <a:p>
            <a:pPr lvl="2"/>
            <a:r>
              <a:rPr lang="en-US" dirty="0" smtClean="0"/>
              <a:t>Continuous or Grouped Frequency Distribution</a:t>
            </a:r>
          </a:p>
          <a:p>
            <a:pPr lvl="1"/>
            <a:r>
              <a:rPr lang="en-US" dirty="0" smtClean="0"/>
              <a:t>Frequency Distribution for Qualitative Data</a:t>
            </a:r>
          </a:p>
          <a:p>
            <a:r>
              <a:rPr lang="en-US" sz="2400" b="1" dirty="0" smtClean="0"/>
              <a:t>Creating Charts in MS-Excel</a:t>
            </a:r>
          </a:p>
          <a:p>
            <a:pPr lvl="1"/>
            <a:r>
              <a:rPr lang="en-US" dirty="0" smtClean="0"/>
              <a:t>Bar Chart</a:t>
            </a:r>
            <a:endParaRPr lang="en-US" dirty="0"/>
          </a:p>
          <a:p>
            <a:pPr lvl="2"/>
            <a:r>
              <a:rPr lang="en-US" sz="1800" dirty="0"/>
              <a:t>Simple Bar Chart</a:t>
            </a:r>
          </a:p>
          <a:p>
            <a:pPr lvl="2"/>
            <a:r>
              <a:rPr lang="en-US" sz="1800" dirty="0"/>
              <a:t>Multiple Bar Chart</a:t>
            </a:r>
          </a:p>
          <a:p>
            <a:pPr lvl="2"/>
            <a:r>
              <a:rPr lang="en-US" sz="1800" dirty="0"/>
              <a:t>Component Bar Chart</a:t>
            </a:r>
          </a:p>
          <a:p>
            <a:pPr lvl="1"/>
            <a:r>
              <a:rPr lang="en-US" dirty="0"/>
              <a:t>Pie Chart</a:t>
            </a:r>
          </a:p>
          <a:p>
            <a:pPr lvl="1"/>
            <a:r>
              <a:rPr lang="en-US" dirty="0" smtClean="0"/>
              <a:t>Histogram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296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Discrete Frequency Distribution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800" b="1" dirty="0" smtClean="0"/>
              <a:t>Example:</a:t>
            </a:r>
            <a:r>
              <a:rPr lang="en-US" sz="2800" dirty="0" smtClean="0"/>
              <a:t> Number </a:t>
            </a:r>
            <a:r>
              <a:rPr lang="en-US" sz="2800" dirty="0"/>
              <a:t>of children in 20 families. 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dirty="0" smtClean="0"/>
              <a:t>2  3  </a:t>
            </a:r>
            <a:r>
              <a:rPr lang="en-US" sz="2400" dirty="0"/>
              <a:t>1  3  2  5  4  1  4  2  3  5  2  5  2  1 3  1  2  0 </a:t>
            </a:r>
            <a:endParaRPr lang="en-US" sz="2400" dirty="0" smtClean="0"/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dirty="0"/>
              <a:t>Construct un-grouped or discrete frequency distribution.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endParaRPr lang="en-US" sz="2400" dirty="0"/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b="1" dirty="0"/>
              <a:t>Interpretation: </a:t>
            </a:r>
            <a:r>
              <a:rPr lang="en-US" sz="2400" dirty="0"/>
              <a:t>There is 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dirty="0"/>
              <a:t>1 family with no children.</a:t>
            </a:r>
          </a:p>
          <a:p>
            <a:pPr marL="0" indent="0" algn="just" defTabSz="914400">
              <a:lnSpc>
                <a:spcPct val="90000"/>
              </a:lnSpc>
              <a:buNone/>
            </a:pPr>
            <a:r>
              <a:rPr lang="en-US" sz="2400" dirty="0"/>
              <a:t>4 families with 1 children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/>
              <a:t>6 families with 2 children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/>
              <a:t>4 families with 3 children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/>
              <a:t>2 families with 4 children and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n-US" sz="2400" dirty="0"/>
              <a:t>3 families with 1 children.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57302937"/>
              </p:ext>
            </p:extLst>
          </p:nvPr>
        </p:nvGraphicFramePr>
        <p:xfrm>
          <a:off x="4343399" y="3200400"/>
          <a:ext cx="4648201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7853"/>
                <a:gridCol w="1467853"/>
                <a:gridCol w="1712495"/>
              </a:tblGrid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No of</a:t>
                      </a:r>
                      <a:r>
                        <a:rPr lang="en-US" baseline="0" dirty="0" smtClean="0"/>
                        <a:t> Children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Tally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of Families</a:t>
                      </a:r>
                      <a:r>
                        <a:rPr lang="en-US" baseline="0" dirty="0" smtClean="0"/>
                        <a:t> (</a:t>
                      </a:r>
                      <a:r>
                        <a:rPr lang="en-US" dirty="0" smtClean="0"/>
                        <a:t>f)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| | |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27559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5943600" y="4648200"/>
            <a:ext cx="457200" cy="2286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32937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Grouped Frequency </a:t>
            </a:r>
            <a:r>
              <a:rPr lang="en-US" sz="3200" dirty="0" smtClean="0"/>
              <a:t>Distribution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400" b="1" dirty="0"/>
              <a:t>Example (</a:t>
            </a:r>
            <a:r>
              <a:rPr lang="en-US" sz="2400" b="1" dirty="0" smtClean="0"/>
              <a:t>Temperature </a:t>
            </a:r>
            <a:r>
              <a:rPr lang="en-US" sz="2400" b="1" dirty="0"/>
              <a:t>Data</a:t>
            </a:r>
            <a:r>
              <a:rPr lang="en-US" sz="2400" b="1" dirty="0" smtClean="0"/>
              <a:t>):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400" dirty="0" smtClean="0"/>
              <a:t>Temperature </a:t>
            </a:r>
            <a:r>
              <a:rPr lang="en-US" sz="2400" dirty="0"/>
              <a:t>of 20 winter days </a:t>
            </a:r>
            <a:r>
              <a:rPr lang="en-US" sz="2400" dirty="0" smtClean="0"/>
              <a:t>in Pakistan is </a:t>
            </a:r>
            <a:r>
              <a:rPr lang="en-US" sz="2400" dirty="0"/>
              <a:t>recorded  </a:t>
            </a:r>
            <a:r>
              <a:rPr lang="en-US" sz="2400" dirty="0" smtClean="0"/>
              <a:t>below:</a:t>
            </a:r>
          </a:p>
          <a:p>
            <a:pPr>
              <a:lnSpc>
                <a:spcPct val="120000"/>
              </a:lnSpc>
              <a:buFont typeface="Wingdings" pitchFamily="2" charset="2"/>
              <a:buNone/>
            </a:pPr>
            <a:r>
              <a:rPr lang="en-US" sz="2400" b="1" dirty="0" smtClean="0"/>
              <a:t>24</a:t>
            </a:r>
            <a:r>
              <a:rPr lang="en-US" sz="2400" b="1" dirty="0"/>
              <a:t>, 35, 17, 21, 24, 37, 26, 46, 58, 30, </a:t>
            </a:r>
            <a:r>
              <a:rPr lang="en-US" sz="2400" b="1" dirty="0" smtClean="0"/>
              <a:t>32</a:t>
            </a:r>
            <a:r>
              <a:rPr lang="en-US" sz="2400" b="1" dirty="0"/>
              <a:t>, 13, 12, 38, 41, 43, </a:t>
            </a:r>
            <a:r>
              <a:rPr lang="en-US" sz="2400" b="1" dirty="0" smtClean="0"/>
              <a:t>44, 27</a:t>
            </a:r>
            <a:r>
              <a:rPr lang="en-US" sz="2400" b="1" dirty="0"/>
              <a:t>, 53, 27</a:t>
            </a:r>
            <a:r>
              <a:rPr lang="en-US" sz="2000" b="1" dirty="0"/>
              <a:t>         </a:t>
            </a:r>
          </a:p>
          <a:p>
            <a:pPr>
              <a:buNone/>
            </a:pPr>
            <a:r>
              <a:rPr lang="en-US" sz="2000" dirty="0" smtClean="0"/>
              <a:t>Construct </a:t>
            </a:r>
            <a:r>
              <a:rPr lang="en-US" sz="2000" dirty="0"/>
              <a:t>frequency distribution</a:t>
            </a:r>
            <a:r>
              <a:rPr lang="en-US" sz="2000" dirty="0" smtClean="0"/>
              <a:t>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7370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Let’s review the main concepts:</a:t>
            </a:r>
          </a:p>
          <a:p>
            <a:r>
              <a:rPr lang="en-US" sz="2400" dirty="0"/>
              <a:t>Introduction To MS-Excel</a:t>
            </a:r>
          </a:p>
          <a:p>
            <a:r>
              <a:rPr lang="en-US" sz="2400" dirty="0"/>
              <a:t>Constructing Frequency Tables in </a:t>
            </a:r>
            <a:r>
              <a:rPr lang="en-US" sz="2400" dirty="0" smtClean="0"/>
              <a:t>MS-Excel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857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In next lecture, we will study:</a:t>
            </a:r>
          </a:p>
          <a:p>
            <a:r>
              <a:rPr lang="en-US" sz="2400" dirty="0" smtClean="0"/>
              <a:t>Constructing Graphs using MS Excel</a:t>
            </a:r>
          </a:p>
          <a:p>
            <a:r>
              <a:rPr lang="en-US" sz="2400" dirty="0" smtClean="0"/>
              <a:t>Bar Chart</a:t>
            </a:r>
          </a:p>
          <a:p>
            <a:pPr lvl="1"/>
            <a:r>
              <a:rPr lang="en-US" sz="2000" dirty="0" smtClean="0"/>
              <a:t>Simple Bar Chart</a:t>
            </a:r>
          </a:p>
          <a:p>
            <a:pPr lvl="1"/>
            <a:r>
              <a:rPr lang="en-US" sz="2000" dirty="0" smtClean="0"/>
              <a:t>Multiple Bar Chart</a:t>
            </a:r>
          </a:p>
          <a:p>
            <a:pPr lvl="1"/>
            <a:r>
              <a:rPr lang="en-US" sz="2000" dirty="0" smtClean="0"/>
              <a:t>Component Bar Chart</a:t>
            </a:r>
          </a:p>
          <a:p>
            <a:r>
              <a:rPr lang="en-US" sz="2400" dirty="0" smtClean="0"/>
              <a:t>Pie Chart</a:t>
            </a:r>
          </a:p>
          <a:p>
            <a:r>
              <a:rPr lang="en-US" sz="2400" dirty="0" smtClean="0"/>
              <a:t>Histogram</a:t>
            </a:r>
          </a:p>
          <a:p>
            <a:r>
              <a:rPr lang="en-US" dirty="0" smtClean="0"/>
              <a:t>Use of Excel Add-ins</a:t>
            </a:r>
          </a:p>
          <a:p>
            <a:pPr lvl="1"/>
            <a:r>
              <a:rPr lang="en-US" dirty="0" smtClean="0"/>
              <a:t>Activating Excel Add-ins</a:t>
            </a:r>
          </a:p>
          <a:p>
            <a:pPr lvl="1"/>
            <a:r>
              <a:rPr lang="en-US" dirty="0" smtClean="0"/>
              <a:t>Using Data Analysis Excel Add-in</a:t>
            </a:r>
          </a:p>
          <a:p>
            <a:endParaRPr lang="en-US" sz="2400" dirty="0" smtClean="0"/>
          </a:p>
          <a:p>
            <a:endParaRPr lang="en-US" sz="32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9480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1828</TotalTime>
  <Words>445</Words>
  <Application>Microsoft Office PowerPoint</Application>
  <PresentationFormat>On-screen Show (4:3)</PresentationFormat>
  <Paragraphs>122</Paragraphs>
  <Slides>10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Custom Design</vt:lpstr>
      <vt:lpstr>Equity</vt:lpstr>
      <vt:lpstr>MTH 161: Introduction To Statistics</vt:lpstr>
      <vt:lpstr>Review of Previous Lecture</vt:lpstr>
      <vt:lpstr>Objectives</vt:lpstr>
      <vt:lpstr>Objectives</vt:lpstr>
      <vt:lpstr>Introduction to MS-Excel</vt:lpstr>
      <vt:lpstr>Introduction to MS-Excel</vt:lpstr>
      <vt:lpstr>Discrete Frequency Distribution</vt:lpstr>
      <vt:lpstr>Grouped Frequency Distribution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NTS</cp:lastModifiedBy>
  <cp:revision>223</cp:revision>
  <dcterms:created xsi:type="dcterms:W3CDTF">2006-08-16T00:00:00Z</dcterms:created>
  <dcterms:modified xsi:type="dcterms:W3CDTF">2013-04-17T10:02:57Z</dcterms:modified>
</cp:coreProperties>
</file>