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46"/>
  </p:notesMasterIdLst>
  <p:sldIdLst>
    <p:sldId id="256" r:id="rId3"/>
    <p:sldId id="348" r:id="rId4"/>
    <p:sldId id="416" r:id="rId5"/>
    <p:sldId id="427" r:id="rId6"/>
    <p:sldId id="465" r:id="rId7"/>
    <p:sldId id="428" r:id="rId8"/>
    <p:sldId id="476" r:id="rId9"/>
    <p:sldId id="477" r:id="rId10"/>
    <p:sldId id="478" r:id="rId11"/>
    <p:sldId id="479" r:id="rId12"/>
    <p:sldId id="430" r:id="rId13"/>
    <p:sldId id="480" r:id="rId14"/>
    <p:sldId id="481" r:id="rId15"/>
    <p:sldId id="484" r:id="rId16"/>
    <p:sldId id="488" r:id="rId17"/>
    <p:sldId id="490" r:id="rId18"/>
    <p:sldId id="491" r:id="rId19"/>
    <p:sldId id="494" r:id="rId20"/>
    <p:sldId id="472" r:id="rId21"/>
    <p:sldId id="497" r:id="rId22"/>
    <p:sldId id="503" r:id="rId23"/>
    <p:sldId id="498" r:id="rId24"/>
    <p:sldId id="499" r:id="rId25"/>
    <p:sldId id="504" r:id="rId26"/>
    <p:sldId id="505" r:id="rId27"/>
    <p:sldId id="506" r:id="rId28"/>
    <p:sldId id="507" r:id="rId29"/>
    <p:sldId id="434" r:id="rId30"/>
    <p:sldId id="510" r:id="rId31"/>
    <p:sldId id="511" r:id="rId32"/>
    <p:sldId id="516" r:id="rId33"/>
    <p:sldId id="512" r:id="rId34"/>
    <p:sldId id="435" r:id="rId35"/>
    <p:sldId id="436" r:id="rId36"/>
    <p:sldId id="437" r:id="rId37"/>
    <p:sldId id="453" r:id="rId38"/>
    <p:sldId id="454" r:id="rId39"/>
    <p:sldId id="439" r:id="rId40"/>
    <p:sldId id="517" r:id="rId41"/>
    <p:sldId id="518" r:id="rId42"/>
    <p:sldId id="440" r:id="rId43"/>
    <p:sldId id="450" r:id="rId44"/>
    <p:sldId id="45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2%20Sampling%20Methods\data%20for%20graphs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2%20Sampling%20Methods\data%20for%20graphs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2%20Sampling%20Methods\data%20for%20graph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Histogram of number of Telephone Operators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72456064"/>
        <c:axId val="72462336"/>
      </c:barChart>
      <c:catAx>
        <c:axId val="724560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72462336"/>
        <c:crosses val="autoZero"/>
        <c:auto val="1"/>
        <c:lblAlgn val="ctr"/>
        <c:lblOffset val="100"/>
      </c:catAx>
      <c:valAx>
        <c:axId val="7246233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72456064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Histogram of number of Telephone Operators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Pt>
            <c:idx val="1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74007680"/>
        <c:axId val="74009600"/>
      </c:barChart>
      <c:catAx>
        <c:axId val="740076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74009600"/>
        <c:crosses val="autoZero"/>
        <c:auto val="1"/>
        <c:lblAlgn val="ctr"/>
        <c:lblOffset val="100"/>
      </c:catAx>
      <c:valAx>
        <c:axId val="7400960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74007680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txPr>
    <a:bodyPr/>
    <a:lstStyle/>
    <a:p>
      <a:pPr>
        <a:defRPr sz="12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Histogram of number of Telephone Operators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1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3976960"/>
        <c:axId val="83978880"/>
      </c:barChart>
      <c:catAx>
        <c:axId val="839769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83978880"/>
        <c:crosses val="autoZero"/>
        <c:auto val="1"/>
        <c:lblAlgn val="ctr"/>
        <c:lblOffset val="100"/>
      </c:catAx>
      <c:valAx>
        <c:axId val="839788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3976960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Histogram of number of Telephone Operators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1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059648"/>
        <c:axId val="84061568"/>
      </c:barChart>
      <c:catAx>
        <c:axId val="840596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84061568"/>
        <c:crosses val="autoZero"/>
        <c:auto val="1"/>
        <c:lblAlgn val="ctr"/>
        <c:lblOffset val="100"/>
      </c:catAx>
      <c:valAx>
        <c:axId val="840615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059648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Histogram of number of Telephone Operators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1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72521984"/>
        <c:axId val="84091264"/>
      </c:barChart>
      <c:catAx>
        <c:axId val="725219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84091264"/>
        <c:crosses val="autoZero"/>
        <c:auto val="1"/>
        <c:lblAlgn val="ctr"/>
        <c:lblOffset val="100"/>
      </c:catAx>
      <c:valAx>
        <c:axId val="8409126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72521984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Histogram of number of Telephone Operators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upper class limits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rgbClr val="92D050"/>
              </a:solidFill>
            </a:ln>
          </c:spPr>
          <c:dPt>
            <c:idx val="1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rgbClr val="92D050"/>
                </a:solidFill>
              </a:ln>
            </c:spPr>
          </c:dPt>
          <c:dPt>
            <c:idx val="3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Sheet1!$C$14:$C$19</c:f>
              <c:strCache>
                <c:ptCount val="6"/>
                <c:pt idx="0">
                  <c:v>0-10.5</c:v>
                </c:pt>
                <c:pt idx="1">
                  <c:v>10.5-15.5</c:v>
                </c:pt>
                <c:pt idx="2">
                  <c:v>15.5-20.5</c:v>
                </c:pt>
                <c:pt idx="3">
                  <c:v>20.5-25.5</c:v>
                </c:pt>
                <c:pt idx="4">
                  <c:v>25.5-30.5</c:v>
                </c:pt>
                <c:pt idx="5">
                  <c:v>30.5-35.5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139008"/>
        <c:axId val="84223104"/>
      </c:barChart>
      <c:catAx>
        <c:axId val="841390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 Boundaries (CB)</a:t>
                </a:r>
              </a:p>
            </c:rich>
          </c:tx>
          <c:layout/>
        </c:title>
        <c:numFmt formatCode="General" sourceLinked="1"/>
        <c:tickLblPos val="nextTo"/>
        <c:crossAx val="84223104"/>
        <c:crosses val="autoZero"/>
        <c:auto val="1"/>
        <c:lblAlgn val="ctr"/>
        <c:lblOffset val="100"/>
      </c:catAx>
      <c:valAx>
        <c:axId val="842231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139008"/>
        <c:crosses val="autoZero"/>
        <c:crossBetween val="between"/>
      </c:valAx>
    </c:plotArea>
    <c:plotVisOnly val="1"/>
    <c:dispBlanksAs val="gap"/>
  </c:chart>
  <c:spPr>
    <a:ln>
      <a:solidFill>
        <a:srgbClr val="92D050"/>
      </a:solidFill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364288"/>
        <c:axId val="84366464"/>
      </c:barChart>
      <c:catAx>
        <c:axId val="843642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366464"/>
        <c:crosses val="autoZero"/>
        <c:auto val="1"/>
        <c:lblAlgn val="ctr"/>
        <c:lblOffset val="100"/>
      </c:catAx>
      <c:valAx>
        <c:axId val="8436646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3642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440576"/>
        <c:axId val="84442496"/>
      </c:barChart>
      <c:catAx>
        <c:axId val="844405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442496"/>
        <c:crosses val="autoZero"/>
        <c:auto val="1"/>
        <c:lblAlgn val="ctr"/>
        <c:lblOffset val="100"/>
      </c:catAx>
      <c:valAx>
        <c:axId val="844424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4405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Frequency Polygon</a:t>
            </a:r>
          </a:p>
        </c:rich>
      </c:tx>
      <c:layout>
        <c:manualLayout>
          <c:xMode val="edge"/>
          <c:yMode val="edge"/>
          <c:x val="0.54216049382716047"/>
          <c:y val="1.388888888888889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529152"/>
        <c:axId val="84531072"/>
      </c:barChart>
      <c:catAx>
        <c:axId val="845291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531072"/>
        <c:crosses val="autoZero"/>
        <c:auto val="1"/>
        <c:lblAlgn val="ctr"/>
        <c:lblOffset val="100"/>
      </c:catAx>
      <c:valAx>
        <c:axId val="845310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529152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Frequency Polygon</a:t>
            </a:r>
          </a:p>
        </c:rich>
      </c:tx>
      <c:layout>
        <c:manualLayout>
          <c:xMode val="edge"/>
          <c:yMode val="edge"/>
          <c:x val="0.54216049382716047"/>
          <c:y val="1.388888888888889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622336"/>
        <c:axId val="84628608"/>
      </c:barChart>
      <c:catAx>
        <c:axId val="846223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628608"/>
        <c:crosses val="autoZero"/>
        <c:auto val="1"/>
        <c:lblAlgn val="ctr"/>
        <c:lblOffset val="100"/>
      </c:catAx>
      <c:valAx>
        <c:axId val="846286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622336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Frequency Polygon</a:t>
            </a:r>
          </a:p>
        </c:rich>
      </c:tx>
      <c:layout>
        <c:manualLayout>
          <c:xMode val="edge"/>
          <c:yMode val="edge"/>
          <c:x val="0.54216049382716047"/>
          <c:y val="1.388888888888889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728064"/>
        <c:axId val="84730240"/>
      </c:barChart>
      <c:catAx>
        <c:axId val="847280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730240"/>
        <c:crosses val="autoZero"/>
        <c:auto val="1"/>
        <c:lblAlgn val="ctr"/>
        <c:lblOffset val="100"/>
      </c:catAx>
      <c:valAx>
        <c:axId val="847302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728064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Frequency Polygon</a:t>
            </a:r>
          </a:p>
        </c:rich>
      </c:tx>
      <c:layout>
        <c:manualLayout>
          <c:xMode val="edge"/>
          <c:yMode val="edge"/>
          <c:x val="0.54216049382716047"/>
          <c:y val="1.388888888888889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Sheet3!$H$2</c:f>
              <c:strCache>
                <c:ptCount val="1"/>
                <c:pt idx="0">
                  <c:v>No of Operators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cat>
            <c:numRef>
              <c:f>Sheet3!$G$3:$G$8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18</c:v>
                </c:pt>
                <c:pt idx="3">
                  <c:v>23</c:v>
                </c:pt>
                <c:pt idx="4">
                  <c:v>28</c:v>
                </c:pt>
                <c:pt idx="5">
                  <c:v>33</c:v>
                </c:pt>
              </c:numCache>
            </c:numRef>
          </c:cat>
          <c:val>
            <c:numRef>
              <c:f>Sheet3!$H$3:$H$8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  <c:pt idx="5">
                  <c:v>6</c:v>
                </c:pt>
              </c:numCache>
            </c:numRef>
          </c:val>
        </c:ser>
        <c:dLbls/>
        <c:gapWidth val="0"/>
        <c:axId val="84874752"/>
        <c:axId val="84876672"/>
      </c:barChart>
      <c:catAx>
        <c:axId val="848747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Mid Point (X)</a:t>
                </a:r>
              </a:p>
            </c:rich>
          </c:tx>
          <c:layout/>
        </c:title>
        <c:numFmt formatCode="General" sourceLinked="1"/>
        <c:tickLblPos val="nextTo"/>
        <c:crossAx val="84876672"/>
        <c:crosses val="autoZero"/>
        <c:auto val="1"/>
        <c:lblAlgn val="ctr"/>
        <c:lblOffset val="100"/>
      </c:catAx>
      <c:valAx>
        <c:axId val="8487667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84874752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Sheet7!$E$2</c:f>
              <c:strCache>
                <c:ptCount val="1"/>
                <c:pt idx="0">
                  <c:v>Cumulative Frequency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xVal>
            <c:numRef>
              <c:f>Sheet7!$C$3:$C$7</c:f>
              <c:numCache>
                <c:formatCode>General</c:formatCode>
                <c:ptCount val="5"/>
                <c:pt idx="0">
                  <c:v>15.5</c:v>
                </c:pt>
                <c:pt idx="1">
                  <c:v>20.5</c:v>
                </c:pt>
                <c:pt idx="2">
                  <c:v>25.5</c:v>
                </c:pt>
                <c:pt idx="3">
                  <c:v>30.5</c:v>
                </c:pt>
                <c:pt idx="4">
                  <c:v>35.5</c:v>
                </c:pt>
              </c:numCache>
            </c:numRef>
          </c:xVal>
          <c:yVal>
            <c:numRef>
              <c:f>Sheet7!$E$3:$E$7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22</c:v>
                </c:pt>
                <c:pt idx="3">
                  <c:v>34</c:v>
                </c:pt>
                <c:pt idx="4">
                  <c:v>40</c:v>
                </c:pt>
              </c:numCache>
            </c:numRef>
          </c:yVal>
          <c:smooth val="1"/>
        </c:ser>
        <c:dLbls/>
        <c:axId val="84189568"/>
        <c:axId val="84191488"/>
      </c:scatterChart>
      <c:valAx>
        <c:axId val="841895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Upper Class Boundaries</a:t>
                </a:r>
              </a:p>
            </c:rich>
          </c:tx>
          <c:layout/>
        </c:title>
        <c:numFmt formatCode="General" sourceLinked="1"/>
        <c:tickLblPos val="nextTo"/>
        <c:crossAx val="84191488"/>
        <c:crosses val="autoZero"/>
        <c:crossBetween val="midCat"/>
      </c:valAx>
      <c:valAx>
        <c:axId val="841914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Cumulative Freq</a:t>
                </a:r>
              </a:p>
            </c:rich>
          </c:tx>
          <c:layout/>
        </c:title>
        <c:numFmt formatCode="General" sourceLinked="1"/>
        <c:tickLblPos val="nextTo"/>
        <c:crossAx val="84189568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Sheet7!$E$2</c:f>
              <c:strCache>
                <c:ptCount val="1"/>
                <c:pt idx="0">
                  <c:v>Cumulative Frequency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xVal>
            <c:numRef>
              <c:f>Sheet7!$C$3:$C$7</c:f>
              <c:numCache>
                <c:formatCode>General</c:formatCode>
                <c:ptCount val="5"/>
                <c:pt idx="0">
                  <c:v>15.5</c:v>
                </c:pt>
                <c:pt idx="1">
                  <c:v>20.5</c:v>
                </c:pt>
                <c:pt idx="2">
                  <c:v>25.5</c:v>
                </c:pt>
                <c:pt idx="3">
                  <c:v>30.5</c:v>
                </c:pt>
                <c:pt idx="4">
                  <c:v>35.5</c:v>
                </c:pt>
              </c:numCache>
            </c:numRef>
          </c:xVal>
          <c:yVal>
            <c:numRef>
              <c:f>Sheet7!$E$3:$E$7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22</c:v>
                </c:pt>
                <c:pt idx="3">
                  <c:v>34</c:v>
                </c:pt>
                <c:pt idx="4">
                  <c:v>40</c:v>
                </c:pt>
              </c:numCache>
            </c:numRef>
          </c:yVal>
          <c:smooth val="1"/>
        </c:ser>
        <c:dLbls/>
        <c:axId val="85109760"/>
        <c:axId val="85111936"/>
      </c:scatterChart>
      <c:valAx>
        <c:axId val="851097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Upper Class Boundaries</a:t>
                </a:r>
              </a:p>
            </c:rich>
          </c:tx>
          <c:layout/>
        </c:title>
        <c:numFmt formatCode="General" sourceLinked="1"/>
        <c:tickLblPos val="nextTo"/>
        <c:crossAx val="85111936"/>
        <c:crosses val="autoZero"/>
        <c:crossBetween val="midCat"/>
      </c:valAx>
      <c:valAx>
        <c:axId val="8511193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Cumulative Freq</a:t>
                </a:r>
              </a:p>
            </c:rich>
          </c:tx>
          <c:layout/>
        </c:title>
        <c:numFmt formatCode="General" sourceLinked="1"/>
        <c:tickLblPos val="nextTo"/>
        <c:crossAx val="85109760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Cumulative Frequency Polygon (Ogive)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strRef>
              <c:f>Sheet7!$E$2</c:f>
              <c:strCache>
                <c:ptCount val="1"/>
                <c:pt idx="0">
                  <c:v>Cumulative Frequency</c:v>
                </c:pt>
              </c:strCache>
            </c:strRef>
          </c:tx>
          <c:xVal>
            <c:numRef>
              <c:f>Sheet7!$C$3:$C$7</c:f>
              <c:numCache>
                <c:formatCode>General</c:formatCode>
                <c:ptCount val="5"/>
                <c:pt idx="0">
                  <c:v>15.5</c:v>
                </c:pt>
                <c:pt idx="1">
                  <c:v>20.5</c:v>
                </c:pt>
                <c:pt idx="2">
                  <c:v>25.5</c:v>
                </c:pt>
                <c:pt idx="3">
                  <c:v>30.5</c:v>
                </c:pt>
                <c:pt idx="4">
                  <c:v>35.5</c:v>
                </c:pt>
              </c:numCache>
            </c:numRef>
          </c:xVal>
          <c:yVal>
            <c:numRef>
              <c:f>Sheet7!$E$3:$E$7</c:f>
              <c:numCache>
                <c:formatCode>General</c:formatCode>
                <c:ptCount val="5"/>
                <c:pt idx="0">
                  <c:v>10</c:v>
                </c:pt>
                <c:pt idx="1">
                  <c:v>15</c:v>
                </c:pt>
                <c:pt idx="2">
                  <c:v>22</c:v>
                </c:pt>
                <c:pt idx="3">
                  <c:v>34</c:v>
                </c:pt>
                <c:pt idx="4">
                  <c:v>40</c:v>
                </c:pt>
              </c:numCache>
            </c:numRef>
          </c:yVal>
          <c:smooth val="1"/>
        </c:ser>
        <c:dLbls/>
        <c:axId val="85174144"/>
        <c:axId val="85184512"/>
      </c:scatterChart>
      <c:valAx>
        <c:axId val="851741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Upper Class Boundaries</a:t>
                </a:r>
              </a:p>
            </c:rich>
          </c:tx>
          <c:layout/>
        </c:title>
        <c:numFmt formatCode="General" sourceLinked="1"/>
        <c:tickLblPos val="nextTo"/>
        <c:crossAx val="85184512"/>
        <c:crosses val="autoZero"/>
        <c:crossBetween val="midCat"/>
      </c:valAx>
      <c:valAx>
        <c:axId val="851845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Cumulative Freq</a:t>
                </a:r>
              </a:p>
            </c:rich>
          </c:tx>
          <c:layout/>
        </c:title>
        <c:numFmt formatCode="General" sourceLinked="1"/>
        <c:tickLblPos val="nextTo"/>
        <c:crossAx val="85174144"/>
        <c:crosses val="autoZero"/>
        <c:crossBetween val="midCat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102-A3C5-432D-B9DA-380B189218BB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4386" r:id="rId14"/>
    <p:sldLayoutId id="2147483653" r:id="rId15"/>
    <p:sldLayoutId id="214748438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04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</a:rPr>
              <a:t>Graphical Methods of Data Presentations</a:t>
            </a:r>
            <a:endParaRPr lang="en-US" sz="3200" dirty="0">
              <a:latin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</a:rPr>
              <a:t>Graphs for qualitative data</a:t>
            </a:r>
          </a:p>
          <a:p>
            <a:pPr lvl="2"/>
            <a:r>
              <a:rPr lang="en-US" dirty="0">
                <a:latin typeface="Times New Roman" pitchFamily="18" charset="0"/>
              </a:rPr>
              <a:t>Bar Charts</a:t>
            </a:r>
          </a:p>
          <a:p>
            <a:pPr lvl="3"/>
            <a:r>
              <a:rPr lang="en-US" dirty="0">
                <a:latin typeface="Times New Roman" pitchFamily="18" charset="0"/>
              </a:rPr>
              <a:t>Simple Bar Chart</a:t>
            </a:r>
          </a:p>
          <a:p>
            <a:pPr lvl="3"/>
            <a:r>
              <a:rPr lang="en-US" dirty="0">
                <a:latin typeface="Times New Roman" pitchFamily="18" charset="0"/>
              </a:rPr>
              <a:t>Multiple Bar Chart</a:t>
            </a:r>
          </a:p>
          <a:p>
            <a:pPr lvl="3"/>
            <a:r>
              <a:rPr lang="en-US" dirty="0">
                <a:latin typeface="Times New Roman" pitchFamily="18" charset="0"/>
              </a:rPr>
              <a:t>Component Bar Chart</a:t>
            </a:r>
          </a:p>
          <a:p>
            <a:pPr lvl="2"/>
            <a:r>
              <a:rPr lang="en-US" dirty="0">
                <a:latin typeface="Times New Roman" pitchFamily="18" charset="0"/>
              </a:rPr>
              <a:t>Pie Charts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itchFamily="18" charset="0"/>
              </a:rPr>
              <a:t>Graphical Methods of Data Presentations</a:t>
            </a:r>
            <a:endParaRPr lang="en-US" sz="3200" dirty="0">
              <a:latin typeface="Times New Roman" pitchFamily="18" charset="0"/>
            </a:endParaRPr>
          </a:p>
          <a:p>
            <a:pPr lvl="1"/>
            <a:r>
              <a:rPr lang="en-US" dirty="0" smtClean="0">
                <a:latin typeface="Times New Roman" pitchFamily="18" charset="0"/>
              </a:rPr>
              <a:t>Graphs </a:t>
            </a:r>
            <a:r>
              <a:rPr lang="en-US" dirty="0">
                <a:latin typeface="Times New Roman" pitchFamily="18" charset="0"/>
              </a:rPr>
              <a:t>for quantitative data</a:t>
            </a:r>
          </a:p>
          <a:p>
            <a:pPr lvl="2"/>
            <a:r>
              <a:rPr lang="en-US" dirty="0">
                <a:latin typeface="Times New Roman" pitchFamily="18" charset="0"/>
              </a:rPr>
              <a:t>Histograms</a:t>
            </a:r>
          </a:p>
          <a:p>
            <a:pPr lvl="2"/>
            <a:r>
              <a:rPr lang="en-US" dirty="0">
                <a:latin typeface="Times New Roman" pitchFamily="18" charset="0"/>
              </a:rPr>
              <a:t>Frequency Polygon</a:t>
            </a:r>
          </a:p>
          <a:p>
            <a:pPr lvl="2"/>
            <a:r>
              <a:rPr lang="en-US" dirty="0">
                <a:latin typeface="Times New Roman" pitchFamily="18" charset="0"/>
              </a:rPr>
              <a:t>Cumulative Frequency Polygon (Frequency </a:t>
            </a:r>
            <a:r>
              <a:rPr lang="en-US" dirty="0" err="1">
                <a:latin typeface="Times New Roman" pitchFamily="18" charset="0"/>
              </a:rPr>
              <a:t>Ogive</a:t>
            </a:r>
            <a:r>
              <a:rPr lang="en-US" dirty="0" smtClean="0">
                <a:latin typeface="Times New Roman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Graphs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Common methods for </a:t>
            </a:r>
            <a:r>
              <a:rPr lang="en-US" sz="2800" dirty="0" smtClean="0"/>
              <a:t>graphing quantitative data are:</a:t>
            </a:r>
            <a:endParaRPr lang="en-US" sz="2800" dirty="0"/>
          </a:p>
          <a:p>
            <a:pPr marL="285750" indent="-285750"/>
            <a:endParaRPr lang="en-US" sz="2800" dirty="0" smtClean="0"/>
          </a:p>
          <a:p>
            <a:pPr marL="285750" indent="-285750"/>
            <a:r>
              <a:rPr lang="en-US" sz="2800" dirty="0" smtClean="0"/>
              <a:t>Histogram</a:t>
            </a:r>
            <a:endParaRPr lang="en-US" sz="2800" dirty="0"/>
          </a:p>
          <a:p>
            <a:pPr marL="285750" indent="-285750"/>
            <a:r>
              <a:rPr lang="en-US" sz="2800" dirty="0"/>
              <a:t>Frequency Polygon</a:t>
            </a:r>
          </a:p>
          <a:p>
            <a:pPr marL="285750" indent="-285750"/>
            <a:r>
              <a:rPr lang="en-US" sz="2800" dirty="0"/>
              <a:t>Frequency </a:t>
            </a:r>
            <a:r>
              <a:rPr lang="en-US" sz="2800" dirty="0" err="1"/>
              <a:t>Ogive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15163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/>
              <a:t>A </a:t>
            </a:r>
            <a:r>
              <a:rPr lang="en-US" sz="2400" i="1" dirty="0"/>
              <a:t>histogram </a:t>
            </a:r>
            <a:r>
              <a:rPr lang="en-US" sz="2400" dirty="0"/>
              <a:t>is a graph that </a:t>
            </a:r>
            <a:r>
              <a:rPr lang="en-US" sz="2400" dirty="0" smtClean="0"/>
              <a:t>consists </a:t>
            </a:r>
            <a:r>
              <a:rPr lang="en-US" sz="2400" dirty="0"/>
              <a:t>of a set of adjacent bars with heights proportional to the frequencies (or relative frequencies or percentages) and bars are marked off by class boundaries (NOT class limits).</a:t>
            </a:r>
          </a:p>
          <a:p>
            <a:pPr algn="just"/>
            <a:r>
              <a:rPr lang="en-US" sz="2400" dirty="0" smtClean="0"/>
              <a:t>It displays </a:t>
            </a:r>
            <a:r>
              <a:rPr lang="en-US" sz="2400" dirty="0"/>
              <a:t>the classes on the horizontal axis and the frequencies (or relative frequencies or percentages) </a:t>
            </a:r>
            <a:r>
              <a:rPr lang="en-US" sz="2400" dirty="0" smtClean="0"/>
              <a:t>of the classes </a:t>
            </a:r>
            <a:r>
              <a:rPr lang="en-US" sz="2400" dirty="0"/>
              <a:t>on the vertical </a:t>
            </a:r>
            <a:r>
              <a:rPr lang="en-US" sz="2400" dirty="0" smtClean="0"/>
              <a:t>axis.</a:t>
            </a:r>
          </a:p>
          <a:p>
            <a:pPr algn="just"/>
            <a:r>
              <a:rPr lang="en-US" sz="2400" dirty="0" smtClean="0"/>
              <a:t>The </a:t>
            </a:r>
            <a:r>
              <a:rPr lang="en-US" sz="2400" dirty="0"/>
              <a:t>frequency of each class is represented by a vertical bar whose height </a:t>
            </a:r>
            <a:r>
              <a:rPr lang="en-US" sz="2400" dirty="0" smtClean="0"/>
              <a:t>is equal </a:t>
            </a:r>
            <a:r>
              <a:rPr lang="en-US" sz="2400" dirty="0"/>
              <a:t>to the frequency of the </a:t>
            </a:r>
            <a:r>
              <a:rPr lang="en-US" sz="2400" dirty="0" smtClean="0"/>
              <a:t>class.</a:t>
            </a:r>
          </a:p>
          <a:p>
            <a:pPr algn="just"/>
            <a:r>
              <a:rPr lang="en-US" sz="2400" dirty="0" smtClean="0"/>
              <a:t>It is </a:t>
            </a:r>
            <a:r>
              <a:rPr lang="en-US" sz="2400" dirty="0"/>
              <a:t>similar to a bar graph. However, a histogram </a:t>
            </a:r>
            <a:r>
              <a:rPr lang="en-US" sz="2400" dirty="0" smtClean="0"/>
              <a:t>utilizes classes </a:t>
            </a:r>
            <a:r>
              <a:rPr lang="en-US" sz="2400" dirty="0"/>
              <a:t>or intervals and frequencies while a bar graph utilizes categories and frequencies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15105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Example: </a:t>
            </a:r>
            <a:r>
              <a:rPr lang="en-US" sz="2400" dirty="0" smtClean="0"/>
              <a:t>Construct a Histogram for ages of telephone operators.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860841"/>
              </p:ext>
            </p:extLst>
          </p:nvPr>
        </p:nvGraphicFramePr>
        <p:xfrm>
          <a:off x="1828800" y="2514600"/>
          <a:ext cx="347726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5292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Method: </a:t>
            </a:r>
            <a:r>
              <a:rPr lang="en-US" sz="2400" dirty="0" smtClean="0"/>
              <a:t>First construct Class Boundaries (CB).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699613"/>
              </p:ext>
            </p:extLst>
          </p:nvPr>
        </p:nvGraphicFramePr>
        <p:xfrm>
          <a:off x="1828800" y="2514600"/>
          <a:ext cx="347726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4093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Method: </a:t>
            </a:r>
            <a:r>
              <a:rPr lang="en-US" sz="2400" dirty="0" smtClean="0"/>
              <a:t>First construct Class Boundaries (CB).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8831521"/>
              </p:ext>
            </p:extLst>
          </p:nvPr>
        </p:nvGraphicFramePr>
        <p:xfrm>
          <a:off x="1828800" y="2514600"/>
          <a:ext cx="56540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2176780"/>
                <a:gridCol w="1986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10.5-15.5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0026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Method: </a:t>
            </a:r>
            <a:r>
              <a:rPr lang="en-US" sz="2400" dirty="0" smtClean="0"/>
              <a:t>First construct Class Boundaries (CB).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5219620"/>
              </p:ext>
            </p:extLst>
          </p:nvPr>
        </p:nvGraphicFramePr>
        <p:xfrm>
          <a:off x="1828800" y="2514600"/>
          <a:ext cx="56540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2176780"/>
                <a:gridCol w="1986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10.5-15.5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152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Method: </a:t>
            </a:r>
            <a:r>
              <a:rPr lang="en-US" sz="2400" dirty="0"/>
              <a:t>Construct Histogram by taking CB along X-axis and frequencies along Y-axis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5104691"/>
              </p:ext>
            </p:extLst>
          </p:nvPr>
        </p:nvGraphicFramePr>
        <p:xfrm>
          <a:off x="1828800" y="2514600"/>
          <a:ext cx="56540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2176780"/>
                <a:gridCol w="1986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10.5-15.5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9881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9325134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10.5-15.5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37563867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8398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9582764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10.5-15.5</a:t>
                      </a:r>
                      <a:endParaRPr lang="en-US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31913945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0318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9914496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10.5-15.5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49895271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75965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455289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10.5-15.5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47580873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8894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57285949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10.5-15.5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20434607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60259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Histograms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Quantitative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Method: </a:t>
            </a:r>
            <a:r>
              <a:rPr lang="en-US" sz="2400" dirty="0"/>
              <a:t>Construct Histogram by taking CB along X-axis and frequencies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0795582"/>
              </p:ext>
            </p:extLst>
          </p:nvPr>
        </p:nvGraphicFramePr>
        <p:xfrm>
          <a:off x="228600" y="3078480"/>
          <a:ext cx="27432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295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Class Boundaries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10.5-15.5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15.5-20.5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20.5-25.5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25.5-30.5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30.5-35.5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53907580"/>
              </p:ext>
            </p:extLst>
          </p:nvPr>
        </p:nvGraphicFramePr>
        <p:xfrm>
          <a:off x="3200400" y="2743200"/>
          <a:ext cx="5715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34726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Polygon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Quantitative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/>
              <a:t>Graph of frequencies of each class against its mid point (also called class marks, denoted by X).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000" b="1" dirty="0"/>
              <a:t>Class Mark (X) or Mid point:</a:t>
            </a:r>
            <a:r>
              <a:rPr lang="en-US" sz="2000" dirty="0"/>
              <a:t> It is calculated by taking average of lower and upper class limits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200" b="1" dirty="0" smtClean="0"/>
              <a:t>Example</a:t>
            </a:r>
            <a:r>
              <a:rPr lang="en-US" sz="2200" b="1" dirty="0"/>
              <a:t>:</a:t>
            </a:r>
            <a:r>
              <a:rPr lang="en-US" sz="2200" dirty="0"/>
              <a:t> (Ages of Telephone Operators)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2768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Polygon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Quantitative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/>
              <a:t>Graph of frequencies of each class against its mid point (also called class marks, denoted by X).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000" b="1" dirty="0"/>
              <a:t>Class Mark (X) or Mid point:</a:t>
            </a:r>
            <a:r>
              <a:rPr lang="en-US" sz="2000" dirty="0"/>
              <a:t> It is calculated by taking average of lower and upper class limits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200" b="1" dirty="0" smtClean="0"/>
              <a:t>Example</a:t>
            </a:r>
            <a:r>
              <a:rPr lang="en-US" sz="2200" b="1" dirty="0"/>
              <a:t>:</a:t>
            </a:r>
            <a:r>
              <a:rPr lang="en-US" sz="2200" dirty="0"/>
              <a:t> (Ages of Telephone Operators)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3728278"/>
              </p:ext>
            </p:extLst>
          </p:nvPr>
        </p:nvGraphicFramePr>
        <p:xfrm>
          <a:off x="1828800" y="4109720"/>
          <a:ext cx="51206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 Point (X)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(11+15)/2=13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8134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Take Mid Points along X-axis and Frequency along Y-axis.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570855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Take Mid Points along X-axis and Frequency along Y-axis.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8749656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32570261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01313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/>
              <a:t>Construct Bars with height proportional to the corresponding freq.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75206870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85678377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3126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Construct Bars with height proportional to the corresponding freq.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8749656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51690699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8458200" y="5181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45720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9400" y="51054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15000" y="52578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4800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313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Join Mid points to get Frequency Polygon.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5715904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75158428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8458200" y="5181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45720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9400" y="51054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15000" y="52578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4800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64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Join Mid points to get Frequency Polygon.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5655800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13182165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8458200" y="5181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45720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9400" y="51054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15000" y="52578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4800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11" idx="6"/>
            <a:endCxn id="10" idx="5"/>
          </p:cNvCxnSpPr>
          <p:nvPr/>
        </p:nvCxnSpPr>
        <p:spPr>
          <a:xfrm>
            <a:off x="4876800" y="4838700"/>
            <a:ext cx="903241" cy="4841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012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Polygon For 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Join Mid points to get Frequency Polygon.</a:t>
            </a:r>
            <a:endParaRPr lang="en-US" sz="2000" dirty="0"/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5155115"/>
              </p:ext>
            </p:extLst>
          </p:nvPr>
        </p:nvGraphicFramePr>
        <p:xfrm>
          <a:off x="381000" y="2057400"/>
          <a:ext cx="51206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1986280"/>
                <a:gridCol w="1643380"/>
              </a:tblGrid>
              <a:tr h="2946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Age (years)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of Operators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Mid Point (X)</a:t>
                      </a:r>
                      <a:endParaRPr lang="en-US" sz="1600" dirty="0"/>
                    </a:p>
                  </a:txBody>
                  <a:tcPr/>
                </a:tc>
              </a:tr>
              <a:tr h="25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(11+15)/2=13</a:t>
                      </a:r>
                      <a:endParaRPr lang="en-US" sz="1600" dirty="0"/>
                    </a:p>
                  </a:txBody>
                  <a:tcPr/>
                </a:tc>
              </a:tr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21-25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23</a:t>
                      </a:r>
                      <a:endParaRPr lang="en-US" sz="1600" dirty="0"/>
                    </a:p>
                  </a:txBody>
                  <a:tcPr/>
                </a:tc>
              </a:tr>
              <a:tr h="2387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26-30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28</a:t>
                      </a:r>
                      <a:endParaRPr lang="en-US" sz="1600" dirty="0"/>
                    </a:p>
                  </a:txBody>
                  <a:tcPr/>
                </a:tc>
              </a:tr>
              <a:tr h="2082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13297903"/>
              </p:ext>
            </p:extLst>
          </p:nvPr>
        </p:nvGraphicFramePr>
        <p:xfrm>
          <a:off x="2819400" y="4000500"/>
          <a:ext cx="6172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8458200" y="5181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45720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29400" y="51054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15000" y="52578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4800600"/>
            <a:ext cx="76200" cy="762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11" idx="6"/>
            <a:endCxn id="10" idx="5"/>
          </p:cNvCxnSpPr>
          <p:nvPr/>
        </p:nvCxnSpPr>
        <p:spPr>
          <a:xfrm>
            <a:off x="4876800" y="4838700"/>
            <a:ext cx="903241" cy="4841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9" idx="4"/>
          </p:cNvCxnSpPr>
          <p:nvPr/>
        </p:nvCxnSpPr>
        <p:spPr>
          <a:xfrm flipV="1">
            <a:off x="5791200" y="5181600"/>
            <a:ext cx="876300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5"/>
            <a:endCxn id="8" idx="5"/>
          </p:cNvCxnSpPr>
          <p:nvPr/>
        </p:nvCxnSpPr>
        <p:spPr>
          <a:xfrm flipV="1">
            <a:off x="6694441" y="4637041"/>
            <a:ext cx="91440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620000" y="4637041"/>
            <a:ext cx="914400" cy="6207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92237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Polygon (called 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205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err="1" smtClean="0"/>
              <a:t>Ogive</a:t>
            </a:r>
            <a:r>
              <a:rPr lang="en-US" sz="2200" dirty="0" smtClean="0"/>
              <a:t> is pronounced as </a:t>
            </a:r>
            <a:r>
              <a:rPr lang="en-US" sz="2200" dirty="0" err="1" smtClean="0"/>
              <a:t>O’Jive</a:t>
            </a:r>
            <a:r>
              <a:rPr lang="en-US" sz="2200" dirty="0" smtClean="0"/>
              <a:t> (rhymes with alive).</a:t>
            </a:r>
          </a:p>
          <a:p>
            <a:pPr marL="0" indent="0" algn="just">
              <a:buNone/>
            </a:pPr>
            <a:r>
              <a:rPr lang="en-US" sz="2200" dirty="0" smtClean="0"/>
              <a:t>Cumulative Frequency Polygon is a graph obtained by plotting the cumulative frequencies against the upper or lower class boundaries depending upon whether the cumulative is of ‘less than’ or ‘more than’ type.</a:t>
            </a:r>
          </a:p>
        </p:txBody>
      </p:sp>
    </p:spTree>
    <p:extLst>
      <p:ext uri="{BB962C8B-B14F-4D97-AF65-F5344CB8AC3E}">
        <p14:creationId xmlns:p14="http://schemas.microsoft.com/office/powerpoint/2010/main" xmlns="" val="3167073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Polygon (called 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2057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err="1" smtClean="0"/>
              <a:t>Ogive</a:t>
            </a:r>
            <a:r>
              <a:rPr lang="en-US" sz="2200" dirty="0" smtClean="0"/>
              <a:t> is pronounced as </a:t>
            </a:r>
            <a:r>
              <a:rPr lang="en-US" sz="2200" dirty="0" err="1" smtClean="0"/>
              <a:t>O’Jive</a:t>
            </a:r>
            <a:r>
              <a:rPr lang="en-US" sz="2200" dirty="0" smtClean="0"/>
              <a:t> (rhymes with alive).</a:t>
            </a:r>
          </a:p>
          <a:p>
            <a:pPr marL="0" indent="0" algn="just">
              <a:buNone/>
            </a:pPr>
            <a:r>
              <a:rPr lang="en-US" sz="2200" dirty="0" smtClean="0"/>
              <a:t>Cumulative Frequency Polygon is a graph obtained by plotting the cumulative frequencies against the upper or lower class boundaries depending upon whether the cumulative is of ‘less than’ or ‘more than’ type.</a:t>
            </a:r>
          </a:p>
          <a:p>
            <a:pPr marL="0" indent="0" algn="ctr">
              <a:buNone/>
            </a:pPr>
            <a:r>
              <a:rPr lang="en-US" sz="2200" b="1" dirty="0" smtClean="0"/>
              <a:t>Less than Cumulative Frequency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9632100"/>
              </p:ext>
            </p:extLst>
          </p:nvPr>
        </p:nvGraphicFramePr>
        <p:xfrm>
          <a:off x="838200" y="3992880"/>
          <a:ext cx="7485253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494"/>
                <a:gridCol w="1829118"/>
                <a:gridCol w="2025142"/>
                <a:gridCol w="23414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Class Boundaries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 of Operators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Cumulative Frequency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11-15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Less than 15.5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Less</a:t>
                      </a:r>
                      <a:r>
                        <a:rPr lang="en-US" b="1" baseline="0" dirty="0" smtClean="0"/>
                        <a:t> than </a:t>
                      </a:r>
                      <a:r>
                        <a:rPr lang="en-US" b="1" dirty="0" smtClean="0"/>
                        <a:t>20.5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21-25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Less</a:t>
                      </a:r>
                      <a:r>
                        <a:rPr lang="en-US" b="1" baseline="0" dirty="0" smtClean="0"/>
                        <a:t> than </a:t>
                      </a:r>
                      <a:r>
                        <a:rPr lang="en-US" b="1" dirty="0" smtClean="0"/>
                        <a:t>25.5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26-30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Less</a:t>
                      </a:r>
                      <a:r>
                        <a:rPr lang="en-US" b="1" baseline="0" dirty="0" smtClean="0"/>
                        <a:t> than </a:t>
                      </a:r>
                      <a:r>
                        <a:rPr lang="en-US" b="1" dirty="0" smtClean="0"/>
                        <a:t>30.5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34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31-35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Less</a:t>
                      </a:r>
                      <a:r>
                        <a:rPr lang="en-US" b="1" baseline="0" dirty="0" smtClean="0"/>
                        <a:t> than </a:t>
                      </a:r>
                      <a:r>
                        <a:rPr lang="en-US" b="1" dirty="0" smtClean="0"/>
                        <a:t>35.5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9200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Polygon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Take Upper Class Boundaries along X-axis and Cumulative Frequency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50414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Polygon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Take Upper Class Boundaries along X-axis and Cumulative Frequency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9783986"/>
              </p:ext>
            </p:extLst>
          </p:nvPr>
        </p:nvGraphicFramePr>
        <p:xfrm>
          <a:off x="152400" y="289560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Class Boundaries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Cumulative Frequency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 than 15.5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34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8374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Polygon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Take Upper Class Boundaries along X-axis and Cumulative Frequency along Y-axis.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55563902"/>
              </p:ext>
            </p:extLst>
          </p:nvPr>
        </p:nvGraphicFramePr>
        <p:xfrm>
          <a:off x="3276600" y="2667000"/>
          <a:ext cx="5791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9783986"/>
              </p:ext>
            </p:extLst>
          </p:nvPr>
        </p:nvGraphicFramePr>
        <p:xfrm>
          <a:off x="152400" y="289560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Class Boundaries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Cumulative Frequency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 than 15.5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34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8374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Polygon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/>
              <a:t>Join less than Class Boundaries with corresponding Cumulative Frequencies.</a:t>
            </a:r>
            <a:endParaRPr lang="en-US" sz="2400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7578711"/>
              </p:ext>
            </p:extLst>
          </p:nvPr>
        </p:nvGraphicFramePr>
        <p:xfrm>
          <a:off x="3276600" y="2667000"/>
          <a:ext cx="5791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50156445"/>
              </p:ext>
            </p:extLst>
          </p:nvPr>
        </p:nvGraphicFramePr>
        <p:xfrm>
          <a:off x="152400" y="289560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Class Boundaries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Cumulative Frequency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 than 15.5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34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13295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Cumulative Frequency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Polygon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Ogive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For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</a:t>
            </a:r>
            <a:r>
              <a:rPr lang="en-US" sz="32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Method: </a:t>
            </a:r>
            <a:r>
              <a:rPr lang="en-US" sz="2000" dirty="0" smtClean="0"/>
              <a:t>Join less than Class Boundaries with corresponding Cumulative Frequencies.</a:t>
            </a:r>
          </a:p>
          <a:p>
            <a:pPr marL="0" indent="0" algn="just">
              <a:buNone/>
            </a:pPr>
            <a:endParaRPr lang="en-US" sz="2400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54395934"/>
              </p:ext>
            </p:extLst>
          </p:nvPr>
        </p:nvGraphicFramePr>
        <p:xfrm>
          <a:off x="3276600" y="2667000"/>
          <a:ext cx="5791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066845"/>
              </p:ext>
            </p:extLst>
          </p:nvPr>
        </p:nvGraphicFramePr>
        <p:xfrm>
          <a:off x="152400" y="289560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Class Boundaries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Cumulative Frequency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 than 15.5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25.5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30.5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34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Less</a:t>
                      </a:r>
                      <a:r>
                        <a:rPr lang="en-US" sz="1400" b="1" baseline="0" dirty="0" smtClean="0"/>
                        <a:t> than </a:t>
                      </a:r>
                      <a:r>
                        <a:rPr lang="en-US" sz="1400" b="1" dirty="0" smtClean="0"/>
                        <a:t>35.5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40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93509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Distributional Shape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Distribution of a Data Set</a:t>
            </a:r>
          </a:p>
          <a:p>
            <a:pPr algn="just"/>
            <a:r>
              <a:rPr lang="en-US" sz="2400" dirty="0"/>
              <a:t>A table, a graph, or a formula that provides the values of the </a:t>
            </a:r>
            <a:r>
              <a:rPr lang="en-US" sz="2400" dirty="0" smtClean="0"/>
              <a:t>data set </a:t>
            </a:r>
            <a:r>
              <a:rPr lang="en-US" sz="2400" dirty="0" smtClean="0"/>
              <a:t>and </a:t>
            </a:r>
            <a:r>
              <a:rPr lang="en-US" sz="2400" dirty="0"/>
              <a:t>how often they occur.</a:t>
            </a:r>
          </a:p>
          <a:p>
            <a:pPr algn="just"/>
            <a:r>
              <a:rPr lang="en-US" sz="2400" dirty="0"/>
              <a:t>An important aspect of the distribution of a quantitative data </a:t>
            </a:r>
            <a:r>
              <a:rPr lang="en-US" sz="2400" dirty="0" smtClean="0"/>
              <a:t>is </a:t>
            </a:r>
            <a:r>
              <a:rPr lang="en-US" sz="2400" dirty="0"/>
              <a:t>its shape. </a:t>
            </a:r>
          </a:p>
          <a:p>
            <a:pPr lvl="1" algn="just"/>
            <a:r>
              <a:rPr lang="en-US" sz="2200" dirty="0"/>
              <a:t>The shape of a distribution frequently plays a role in determining the appropriate method of statistical analysis.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To </a:t>
            </a:r>
            <a:r>
              <a:rPr lang="en-US" sz="2400" dirty="0"/>
              <a:t>identify the shape of a distribution, the best approach usually is to use a smooth curve that approximates the overall shape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5089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Distributional Shape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dirty="0" smtClean="0"/>
              <a:t>Figure displays </a:t>
            </a:r>
            <a:r>
              <a:rPr lang="en-US" sz="1800" dirty="0"/>
              <a:t>a relative-frequency histogram for the heights of the </a:t>
            </a:r>
            <a:r>
              <a:rPr lang="en-US" sz="1800" dirty="0" smtClean="0"/>
              <a:t>3000 female students.</a:t>
            </a:r>
          </a:p>
          <a:p>
            <a:pPr marL="0" indent="0" algn="just">
              <a:buNone/>
            </a:pPr>
            <a:r>
              <a:rPr lang="en-US" sz="1800" dirty="0" smtClean="0"/>
              <a:t>It also </a:t>
            </a:r>
            <a:r>
              <a:rPr lang="en-US" sz="1800" dirty="0"/>
              <a:t>includes a smooth curve that approximates the overall shape of the distribution.</a:t>
            </a:r>
          </a:p>
          <a:p>
            <a:pPr marL="0" indent="0" algn="just">
              <a:buNone/>
            </a:pPr>
            <a:r>
              <a:rPr lang="en-US" sz="1800" b="1" dirty="0" smtClean="0"/>
              <a:t>Note: </a:t>
            </a:r>
            <a:r>
              <a:rPr lang="en-US" sz="1800" dirty="0" smtClean="0"/>
              <a:t>Both </a:t>
            </a:r>
            <a:r>
              <a:rPr lang="en-US" sz="1800" dirty="0"/>
              <a:t>the histogram and the smooth curve show that this distribution of heights is bell shaped, but the smooth curve makes seeing the shape a little easier.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Advantage </a:t>
            </a:r>
            <a:r>
              <a:rPr lang="en-US" sz="1800" b="1" dirty="0"/>
              <a:t>of </a:t>
            </a:r>
            <a:r>
              <a:rPr lang="en-US" sz="1800" b="1" dirty="0" smtClean="0"/>
              <a:t>smooth curves:</a:t>
            </a:r>
          </a:p>
          <a:p>
            <a:pPr marL="0" indent="0" algn="just">
              <a:buNone/>
            </a:pPr>
            <a:r>
              <a:rPr lang="en-US" sz="1800" dirty="0" smtClean="0"/>
              <a:t>It skips minor </a:t>
            </a:r>
            <a:r>
              <a:rPr lang="en-US" sz="1800" dirty="0"/>
              <a:t>differences in </a:t>
            </a:r>
            <a:r>
              <a:rPr lang="en-US" sz="1800" dirty="0" smtClean="0"/>
              <a:t>shape</a:t>
            </a:r>
          </a:p>
          <a:p>
            <a:pPr marL="0" indent="0" algn="just">
              <a:buNone/>
            </a:pPr>
            <a:r>
              <a:rPr lang="en-US" sz="1800" dirty="0" smtClean="0"/>
              <a:t>and concentrate on overall patterns.</a:t>
            </a:r>
            <a:endParaRPr lang="en-US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0"/>
            <a:ext cx="5181600" cy="350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6882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Distributions in Practice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b="1" dirty="0" smtClean="0"/>
              <a:t>Common Type of Frequency Distribution:</a:t>
            </a:r>
            <a:endParaRPr lang="en-US" sz="2800" b="1" dirty="0" smtClean="0"/>
          </a:p>
          <a:p>
            <a:r>
              <a:rPr lang="en-US" sz="3400" dirty="0"/>
              <a:t>Symmetric </a:t>
            </a:r>
            <a:r>
              <a:rPr lang="en-US" sz="3400" dirty="0" smtClean="0"/>
              <a:t>Distribution</a:t>
            </a:r>
          </a:p>
          <a:p>
            <a:pPr marL="788670" lvl="1" indent="-514350">
              <a:buAutoNum type="alphaLcPeriod"/>
            </a:pPr>
            <a:r>
              <a:rPr lang="en-US" sz="2800" dirty="0" smtClean="0"/>
              <a:t>Normal Distribution (or Bell Shaped)</a:t>
            </a:r>
          </a:p>
          <a:p>
            <a:pPr marL="788670" lvl="1" indent="-514350">
              <a:buAutoNum type="alphaLcPeriod"/>
            </a:pPr>
            <a:r>
              <a:rPr lang="en-US" sz="2800" dirty="0" smtClean="0"/>
              <a:t>Triangular Distribution</a:t>
            </a:r>
          </a:p>
          <a:p>
            <a:pPr marL="788670" lvl="1" indent="-514350">
              <a:buAutoNum type="alphaLcPeriod"/>
            </a:pPr>
            <a:r>
              <a:rPr lang="en-US" sz="2800" dirty="0"/>
              <a:t>Uniform </a:t>
            </a:r>
            <a:r>
              <a:rPr lang="en-US" sz="2800" dirty="0" smtClean="0"/>
              <a:t>Distribution (or Rectangular)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76750"/>
            <a:ext cx="207645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467225"/>
            <a:ext cx="213360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95800"/>
            <a:ext cx="2133600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06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Distributions in Practice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b="1" dirty="0" smtClean="0"/>
              <a:t>Common Type of Frequency Distribution:</a:t>
            </a:r>
            <a:r>
              <a:rPr lang="en-US" sz="2800" b="1" dirty="0" smtClean="0"/>
              <a:t> </a:t>
            </a:r>
          </a:p>
          <a:p>
            <a:r>
              <a:rPr lang="en-US" sz="3200" dirty="0" smtClean="0"/>
              <a:t>Asymmetric or skewed Distribution</a:t>
            </a:r>
          </a:p>
          <a:p>
            <a:pPr lvl="1"/>
            <a:r>
              <a:rPr lang="en-US" sz="2000" dirty="0" smtClean="0"/>
              <a:t>Right Skewed Distribution</a:t>
            </a:r>
          </a:p>
          <a:p>
            <a:pPr lvl="1"/>
            <a:r>
              <a:rPr lang="en-US" sz="2000" dirty="0" smtClean="0"/>
              <a:t>Left Skewed Distribution</a:t>
            </a:r>
          </a:p>
          <a:p>
            <a:pPr lvl="1"/>
            <a:r>
              <a:rPr lang="en-US" sz="2000" dirty="0"/>
              <a:t>Reverse J-Shaped (or Extremely Right Skewed) </a:t>
            </a:r>
            <a:endParaRPr lang="en-US" sz="2000" dirty="0" smtClean="0"/>
          </a:p>
          <a:p>
            <a:pPr lvl="1"/>
            <a:r>
              <a:rPr lang="en-US" sz="2000" dirty="0" smtClean="0"/>
              <a:t>J-Shaped (or Extremely Left Skewed)</a:t>
            </a:r>
          </a:p>
          <a:p>
            <a:pPr lvl="1"/>
            <a:endParaRPr lang="en-US" sz="20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20764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67200"/>
            <a:ext cx="20669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267200"/>
            <a:ext cx="19907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267200"/>
            <a:ext cx="2209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4220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Frequency Distributions in Practice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b="1" dirty="0" smtClean="0"/>
              <a:t>Common Type of Frequency Distribution:</a:t>
            </a:r>
            <a:r>
              <a:rPr lang="en-US" sz="2800" b="1" dirty="0" smtClean="0"/>
              <a:t> </a:t>
            </a:r>
          </a:p>
          <a:p>
            <a:r>
              <a:rPr lang="en-US" sz="2400" dirty="0"/>
              <a:t>Bi-Modal Distribution</a:t>
            </a:r>
          </a:p>
          <a:p>
            <a:r>
              <a:rPr lang="en-US" sz="2400" dirty="0"/>
              <a:t>Multimodal Distribution</a:t>
            </a:r>
          </a:p>
          <a:p>
            <a:r>
              <a:rPr lang="en-US" sz="2400" dirty="0" smtClean="0"/>
              <a:t>U-Shaped Distribution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2352675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211455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86200"/>
            <a:ext cx="20478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17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Identifying Distribution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Example</a:t>
            </a:r>
            <a:r>
              <a:rPr lang="en-US" sz="2400" b="1" dirty="0"/>
              <a:t>: </a:t>
            </a:r>
            <a:r>
              <a:rPr lang="en-US" sz="2400" b="1" dirty="0" smtClean="0"/>
              <a:t>(</a:t>
            </a:r>
            <a:r>
              <a:rPr lang="en-US" sz="2400" b="1" i="1" dirty="0" smtClean="0"/>
              <a:t>Household Size): </a:t>
            </a:r>
            <a:r>
              <a:rPr lang="en-US" sz="2400" dirty="0"/>
              <a:t>The relative-frequency histogram for household size in the United States is </a:t>
            </a:r>
            <a:r>
              <a:rPr lang="en-US" sz="2400" dirty="0" smtClean="0"/>
              <a:t>shown in figure.</a:t>
            </a:r>
          </a:p>
          <a:p>
            <a:pPr marL="0" indent="0">
              <a:buNone/>
            </a:pPr>
            <a:r>
              <a:rPr lang="en-US" sz="2400" dirty="0" smtClean="0"/>
              <a:t>Identify </a:t>
            </a:r>
            <a:r>
              <a:rPr lang="en-US" sz="2400" dirty="0"/>
              <a:t>the distribution shape for sizes of U.S. households.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920425"/>
            <a:ext cx="4495800" cy="378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895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Identifying Distribution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identify the distributional shape, Draw a smooth curve through the histogram.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920425"/>
            <a:ext cx="4495800" cy="378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104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Identifying Distribution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identify the distributional shape, Draw a smooth curve through the histogram.</a:t>
            </a:r>
          </a:p>
          <a:p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26347"/>
            <a:ext cx="4191000" cy="377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3248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Identifying Distribution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To identify the distributional shape, Draw </a:t>
            </a:r>
            <a:r>
              <a:rPr lang="en-US" sz="2400" dirty="0"/>
              <a:t>a smooth curve through the histogram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Decision: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057400"/>
            <a:ext cx="4191000" cy="377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50" y="4572000"/>
            <a:ext cx="20764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977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Let’s review the main concepts: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600" b="1" dirty="0"/>
              <a:t>Graphical Methods of Data </a:t>
            </a:r>
            <a:r>
              <a:rPr lang="en-US" sz="2600" b="1" dirty="0" smtClean="0"/>
              <a:t>Presentations</a:t>
            </a:r>
            <a:endParaRPr lang="en-US" sz="2600" b="1" dirty="0"/>
          </a:p>
          <a:p>
            <a:pPr lvl="1"/>
            <a:r>
              <a:rPr lang="en-US" dirty="0" smtClean="0"/>
              <a:t>Graphs </a:t>
            </a:r>
            <a:r>
              <a:rPr lang="en-US" dirty="0"/>
              <a:t>for quantitative data</a:t>
            </a:r>
          </a:p>
          <a:p>
            <a:pPr lvl="2"/>
            <a:r>
              <a:rPr lang="en-US" dirty="0"/>
              <a:t>Histograms</a:t>
            </a:r>
          </a:p>
          <a:p>
            <a:pPr lvl="2"/>
            <a:r>
              <a:rPr lang="en-US" dirty="0"/>
              <a:t>Frequency Polygon</a:t>
            </a:r>
          </a:p>
          <a:p>
            <a:pPr lvl="2"/>
            <a:r>
              <a:rPr lang="en-US" dirty="0"/>
              <a:t>Cumulative Frequency Polygon (Frequency </a:t>
            </a:r>
            <a:r>
              <a:rPr lang="en-US" dirty="0" err="1"/>
              <a:t>Ogive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521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In next lecture, we will study:</a:t>
            </a:r>
          </a:p>
          <a:p>
            <a:r>
              <a:rPr lang="en-US" dirty="0" smtClean="0"/>
              <a:t>Introduction To MS-Excel</a:t>
            </a:r>
          </a:p>
          <a:p>
            <a:r>
              <a:rPr lang="en-US" dirty="0" smtClean="0"/>
              <a:t>Constructing Frequency Table in MS-Excel</a:t>
            </a:r>
          </a:p>
          <a:p>
            <a:r>
              <a:rPr lang="en-US" dirty="0" smtClean="0"/>
              <a:t>Constructing Graphs in </a:t>
            </a:r>
            <a:r>
              <a:rPr lang="en-US" dirty="0" smtClean="0"/>
              <a:t>MS-Excel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1968</Words>
  <Application>Microsoft Office PowerPoint</Application>
  <PresentationFormat>On-screen Show (4:3)</PresentationFormat>
  <Paragraphs>569</Paragraphs>
  <Slides>43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Graphs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Histograms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Frequency Polygon For Quantitative Data</vt:lpstr>
      <vt:lpstr>Cumulative Frequency Polygon (called Ogive) For Quantitative Data</vt:lpstr>
      <vt:lpstr>Cumulative Frequency Polygon (called Ogive) For Quantitative Data</vt:lpstr>
      <vt:lpstr>Cumulative Frequency Polygon (Ogive) For Quantitative Data</vt:lpstr>
      <vt:lpstr>Cumulative Frequency Polygon (Ogive) For Quantitative Data</vt:lpstr>
      <vt:lpstr>Cumulative Frequency Polygon (Ogive) For Quantitative Data</vt:lpstr>
      <vt:lpstr>Cumulative Frequency Polygon (Ogive) For Quantitative Data</vt:lpstr>
      <vt:lpstr>Cumulative Frequency Polygon (Ogive) For Quantitative Data</vt:lpstr>
      <vt:lpstr>Distributional Shape</vt:lpstr>
      <vt:lpstr>Distributional Shape</vt:lpstr>
      <vt:lpstr>Frequency Distributions in Practice</vt:lpstr>
      <vt:lpstr>Frequency Distributions in Practice</vt:lpstr>
      <vt:lpstr>Frequency Distributions in Practice</vt:lpstr>
      <vt:lpstr>Identifying Distribution</vt:lpstr>
      <vt:lpstr>Identifying Distribution</vt:lpstr>
      <vt:lpstr>Identifying Distribution</vt:lpstr>
      <vt:lpstr>Identifying Distribution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Administrator</cp:lastModifiedBy>
  <cp:revision>274</cp:revision>
  <dcterms:created xsi:type="dcterms:W3CDTF">2006-08-16T00:00:00Z</dcterms:created>
  <dcterms:modified xsi:type="dcterms:W3CDTF">2013-04-15T09:35:11Z</dcterms:modified>
</cp:coreProperties>
</file>