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18"/>
  </p:notesMasterIdLst>
  <p:sldIdLst>
    <p:sldId id="256" r:id="rId3"/>
    <p:sldId id="348" r:id="rId4"/>
    <p:sldId id="416" r:id="rId5"/>
    <p:sldId id="640" r:id="rId6"/>
    <p:sldId id="632" r:id="rId7"/>
    <p:sldId id="584" r:id="rId8"/>
    <p:sldId id="633" r:id="rId9"/>
    <p:sldId id="634" r:id="rId10"/>
    <p:sldId id="635" r:id="rId11"/>
    <p:sldId id="636" r:id="rId12"/>
    <p:sldId id="637" r:id="rId13"/>
    <p:sldId id="638" r:id="rId14"/>
    <p:sldId id="565" r:id="rId15"/>
    <p:sldId id="639" r:id="rId16"/>
    <p:sldId id="45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454" autoAdjust="0"/>
  </p:normalViewPr>
  <p:slideViewPr>
    <p:cSldViewPr>
      <p:cViewPr>
        <p:scale>
          <a:sx n="40" d="100"/>
          <a:sy n="40" d="100"/>
        </p:scale>
        <p:origin x="-1555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06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197350"/>
            <a:ext cx="5029200" cy="4260850"/>
          </a:xfrm>
          <a:ln/>
        </p:spPr>
        <p:txBody>
          <a:bodyPr lIns="90483" tIns="44448" rIns="90483" bIns="44448"/>
          <a:lstStyle/>
          <a:p>
            <a:endParaRPr lang="en-US"/>
          </a:p>
        </p:txBody>
      </p:sp>
      <p:sp>
        <p:nvSpPr>
          <p:cNvPr id="1740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28600"/>
            <a:ext cx="73834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868488"/>
            <a:ext cx="3962400" cy="4532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868488"/>
            <a:ext cx="3962400" cy="4532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52400" y="6534150"/>
            <a:ext cx="4648200" cy="3238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Statistics for Business and Economics, 6e © 2007 Pearson Education,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858000" y="653415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Chap 6-</a:t>
            </a:r>
            <a:fld id="{06F4519D-38AE-4C29-860C-1E2EA2FE02F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6481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5" r:id="rId12"/>
    <p:sldLayoutId id="2147484386" r:id="rId13"/>
    <p:sldLayoutId id="2147483653" r:id="rId14"/>
    <p:sldLayoutId id="2147484387" r:id="rId15"/>
    <p:sldLayoutId id="2147484388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32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last lecture we discussed:</a:t>
            </a: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Simple Linear Regression Model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Method of Ordinary Least Squares (OLS)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Properties of OLS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Standard Error of Regression (SER)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Coefficient of Determination (R</a:t>
            </a:r>
            <a:r>
              <a:rPr lang="en-US" sz="2000" baseline="30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 Example</a:t>
            </a:r>
          </a:p>
          <a:p>
            <a:pPr lvl="0">
              <a:buClr>
                <a:srgbClr val="D34817"/>
              </a:buClr>
            </a:pP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current lecture:</a:t>
            </a: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 example of Simple Linear Regression Model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Introduction Multiple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Linear Regression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Assumptions of Simple &amp; Multiple Regression Models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Estimation and Interpretation</a:t>
            </a:r>
          </a:p>
          <a:p>
            <a:pPr lvl="0">
              <a:buClr>
                <a:srgbClr val="D34817"/>
              </a:buClr>
            </a:pP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Regression: An Example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/>
              </a:bodyPr>
              <a:lstStyle/>
              <a:p>
                <a:pPr marL="0" lvl="0" indent="0" algn="just">
                  <a:buClr>
                    <a:srgbClr val="D34817"/>
                  </a:buClr>
                  <a:buNone/>
                </a:pPr>
                <a:r>
                  <a:rPr lang="en-US" sz="2200" b="1" dirty="0" smtClean="0">
                    <a:solidFill>
                      <a:prstClr val="black"/>
                    </a:solidFill>
                  </a:rPr>
                  <a:t>Example: </a:t>
                </a:r>
                <a:r>
                  <a:rPr lang="en-US" sz="2200" dirty="0" smtClean="0">
                    <a:solidFill>
                      <a:prstClr val="black"/>
                    </a:solidFill>
                  </a:rPr>
                  <a:t>Given the data on X and Y.</a:t>
                </a:r>
              </a:p>
              <a:p>
                <a:pPr algn="just">
                  <a:buClr>
                    <a:srgbClr val="D34817"/>
                  </a:buClr>
                </a:pPr>
                <a:r>
                  <a:rPr lang="en-US" sz="2200" dirty="0" smtClean="0">
                    <a:solidFill>
                      <a:prstClr val="black"/>
                    </a:solidFill>
                  </a:rPr>
                  <a:t>Compute Least squares regression equation </a:t>
                </a:r>
              </a:p>
              <a:p>
                <a:pPr marL="0" indent="0" algn="just">
                  <a:buClr>
                    <a:srgbClr val="D34817"/>
                  </a:buClr>
                  <a:buNone/>
                </a:pPr>
                <a:r>
                  <a:rPr lang="en-US" sz="2200" dirty="0">
                    <a:solidFill>
                      <a:prstClr val="black"/>
                    </a:solidFill>
                  </a:rPr>
                  <a:t> </a:t>
                </a:r>
                <a:r>
                  <a:rPr lang="en-US" sz="2200" dirty="0" smtClean="0">
                    <a:solidFill>
                      <a:prstClr val="black"/>
                    </a:solidFill>
                  </a:rPr>
                  <a:t>   of Y on X.</a:t>
                </a:r>
              </a:p>
              <a:p>
                <a:pPr algn="just">
                  <a:buClr>
                    <a:srgbClr val="D34817"/>
                  </a:buClr>
                </a:pPr>
                <a:r>
                  <a:rPr lang="en-US" sz="2200" dirty="0" smtClean="0">
                    <a:solidFill>
                      <a:prstClr val="black"/>
                    </a:solidFill>
                  </a:rPr>
                  <a:t>Interpret regression coefficients.</a:t>
                </a:r>
              </a:p>
              <a:p>
                <a:pPr algn="just">
                  <a:buClr>
                    <a:srgbClr val="D34817"/>
                  </a:buClr>
                </a:pPr>
                <a:r>
                  <a:rPr lang="en-US" sz="2200" dirty="0" smtClean="0">
                    <a:solidFill>
                      <a:prstClr val="black"/>
                    </a:solidFill>
                  </a:rPr>
                  <a:t>Show that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grow m:val="on"/>
                        <m:supHide m:val="on"/>
                        <m:ctrlPr>
                          <a:rPr lang="en-US" sz="18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sub>
                      <m:sup/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1800">
                                <a:latin typeface="Cambria Math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sz="1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  <m:r>
                          <a:rPr lang="en-US" sz="1800">
                            <a:latin typeface="Cambria Math"/>
                          </a:rPr>
                          <m:t>=0</m:t>
                        </m:r>
                      </m:e>
                    </m:nary>
                  </m:oMath>
                </a14:m>
                <a:endParaRPr lang="en-US" sz="2200" dirty="0" smtClean="0">
                  <a:solidFill>
                    <a:prstClr val="black"/>
                  </a:solidFill>
                </a:endParaRPr>
              </a:p>
              <a:p>
                <a:pPr algn="just">
                  <a:buClr>
                    <a:srgbClr val="D34817"/>
                  </a:buClr>
                </a:pPr>
                <a:r>
                  <a:rPr lang="en-US" sz="2200" dirty="0" smtClean="0">
                    <a:solidFill>
                      <a:prstClr val="black"/>
                    </a:solidFill>
                  </a:rPr>
                  <a:t>Compute SER.</a:t>
                </a:r>
              </a:p>
              <a:p>
                <a:pPr algn="just">
                  <a:buClr>
                    <a:srgbClr val="D34817"/>
                  </a:buClr>
                </a:pPr>
                <a:r>
                  <a:rPr lang="en-US" sz="2200" dirty="0" smtClean="0">
                    <a:solidFill>
                      <a:prstClr val="black"/>
                    </a:solidFill>
                  </a:rPr>
                  <a:t>Calculate Coefficient of Determination (R</a:t>
                </a:r>
                <a:r>
                  <a:rPr lang="en-US" sz="2200" baseline="30000" dirty="0" smtClean="0">
                    <a:solidFill>
                      <a:prstClr val="black"/>
                    </a:solidFill>
                  </a:rPr>
                  <a:t>2</a:t>
                </a:r>
                <a:r>
                  <a:rPr lang="en-US" sz="2200" dirty="0" smtClean="0">
                    <a:solidFill>
                      <a:prstClr val="black"/>
                    </a:solidFill>
                  </a:rPr>
                  <a:t>).</a:t>
                </a:r>
              </a:p>
              <a:p>
                <a:pPr algn="just">
                  <a:buClr>
                    <a:srgbClr val="D34817"/>
                  </a:buClr>
                </a:pPr>
                <a:endParaRPr lang="en-US" sz="2200" dirty="0">
                  <a:solidFill>
                    <a:prstClr val="black"/>
                  </a:solidFill>
                </a:endParaRPr>
              </a:p>
              <a:p>
                <a:pPr marL="0" indent="0" algn="just">
                  <a:buClr>
                    <a:srgbClr val="D34817"/>
                  </a:buClr>
                  <a:buNone/>
                </a:pPr>
                <a:r>
                  <a:rPr lang="en-US" sz="2200" b="1" dirty="0" smtClean="0">
                    <a:solidFill>
                      <a:prstClr val="black"/>
                    </a:solidFill>
                  </a:rPr>
                  <a:t>Solution:</a:t>
                </a:r>
              </a:p>
              <a:p>
                <a:pPr marL="0" indent="0" algn="just">
                  <a:buClr>
                    <a:srgbClr val="D34817"/>
                  </a:buClr>
                  <a:buNone/>
                </a:pPr>
                <a:r>
                  <a:rPr lang="en-US" sz="2200" dirty="0" smtClean="0">
                    <a:solidFill>
                      <a:prstClr val="black"/>
                    </a:solidFill>
                  </a:rPr>
                  <a:t>Do demo in Excel.</a:t>
                </a: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3" cstate="print"/>
                <a:stretch>
                  <a:fillRect l="-972" t="-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76531044"/>
              </p:ext>
            </p:extLst>
          </p:nvPr>
        </p:nvGraphicFramePr>
        <p:xfrm>
          <a:off x="6629400" y="1600200"/>
          <a:ext cx="1219200" cy="2838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X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Y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41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44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17378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Multiple Linear Regression Model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General form of a Multiple Linear Regression Model: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					t=1,2,….,n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Where, </a:t>
            </a:r>
          </a:p>
          <a:p>
            <a:pPr marL="274320" lvl="1" indent="0" algn="just">
              <a:buNone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200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’s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are observations on dependent variable (y)</a:t>
            </a:r>
          </a:p>
          <a:p>
            <a:pPr marL="274320" lvl="1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’s (i=1,2,…k) are k regressors each having n observations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274320" lvl="1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	(i=1,2,…,k) are regression coefficients or parameters</a:t>
            </a:r>
          </a:p>
          <a:p>
            <a:pPr marL="274320" lvl="1" indent="0" algn="just">
              <a:buNone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200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’s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errors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1" y="2077383"/>
            <a:ext cx="5181600" cy="52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9518" y="4114800"/>
            <a:ext cx="5334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5003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96200" cy="106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algn="ctr"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Multiple Linear Regression Model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3059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381000" y="1746250"/>
                <a:ext cx="8458200" cy="4800600"/>
              </a:xfrm>
              <a:noFill/>
              <a:ln/>
              <a:extLs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noAutofit/>
              </a:bodyPr>
              <a:lstStyle/>
              <a:p>
                <a:pPr marL="0" indent="0" algn="just">
                  <a:lnSpc>
                    <a:spcPct val="150000"/>
                  </a:lnSpc>
                  <a:spcBef>
                    <a:spcPct val="50000"/>
                  </a:spcBef>
                  <a:buSzPct val="80000"/>
                  <a:buNone/>
                </a:pPr>
                <a:r>
                  <a:rPr lang="en-US" sz="2200" b="1" dirty="0" smtClean="0">
                    <a:latin typeface="Times New Roman" pitchFamily="18" charset="0"/>
                    <a:cs typeface="Times New Roman" pitchFamily="18" charset="0"/>
                  </a:rPr>
                  <a:t>Assumptions of Linear Regression Model</a:t>
                </a:r>
              </a:p>
              <a:p>
                <a:pPr algn="just">
                  <a:lnSpc>
                    <a:spcPct val="150000"/>
                  </a:lnSpc>
                  <a:spcBef>
                    <a:spcPct val="50000"/>
                  </a:spcBef>
                  <a:buSzPct val="80000"/>
                </a:pP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Mean of error term is zero, i.e. E(</a:t>
                </a:r>
                <a:r>
                  <a:rPr lang="en-US" sz="2200" dirty="0" err="1" smtClean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en-US" sz="2200" baseline="-25000" dirty="0" err="1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)=0, t=1,2,…,n</a:t>
                </a:r>
              </a:p>
              <a:p>
                <a:pPr algn="just">
                  <a:lnSpc>
                    <a:spcPct val="150000"/>
                  </a:lnSpc>
                  <a:spcBef>
                    <a:spcPct val="50000"/>
                  </a:spcBef>
                  <a:buSzPct val="80000"/>
                </a:pP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Homoskedasticity: Variance of error term is constant, </a:t>
                </a:r>
              </a:p>
              <a:p>
                <a:pPr marL="0" indent="0" algn="just">
                  <a:lnSpc>
                    <a:spcPct val="150000"/>
                  </a:lnSpc>
                  <a:spcBef>
                    <a:spcPct val="50000"/>
                  </a:spcBef>
                  <a:buSzPct val="80000"/>
                  <a:buNone/>
                </a:pP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200" dirty="0" err="1" smtClean="0">
                    <a:latin typeface="Times New Roman" pitchFamily="18" charset="0"/>
                    <a:cs typeface="Times New Roman" pitchFamily="18" charset="0"/>
                  </a:rPr>
                  <a:t>Var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sz="2200" dirty="0" err="1" smtClean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en-US" sz="2200" baseline="-25000" dirty="0" err="1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)=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sz="220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, t=1,2,…,n</a:t>
                </a:r>
              </a:p>
              <a:p>
                <a:pPr algn="just">
                  <a:lnSpc>
                    <a:spcPct val="150000"/>
                  </a:lnSpc>
                  <a:spcBef>
                    <a:spcPct val="50000"/>
                  </a:spcBef>
                  <a:buSzPct val="80000"/>
                </a:pP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No Serial or Autocorrelation: Error terms are independent of each other, </a:t>
                </a:r>
              </a:p>
              <a:p>
                <a:pPr marL="0" indent="0" algn="just">
                  <a:lnSpc>
                    <a:spcPct val="150000"/>
                  </a:lnSpc>
                  <a:spcBef>
                    <a:spcPct val="50000"/>
                  </a:spcBef>
                  <a:buSzPct val="80000"/>
                  <a:buNone/>
                </a:pP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E(</a:t>
                </a:r>
                <a:r>
                  <a:rPr lang="en-US" sz="2200" dirty="0" err="1" smtClean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en-US" sz="2200" baseline="-25000" dirty="0" err="1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sz="2200" dirty="0" err="1" smtClean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en-US" sz="2200" baseline="-25000" dirty="0" err="1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)=0, for all i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/>
                      </a:rPr>
                      <m:t>≠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j</a:t>
                </a:r>
              </a:p>
            </p:txBody>
          </p:sp>
        </mc:Choice>
        <mc:Fallback>
          <p:sp>
            <p:nvSpPr>
              <p:cNvPr id="173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381000" y="1746250"/>
                <a:ext cx="8458200" cy="4800600"/>
              </a:xfrm>
              <a:blipFill rotWithShape="1">
                <a:blip r:embed="rId4" cstate="print"/>
                <a:stretch>
                  <a:fillRect l="-937" r="-1947"/>
                </a:stretch>
              </a:blipFill>
              <a:ln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0406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96200" cy="106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algn="ctr"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Multiple Linear Regression Model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746250"/>
            <a:ext cx="8458200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Assumptions of Linear Regression Model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  <a:buSzPct val="80000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Regressor (X) and error term (u) are independent of each other, i.e. E(X,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ui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)=0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  <a:buSzPct val="80000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Error are normally distributed with a mean of zero and a constant variance, i.e. 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  <a:buSzPct val="80000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SzPct val="80000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No Multicollinearity between regressor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  <a:buSzPct val="80000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SzPct val="80000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00600"/>
            <a:ext cx="1638084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255166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96200" cy="106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algn="ctr"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Multiple Linear Regression Model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746250"/>
            <a:ext cx="8458200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Estimating Least Squares Estimates via Normal Equation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Simple linear regression model: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Estimated regression model is: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Normal Equation are: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9015" y="3192463"/>
            <a:ext cx="16764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0152" y="2560259"/>
            <a:ext cx="2463424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6096" y="3941763"/>
            <a:ext cx="3727894" cy="127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32750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96200" cy="106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algn="ctr"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Multiple Linear Regression Model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746250"/>
            <a:ext cx="8458200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Normal Equation are: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Solving normal equations simultaneously, we get: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So estimated regression line is: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6116" y="3733800"/>
            <a:ext cx="313354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3025" y="3733800"/>
            <a:ext cx="3435175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918200"/>
            <a:ext cx="167640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759069"/>
            <a:ext cx="3727894" cy="127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68485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96200" cy="106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algn="ctr"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Multiple Linear Regression Model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746250"/>
            <a:ext cx="8458200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Estimating Least Squares Estimates via Normal Equation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Multiple linear regression model: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Estimated regression model is: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Normal Equation are: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5368" y="2529681"/>
            <a:ext cx="3406177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848" y="3175000"/>
            <a:ext cx="298510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51294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96200" cy="106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algn="ctr"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Multiple Linear Regression Model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746250"/>
            <a:ext cx="8458200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Normal Equation are: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2078" y="1662325"/>
            <a:ext cx="445201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806530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96200" cy="106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normAutofit/>
          </a:bodyPr>
          <a:lstStyle/>
          <a:p>
            <a:pPr algn="ctr" defTabSz="914400">
              <a:lnSpc>
                <a:spcPct val="95000"/>
              </a:lnSpc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Multiple Linear Regression Model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746250"/>
            <a:ext cx="8458200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Normal Equation are: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Solving normal equations simultaneously, we get: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SzPct val="80000"/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066" name="Line 10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7" name="Line 11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8" name="Line 12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69" name="Line 13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0" name="Line 14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1" name="Line 15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2" name="Line 16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3" name="Line 17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4" name="Line 18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5" name="Line 19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6" name="Line 20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7" name="Line 21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8" name="Line 22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79" name="Line 23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0" name="Line 24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1" name="Line 25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2" name="Line 26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3" name="Line 27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4" name="Line 28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5" name="Line 29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3086" name="Rectangle 30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87" name="Rectangle 31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2078" y="1662325"/>
            <a:ext cx="445201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735388"/>
            <a:ext cx="4970017" cy="251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40480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Linear Regression Model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Example:</a:t>
            </a:r>
          </a:p>
          <a:p>
            <a:pPr marL="0" indent="0">
              <a:buNone/>
            </a:pPr>
            <a:r>
              <a:rPr lang="en-US" sz="2000" dirty="0" smtClean="0"/>
              <a:t>A statistician wants to predict the incomes of restaurants, using two independent variables, the number of restaurant employees and restaurant floor area. He collected the following data:</a:t>
            </a:r>
          </a:p>
          <a:p>
            <a:pPr marL="0" indent="0">
              <a:buNone/>
            </a:pPr>
            <a:r>
              <a:rPr lang="en-US" sz="2000" dirty="0" smtClean="0"/>
              <a:t>Calculate:</a:t>
            </a:r>
          </a:p>
          <a:p>
            <a:pPr marL="0" indent="0">
              <a:buNone/>
            </a:pPr>
            <a:r>
              <a:rPr lang="en-US" sz="2000" dirty="0" smtClean="0"/>
              <a:t>Estimated linear regression equation.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b="1" dirty="0" smtClean="0"/>
              <a:t>Solution:</a:t>
            </a:r>
          </a:p>
          <a:p>
            <a:pPr marL="0" indent="0">
              <a:buNone/>
            </a:pPr>
            <a:r>
              <a:rPr lang="en-US" sz="2000" dirty="0" smtClean="0"/>
              <a:t>Do the demo in Excel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2000994"/>
              </p:ext>
            </p:extLst>
          </p:nvPr>
        </p:nvGraphicFramePr>
        <p:xfrm>
          <a:off x="5867400" y="2743200"/>
          <a:ext cx="182880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X</a:t>
                      </a:r>
                      <a:r>
                        <a:rPr lang="en-US" sz="2000" b="1" u="none" strike="noStrike" baseline="-25000" dirty="0">
                          <a:effectLst/>
                        </a:rPr>
                        <a:t>1</a:t>
                      </a:r>
                      <a:endParaRPr lang="en-US" sz="20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X</a:t>
                      </a:r>
                      <a:r>
                        <a:rPr lang="en-US" sz="2000" b="1" u="none" strike="noStrike" baseline="-25000" dirty="0">
                          <a:effectLst/>
                        </a:rPr>
                        <a:t>2</a:t>
                      </a:r>
                      <a:endParaRPr lang="en-US" sz="20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92716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Let’s review the main concepts:</a:t>
            </a:r>
          </a:p>
          <a:p>
            <a:endParaRPr lang="en-US" sz="2000" dirty="0" smtClean="0"/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An example of Simple Linear Regression Model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Introduction Multiple Linear Regression Model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Assumptions of Simple &amp; Multiple Regression Models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Estimation and Interpretation</a:t>
            </a:r>
          </a:p>
          <a:p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0504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Word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endParaRPr lang="en-US" sz="2000" b="1" dirty="0" smtClean="0"/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Best of Luck in the course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8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3776</TotalTime>
  <Words>388</Words>
  <Application>Microsoft Office PowerPoint</Application>
  <PresentationFormat>On-screen Show (4:3)</PresentationFormat>
  <Paragraphs>137</Paragraphs>
  <Slides>15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Custom Design</vt:lpstr>
      <vt:lpstr>Equity</vt:lpstr>
      <vt:lpstr>MTH 161: Introduction To Statistics</vt:lpstr>
      <vt:lpstr>Review of Previous Lecture</vt:lpstr>
      <vt:lpstr>Objectives of Current Lecture</vt:lpstr>
      <vt:lpstr>Regression: An Example</vt:lpstr>
      <vt:lpstr>Multiple Linear Regression Model</vt:lpstr>
      <vt:lpstr>Multiple Linear Regression Model</vt:lpstr>
      <vt:lpstr>Multiple Linear Regression Model</vt:lpstr>
      <vt:lpstr>Multiple Linear Regression Model</vt:lpstr>
      <vt:lpstr>Multiple Linear Regression Model</vt:lpstr>
      <vt:lpstr>Multiple Linear Regression Model</vt:lpstr>
      <vt:lpstr>Multiple Linear Regression Model</vt:lpstr>
      <vt:lpstr>Multiple Linear Regression Model</vt:lpstr>
      <vt:lpstr>Multiple Linear Regression Model</vt:lpstr>
      <vt:lpstr>Review</vt:lpstr>
      <vt:lpstr>Final Word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603</cp:revision>
  <dcterms:created xsi:type="dcterms:W3CDTF">2006-08-16T00:00:00Z</dcterms:created>
  <dcterms:modified xsi:type="dcterms:W3CDTF">2013-06-18T05:28:32Z</dcterms:modified>
</cp:coreProperties>
</file>