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4370" r:id="rId2"/>
  </p:sldMasterIdLst>
  <p:notesMasterIdLst>
    <p:notesMasterId r:id="rId35"/>
  </p:notesMasterIdLst>
  <p:sldIdLst>
    <p:sldId id="256" r:id="rId3"/>
    <p:sldId id="348" r:id="rId4"/>
    <p:sldId id="585" r:id="rId5"/>
    <p:sldId id="595" r:id="rId6"/>
    <p:sldId id="629" r:id="rId7"/>
    <p:sldId id="596" r:id="rId8"/>
    <p:sldId id="609" r:id="rId9"/>
    <p:sldId id="610" r:id="rId10"/>
    <p:sldId id="611" r:id="rId11"/>
    <p:sldId id="612" r:id="rId12"/>
    <p:sldId id="588" r:id="rId13"/>
    <p:sldId id="613" r:id="rId14"/>
    <p:sldId id="614" r:id="rId15"/>
    <p:sldId id="615" r:id="rId16"/>
    <p:sldId id="616" r:id="rId17"/>
    <p:sldId id="617" r:id="rId18"/>
    <p:sldId id="604" r:id="rId19"/>
    <p:sldId id="605" r:id="rId20"/>
    <p:sldId id="606" r:id="rId21"/>
    <p:sldId id="607" r:id="rId22"/>
    <p:sldId id="618" r:id="rId23"/>
    <p:sldId id="565" r:id="rId24"/>
    <p:sldId id="620" r:id="rId25"/>
    <p:sldId id="621" r:id="rId26"/>
    <p:sldId id="623" r:id="rId27"/>
    <p:sldId id="624" r:id="rId28"/>
    <p:sldId id="625" r:id="rId29"/>
    <p:sldId id="626" r:id="rId30"/>
    <p:sldId id="627" r:id="rId31"/>
    <p:sldId id="622" r:id="rId32"/>
    <p:sldId id="619" r:id="rId33"/>
    <p:sldId id="45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454" autoAdjust="0"/>
  </p:normalViewPr>
  <p:slideViewPr>
    <p:cSldViewPr>
      <p:cViewPr>
        <p:scale>
          <a:sx n="40" d="100"/>
          <a:sy n="40" d="100"/>
        </p:scale>
        <p:origin x="-1555" y="-115"/>
      </p:cViewPr>
      <p:guideLst>
        <p:guide orient="horz" pos="2160"/>
        <p:guide pos="2880"/>
      </p:guideLst>
    </p:cSldViewPr>
  </p:slideViewPr>
  <p:outlineViewPr>
    <p:cViewPr>
      <p:scale>
        <a:sx n="33" d="100"/>
        <a:sy n="33" d="100"/>
      </p:scale>
      <p:origin x="0" y="80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6C4B9-6422-4643-B82A-56D922C392C0}" type="datetimeFigureOut">
              <a:rPr lang="en-US" smtClean="0"/>
              <a:pPr/>
              <a:t>6/17/2013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0E1F84-90A1-4CBF-B0DD-133433403AE4}" type="slidenum">
              <a:rPr lang="en-US" smtClean="0"/>
              <a:pPr/>
              <a:t>‹#›</a:t>
            </a:fld>
            <a:endParaRPr lang="en-US"/>
          </a:p>
        </p:txBody>
      </p:sp>
    </p:spTree>
    <p:extLst>
      <p:ext uri="{BB962C8B-B14F-4D97-AF65-F5344CB8AC3E}">
        <p14:creationId xmlns:p14="http://schemas.microsoft.com/office/powerpoint/2010/main" xmlns="" val="884252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3</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4</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5</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6</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7</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8</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9</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10</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11</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12</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13</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14</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15</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16</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17</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18</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19</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20</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21</a:t>
            </a:fld>
            <a:endParaRPr lang="en-US"/>
          </a:p>
        </p:txBody>
      </p:sp>
    </p:spTree>
    <p:extLst>
      <p:ext uri="{BB962C8B-B14F-4D97-AF65-F5344CB8AC3E}">
        <p14:creationId xmlns:p14="http://schemas.microsoft.com/office/powerpoint/2010/main" xmlns="" val="2597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3F4F61-2A59-4655-932C-BEB0DC80C290}"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781413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C4EB26-EEEA-429A-893F-3C3FC80DCA9B}"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0848793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B9F67A-8052-4D5F-BFEC-203317DFCAC7}"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6596576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ACF377-32F1-4B60-AA33-4DFAD6B9167A}"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1490379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348FDC-6750-4FC8-A72D-8DD80F11ED00}" type="datetime1">
              <a:rPr lang="en-US" smtClean="0"/>
              <a:pPr/>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403390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6091F-6165-4DAE-9EF6-09336D37DEA7}"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7548646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FC5AB-80F8-4050-9473-D52BAB3A8C57}" type="datetime1">
              <a:rPr lang="en-US" smtClean="0"/>
              <a:pPr/>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1434304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3AB90-BCE9-464E-8FA8-C61C7919C195}"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8029964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D35B7-6515-4C0F-A9C2-65AC1AF5E6A8}"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881293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685B9-EAB6-44E3-8567-107264A52B0C}"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31767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58B82-DFE7-4034-A18A-0928F2231E94}"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2060749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b="1">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fld id="{E15D5D23-CCA8-4A26-9A57-E9B625BA2D73}" type="datetime1">
              <a:rPr lang="en-US" smtClean="0"/>
              <a:pPr/>
              <a:t>6/17/2013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b="1" dirty="0">
                <a:solidFill>
                  <a:srgbClr val="FFFFFF"/>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DD26C6EE-5D40-480F-A054-FAFFDB2A8BA9}"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ctr">
              <a:buNone/>
              <a:defRPr sz="4000" b="1" cap="none">
                <a:solidFill>
                  <a:schemeClr val="tx1"/>
                </a:solidFill>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F19CE608-54B6-4A04-AFA9-49D92AA300CA}" type="datetime1">
              <a:rPr lang="en-US" smtClean="0"/>
              <a:pPr/>
              <a:t>6/17/2013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57D6DE41-2D8D-434B-9BCD-DA3E0B2BF055}"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chor="b" anchorCtr="0"/>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93C0153-CA66-4522-A3D8-06C273F898C5}" type="datetime1">
              <a:rPr lang="en-US" smtClean="0"/>
              <a:pPr/>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9847E19B-3B88-4C6D-9576-5BB76A6DD821}"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8F8B1-64A4-4DF6-80F4-7F5A844E04A9}" type="datetime1">
              <a:rPr lang="en-US" smtClean="0"/>
              <a:pPr/>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152400"/>
            <a:ext cx="7772400" cy="1143000"/>
          </a:xfrm>
        </p:spPr>
        <p:txBody>
          <a:bodyPr anchor="b" anchorCtr="0"/>
          <a:lstStyle>
            <a:lvl1pPr algn="ctr">
              <a:buNone/>
              <a:defRPr sz="4000"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914400" y="15240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0FBC92-FCEF-4A52-BDB2-CBA644092D1F}"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5240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1">
                <a:solidFill>
                  <a:schemeClr val="tx1"/>
                </a:solidFill>
              </a:defRPr>
            </a:lvl1pPr>
          </a:lstStyle>
          <a:p>
            <a:r>
              <a:rPr kumimoji="0" lang="en-US" dirty="0" smtClean="0"/>
              <a:t>Click to edit Master title style</a:t>
            </a:r>
            <a:endParaRPr kumimoji="0" lang="en-US" dirty="0"/>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8BAE0-F2E5-4ED9-8968-78EE30F6137A}" type="datetime1">
              <a:rPr lang="en-US" smtClean="0"/>
              <a:pPr/>
              <a:t>6/17/2013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B8B4DA-819C-4E59-8C3D-6552B946B17D}"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67861A-46D8-463C-97F8-01533B204BF0}"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777E86F-4A75-49B1-84A6-5054BB9C2A82}"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5240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1A5E53C-43E4-4DE8-863D-E8DE55FFDFD3}"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6002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9"/>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11" name="Date Placeholder 10"/>
          <p:cNvSpPr>
            <a:spLocks noGrp="1"/>
          </p:cNvSpPr>
          <p:nvPr>
            <p:ph type="dt" sz="half" idx="10"/>
          </p:nvPr>
        </p:nvSpPr>
        <p:spPr/>
        <p:txBody>
          <a:bodyPr/>
          <a:lstStyle/>
          <a:p>
            <a:fld id="{3F09F757-2640-4D19-A641-89C52FBC563B}" type="datetime1">
              <a:rPr lang="en-US" smtClean="0"/>
              <a:pPr/>
              <a:t>6/17/2013</a:t>
            </a:fld>
            <a:endParaRPr lang="en-US"/>
          </a:p>
        </p:txBody>
      </p:sp>
      <p:sp>
        <p:nvSpPr>
          <p:cNvPr id="12" name="Footer Placeholder 11"/>
          <p:cNvSpPr>
            <a:spLocks noGrp="1"/>
          </p:cNvSpPr>
          <p:nvPr>
            <p:ph type="ftr" sz="quarter" idx="11"/>
          </p:nvPr>
        </p:nvSpPr>
        <p:spPr/>
        <p:txBody>
          <a:bodyPr/>
          <a:lstStyle/>
          <a:p>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2889E2AC-05D3-4CF5-8E2A-107154C697F0}"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828800"/>
            <a:ext cx="8153400" cy="3810000"/>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706640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DnDiag">
          <a:fgClr>
            <a:schemeClr val="bg2"/>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DDE46-D9C7-4B28-AE1C-0E1935648D02}" type="datetime1">
              <a:rPr lang="en-US" smtClean="0"/>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468201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0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7B4A214-060E-48C2-B70E-F0F24E3EC2BA}" type="datetime1">
              <a:rPr lang="en-US" smtClean="0"/>
              <a:pPr/>
              <a:t>6/17/2013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C48C77A-E84F-459D-8C05-79F09B661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371" r:id="rId1"/>
    <p:sldLayoutId id="2147484372" r:id="rId2"/>
    <p:sldLayoutId id="2147484373" r:id="rId3"/>
    <p:sldLayoutId id="2147484374" r:id="rId4"/>
    <p:sldLayoutId id="2147484375" r:id="rId5"/>
    <p:sldLayoutId id="2147484376" r:id="rId6"/>
    <p:sldLayoutId id="2147484377" r:id="rId7"/>
    <p:sldLayoutId id="2147484378" r:id="rId8"/>
    <p:sldLayoutId id="2147484379" r:id="rId9"/>
    <p:sldLayoutId id="2147484380" r:id="rId10"/>
    <p:sldLayoutId id="2147484381" r:id="rId11"/>
    <p:sldLayoutId id="2147484385" r:id="rId12"/>
    <p:sldLayoutId id="2147484386" r:id="rId13"/>
    <p:sldLayoutId id="2147483653" r:id="rId14"/>
    <p:sldLayoutId id="2147484387" r:id="rId15"/>
  </p:sldLayoutIdLst>
  <p:timing>
    <p:tnLst>
      <p:par>
        <p:cTn id="1" dur="indefinite" restart="never" nodeType="tmRoot"/>
      </p:par>
    </p:tnLst>
  </p:timing>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6.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6.xml"/><Relationship Id="rId1" Type="http://schemas.openxmlformats.org/officeDocument/2006/relationships/vmlDrawing" Target="../drawings/vmlDrawing2.v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6.xml"/><Relationship Id="rId1" Type="http://schemas.openxmlformats.org/officeDocument/2006/relationships/vmlDrawing" Target="../drawings/vmlDrawing3.v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6.xml"/><Relationship Id="rId1" Type="http://schemas.openxmlformats.org/officeDocument/2006/relationships/vmlDrawing" Target="../drawings/vmlDrawing4.v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notesSlide" Target="../notesSlides/notesSlide20.xml"/><Relationship Id="rId7" Type="http://schemas.openxmlformats.org/officeDocument/2006/relationships/image" Target="../media/image16.emf"/><Relationship Id="rId2" Type="http://schemas.openxmlformats.org/officeDocument/2006/relationships/slideLayout" Target="../slideLayouts/slideLayout26.xml"/><Relationship Id="rId1" Type="http://schemas.openxmlformats.org/officeDocument/2006/relationships/vmlDrawing" Target="../drawings/vmlDrawing5.v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3.xml"/><Relationship Id="rId1" Type="http://schemas.openxmlformats.org/officeDocument/2006/relationships/vmlDrawing" Target="../drawings/vmlDrawing6.vml"/><Relationship Id="rId4" Type="http://schemas.openxmlformats.org/officeDocument/2006/relationships/image" Target="../media/image23.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slideLayout" Target="../slideLayouts/slideLayout23.xml"/><Relationship Id="rId1" Type="http://schemas.openxmlformats.org/officeDocument/2006/relationships/vmlDrawing" Target="../drawings/vmlDrawing7.v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slideLayout" Target="../slideLayouts/slideLayout23.xml"/><Relationship Id="rId1" Type="http://schemas.openxmlformats.org/officeDocument/2006/relationships/vmlDrawing" Target="../drawings/vmlDrawing8.vml"/><Relationship Id="rId5" Type="http://schemas.openxmlformats.org/officeDocument/2006/relationships/image" Target="../media/image30.emf"/><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slideLayout" Target="../slideLayouts/slideLayout23.xml"/><Relationship Id="rId1" Type="http://schemas.openxmlformats.org/officeDocument/2006/relationships/vmlDrawing" Target="../drawings/vmlDrawing9.vml"/><Relationship Id="rId5" Type="http://schemas.openxmlformats.org/officeDocument/2006/relationships/image" Target="../media/image30.emf"/><Relationship Id="rId4" Type="http://schemas.openxmlformats.org/officeDocument/2006/relationships/image" Target="../media/image29.emf"/></Relationships>
</file>

<file path=ppt/slides/_rels/slide2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slideLayout" Target="../slideLayouts/slideLayout23.xml"/><Relationship Id="rId1" Type="http://schemas.openxmlformats.org/officeDocument/2006/relationships/vmlDrawing" Target="../drawings/vmlDrawing10.v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slideLayout" Target="../slideLayouts/slideLayout23.xml"/><Relationship Id="rId1" Type="http://schemas.openxmlformats.org/officeDocument/2006/relationships/vmlDrawing" Target="../drawings/vmlDrawing11.vml"/><Relationship Id="rId4" Type="http://schemas.openxmlformats.org/officeDocument/2006/relationships/image" Target="../media/image3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3.xml"/><Relationship Id="rId1" Type="http://schemas.openxmlformats.org/officeDocument/2006/relationships/vmlDrawing" Target="../drawings/vmlDrawing1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09800"/>
          </a:xfrm>
        </p:spPr>
        <p:txBody>
          <a:bodyPr>
            <a:normAutofit lnSpcReduction="10000"/>
          </a:bodyPr>
          <a:lstStyle/>
          <a:p>
            <a:r>
              <a:rPr lang="en-US" sz="7100" b="1" dirty="0" smtClean="0"/>
              <a:t>Lecture 31</a:t>
            </a:r>
          </a:p>
          <a:p>
            <a:endParaRPr lang="en-US" sz="3000" dirty="0" smtClean="0"/>
          </a:p>
          <a:p>
            <a:r>
              <a:rPr lang="en-US" sz="3600" dirty="0" smtClean="0"/>
              <a:t>Dr. MUMTAZ AHMED</a:t>
            </a:r>
            <a:endParaRPr lang="en-US" sz="1100" dirty="0"/>
          </a:p>
        </p:txBody>
      </p:sp>
      <p:sp>
        <p:nvSpPr>
          <p:cNvPr id="2" name="Title 1"/>
          <p:cNvSpPr>
            <a:spLocks noGrp="1"/>
          </p:cNvSpPr>
          <p:nvPr>
            <p:ph type="ctrTitle"/>
          </p:nvPr>
        </p:nvSpPr>
        <p:spPr>
          <a:xfrm>
            <a:off x="76200" y="1505930"/>
            <a:ext cx="8991600" cy="1470025"/>
          </a:xfrm>
        </p:spPr>
        <p:txBody>
          <a:bodyPr>
            <a:noAutofit/>
          </a:bodyPr>
          <a:lstStyle/>
          <a:p>
            <a:r>
              <a:rPr lang="en-US" b="1" dirty="0" smtClean="0"/>
              <a:t>MTH 161: Introduction To Statistics</a:t>
            </a:r>
            <a:endParaRPr lang="en-US" b="1" dirty="0"/>
          </a:p>
        </p:txBody>
      </p:sp>
    </p:spTree>
    <p:extLst>
      <p:ext uri="{BB962C8B-B14F-4D97-AF65-F5344CB8AC3E}">
        <p14:creationId xmlns:p14="http://schemas.microsoft.com/office/powerpoint/2010/main" xmlns="" val="42537880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Review of Previous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smtClean="0">
                <a:latin typeface="Times New Roman" pitchFamily="18" charset="0"/>
                <a:cs typeface="Times New Roman" pitchFamily="18" charset="0"/>
              </a:rPr>
              <a:t>In last lecture we discussed:</a:t>
            </a:r>
          </a:p>
          <a:p>
            <a:endParaRPr lang="en-US" sz="2000" b="1" dirty="0" smtClean="0">
              <a:latin typeface="Times New Roman" pitchFamily="18" charset="0"/>
              <a:cs typeface="Times New Roman" pitchFamily="18" charset="0"/>
            </a:endParaRPr>
          </a:p>
          <a:p>
            <a:pPr lvl="0">
              <a:buClr>
                <a:srgbClr val="D34817"/>
              </a:buClr>
            </a:pPr>
            <a:r>
              <a:rPr lang="en-US" sz="2000" dirty="0">
                <a:solidFill>
                  <a:prstClr val="black"/>
                </a:solidFill>
                <a:latin typeface="Times New Roman" pitchFamily="18" charset="0"/>
                <a:cs typeface="Times New Roman" pitchFamily="18" charset="0"/>
              </a:rPr>
              <a:t>Common misconceptions about correlation</a:t>
            </a:r>
          </a:p>
          <a:p>
            <a:pPr lvl="0">
              <a:buClr>
                <a:srgbClr val="D34817"/>
              </a:buClr>
            </a:pPr>
            <a:r>
              <a:rPr lang="en-US" sz="2000" dirty="0">
                <a:solidFill>
                  <a:prstClr val="black"/>
                </a:solidFill>
                <a:latin typeface="Times New Roman" pitchFamily="18" charset="0"/>
                <a:cs typeface="Times New Roman" pitchFamily="18" charset="0"/>
              </a:rPr>
              <a:t>Related </a:t>
            </a:r>
            <a:r>
              <a:rPr lang="en-US" sz="2000" dirty="0" smtClean="0">
                <a:solidFill>
                  <a:prstClr val="black"/>
                </a:solidFill>
                <a:latin typeface="Times New Roman" pitchFamily="18" charset="0"/>
                <a:cs typeface="Times New Roman" pitchFamily="18" charset="0"/>
              </a:rPr>
              <a:t>Examples</a:t>
            </a:r>
          </a:p>
          <a:p>
            <a:pPr lvl="0">
              <a:buClr>
                <a:srgbClr val="D34817"/>
              </a:buClr>
            </a:pPr>
            <a:r>
              <a:rPr lang="en-US" sz="2000" dirty="0">
                <a:solidFill>
                  <a:prstClr val="black"/>
                </a:solidFill>
                <a:latin typeface="Times New Roman" pitchFamily="18" charset="0"/>
                <a:cs typeface="Times New Roman" pitchFamily="18" charset="0"/>
              </a:rPr>
              <a:t>Introduction to Regression Analysis</a:t>
            </a:r>
          </a:p>
          <a:p>
            <a:pPr lvl="0">
              <a:buClr>
                <a:srgbClr val="D34817"/>
              </a:buClr>
            </a:pPr>
            <a:r>
              <a:rPr lang="en-US" sz="2000" dirty="0">
                <a:solidFill>
                  <a:prstClr val="black"/>
                </a:solidFill>
                <a:latin typeface="Times New Roman" pitchFamily="18" charset="0"/>
                <a:cs typeface="Times New Roman" pitchFamily="18" charset="0"/>
              </a:rPr>
              <a:t>Regression versus Correlation</a:t>
            </a:r>
          </a:p>
          <a:p>
            <a:pPr lvl="0">
              <a:buClr>
                <a:srgbClr val="D34817"/>
              </a:buClr>
            </a:pPr>
            <a:r>
              <a:rPr lang="en-US" sz="2000" dirty="0">
                <a:solidFill>
                  <a:prstClr val="black"/>
                </a:solidFill>
                <a:latin typeface="Times New Roman" pitchFamily="18" charset="0"/>
                <a:cs typeface="Times New Roman" pitchFamily="18" charset="0"/>
              </a:rPr>
              <a:t>Simple and Multiple Regression Model</a:t>
            </a:r>
          </a:p>
          <a:p>
            <a:pPr lvl="0">
              <a:buClr>
                <a:srgbClr val="D34817"/>
              </a:buClr>
            </a:pPr>
            <a:endParaRPr lang="en-US" sz="2000" dirty="0">
              <a:solidFill>
                <a:prstClr val="black"/>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xmlns="" val="989221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Objectives of Current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a:latin typeface="Times New Roman" pitchFamily="18" charset="0"/>
                <a:cs typeface="Times New Roman" pitchFamily="18" charset="0"/>
              </a:rPr>
              <a:t>In </a:t>
            </a:r>
            <a:r>
              <a:rPr lang="en-US" sz="2000" dirty="0" smtClean="0">
                <a:latin typeface="Times New Roman" pitchFamily="18" charset="0"/>
                <a:cs typeface="Times New Roman" pitchFamily="18" charset="0"/>
              </a:rPr>
              <a:t>the current lecture:</a:t>
            </a:r>
          </a:p>
          <a:p>
            <a:pPr marL="0" indent="0">
              <a:buNone/>
            </a:pPr>
            <a:endParaRPr lang="en-US" sz="2000" dirty="0">
              <a:latin typeface="Times New Roman" pitchFamily="18" charset="0"/>
              <a:cs typeface="Times New Roman" pitchFamily="18" charset="0"/>
            </a:endParaRPr>
          </a:p>
          <a:p>
            <a:pPr lvl="0">
              <a:buClr>
                <a:srgbClr val="D34817"/>
              </a:buClr>
            </a:pPr>
            <a:r>
              <a:rPr lang="en-US" sz="2000" dirty="0" smtClean="0">
                <a:solidFill>
                  <a:prstClr val="black"/>
                </a:solidFill>
                <a:latin typeface="Times New Roman" pitchFamily="18" charset="0"/>
                <a:cs typeface="Times New Roman" pitchFamily="18" charset="0"/>
              </a:rPr>
              <a:t>Simple </a:t>
            </a:r>
            <a:r>
              <a:rPr lang="en-US" sz="2000" dirty="0">
                <a:solidFill>
                  <a:prstClr val="black"/>
                </a:solidFill>
                <a:latin typeface="Times New Roman" pitchFamily="18" charset="0"/>
                <a:cs typeface="Times New Roman" pitchFamily="18" charset="0"/>
              </a:rPr>
              <a:t>Linear </a:t>
            </a:r>
            <a:r>
              <a:rPr lang="en-US" sz="2000" dirty="0" smtClean="0">
                <a:solidFill>
                  <a:prstClr val="black"/>
                </a:solidFill>
                <a:latin typeface="Times New Roman" pitchFamily="18" charset="0"/>
                <a:cs typeface="Times New Roman" pitchFamily="18" charset="0"/>
              </a:rPr>
              <a:t>Regression Model</a:t>
            </a:r>
          </a:p>
          <a:p>
            <a:pPr lvl="0">
              <a:buClr>
                <a:srgbClr val="D34817"/>
              </a:buClr>
            </a:pPr>
            <a:r>
              <a:rPr lang="en-US" sz="2000" dirty="0" smtClean="0">
                <a:solidFill>
                  <a:prstClr val="black"/>
                </a:solidFill>
                <a:latin typeface="Times New Roman" pitchFamily="18" charset="0"/>
                <a:cs typeface="Times New Roman" pitchFamily="18" charset="0"/>
              </a:rPr>
              <a:t>Method of Ordinary Least Squares (OLS)</a:t>
            </a:r>
          </a:p>
          <a:p>
            <a:pPr lvl="0">
              <a:buClr>
                <a:srgbClr val="D34817"/>
              </a:buClr>
            </a:pPr>
            <a:r>
              <a:rPr lang="en-US" sz="2000" dirty="0" smtClean="0">
                <a:solidFill>
                  <a:prstClr val="black"/>
                </a:solidFill>
                <a:latin typeface="Times New Roman" pitchFamily="18" charset="0"/>
                <a:cs typeface="Times New Roman" pitchFamily="18" charset="0"/>
              </a:rPr>
              <a:t>Properties of OLS</a:t>
            </a:r>
          </a:p>
          <a:p>
            <a:pPr lvl="0">
              <a:buClr>
                <a:srgbClr val="D34817"/>
              </a:buClr>
            </a:pPr>
            <a:r>
              <a:rPr lang="en-US" sz="2000" dirty="0" smtClean="0">
                <a:solidFill>
                  <a:prstClr val="black"/>
                </a:solidFill>
                <a:latin typeface="Times New Roman" pitchFamily="18" charset="0"/>
                <a:cs typeface="Times New Roman" pitchFamily="18" charset="0"/>
              </a:rPr>
              <a:t>Standard Error of Regression (SER)</a:t>
            </a:r>
          </a:p>
          <a:p>
            <a:pPr lvl="0">
              <a:buClr>
                <a:srgbClr val="D34817"/>
              </a:buClr>
            </a:pPr>
            <a:r>
              <a:rPr lang="en-US" sz="2000" dirty="0" smtClean="0">
                <a:solidFill>
                  <a:prstClr val="black"/>
                </a:solidFill>
                <a:latin typeface="Times New Roman" pitchFamily="18" charset="0"/>
                <a:cs typeface="Times New Roman" pitchFamily="18" charset="0"/>
              </a:rPr>
              <a:t>Coefficient of Determination (R</a:t>
            </a:r>
            <a:r>
              <a:rPr lang="en-US" sz="2000" baseline="30000" dirty="0" smtClean="0">
                <a:solidFill>
                  <a:prstClr val="black"/>
                </a:solidFill>
                <a:latin typeface="Times New Roman" pitchFamily="18" charset="0"/>
                <a:cs typeface="Times New Roman" pitchFamily="18" charset="0"/>
              </a:rPr>
              <a:t>2</a:t>
            </a:r>
            <a:r>
              <a:rPr lang="en-US" sz="2000" dirty="0" smtClean="0">
                <a:solidFill>
                  <a:prstClr val="black"/>
                </a:solidFill>
                <a:latin typeface="Times New Roman" pitchFamily="18" charset="0"/>
                <a:cs typeface="Times New Roman" pitchFamily="18" charset="0"/>
              </a:rPr>
              <a:t>)</a:t>
            </a:r>
          </a:p>
          <a:p>
            <a:pPr lvl="0">
              <a:buClr>
                <a:srgbClr val="D34817"/>
              </a:buClr>
            </a:pPr>
            <a:r>
              <a:rPr lang="en-US" sz="2000" dirty="0" smtClean="0">
                <a:solidFill>
                  <a:prstClr val="black"/>
                </a:solidFill>
                <a:latin typeface="Times New Roman" pitchFamily="18" charset="0"/>
                <a:cs typeface="Times New Roman" pitchFamily="18" charset="0"/>
              </a:rPr>
              <a:t>An Example</a:t>
            </a:r>
            <a:endParaRPr lang="en-US" sz="2000" dirty="0">
              <a:solidFill>
                <a:prstClr val="black"/>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1761960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85800" y="1600200"/>
            <a:ext cx="8143875" cy="4200525"/>
          </a:xfrm>
          <a:prstGeom prst="rect">
            <a:avLst/>
          </a:prstGeom>
          <a:noFill/>
          <a:ln w="9525">
            <a:noFill/>
            <a:miter lim="800000"/>
            <a:headEnd/>
            <a:tailEnd/>
          </a:ln>
        </p:spPr>
      </p:pic>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Simple Linear Regression Model</a:t>
            </a:r>
            <a:endParaRPr lang="en-US" b="1"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33600" y="1995850"/>
            <a:ext cx="2671762" cy="594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 Placeholder 7"/>
          <p:cNvSpPr>
            <a:spLocks noGrp="1"/>
          </p:cNvSpPr>
          <p:nvPr>
            <p:ph type="body" sz="quarter" idx="13"/>
          </p:nvPr>
        </p:nvSpPr>
        <p:spPr>
          <a:xfrm>
            <a:off x="533400" y="1676400"/>
            <a:ext cx="8153400" cy="3810000"/>
          </a:xfrm>
        </p:spPr>
        <p:txBody>
          <a:bodyPr/>
          <a:lstStyle/>
          <a:p>
            <a:endParaRPr lang="en-US" dirty="0"/>
          </a:p>
        </p:txBody>
      </p:sp>
    </p:spTree>
    <p:extLst>
      <p:ext uri="{BB962C8B-B14F-4D97-AF65-F5344CB8AC3E}">
        <p14:creationId xmlns:p14="http://schemas.microsoft.com/office/powerpoint/2010/main" xmlns="" val="895248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Simple Linear Regression Model</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b="1" dirty="0" smtClean="0">
                <a:latin typeface="Times New Roman" pitchFamily="18" charset="0"/>
                <a:cs typeface="Times New Roman" pitchFamily="18" charset="0"/>
              </a:rPr>
              <a:t>Simple Linear Regression: An Intuitive Explanation</a:t>
            </a:r>
          </a:p>
          <a:p>
            <a:pPr marL="0" indent="0" algn="just">
              <a:buNone/>
            </a:pPr>
            <a:endParaRPr lang="en-US" sz="2200" b="1"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Suppose </a:t>
            </a:r>
            <a:r>
              <a:rPr lang="en-US" sz="2200" dirty="0">
                <a:latin typeface="Times New Roman" pitchFamily="18" charset="0"/>
                <a:cs typeface="Times New Roman" pitchFamily="18" charset="0"/>
              </a:rPr>
              <a:t>that a researcher has some idea that there should be a </a:t>
            </a:r>
            <a:r>
              <a:rPr lang="en-US" sz="2200" dirty="0" smtClean="0">
                <a:latin typeface="Times New Roman" pitchFamily="18" charset="0"/>
                <a:cs typeface="Times New Roman" pitchFamily="18" charset="0"/>
              </a:rPr>
              <a:t>relationship between </a:t>
            </a:r>
            <a:r>
              <a:rPr lang="en-US" sz="2200" dirty="0">
                <a:latin typeface="Times New Roman" pitchFamily="18" charset="0"/>
                <a:cs typeface="Times New Roman" pitchFamily="18" charset="0"/>
              </a:rPr>
              <a:t>two variables y and </a:t>
            </a:r>
            <a:r>
              <a:rPr lang="en-US" sz="2200" dirty="0" smtClean="0">
                <a:latin typeface="Times New Roman" pitchFamily="18" charset="0"/>
                <a:cs typeface="Times New Roman" pitchFamily="18" charset="0"/>
              </a:rPr>
              <a:t>x.</a:t>
            </a:r>
          </a:p>
          <a:p>
            <a:pPr algn="just"/>
            <a:r>
              <a:rPr lang="en-US" sz="2200" dirty="0" smtClean="0">
                <a:latin typeface="Times New Roman" pitchFamily="18" charset="0"/>
                <a:cs typeface="Times New Roman" pitchFamily="18" charset="0"/>
              </a:rPr>
              <a:t>In addition, theory suggests that </a:t>
            </a:r>
            <a:r>
              <a:rPr lang="en-US" sz="2200" dirty="0">
                <a:latin typeface="Times New Roman" pitchFamily="18" charset="0"/>
                <a:cs typeface="Times New Roman" pitchFamily="18" charset="0"/>
              </a:rPr>
              <a:t>an increase in </a:t>
            </a:r>
            <a:r>
              <a:rPr lang="en-US" sz="2200" i="1" dirty="0">
                <a:latin typeface="Times New Roman" pitchFamily="18" charset="0"/>
                <a:cs typeface="Times New Roman" pitchFamily="18" charset="0"/>
              </a:rPr>
              <a:t>x </a:t>
            </a:r>
            <a:r>
              <a:rPr lang="en-US" sz="2200" dirty="0">
                <a:latin typeface="Times New Roman" pitchFamily="18" charset="0"/>
                <a:cs typeface="Times New Roman" pitchFamily="18" charset="0"/>
              </a:rPr>
              <a:t>will lead to an increase in </a:t>
            </a:r>
            <a:r>
              <a:rPr lang="en-US" sz="2200" i="1" dirty="0" smtClean="0">
                <a:latin typeface="Times New Roman" pitchFamily="18" charset="0"/>
                <a:cs typeface="Times New Roman" pitchFamily="18" charset="0"/>
              </a:rPr>
              <a:t>y</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A </a:t>
            </a:r>
            <a:r>
              <a:rPr lang="en-US" sz="2200" dirty="0">
                <a:latin typeface="Times New Roman" pitchFamily="18" charset="0"/>
                <a:cs typeface="Times New Roman" pitchFamily="18" charset="0"/>
              </a:rPr>
              <a:t>sensible first </a:t>
            </a:r>
            <a:r>
              <a:rPr lang="en-US" sz="2200" dirty="0" smtClean="0">
                <a:latin typeface="Times New Roman" pitchFamily="18" charset="0"/>
                <a:cs typeface="Times New Roman" pitchFamily="18" charset="0"/>
              </a:rPr>
              <a:t>stage to </a:t>
            </a:r>
            <a:r>
              <a:rPr lang="en-US" sz="2200" dirty="0">
                <a:latin typeface="Times New Roman" pitchFamily="18" charset="0"/>
                <a:cs typeface="Times New Roman" pitchFamily="18" charset="0"/>
              </a:rPr>
              <a:t>testing whether there is indeed an association between the </a:t>
            </a:r>
            <a:r>
              <a:rPr lang="en-US" sz="2200" dirty="0" smtClean="0">
                <a:latin typeface="Times New Roman" pitchFamily="18" charset="0"/>
                <a:cs typeface="Times New Roman" pitchFamily="18" charset="0"/>
              </a:rPr>
              <a:t>variables would </a:t>
            </a:r>
            <a:r>
              <a:rPr lang="en-US" sz="2200" dirty="0">
                <a:latin typeface="Times New Roman" pitchFamily="18" charset="0"/>
                <a:cs typeface="Times New Roman" pitchFamily="18" charset="0"/>
              </a:rPr>
              <a:t>be to form a scatter plot of </a:t>
            </a:r>
            <a:r>
              <a:rPr lang="en-US" sz="2200" dirty="0" smtClean="0">
                <a:latin typeface="Times New Roman" pitchFamily="18" charset="0"/>
                <a:cs typeface="Times New Roman" pitchFamily="18" charset="0"/>
              </a:rPr>
              <a:t>them.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xmlns="" val="2445393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533400" y="1676400"/>
            <a:ext cx="4038600" cy="4876800"/>
          </a:xfrm>
        </p:spPr>
        <p:txBody>
          <a:bodyPr>
            <a:noAutofit/>
          </a:bodyPr>
          <a:lstStyle/>
          <a:p>
            <a:pPr marL="0" indent="0" algn="just">
              <a:buNone/>
            </a:pPr>
            <a:r>
              <a:rPr lang="en-US" sz="2200" dirty="0">
                <a:latin typeface="Times New Roman" pitchFamily="18" charset="0"/>
                <a:cs typeface="Times New Roman" pitchFamily="18" charset="0"/>
              </a:rPr>
              <a:t>Suppose that the outcome of this plot is:</a:t>
            </a:r>
          </a:p>
          <a:p>
            <a:pPr marL="0" indent="0" algn="just">
              <a:buNone/>
            </a:pPr>
            <a:r>
              <a:rPr lang="en-US" sz="2200" b="1" dirty="0" smtClean="0">
                <a:latin typeface="Times New Roman" pitchFamily="18" charset="0"/>
                <a:cs typeface="Times New Roman" pitchFamily="18" charset="0"/>
              </a:rPr>
              <a:t>Note:</a:t>
            </a:r>
          </a:p>
          <a:p>
            <a:pPr algn="just"/>
            <a:r>
              <a:rPr lang="en-US" sz="2200" dirty="0" smtClean="0">
                <a:latin typeface="Times New Roman" pitchFamily="18" charset="0"/>
                <a:cs typeface="Times New Roman" pitchFamily="18" charset="0"/>
              </a:rPr>
              <a:t>Positive linear relationship </a:t>
            </a:r>
            <a:r>
              <a:rPr lang="en-US" sz="2200" dirty="0">
                <a:latin typeface="Times New Roman" pitchFamily="18" charset="0"/>
                <a:cs typeface="Times New Roman" pitchFamily="18" charset="0"/>
              </a:rPr>
              <a:t>between </a:t>
            </a:r>
            <a:r>
              <a:rPr lang="en-US" sz="2200" i="1" dirty="0">
                <a:latin typeface="Times New Roman" pitchFamily="18" charset="0"/>
                <a:cs typeface="Times New Roman" pitchFamily="18" charset="0"/>
              </a:rPr>
              <a:t>x </a:t>
            </a:r>
            <a:r>
              <a:rPr lang="en-US" sz="2200" dirty="0">
                <a:latin typeface="Times New Roman" pitchFamily="18" charset="0"/>
                <a:cs typeface="Times New Roman" pitchFamily="18" charset="0"/>
              </a:rPr>
              <a:t>and </a:t>
            </a:r>
            <a:r>
              <a:rPr lang="en-US" sz="2200" i="1" dirty="0" smtClean="0">
                <a:latin typeface="Times New Roman" pitchFamily="18" charset="0"/>
                <a:cs typeface="Times New Roman" pitchFamily="18" charset="0"/>
              </a:rPr>
              <a:t>y </a:t>
            </a:r>
            <a:r>
              <a:rPr lang="en-US" sz="2200" dirty="0">
                <a:latin typeface="Times New Roman" pitchFamily="18" charset="0"/>
                <a:cs typeface="Times New Roman" pitchFamily="18" charset="0"/>
              </a:rPr>
              <a:t>which means that increases in </a:t>
            </a:r>
            <a:r>
              <a:rPr lang="en-US" sz="2200" i="1" dirty="0">
                <a:latin typeface="Times New Roman" pitchFamily="18" charset="0"/>
                <a:cs typeface="Times New Roman" pitchFamily="18" charset="0"/>
              </a:rPr>
              <a:t>x </a:t>
            </a:r>
            <a:r>
              <a:rPr lang="en-US" sz="2200" dirty="0">
                <a:latin typeface="Times New Roman" pitchFamily="18" charset="0"/>
                <a:cs typeface="Times New Roman" pitchFamily="18" charset="0"/>
              </a:rPr>
              <a:t>are </a:t>
            </a:r>
            <a:r>
              <a:rPr lang="en-US" sz="2200" dirty="0" smtClean="0">
                <a:latin typeface="Times New Roman" pitchFamily="18" charset="0"/>
                <a:cs typeface="Times New Roman" pitchFamily="18" charset="0"/>
              </a:rPr>
              <a:t>usually accompanied </a:t>
            </a:r>
            <a:r>
              <a:rPr lang="en-US" sz="2200" dirty="0">
                <a:latin typeface="Times New Roman" pitchFamily="18" charset="0"/>
                <a:cs typeface="Times New Roman" pitchFamily="18" charset="0"/>
              </a:rPr>
              <a:t>by increases in </a:t>
            </a:r>
            <a:r>
              <a:rPr lang="en-US" sz="2200" i="1" dirty="0">
                <a:latin typeface="Times New Roman" pitchFamily="18" charset="0"/>
                <a:cs typeface="Times New Roman" pitchFamily="18" charset="0"/>
              </a:rPr>
              <a:t>y</a:t>
            </a:r>
            <a:r>
              <a:rPr lang="en-US" sz="2200" dirty="0">
                <a:latin typeface="Times New Roman" pitchFamily="18" charset="0"/>
                <a:cs typeface="Times New Roman" pitchFamily="18" charset="0"/>
              </a:rPr>
              <a:t>, and that the relationship between </a:t>
            </a:r>
            <a:r>
              <a:rPr lang="en-US" sz="2200" dirty="0" smtClean="0">
                <a:latin typeface="Times New Roman" pitchFamily="18" charset="0"/>
                <a:cs typeface="Times New Roman" pitchFamily="18" charset="0"/>
              </a:rPr>
              <a:t>them can </a:t>
            </a:r>
            <a:r>
              <a:rPr lang="en-US" sz="2200" dirty="0">
                <a:latin typeface="Times New Roman" pitchFamily="18" charset="0"/>
                <a:cs typeface="Times New Roman" pitchFamily="18" charset="0"/>
              </a:rPr>
              <a:t>be described approximately by a straight </a:t>
            </a:r>
            <a:r>
              <a:rPr lang="en-US" sz="2200" dirty="0" smtClean="0">
                <a:latin typeface="Times New Roman" pitchFamily="18" charset="0"/>
                <a:cs typeface="Times New Roman" pitchFamily="18" charset="0"/>
              </a:rPr>
              <a:t>line.</a:t>
            </a: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752600"/>
            <a:ext cx="4267200" cy="36469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952488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304800" y="1676400"/>
            <a:ext cx="4267200" cy="4876800"/>
          </a:xfrm>
        </p:spPr>
        <p:txBody>
          <a:bodyPr>
            <a:noAutofit/>
          </a:bodyPr>
          <a:lstStyle/>
          <a:p>
            <a:pPr marL="0" indent="0" algn="just">
              <a:buNone/>
            </a:pPr>
            <a:r>
              <a:rPr lang="en-US" sz="2200" b="1" dirty="0" smtClean="0">
                <a:latin typeface="Times New Roman" pitchFamily="18" charset="0"/>
                <a:cs typeface="Times New Roman" pitchFamily="18" charset="0"/>
              </a:rPr>
              <a:t>Note:</a:t>
            </a:r>
          </a:p>
          <a:p>
            <a:pPr algn="just"/>
            <a:r>
              <a:rPr lang="en-US" sz="2200" dirty="0" smtClean="0">
                <a:latin typeface="Times New Roman" pitchFamily="18" charset="0"/>
                <a:cs typeface="Times New Roman" pitchFamily="18" charset="0"/>
              </a:rPr>
              <a:t>It </a:t>
            </a:r>
            <a:r>
              <a:rPr lang="en-US" sz="2200" dirty="0">
                <a:latin typeface="Times New Roman" pitchFamily="18" charset="0"/>
                <a:cs typeface="Times New Roman" pitchFamily="18" charset="0"/>
              </a:rPr>
              <a:t>would be </a:t>
            </a:r>
            <a:r>
              <a:rPr lang="en-US" sz="2200" dirty="0" smtClean="0">
                <a:latin typeface="Times New Roman" pitchFamily="18" charset="0"/>
                <a:cs typeface="Times New Roman" pitchFamily="18" charset="0"/>
              </a:rPr>
              <a:t>possible to </a:t>
            </a:r>
            <a:r>
              <a:rPr lang="en-US" sz="2200" dirty="0">
                <a:latin typeface="Times New Roman" pitchFamily="18" charset="0"/>
                <a:cs typeface="Times New Roman" pitchFamily="18" charset="0"/>
              </a:rPr>
              <a:t>draw by hand onto the graph a line that appears to fit the data. </a:t>
            </a:r>
            <a:r>
              <a:rPr lang="en-US" sz="2200" dirty="0" smtClean="0">
                <a:latin typeface="Times New Roman" pitchFamily="18" charset="0"/>
                <a:cs typeface="Times New Roman" pitchFamily="18" charset="0"/>
              </a:rPr>
              <a:t>The intercept </a:t>
            </a:r>
            <a:r>
              <a:rPr lang="en-US" sz="2200" dirty="0">
                <a:latin typeface="Times New Roman" pitchFamily="18" charset="0"/>
                <a:cs typeface="Times New Roman" pitchFamily="18" charset="0"/>
              </a:rPr>
              <a:t>and slope of the line fitted by eye could then be measured </a:t>
            </a:r>
            <a:r>
              <a:rPr lang="en-US" sz="2200" dirty="0" smtClean="0">
                <a:latin typeface="Times New Roman" pitchFamily="18" charset="0"/>
                <a:cs typeface="Times New Roman" pitchFamily="18" charset="0"/>
              </a:rPr>
              <a:t>from the </a:t>
            </a:r>
            <a:r>
              <a:rPr lang="en-US" sz="2200" dirty="0">
                <a:latin typeface="Times New Roman" pitchFamily="18" charset="0"/>
                <a:cs typeface="Times New Roman" pitchFamily="18" charset="0"/>
              </a:rPr>
              <a:t>graph. However, in practice such a method is likely to be </a:t>
            </a:r>
            <a:r>
              <a:rPr lang="en-US" sz="2200" dirty="0" smtClean="0">
                <a:latin typeface="Times New Roman" pitchFamily="18" charset="0"/>
                <a:cs typeface="Times New Roman" pitchFamily="18" charset="0"/>
              </a:rPr>
              <a:t>inaccurate.</a:t>
            </a:r>
          </a:p>
          <a:p>
            <a:pPr algn="just"/>
            <a:r>
              <a:rPr lang="en-US" sz="2200" dirty="0">
                <a:latin typeface="Times New Roman" pitchFamily="18" charset="0"/>
                <a:cs typeface="Times New Roman" pitchFamily="18" charset="0"/>
              </a:rPr>
              <a:t>It would therefore be of interest to determine to what extent this relationship can be described by an equation that can be estimated using a defined procedure.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752600"/>
            <a:ext cx="4267200" cy="36469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60086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533400" y="1676400"/>
            <a:ext cx="4038600" cy="4876800"/>
          </a:xfrm>
        </p:spPr>
        <p:txBody>
          <a:bodyPr>
            <a:noAutofit/>
          </a:bodyPr>
          <a:lstStyle/>
          <a:p>
            <a:pPr marL="0" indent="0" algn="just">
              <a:buNone/>
            </a:pPr>
            <a:r>
              <a:rPr lang="en-US" sz="2200" b="1" dirty="0" smtClean="0">
                <a:latin typeface="Times New Roman" pitchFamily="18" charset="0"/>
                <a:cs typeface="Times New Roman" pitchFamily="18" charset="0"/>
              </a:rPr>
              <a:t>Note:</a:t>
            </a:r>
          </a:p>
          <a:p>
            <a:pPr algn="just"/>
            <a:r>
              <a:rPr lang="en-US" sz="2200" dirty="0" smtClean="0">
                <a:latin typeface="Times New Roman" pitchFamily="18" charset="0"/>
                <a:cs typeface="Times New Roman" pitchFamily="18" charset="0"/>
              </a:rPr>
              <a:t>It </a:t>
            </a:r>
            <a:r>
              <a:rPr lang="en-US" sz="2200" dirty="0">
                <a:latin typeface="Times New Roman" pitchFamily="18" charset="0"/>
                <a:cs typeface="Times New Roman" pitchFamily="18" charset="0"/>
              </a:rPr>
              <a:t>is possible to use the general equation for a straight </a:t>
            </a:r>
            <a:r>
              <a:rPr lang="en-US" sz="2200" dirty="0" smtClean="0">
                <a:latin typeface="Times New Roman" pitchFamily="18" charset="0"/>
                <a:cs typeface="Times New Roman" pitchFamily="18" charset="0"/>
              </a:rPr>
              <a:t>line</a:t>
            </a:r>
          </a:p>
          <a:p>
            <a:pPr marL="0" indent="0" algn="just">
              <a:buNone/>
            </a:pPr>
            <a:r>
              <a:rPr lang="en-US" sz="2200" dirty="0" smtClean="0">
                <a:latin typeface="Times New Roman" pitchFamily="18" charset="0"/>
                <a:cs typeface="Times New Roman" pitchFamily="18" charset="0"/>
              </a:rPr>
              <a:t>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 </a:t>
            </a:r>
            <a:r>
              <a:rPr lang="el-GR" sz="2200" i="1" dirty="0">
                <a:latin typeface="Times New Roman" pitchFamily="18" charset="0"/>
                <a:cs typeface="Times New Roman" pitchFamily="18" charset="0"/>
              </a:rPr>
              <a:t>α </a:t>
            </a:r>
            <a:r>
              <a:rPr lang="el-GR" sz="2200" dirty="0">
                <a:latin typeface="Times New Roman" pitchFamily="18" charset="0"/>
                <a:cs typeface="Times New Roman" pitchFamily="18" charset="0"/>
              </a:rPr>
              <a:t>+ </a:t>
            </a:r>
            <a:r>
              <a:rPr lang="el-GR" sz="2200" i="1" dirty="0">
                <a:latin typeface="Times New Roman" pitchFamily="18" charset="0"/>
                <a:cs typeface="Times New Roman" pitchFamily="18" charset="0"/>
              </a:rPr>
              <a:t>β</a:t>
            </a:r>
            <a:r>
              <a:rPr lang="en-US" sz="2200" i="1" dirty="0" smtClean="0">
                <a:latin typeface="Times New Roman" pitchFamily="18" charset="0"/>
                <a:cs typeface="Times New Roman" pitchFamily="18" charset="0"/>
              </a:rPr>
              <a:t>x</a:t>
            </a:r>
          </a:p>
          <a:p>
            <a:pPr marL="0" indent="0" algn="just">
              <a:buNone/>
            </a:pPr>
            <a:r>
              <a:rPr lang="en-US" sz="2200" i="1"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to get the line that best ‘fits’ the </a:t>
            </a:r>
            <a:r>
              <a:rPr lang="en-US" sz="2200" dirty="0" smtClean="0">
                <a:latin typeface="Times New Roman" pitchFamily="18" charset="0"/>
                <a:cs typeface="Times New Roman" pitchFamily="18" charset="0"/>
              </a:rPr>
              <a:t>data.</a:t>
            </a:r>
          </a:p>
          <a:p>
            <a:pPr marL="0" indent="0" algn="just">
              <a:buNone/>
            </a:pPr>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researcher would then be seeking to find the values of the parameters or coefficients,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β</a:t>
            </a:r>
            <a:r>
              <a:rPr lang="en-US" sz="2200" dirty="0">
                <a:latin typeface="Times New Roman" pitchFamily="18" charset="0"/>
                <a:cs typeface="Times New Roman" pitchFamily="18" charset="0"/>
              </a:rPr>
              <a:t>, which would place the line as close as possible to all of the data points taken together.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752600"/>
            <a:ext cx="4267200" cy="36469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5239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533400" y="1676400"/>
            <a:ext cx="4038600" cy="4876800"/>
          </a:xfrm>
        </p:spPr>
        <p:txBody>
          <a:bodyPr>
            <a:noAutofit/>
          </a:bodyPr>
          <a:lstStyle/>
          <a:p>
            <a:pPr algn="just"/>
            <a:r>
              <a:rPr lang="en-US" sz="2200" dirty="0" smtClean="0">
                <a:latin typeface="Times New Roman" pitchFamily="18" charset="0"/>
                <a:cs typeface="Times New Roman" pitchFamily="18" charset="0"/>
              </a:rPr>
              <a:t>However</a:t>
            </a:r>
            <a:r>
              <a:rPr lang="en-US" sz="2200" dirty="0">
                <a:latin typeface="Times New Roman" pitchFamily="18" charset="0"/>
                <a:cs typeface="Times New Roman" pitchFamily="18" charset="0"/>
              </a:rPr>
              <a:t>, this equation </a:t>
            </a:r>
            <a:endParaRPr lang="en-US" sz="2200" dirty="0" smtClean="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 </a:t>
            </a:r>
            <a:r>
              <a:rPr lang="en-US" sz="2200" i="1" dirty="0">
                <a:latin typeface="Times New Roman" pitchFamily="18" charset="0"/>
                <a:cs typeface="Times New Roman" pitchFamily="18" charset="0"/>
              </a:rPr>
              <a:t>βx</a:t>
            </a:r>
            <a:r>
              <a:rPr lang="en-US" sz="2200" dirty="0">
                <a:latin typeface="Times New Roman" pitchFamily="18" charset="0"/>
                <a:cs typeface="Times New Roman" pitchFamily="18" charset="0"/>
              </a:rPr>
              <a:t>) is an exact one. Assuming that this equation is appropriate, if the values of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β </a:t>
            </a:r>
            <a:r>
              <a:rPr lang="en-US" sz="2200" dirty="0">
                <a:latin typeface="Times New Roman" pitchFamily="18" charset="0"/>
                <a:cs typeface="Times New Roman" pitchFamily="18" charset="0"/>
              </a:rPr>
              <a:t>had been calculated, then given a value of </a:t>
            </a:r>
            <a:r>
              <a:rPr lang="en-US" sz="2200" i="1" dirty="0">
                <a:latin typeface="Times New Roman" pitchFamily="18" charset="0"/>
                <a:cs typeface="Times New Roman" pitchFamily="18" charset="0"/>
              </a:rPr>
              <a:t>x</a:t>
            </a:r>
            <a:r>
              <a:rPr lang="en-US" sz="2200" dirty="0">
                <a:latin typeface="Times New Roman" pitchFamily="18" charset="0"/>
                <a:cs typeface="Times New Roman" pitchFamily="18" charset="0"/>
              </a:rPr>
              <a:t>, it would be possible to determine with certainty what the value of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would </a:t>
            </a:r>
            <a:r>
              <a:rPr lang="en-US" sz="2200" dirty="0" smtClean="0">
                <a:latin typeface="Times New Roman" pitchFamily="18" charset="0"/>
                <a:cs typeface="Times New Roman" pitchFamily="18" charset="0"/>
              </a:rPr>
              <a:t>be.</a:t>
            </a:r>
          </a:p>
          <a:p>
            <a:pPr marL="0" indent="0" algn="just">
              <a:buNone/>
            </a:pPr>
            <a:r>
              <a:rPr lang="en-US" sz="2200" dirty="0" smtClean="0">
                <a:latin typeface="Times New Roman" pitchFamily="18" charset="0"/>
                <a:cs typeface="Times New Roman" pitchFamily="18" charset="0"/>
              </a:rPr>
              <a:t>Imagine </a:t>
            </a:r>
            <a:r>
              <a:rPr lang="en-US" sz="2200" dirty="0">
                <a:latin typeface="Times New Roman" pitchFamily="18" charset="0"/>
                <a:cs typeface="Times New Roman" pitchFamily="18" charset="0"/>
              </a:rPr>
              <a:t>-- a model which says with complete certainty what the value of one variable will be given any value of the </a:t>
            </a:r>
            <a:r>
              <a:rPr lang="en-US" sz="2200" dirty="0" smtClean="0">
                <a:latin typeface="Times New Roman" pitchFamily="18" charset="0"/>
                <a:cs typeface="Times New Roman" pitchFamily="18" charset="0"/>
              </a:rPr>
              <a:t>other!</a:t>
            </a:r>
          </a:p>
          <a:p>
            <a:pPr marL="0" indent="0" algn="just">
              <a:buNone/>
            </a:pPr>
            <a:r>
              <a:rPr lang="en-US" sz="2200" dirty="0" smtClean="0">
                <a:latin typeface="Times New Roman" pitchFamily="18" charset="0"/>
                <a:cs typeface="Times New Roman" pitchFamily="18" charset="0"/>
              </a:rPr>
              <a:t>Clearly </a:t>
            </a:r>
            <a:r>
              <a:rPr lang="en-US" sz="2200" dirty="0">
                <a:latin typeface="Times New Roman" pitchFamily="18" charset="0"/>
                <a:cs typeface="Times New Roman" pitchFamily="18" charset="0"/>
              </a:rPr>
              <a:t>this model is not realistic.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752600"/>
            <a:ext cx="4267200" cy="36469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5239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533400" y="1676400"/>
            <a:ext cx="4038600" cy="4876800"/>
          </a:xfrm>
        </p:spPr>
        <p:txBody>
          <a:bodyPr>
            <a:noAutofit/>
          </a:bodyPr>
          <a:lstStyle/>
          <a:p>
            <a:pPr algn="just"/>
            <a:r>
              <a:rPr lang="en-US" sz="2200" dirty="0">
                <a:latin typeface="Times New Roman" pitchFamily="18" charset="0"/>
                <a:cs typeface="Times New Roman" pitchFamily="18" charset="0"/>
              </a:rPr>
              <a:t>Statistically, it would correspond to the case where the model fitted the data perfectly -- that is, all of the data points lay exactly on a straight </a:t>
            </a:r>
            <a:r>
              <a:rPr lang="en-US" sz="2200" dirty="0" smtClean="0">
                <a:latin typeface="Times New Roman" pitchFamily="18" charset="0"/>
                <a:cs typeface="Times New Roman" pitchFamily="18" charset="0"/>
              </a:rPr>
              <a:t>line.</a:t>
            </a:r>
          </a:p>
          <a:p>
            <a:pPr algn="just"/>
            <a:r>
              <a:rPr lang="en-US" sz="2200" dirty="0" smtClean="0">
                <a:latin typeface="Times New Roman" pitchFamily="18" charset="0"/>
                <a:cs typeface="Times New Roman" pitchFamily="18" charset="0"/>
              </a:rPr>
              <a:t>To </a:t>
            </a:r>
            <a:r>
              <a:rPr lang="en-US" sz="2200" dirty="0">
                <a:latin typeface="Times New Roman" pitchFamily="18" charset="0"/>
                <a:cs typeface="Times New Roman" pitchFamily="18" charset="0"/>
              </a:rPr>
              <a:t>make the model more realistic, a random disturbance term, denoted by </a:t>
            </a:r>
            <a:r>
              <a:rPr lang="en-US" sz="2200" i="1" dirty="0">
                <a:latin typeface="Times New Roman" pitchFamily="18" charset="0"/>
                <a:cs typeface="Times New Roman" pitchFamily="18" charset="0"/>
              </a:rPr>
              <a:t>u</a:t>
            </a:r>
            <a:r>
              <a:rPr lang="en-US" sz="2200" dirty="0">
                <a:latin typeface="Times New Roman" pitchFamily="18" charset="0"/>
                <a:cs typeface="Times New Roman" pitchFamily="18" charset="0"/>
              </a:rPr>
              <a:t>, is added to the equation, </a:t>
            </a:r>
            <a:r>
              <a:rPr lang="en-US" sz="2200" dirty="0" smtClean="0">
                <a:latin typeface="Times New Roman" pitchFamily="18" charset="0"/>
                <a:cs typeface="Times New Roman" pitchFamily="18" charset="0"/>
              </a:rPr>
              <a:t>thus</a:t>
            </a:r>
          </a:p>
          <a:p>
            <a:pPr marL="0" indent="0" algn="just">
              <a:buNone/>
            </a:pPr>
            <a:r>
              <a:rPr lang="en-US" sz="2200"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y</a:t>
            </a:r>
            <a:r>
              <a:rPr lang="en-US" sz="2200" i="1" baseline="-25000" dirty="0" err="1" smtClean="0">
                <a:latin typeface="Times New Roman" pitchFamily="18" charset="0"/>
                <a:cs typeface="Times New Roman" pitchFamily="18" charset="0"/>
              </a:rPr>
              <a:t>t</a:t>
            </a:r>
            <a:r>
              <a:rPr lang="en-US" sz="2200" i="1"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 </a:t>
            </a:r>
            <a:r>
              <a:rPr lang="el-GR" sz="2200" i="1" dirty="0">
                <a:latin typeface="Times New Roman" pitchFamily="18" charset="0"/>
                <a:cs typeface="Times New Roman" pitchFamily="18" charset="0"/>
              </a:rPr>
              <a:t>α </a:t>
            </a:r>
            <a:r>
              <a:rPr lang="el-GR" sz="2200" dirty="0">
                <a:latin typeface="Times New Roman" pitchFamily="18" charset="0"/>
                <a:cs typeface="Times New Roman" pitchFamily="18" charset="0"/>
              </a:rPr>
              <a:t>+ </a:t>
            </a:r>
            <a:r>
              <a:rPr lang="el-GR" sz="2200" i="1" dirty="0">
                <a:latin typeface="Times New Roman" pitchFamily="18" charset="0"/>
                <a:cs typeface="Times New Roman" pitchFamily="18" charset="0"/>
              </a:rPr>
              <a:t>β</a:t>
            </a:r>
            <a:r>
              <a:rPr lang="en-US" sz="2200" i="1" dirty="0" err="1">
                <a:latin typeface="Times New Roman" pitchFamily="18" charset="0"/>
                <a:cs typeface="Times New Roman" pitchFamily="18" charset="0"/>
              </a:rPr>
              <a:t>x</a:t>
            </a:r>
            <a:r>
              <a:rPr lang="en-US" sz="2200" i="1" baseline="-25000" dirty="0" err="1">
                <a:latin typeface="Times New Roman" pitchFamily="18" charset="0"/>
                <a:cs typeface="Times New Roman" pitchFamily="18" charset="0"/>
              </a:rPr>
              <a:t>t</a:t>
            </a:r>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 </a:t>
            </a:r>
            <a:r>
              <a:rPr lang="en-US" sz="2200" i="1" dirty="0" err="1">
                <a:latin typeface="Times New Roman" pitchFamily="18" charset="0"/>
                <a:cs typeface="Times New Roman" pitchFamily="18" charset="0"/>
              </a:rPr>
              <a:t>u</a:t>
            </a:r>
            <a:r>
              <a:rPr lang="en-US" sz="2200" i="1" baseline="-25000" dirty="0" err="1">
                <a:latin typeface="Times New Roman" pitchFamily="18" charset="0"/>
                <a:cs typeface="Times New Roman" pitchFamily="18" charset="0"/>
              </a:rPr>
              <a:t>t</a:t>
            </a:r>
            <a:endParaRPr lang="en-US" sz="2200" baseline="-25000" dirty="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where </a:t>
            </a:r>
            <a:r>
              <a:rPr lang="en-US" sz="2200" dirty="0">
                <a:latin typeface="Times New Roman" pitchFamily="18" charset="0"/>
                <a:cs typeface="Times New Roman" pitchFamily="18" charset="0"/>
              </a:rPr>
              <a:t>the subscript </a:t>
            </a:r>
            <a:r>
              <a:rPr lang="en-US" sz="2200" i="1" dirty="0">
                <a:latin typeface="Times New Roman" pitchFamily="18" charset="0"/>
                <a:cs typeface="Times New Roman" pitchFamily="18" charset="0"/>
              </a:rPr>
              <a:t>t </a:t>
            </a:r>
            <a:r>
              <a:rPr lang="en-US" sz="2200" dirty="0" smtClean="0">
                <a:latin typeface="Times New Roman" pitchFamily="18" charset="0"/>
                <a:cs typeface="Times New Roman" pitchFamily="18" charset="0"/>
              </a:rPr>
              <a:t>(=1,2,3</a:t>
            </a:r>
            <a:r>
              <a:rPr lang="en-US" sz="2200" dirty="0">
                <a:latin typeface="Times New Roman" pitchFamily="18" charset="0"/>
                <a:cs typeface="Times New Roman" pitchFamily="18" charset="0"/>
              </a:rPr>
              <a:t>, </a:t>
            </a:r>
            <a:r>
              <a:rPr lang="en-US" sz="2200" i="1" dirty="0">
                <a:latin typeface="Times New Roman" pitchFamily="18" charset="0"/>
                <a:cs typeface="Times New Roman" pitchFamily="18" charset="0"/>
              </a:rPr>
              <a:t>. . .</a:t>
            </a:r>
            <a:r>
              <a:rPr lang="en-US" sz="2200" dirty="0">
                <a:latin typeface="Times New Roman" pitchFamily="18" charset="0"/>
                <a:cs typeface="Times New Roman" pitchFamily="18" charset="0"/>
              </a:rPr>
              <a:t>) denotes the observation number. </a:t>
            </a:r>
            <a:endParaRPr lang="en-US" sz="2200" dirty="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1752600"/>
            <a:ext cx="4267200" cy="36469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42402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dirty="0" smtClean="0">
                <a:latin typeface="Times New Roman" pitchFamily="18" charset="0"/>
                <a:cs typeface="Times New Roman" pitchFamily="18" charset="0"/>
              </a:rPr>
              <a:t>The disturbance or error term exists in a regression model due to a number of reasons:</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Vagueness of theory</a:t>
            </a:r>
          </a:p>
          <a:p>
            <a:pPr algn="just"/>
            <a:r>
              <a:rPr lang="en-US" sz="2200" dirty="0" smtClean="0">
                <a:latin typeface="Times New Roman" pitchFamily="18" charset="0"/>
                <a:cs typeface="Times New Roman" pitchFamily="18" charset="0"/>
              </a:rPr>
              <a:t>Unavailability of data</a:t>
            </a:r>
          </a:p>
          <a:p>
            <a:pPr algn="just"/>
            <a:r>
              <a:rPr lang="en-US" sz="2200" dirty="0" smtClean="0">
                <a:latin typeface="Times New Roman" pitchFamily="18" charset="0"/>
                <a:cs typeface="Times New Roman" pitchFamily="18" charset="0"/>
              </a:rPr>
              <a:t>Core versus peripheral variables</a:t>
            </a:r>
          </a:p>
          <a:p>
            <a:pPr algn="just"/>
            <a:r>
              <a:rPr lang="en-US" sz="2200" dirty="0" smtClean="0">
                <a:latin typeface="Times New Roman" pitchFamily="18" charset="0"/>
                <a:cs typeface="Times New Roman" pitchFamily="18" charset="0"/>
              </a:rPr>
              <a:t>Poor proxy variables</a:t>
            </a:r>
          </a:p>
          <a:p>
            <a:pPr algn="just"/>
            <a:r>
              <a:rPr lang="en-US" sz="2200" dirty="0" smtClean="0">
                <a:latin typeface="Times New Roman" pitchFamily="18" charset="0"/>
                <a:cs typeface="Times New Roman" pitchFamily="18" charset="0"/>
              </a:rPr>
              <a:t>Principle of parsimony</a:t>
            </a:r>
          </a:p>
          <a:p>
            <a:pPr algn="just"/>
            <a:r>
              <a:rPr lang="en-US" sz="2200" dirty="0" smtClean="0">
                <a:latin typeface="Times New Roman" pitchFamily="18" charset="0"/>
                <a:cs typeface="Times New Roman" pitchFamily="18" charset="0"/>
              </a:rPr>
              <a:t>Wrong functional form</a:t>
            </a:r>
          </a:p>
          <a:p>
            <a:pPr algn="just"/>
            <a:r>
              <a:rPr lang="en-US" sz="2200" dirty="0" smtClean="0">
                <a:latin typeface="Times New Roman" pitchFamily="18" charset="0"/>
                <a:cs typeface="Times New Roman" pitchFamily="18" charset="0"/>
              </a:rPr>
              <a:t>Intrinsic Randomness in human behavior</a:t>
            </a:r>
          </a:p>
          <a:p>
            <a:pPr algn="just"/>
            <a:endParaRPr lang="en-US" sz="2200" dirty="0">
              <a:solidFill>
                <a:srgbClr val="402A2E"/>
              </a:solidFill>
              <a:latin typeface="Times New Roman" pitchFamily="18" charset="0"/>
              <a:ea typeface="SimSun"/>
              <a:cs typeface="Times New Roman" pitchFamily="18" charset="0"/>
            </a:endParaRPr>
          </a:p>
          <a:p>
            <a:pPr algn="just"/>
            <a:endParaRPr lang="en-US" sz="2200" dirty="0" smtClean="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xmlns="" val="2927259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228600" y="1676400"/>
            <a:ext cx="4419600" cy="3962400"/>
          </a:xfrm>
        </p:spPr>
        <p:txBody>
          <a:bodyPr>
            <a:noAutofit/>
          </a:bodyPr>
          <a:lstStyle/>
          <a:p>
            <a:pPr algn="just"/>
            <a:r>
              <a:rPr lang="en-US" sz="2200" dirty="0">
                <a:latin typeface="Times New Roman" pitchFamily="18" charset="0"/>
                <a:cs typeface="Times New Roman" pitchFamily="18" charset="0"/>
              </a:rPr>
              <a:t>So how are the appropriate values of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β </a:t>
            </a:r>
            <a:r>
              <a:rPr lang="en-US" sz="2200" dirty="0" smtClean="0">
                <a:latin typeface="Times New Roman" pitchFamily="18" charset="0"/>
                <a:cs typeface="Times New Roman" pitchFamily="18" charset="0"/>
              </a:rPr>
              <a:t>determined?</a:t>
            </a:r>
          </a:p>
          <a:p>
            <a:pPr algn="just"/>
            <a:r>
              <a:rPr lang="en-US" sz="2200" i="1" dirty="0" smtClean="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β </a:t>
            </a:r>
            <a:r>
              <a:rPr lang="en-US" sz="2200" dirty="0">
                <a:latin typeface="Times New Roman" pitchFamily="18" charset="0"/>
                <a:cs typeface="Times New Roman" pitchFamily="18" charset="0"/>
              </a:rPr>
              <a:t>are chosen so that the (vertical) distances from the data points to the fitted lines are </a:t>
            </a:r>
            <a:r>
              <a:rPr lang="en-US" sz="2200" dirty="0" smtClean="0">
                <a:latin typeface="Times New Roman" pitchFamily="18" charset="0"/>
                <a:cs typeface="Times New Roman" pitchFamily="18" charset="0"/>
              </a:rPr>
              <a:t>minimized </a:t>
            </a:r>
            <a:r>
              <a:rPr lang="en-US" sz="2200" dirty="0">
                <a:latin typeface="Times New Roman" pitchFamily="18" charset="0"/>
                <a:cs typeface="Times New Roman" pitchFamily="18" charset="0"/>
              </a:rPr>
              <a:t>(so that the line fits the data as closely as possible</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parameters are thus chosen to </a:t>
            </a:r>
            <a:r>
              <a:rPr lang="en-US" sz="2200" dirty="0" smtClean="0">
                <a:latin typeface="Times New Roman" pitchFamily="18" charset="0"/>
                <a:cs typeface="Times New Roman" pitchFamily="18" charset="0"/>
              </a:rPr>
              <a:t>minimize </a:t>
            </a:r>
            <a:r>
              <a:rPr lang="en-US" sz="2200" dirty="0">
                <a:latin typeface="Times New Roman" pitchFamily="18" charset="0"/>
                <a:cs typeface="Times New Roman" pitchFamily="18" charset="0"/>
              </a:rPr>
              <a:t>collectively the (vertical) distances from the data points to the fitted line. </a:t>
            </a:r>
            <a:endParaRPr lang="en-US" sz="2200" dirty="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91075" y="1352550"/>
            <a:ext cx="4200525" cy="415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685800" y="5715000"/>
            <a:ext cx="8001000" cy="1107996"/>
          </a:xfrm>
          <a:prstGeom prst="rect">
            <a:avLst/>
          </a:prstGeom>
          <a:noFill/>
        </p:spPr>
        <p:txBody>
          <a:bodyPr wrap="square" rtlCol="0">
            <a:spAutoFit/>
          </a:bodyPr>
          <a:lstStyle/>
          <a:p>
            <a:pPr algn="just"/>
            <a:r>
              <a:rPr lang="en-US" sz="2200" dirty="0">
                <a:latin typeface="Times New Roman" pitchFamily="18" charset="0"/>
                <a:cs typeface="Times New Roman" pitchFamily="18" charset="0"/>
              </a:rPr>
              <a:t>This could be done by ‘eye-balling’ the data and, for each set of variables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x</a:t>
            </a:r>
            <a:r>
              <a:rPr lang="en-US" sz="2200" dirty="0">
                <a:latin typeface="Times New Roman" pitchFamily="18" charset="0"/>
                <a:cs typeface="Times New Roman" pitchFamily="18" charset="0"/>
              </a:rPr>
              <a:t>, one could form a scatter plot and draw on a line that looks as if it fits the data well by </a:t>
            </a:r>
            <a:r>
              <a:rPr lang="en-US" sz="2200" dirty="0" smtClean="0">
                <a:latin typeface="Times New Roman" pitchFamily="18" charset="0"/>
                <a:cs typeface="Times New Roman" pitchFamily="18" charset="0"/>
              </a:rPr>
              <a:t>hand</a:t>
            </a:r>
            <a:r>
              <a:rPr lang="en-US" sz="2200" dirty="0">
                <a:latin typeface="Times New Roman" pitchFamily="18" charset="0"/>
                <a:cs typeface="Times New Roman" pitchFamily="18" charset="0"/>
              </a:rPr>
              <a:t>.</a:t>
            </a:r>
            <a:endParaRPr lang="en-US" sz="2200" dirty="0"/>
          </a:p>
        </p:txBody>
      </p:sp>
    </p:spTree>
    <p:extLst>
      <p:ext uri="{BB962C8B-B14F-4D97-AF65-F5344CB8AC3E}">
        <p14:creationId xmlns:p14="http://schemas.microsoft.com/office/powerpoint/2010/main" xmlns="" val="24132542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a:solidFill>
                  <a:schemeClr val="tx1"/>
                </a:solidFill>
                <a:latin typeface="Times New Roman" pitchFamily="18" charset="0"/>
                <a:cs typeface="Times New Roman" pitchFamily="18" charset="0"/>
              </a:rPr>
              <a:t>Simple Linear Regression Model</a:t>
            </a:r>
          </a:p>
        </p:txBody>
      </p:sp>
      <p:sp>
        <p:nvSpPr>
          <p:cNvPr id="3" name="Text Placeholder 2"/>
          <p:cNvSpPr>
            <a:spLocks noGrp="1"/>
          </p:cNvSpPr>
          <p:nvPr>
            <p:ph type="body" sz="quarter" idx="13"/>
          </p:nvPr>
        </p:nvSpPr>
        <p:spPr>
          <a:xfrm>
            <a:off x="228600" y="1676400"/>
            <a:ext cx="4419600" cy="3962400"/>
          </a:xfrm>
        </p:spPr>
        <p:txBody>
          <a:bodyPr>
            <a:noAutofit/>
          </a:bodyPr>
          <a:lstStyle/>
          <a:p>
            <a:pPr algn="just"/>
            <a:r>
              <a:rPr lang="en-US" sz="2200" dirty="0">
                <a:latin typeface="Times New Roman" pitchFamily="18" charset="0"/>
                <a:cs typeface="Times New Roman" pitchFamily="18" charset="0"/>
              </a:rPr>
              <a:t>Note that the </a:t>
            </a:r>
            <a:r>
              <a:rPr lang="en-US" sz="2200" i="1" dirty="0">
                <a:latin typeface="Times New Roman" pitchFamily="18" charset="0"/>
                <a:cs typeface="Times New Roman" pitchFamily="18" charset="0"/>
              </a:rPr>
              <a:t>vertical distances </a:t>
            </a:r>
            <a:r>
              <a:rPr lang="en-US" sz="2200" dirty="0">
                <a:latin typeface="Times New Roman" pitchFamily="18" charset="0"/>
                <a:cs typeface="Times New Roman" pitchFamily="18" charset="0"/>
              </a:rPr>
              <a:t>are usually </a:t>
            </a:r>
            <a:r>
              <a:rPr lang="en-US" sz="2200" dirty="0" smtClean="0">
                <a:latin typeface="Times New Roman" pitchFamily="18" charset="0"/>
                <a:cs typeface="Times New Roman" pitchFamily="18" charset="0"/>
              </a:rPr>
              <a:t>minimized </a:t>
            </a:r>
            <a:r>
              <a:rPr lang="en-US" sz="2200" dirty="0">
                <a:latin typeface="Times New Roman" pitchFamily="18" charset="0"/>
                <a:cs typeface="Times New Roman" pitchFamily="18" charset="0"/>
              </a:rPr>
              <a:t>rather than the horizontal distances or those taken perpendicular to the </a:t>
            </a:r>
            <a:r>
              <a:rPr lang="en-US" sz="2200" dirty="0" smtClean="0">
                <a:latin typeface="Times New Roman" pitchFamily="18" charset="0"/>
                <a:cs typeface="Times New Roman" pitchFamily="18" charset="0"/>
              </a:rPr>
              <a:t>line.</a:t>
            </a:r>
          </a:p>
          <a:p>
            <a:pPr marL="0" indent="0" algn="just">
              <a:buNone/>
            </a:pPr>
            <a:r>
              <a:rPr lang="en-US" sz="2200" dirty="0" smtClean="0">
                <a:latin typeface="Times New Roman" pitchFamily="18" charset="0"/>
                <a:cs typeface="Times New Roman" pitchFamily="18" charset="0"/>
              </a:rPr>
              <a:t>This arises as </a:t>
            </a:r>
            <a:r>
              <a:rPr lang="en-US" sz="2200" dirty="0">
                <a:latin typeface="Times New Roman" pitchFamily="18" charset="0"/>
                <a:cs typeface="Times New Roman" pitchFamily="18" charset="0"/>
              </a:rPr>
              <a:t>a result of the assumption that </a:t>
            </a:r>
            <a:r>
              <a:rPr lang="en-US" sz="2200" i="1" dirty="0">
                <a:latin typeface="Times New Roman" pitchFamily="18" charset="0"/>
                <a:cs typeface="Times New Roman" pitchFamily="18" charset="0"/>
              </a:rPr>
              <a:t>x </a:t>
            </a:r>
            <a:r>
              <a:rPr lang="en-US" sz="2200" dirty="0">
                <a:latin typeface="Times New Roman" pitchFamily="18" charset="0"/>
                <a:cs typeface="Times New Roman" pitchFamily="18" charset="0"/>
              </a:rPr>
              <a:t>is </a:t>
            </a:r>
            <a:r>
              <a:rPr lang="en-US" sz="2200" dirty="0" smtClean="0">
                <a:latin typeface="Times New Roman" pitchFamily="18" charset="0"/>
                <a:cs typeface="Times New Roman" pitchFamily="18" charset="0"/>
              </a:rPr>
              <a:t>fixed, </a:t>
            </a:r>
            <a:r>
              <a:rPr lang="en-US" sz="2200" dirty="0">
                <a:latin typeface="Times New Roman" pitchFamily="18" charset="0"/>
                <a:cs typeface="Times New Roman" pitchFamily="18" charset="0"/>
              </a:rPr>
              <a:t>so that the problem becomes one of determining the appropriate model for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given (or conditional upon) the observed values of </a:t>
            </a:r>
            <a:r>
              <a:rPr lang="en-US" sz="2200" i="1" dirty="0">
                <a:latin typeface="Times New Roman" pitchFamily="18" charset="0"/>
                <a:cs typeface="Times New Roman" pitchFamily="18" charset="0"/>
              </a:rPr>
              <a:t>x</a:t>
            </a:r>
            <a:r>
              <a:rPr lang="en-US" sz="2200" dirty="0">
                <a:latin typeface="Times New Roman" pitchFamily="18" charset="0"/>
                <a:cs typeface="Times New Roman" pitchFamily="18" charset="0"/>
              </a:rPr>
              <a:t>.</a:t>
            </a:r>
            <a:endParaRPr lang="en-US" sz="2200" dirty="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91075" y="1352550"/>
            <a:ext cx="4200525" cy="415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533400" y="5369004"/>
            <a:ext cx="8305800" cy="1107996"/>
          </a:xfrm>
          <a:prstGeom prst="rect">
            <a:avLst/>
          </a:prstGeom>
          <a:noFill/>
        </p:spPr>
        <p:txBody>
          <a:bodyPr wrap="square" rtlCol="0">
            <a:spAutoFit/>
          </a:bodyPr>
          <a:lstStyle/>
          <a:p>
            <a:pPr algn="just"/>
            <a:r>
              <a:rPr lang="en-US" sz="2200" dirty="0">
                <a:latin typeface="Times New Roman" pitchFamily="18" charset="0"/>
                <a:cs typeface="Times New Roman" pitchFamily="18" charset="0"/>
              </a:rPr>
              <a:t>This ‘eye-balling’ procedure may be acceptable if only indicative </a:t>
            </a:r>
            <a:r>
              <a:rPr lang="en-US" sz="2200" dirty="0" smtClean="0">
                <a:latin typeface="Times New Roman" pitchFamily="18" charset="0"/>
                <a:cs typeface="Times New Roman" pitchFamily="18" charset="0"/>
              </a:rPr>
              <a:t>results are </a:t>
            </a:r>
            <a:r>
              <a:rPr lang="en-US" sz="2200" dirty="0">
                <a:latin typeface="Times New Roman" pitchFamily="18" charset="0"/>
                <a:cs typeface="Times New Roman" pitchFamily="18" charset="0"/>
              </a:rPr>
              <a:t>required, but of course this method, as well as being tedious, is </a:t>
            </a:r>
            <a:r>
              <a:rPr lang="en-US" sz="2200" dirty="0" smtClean="0">
                <a:latin typeface="Times New Roman" pitchFamily="18" charset="0"/>
                <a:cs typeface="Times New Roman" pitchFamily="18" charset="0"/>
              </a:rPr>
              <a:t>likely to </a:t>
            </a:r>
            <a:r>
              <a:rPr lang="en-US" sz="2200" dirty="0">
                <a:latin typeface="Times New Roman" pitchFamily="18" charset="0"/>
                <a:cs typeface="Times New Roman" pitchFamily="18" charset="0"/>
              </a:rPr>
              <a:t>be imprecise. </a:t>
            </a:r>
            <a:endParaRPr lang="en-US" sz="2200" dirty="0">
              <a:solidFill>
                <a:srgbClr val="402A2E"/>
              </a:solidFill>
              <a:latin typeface="Times New Roman" pitchFamily="18" charset="0"/>
              <a:ea typeface="SimSun"/>
              <a:cs typeface="Times New Roman" pitchFamily="18" charset="0"/>
            </a:endParaRPr>
          </a:p>
        </p:txBody>
      </p:sp>
    </p:spTree>
    <p:extLst>
      <p:ext uri="{BB962C8B-B14F-4D97-AF65-F5344CB8AC3E}">
        <p14:creationId xmlns:p14="http://schemas.microsoft.com/office/powerpoint/2010/main" xmlns="" val="143833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Method of Ordinary Least Squares (OLS)</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228600" y="1676400"/>
            <a:ext cx="4419600" cy="3962400"/>
          </a:xfrm>
        </p:spPr>
        <p:txBody>
          <a:bodyPr>
            <a:noAutofit/>
          </a:bodyPr>
          <a:lstStyle/>
          <a:p>
            <a:pPr algn="just"/>
            <a:r>
              <a:rPr lang="en-US" sz="2200" dirty="0">
                <a:latin typeface="Times New Roman" pitchFamily="18" charset="0"/>
                <a:cs typeface="Times New Roman" pitchFamily="18" charset="0"/>
              </a:rPr>
              <a:t>The most common method used to fit a line to the data is known as ordinary least squares (OLS</a:t>
            </a:r>
            <a:r>
              <a:rPr lang="en-US" sz="2200" dirty="0" smtClean="0">
                <a:latin typeface="Times New Roman" pitchFamily="18" charset="0"/>
                <a:cs typeface="Times New Roman" pitchFamily="18" charset="0"/>
              </a:rPr>
              <a:t>).</a:t>
            </a:r>
          </a:p>
          <a:p>
            <a:pPr algn="just"/>
            <a:endParaRPr lang="en-US" sz="2200" dirty="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This </a:t>
            </a:r>
            <a:r>
              <a:rPr lang="en-US" sz="2200" dirty="0">
                <a:latin typeface="Times New Roman" pitchFamily="18" charset="0"/>
                <a:cs typeface="Times New Roman" pitchFamily="18" charset="0"/>
              </a:rPr>
              <a:t>approach forms the workhorse of </a:t>
            </a:r>
            <a:r>
              <a:rPr lang="en-US" sz="2200" dirty="0" smtClean="0">
                <a:latin typeface="Times New Roman" pitchFamily="18" charset="0"/>
                <a:cs typeface="Times New Roman" pitchFamily="18" charset="0"/>
              </a:rPr>
              <a:t>statistical and econometric </a:t>
            </a:r>
            <a:r>
              <a:rPr lang="en-US" sz="2200" dirty="0">
                <a:latin typeface="Times New Roman" pitchFamily="18" charset="0"/>
                <a:cs typeface="Times New Roman" pitchFamily="18" charset="0"/>
              </a:rPr>
              <a:t>model </a:t>
            </a:r>
            <a:r>
              <a:rPr lang="en-US" sz="2200" dirty="0" smtClean="0">
                <a:latin typeface="Times New Roman" pitchFamily="18" charset="0"/>
                <a:cs typeface="Times New Roman" pitchFamily="18" charset="0"/>
              </a:rPr>
              <a:t>estimation.</a:t>
            </a:r>
            <a:endParaRPr lang="en-US" sz="2200" dirty="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91075" y="1352550"/>
            <a:ext cx="4200525" cy="415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659650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p:sp>
        <p:nvSpPr>
          <p:cNvPr id="3" name="Text Placeholder 2"/>
          <p:cNvSpPr>
            <a:spLocks noGrp="1"/>
          </p:cNvSpPr>
          <p:nvPr>
            <p:ph type="body" sz="quarter" idx="13"/>
          </p:nvPr>
        </p:nvSpPr>
        <p:spPr>
          <a:xfrm>
            <a:off x="228600" y="1676400"/>
            <a:ext cx="4419600" cy="4724400"/>
          </a:xfrm>
        </p:spPr>
        <p:txBody>
          <a:bodyPr>
            <a:noAutofit/>
          </a:bodyPr>
          <a:lstStyle/>
          <a:p>
            <a:pPr algn="just"/>
            <a:r>
              <a:rPr lang="en-US" sz="2200" dirty="0">
                <a:latin typeface="Times New Roman" pitchFamily="18" charset="0"/>
                <a:cs typeface="Times New Roman" pitchFamily="18" charset="0"/>
              </a:rPr>
              <a:t>Suppose now, for ease of exposition, that the sample of data contains only five observations.</a:t>
            </a:r>
          </a:p>
          <a:p>
            <a:pPr algn="just"/>
            <a:r>
              <a:rPr lang="en-US" sz="2200" dirty="0">
                <a:latin typeface="Times New Roman" pitchFamily="18" charset="0"/>
                <a:cs typeface="Times New Roman" pitchFamily="18" charset="0"/>
              </a:rPr>
              <a:t>The method of OLS entails taking each vertical distance from the point to the line, squaring it and then </a:t>
            </a:r>
            <a:r>
              <a:rPr lang="en-US" sz="2200" dirty="0" smtClean="0">
                <a:latin typeface="Times New Roman" pitchFamily="18" charset="0"/>
                <a:cs typeface="Times New Roman" pitchFamily="18" charset="0"/>
              </a:rPr>
              <a:t>minimizing </a:t>
            </a:r>
            <a:r>
              <a:rPr lang="en-US" sz="2200" dirty="0">
                <a:latin typeface="Times New Roman" pitchFamily="18" charset="0"/>
                <a:cs typeface="Times New Roman" pitchFamily="18" charset="0"/>
              </a:rPr>
              <a:t>the total sum of the </a:t>
            </a:r>
            <a:r>
              <a:rPr lang="en-US" sz="2200" dirty="0" smtClean="0">
                <a:latin typeface="Times New Roman" pitchFamily="18" charset="0"/>
                <a:cs typeface="Times New Roman" pitchFamily="18" charset="0"/>
              </a:rPr>
              <a:t>squares </a:t>
            </a:r>
            <a:r>
              <a:rPr lang="en-US" sz="2200" dirty="0">
                <a:latin typeface="Times New Roman" pitchFamily="18" charset="0"/>
                <a:cs typeface="Times New Roman" pitchFamily="18" charset="0"/>
              </a:rPr>
              <a:t>(hence ‘least squares</a:t>
            </a:r>
            <a:r>
              <a:rPr lang="en-US" sz="2200" dirty="0" smtClean="0">
                <a:latin typeface="Times New Roman" pitchFamily="18" charset="0"/>
                <a:cs typeface="Times New Roman" pitchFamily="18" charset="0"/>
              </a:rPr>
              <a:t>’), </a:t>
            </a:r>
          </a:p>
          <a:p>
            <a:pPr algn="just"/>
            <a:r>
              <a:rPr lang="en-US" sz="2200" dirty="0" smtClean="0">
                <a:latin typeface="Times New Roman" pitchFamily="18" charset="0"/>
                <a:cs typeface="Times New Roman" pitchFamily="18" charset="0"/>
              </a:rPr>
              <a:t>This </a:t>
            </a:r>
            <a:r>
              <a:rPr lang="en-US" sz="2200" dirty="0">
                <a:latin typeface="Times New Roman" pitchFamily="18" charset="0"/>
                <a:cs typeface="Times New Roman" pitchFamily="18" charset="0"/>
              </a:rPr>
              <a:t>can be viewed as equivalent to </a:t>
            </a:r>
            <a:r>
              <a:rPr lang="en-US" sz="2200" dirty="0" smtClean="0">
                <a:latin typeface="Times New Roman" pitchFamily="18" charset="0"/>
                <a:cs typeface="Times New Roman" pitchFamily="18" charset="0"/>
              </a:rPr>
              <a:t>minimizing </a:t>
            </a:r>
            <a:r>
              <a:rPr lang="en-US" sz="2200" dirty="0">
                <a:latin typeface="Times New Roman" pitchFamily="18" charset="0"/>
                <a:cs typeface="Times New Roman" pitchFamily="18" charset="0"/>
              </a:rPr>
              <a:t>the sum of the areas of the squares drawn from the points to the line.</a:t>
            </a:r>
            <a:endParaRPr lang="en-US" sz="2200" dirty="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00600" y="1905000"/>
            <a:ext cx="4267200" cy="23222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884191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228600" y="1676400"/>
                <a:ext cx="4419600" cy="2895600"/>
              </a:xfrm>
            </p:spPr>
            <p:txBody>
              <a:bodyPr>
                <a:noAutofit/>
              </a:bodyPr>
              <a:lstStyle/>
              <a:p>
                <a:pPr algn="just"/>
                <a:r>
                  <a:rPr lang="en-US" sz="2200" dirty="0">
                    <a:latin typeface="Times New Roman" pitchFamily="18" charset="0"/>
                    <a:cs typeface="Times New Roman" pitchFamily="18" charset="0"/>
                  </a:rPr>
                  <a:t>Tightening up the notation, let </a:t>
                </a:r>
                <a:r>
                  <a:rPr lang="en-US" sz="2200" i="1" dirty="0" err="1">
                    <a:latin typeface="Times New Roman" pitchFamily="18" charset="0"/>
                    <a:cs typeface="Times New Roman" pitchFamily="18" charset="0"/>
                  </a:rPr>
                  <a:t>y</a:t>
                </a:r>
                <a:r>
                  <a:rPr lang="en-US" sz="2200" i="1" baseline="-25000" dirty="0" err="1">
                    <a:latin typeface="Times New Roman" pitchFamily="18" charset="0"/>
                    <a:cs typeface="Times New Roman" pitchFamily="18" charset="0"/>
                  </a:rPr>
                  <a:t>t</a:t>
                </a:r>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denote the actual data point for observation </a:t>
                </a:r>
                <a:r>
                  <a:rPr lang="en-US" sz="2200" i="1" dirty="0">
                    <a:latin typeface="Times New Roman" pitchFamily="18" charset="0"/>
                    <a:cs typeface="Times New Roman" pitchFamily="18" charset="0"/>
                  </a:rPr>
                  <a:t>t </a:t>
                </a:r>
                <a:r>
                  <a:rPr lang="en-US" sz="2200" dirty="0">
                    <a:latin typeface="Times New Roman" pitchFamily="18" charset="0"/>
                    <a:cs typeface="Times New Roman" pitchFamily="18" charset="0"/>
                  </a:rPr>
                  <a:t>and let </a:t>
                </a:r>
                <a14:m>
                  <m:oMath xmlns:m="http://schemas.openxmlformats.org/officeDocument/2006/math">
                    <m:acc>
                      <m:accPr>
                        <m:chr m:val="̂"/>
                        <m:ctrlPr>
                          <a:rPr lang="en-US" sz="2400" i="1">
                            <a:latin typeface="Cambria Math"/>
                          </a:rPr>
                        </m:ctrlPr>
                      </m:accPr>
                      <m:e>
                        <m:sSub>
                          <m:sSubPr>
                            <m:ctrlPr>
                              <a:rPr lang="en-US" sz="2400" i="1">
                                <a:latin typeface="Cambria Math"/>
                              </a:rPr>
                            </m:ctrlPr>
                          </m:sSubPr>
                          <m:e>
                            <m:r>
                              <a:rPr lang="en-US" sz="2400" i="1">
                                <a:latin typeface="Cambria Math"/>
                              </a:rPr>
                              <m:t>𝑦</m:t>
                            </m:r>
                          </m:e>
                          <m:sub>
                            <m:r>
                              <a:rPr lang="en-US" sz="2400" i="1">
                                <a:latin typeface="Cambria Math"/>
                              </a:rPr>
                              <m:t>𝑡</m:t>
                            </m:r>
                          </m:sub>
                        </m:sSub>
                      </m:e>
                    </m:acc>
                  </m:oMath>
                </a14:m>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denote the fitted value from the regression line </a:t>
                </a:r>
                <a:r>
                  <a:rPr lang="en-US" sz="2200" dirty="0" smtClean="0">
                    <a:latin typeface="Times New Roman" pitchFamily="18" charset="0"/>
                    <a:cs typeface="Times New Roman" pitchFamily="18" charset="0"/>
                  </a:rPr>
                  <a:t>– in other </a:t>
                </a:r>
                <a:r>
                  <a:rPr lang="en-US" sz="2200" dirty="0">
                    <a:latin typeface="Times New Roman" pitchFamily="18" charset="0"/>
                    <a:cs typeface="Times New Roman" pitchFamily="18" charset="0"/>
                  </a:rPr>
                  <a:t>words, for the given value of </a:t>
                </a:r>
                <a:r>
                  <a:rPr lang="en-US" sz="2200" i="1" dirty="0">
                    <a:latin typeface="Times New Roman" pitchFamily="18" charset="0"/>
                    <a:cs typeface="Times New Roman" pitchFamily="18" charset="0"/>
                  </a:rPr>
                  <a:t>x </a:t>
                </a:r>
                <a:r>
                  <a:rPr lang="en-US" sz="2200" dirty="0">
                    <a:latin typeface="Times New Roman" pitchFamily="18" charset="0"/>
                    <a:cs typeface="Times New Roman" pitchFamily="18" charset="0"/>
                  </a:rPr>
                  <a:t>of this observation </a:t>
                </a:r>
                <a:r>
                  <a:rPr lang="en-US" sz="2200" i="1" dirty="0">
                    <a:latin typeface="Times New Roman" pitchFamily="18" charset="0"/>
                    <a:cs typeface="Times New Roman" pitchFamily="18" charset="0"/>
                  </a:rPr>
                  <a:t>t</a:t>
                </a:r>
                <a:r>
                  <a:rPr lang="en-US" sz="2200" dirty="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pPr marL="0" indent="0" algn="just">
                  <a:buNone/>
                </a:pPr>
                <a14:m>
                  <m:oMath xmlns:m="http://schemas.openxmlformats.org/officeDocument/2006/math">
                    <m:acc>
                      <m:accPr>
                        <m:chr m:val="̂"/>
                        <m:ctrlPr>
                          <a:rPr lang="en-US" sz="2400" i="1">
                            <a:latin typeface="Cambria Math"/>
                          </a:rPr>
                        </m:ctrlPr>
                      </m:accPr>
                      <m:e>
                        <m:sSub>
                          <m:sSubPr>
                            <m:ctrlPr>
                              <a:rPr lang="en-US" sz="2400" i="1">
                                <a:latin typeface="Cambria Math"/>
                              </a:rPr>
                            </m:ctrlPr>
                          </m:sSubPr>
                          <m:e>
                            <m:r>
                              <a:rPr lang="en-US" sz="2400" i="1">
                                <a:latin typeface="Cambria Math"/>
                              </a:rPr>
                              <m:t>𝑦</m:t>
                            </m:r>
                          </m:e>
                          <m:sub>
                            <m:r>
                              <a:rPr lang="en-US" sz="2400" i="1">
                                <a:latin typeface="Cambria Math"/>
                              </a:rPr>
                              <m:t>𝑡</m:t>
                            </m:r>
                          </m:sub>
                        </m:sSub>
                      </m:e>
                    </m:acc>
                  </m:oMath>
                </a14:m>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is the value for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which the model would have predicted. </a:t>
                </a:r>
                <a:endParaRPr lang="en-US" sz="2200" dirty="0">
                  <a:solidFill>
                    <a:srgbClr val="402A2E"/>
                  </a:solidFill>
                  <a:latin typeface="Times New Roman" pitchFamily="18" charset="0"/>
                  <a:ea typeface="SimSun"/>
                  <a:cs typeface="Times New Roman" pitchFamily="18" charset="0"/>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228600" y="1676400"/>
                <a:ext cx="4419600" cy="2895600"/>
              </a:xfrm>
              <a:blipFill rotWithShape="1">
                <a:blip r:embed="rId4" cstate="print"/>
                <a:stretch>
                  <a:fillRect l="-1793" t="-1263" r="-3586" b="-736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mc:AlternateContent xmlns:mc="http://schemas.openxmlformats.org/markup-compatibility/2006">
        <mc:Choice xmlns:a14="http://schemas.microsoft.com/office/drawing/2010/main" xmlns="" Requires="a14">
          <p:sp>
            <p:nvSpPr>
              <p:cNvPr id="6" name="TextBox 5"/>
              <p:cNvSpPr txBox="1"/>
              <p:nvPr/>
            </p:nvSpPr>
            <p:spPr>
              <a:xfrm>
                <a:off x="457200" y="4572000"/>
                <a:ext cx="8305800" cy="1876668"/>
              </a:xfrm>
              <a:prstGeom prst="rect">
                <a:avLst/>
              </a:prstGeom>
              <a:noFill/>
            </p:spPr>
            <p:txBody>
              <a:bodyPr wrap="square" rtlCol="0">
                <a:spAutoFit/>
              </a:bodyPr>
              <a:lstStyle/>
              <a:p>
                <a:pPr algn="just"/>
                <a:r>
                  <a:rPr lang="en-US" sz="2200" dirty="0" smtClean="0">
                    <a:latin typeface="Times New Roman" pitchFamily="18" charset="0"/>
                    <a:cs typeface="Times New Roman" pitchFamily="18" charset="0"/>
                  </a:rPr>
                  <a:t>Note that a hat (ˆ) over a variable or parameter is used to denote a value estimated by a model.</a:t>
                </a:r>
              </a:p>
              <a:p>
                <a:r>
                  <a:rPr lang="en-US" sz="2200" dirty="0">
                    <a:latin typeface="Times New Roman" pitchFamily="18" charset="0"/>
                    <a:cs typeface="Times New Roman" pitchFamily="18" charset="0"/>
                  </a:rPr>
                  <a:t>Finally, let </a:t>
                </a:r>
                <a14:m>
                  <m:oMath xmlns:m="http://schemas.openxmlformats.org/officeDocument/2006/math">
                    <m:acc>
                      <m:accPr>
                        <m:chr m:val="̂"/>
                        <m:ctrlPr>
                          <a:rPr lang="en-US" sz="2400" i="1">
                            <a:latin typeface="Cambria Math"/>
                          </a:rPr>
                        </m:ctrlPr>
                      </m:accPr>
                      <m:e>
                        <m:sSub>
                          <m:sSubPr>
                            <m:ctrlPr>
                              <a:rPr lang="en-US" sz="2400" i="1">
                                <a:latin typeface="Cambria Math"/>
                              </a:rPr>
                            </m:ctrlPr>
                          </m:sSubPr>
                          <m:e>
                            <m:r>
                              <a:rPr lang="en-US" sz="2400" i="1">
                                <a:latin typeface="Cambria Math"/>
                              </a:rPr>
                              <m:t>𝑢</m:t>
                            </m:r>
                          </m:e>
                          <m:sub>
                            <m:r>
                              <a:rPr lang="en-US" sz="2400" i="1">
                                <a:latin typeface="Cambria Math"/>
                              </a:rPr>
                              <m:t>𝑡</m:t>
                            </m:r>
                          </m:sub>
                        </m:sSub>
                      </m:e>
                    </m:acc>
                  </m:oMath>
                </a14:m>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denote the residual, which is the difference between the actual value of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and the value fitted by the model for this data point -- i.e. </a:t>
                </a:r>
                <a14:m>
                  <m:oMath xmlns:m="http://schemas.openxmlformats.org/officeDocument/2006/math">
                    <m:r>
                      <a:rPr lang="en-US" sz="2400" b="0" i="0" smtClean="0">
                        <a:latin typeface="Cambria Math"/>
                      </a:rPr>
                      <m:t>(</m:t>
                    </m:r>
                    <m:r>
                      <m:rPr>
                        <m:sty m:val="p"/>
                      </m:rPr>
                      <a:rPr lang="en-US" sz="2400" b="0" i="0" smtClean="0">
                        <a:latin typeface="Cambria Math"/>
                      </a:rPr>
                      <m:t>yt</m:t>
                    </m:r>
                    <m:r>
                      <a:rPr lang="en-US" sz="2400" b="0" i="0" smtClean="0">
                        <a:latin typeface="Cambria Math"/>
                      </a:rPr>
                      <m:t>−</m:t>
                    </m:r>
                    <m:acc>
                      <m:accPr>
                        <m:chr m:val="̂"/>
                        <m:ctrlPr>
                          <a:rPr lang="en-US" sz="2400" i="1">
                            <a:latin typeface="Cambria Math"/>
                          </a:rPr>
                        </m:ctrlPr>
                      </m:accPr>
                      <m:e>
                        <m:sSub>
                          <m:sSubPr>
                            <m:ctrlPr>
                              <a:rPr lang="en-US" sz="2400" i="1">
                                <a:latin typeface="Cambria Math"/>
                              </a:rPr>
                            </m:ctrlPr>
                          </m:sSubPr>
                          <m:e>
                            <m:r>
                              <a:rPr lang="en-US" sz="2400" i="1">
                                <a:latin typeface="Cambria Math"/>
                              </a:rPr>
                              <m:t>𝑦</m:t>
                            </m:r>
                          </m:e>
                          <m:sub>
                            <m:r>
                              <a:rPr lang="en-US" sz="2400" i="1">
                                <a:latin typeface="Cambria Math"/>
                              </a:rPr>
                              <m:t>𝑡</m:t>
                            </m:r>
                          </m:sub>
                        </m:sSub>
                      </m:e>
                    </m:acc>
                    <m:r>
                      <a:rPr lang="en-US" sz="2400" b="0" i="1" smtClean="0">
                        <a:latin typeface="Cambria Math"/>
                      </a:rPr>
                      <m:t>)</m:t>
                    </m:r>
                  </m:oMath>
                </a14:m>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This is shown for just one observation </a:t>
                </a:r>
                <a:r>
                  <a:rPr lang="en-US" sz="2200" i="1" dirty="0">
                    <a:latin typeface="Times New Roman" pitchFamily="18" charset="0"/>
                    <a:cs typeface="Times New Roman" pitchFamily="18" charset="0"/>
                  </a:rPr>
                  <a:t>t </a:t>
                </a:r>
                <a:r>
                  <a:rPr lang="en-US" sz="2200" dirty="0">
                    <a:latin typeface="Times New Roman" pitchFamily="18" charset="0"/>
                    <a:cs typeface="Times New Roman" pitchFamily="18" charset="0"/>
                  </a:rPr>
                  <a:t>in </a:t>
                </a:r>
                <a:r>
                  <a:rPr lang="en-US" sz="2200" dirty="0" smtClean="0">
                    <a:latin typeface="Times New Roman" pitchFamily="18" charset="0"/>
                    <a:cs typeface="Times New Roman" pitchFamily="18" charset="0"/>
                  </a:rPr>
                  <a:t>figure.</a:t>
                </a:r>
                <a:endParaRPr lang="en-US" sz="2200" dirty="0">
                  <a:solidFill>
                    <a:srgbClr val="402A2E"/>
                  </a:solidFill>
                  <a:latin typeface="Times New Roman" pitchFamily="18" charset="0"/>
                  <a:ea typeface="SimSun"/>
                  <a:cs typeface="Times New Roman" pitchFamily="18" charset="0"/>
                </a:endParaRPr>
              </a:p>
            </p:txBody>
          </p:sp>
        </mc:Choice>
        <mc:Fallback>
          <p:sp>
            <p:nvSpPr>
              <p:cNvPr id="6" name="TextBox 5"/>
              <p:cNvSpPr txBox="1">
                <a:spLocks noRot="1" noChangeAspect="1" noMove="1" noResize="1" noEditPoints="1" noAdjustHandles="1" noChangeArrowheads="1" noChangeShapeType="1" noTextEdit="1"/>
              </p:cNvSpPr>
              <p:nvPr/>
            </p:nvSpPr>
            <p:spPr>
              <a:xfrm>
                <a:off x="457200" y="4572000"/>
                <a:ext cx="8305800" cy="1876668"/>
              </a:xfrm>
              <a:prstGeom prst="rect">
                <a:avLst/>
              </a:prstGeom>
              <a:blipFill rotWithShape="1">
                <a:blip r:embed="rId5" cstate="print"/>
                <a:stretch>
                  <a:fillRect l="-880" t="-1948" r="-1834" b="-2922"/>
                </a:stretch>
              </a:blipFill>
            </p:spPr>
            <p:txBody>
              <a:bodyPr/>
              <a:lstStyle/>
              <a:p>
                <a:r>
                  <a:rPr lang="en-US">
                    <a:noFill/>
                  </a:rPr>
                  <a:t> </a:t>
                </a:r>
              </a:p>
            </p:txBody>
          </p:sp>
        </mc:Fallback>
      </mc:AlternateContent>
      <p:pic>
        <p:nvPicPr>
          <p:cNvPr id="6146"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76800" y="1297597"/>
            <a:ext cx="3733529" cy="33506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731250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600200"/>
                <a:ext cx="8305800" cy="4876800"/>
              </a:xfrm>
            </p:spPr>
            <p:txBody>
              <a:bodyPr>
                <a:noAutofit/>
              </a:bodyPr>
              <a:lstStyle/>
              <a:p>
                <a:pPr algn="just"/>
                <a:r>
                  <a:rPr lang="en-US" sz="2200" dirty="0">
                    <a:latin typeface="Times New Roman" pitchFamily="18" charset="0"/>
                    <a:cs typeface="Times New Roman" pitchFamily="18" charset="0"/>
                  </a:rPr>
                  <a:t>What is done is to </a:t>
                </a:r>
                <a:r>
                  <a:rPr lang="en-US" sz="2200" dirty="0" smtClean="0">
                    <a:latin typeface="Times New Roman" pitchFamily="18" charset="0"/>
                    <a:cs typeface="Times New Roman" pitchFamily="18" charset="0"/>
                  </a:rPr>
                  <a:t>minimize </a:t>
                </a:r>
                <a:r>
                  <a:rPr lang="en-US" sz="2200" dirty="0">
                    <a:latin typeface="Times New Roman" pitchFamily="18" charset="0"/>
                    <a:cs typeface="Times New Roman" pitchFamily="18" charset="0"/>
                  </a:rPr>
                  <a:t>the sum of the </a:t>
                </a:r>
                <a14:m>
                  <m:oMath xmlns:m="http://schemas.openxmlformats.org/officeDocument/2006/math">
                    <m:acc>
                      <m:accPr>
                        <m:chr m:val="̂"/>
                        <m:ctrlPr>
                          <a:rPr lang="en-US" sz="2400" i="1">
                            <a:latin typeface="Cambria Math"/>
                          </a:rPr>
                        </m:ctrlPr>
                      </m:accPr>
                      <m:e>
                        <m:sSubSup>
                          <m:sSubSupPr>
                            <m:ctrlPr>
                              <a:rPr lang="en-US" sz="2400" i="1">
                                <a:latin typeface="Cambria Math"/>
                              </a:rPr>
                            </m:ctrlPr>
                          </m:sSubSupPr>
                          <m:e>
                            <m:r>
                              <a:rPr lang="en-US" sz="2400" i="1">
                                <a:latin typeface="Cambria Math"/>
                              </a:rPr>
                              <m:t>𝑢</m:t>
                            </m:r>
                          </m:e>
                          <m:sub>
                            <m:r>
                              <a:rPr lang="en-US" sz="2400" i="1">
                                <a:latin typeface="Cambria Math"/>
                              </a:rPr>
                              <m:t>𝑡</m:t>
                            </m:r>
                          </m:sub>
                          <m:sup>
                            <m:r>
                              <a:rPr lang="en-US" sz="2400">
                                <a:latin typeface="Cambria Math"/>
                              </a:rPr>
                              <m:t>2</m:t>
                            </m:r>
                          </m:sup>
                        </m:sSubSup>
                      </m:e>
                    </m:acc>
                  </m:oMath>
                </a14:m>
                <a:r>
                  <a:rPr lang="en-US" sz="2200" dirty="0" smtClean="0">
                    <a:latin typeface="Times New Roman" pitchFamily="18" charset="0"/>
                    <a:cs typeface="Times New Roman" pitchFamily="18" charset="0"/>
                  </a:rPr>
                  <a:t>?</a:t>
                </a:r>
              </a:p>
              <a:p>
                <a:pPr algn="just"/>
                <a:r>
                  <a:rPr lang="en-US" sz="2200" dirty="0">
                    <a:latin typeface="Times New Roman" pitchFamily="18" charset="0"/>
                    <a:cs typeface="Times New Roman" pitchFamily="18" charset="0"/>
                  </a:rPr>
                  <a:t>The reason that the </a:t>
                </a:r>
                <a:r>
                  <a:rPr lang="en-US" sz="2200" dirty="0" smtClean="0">
                    <a:latin typeface="Times New Roman" pitchFamily="18" charset="0"/>
                    <a:cs typeface="Times New Roman" pitchFamily="18" charset="0"/>
                  </a:rPr>
                  <a:t>sum of </a:t>
                </a:r>
                <a:r>
                  <a:rPr lang="en-US" sz="2200" dirty="0">
                    <a:latin typeface="Times New Roman" pitchFamily="18" charset="0"/>
                    <a:cs typeface="Times New Roman" pitchFamily="18" charset="0"/>
                  </a:rPr>
                  <a:t>the squared distances is </a:t>
                </a:r>
                <a:r>
                  <a:rPr lang="en-US" sz="2200" dirty="0" smtClean="0">
                    <a:latin typeface="Times New Roman" pitchFamily="18" charset="0"/>
                    <a:cs typeface="Times New Roman" pitchFamily="18" charset="0"/>
                  </a:rPr>
                  <a:t>minimized </a:t>
                </a:r>
                <a:r>
                  <a:rPr lang="en-US" sz="2200" dirty="0">
                    <a:latin typeface="Times New Roman" pitchFamily="18" charset="0"/>
                    <a:cs typeface="Times New Roman" pitchFamily="18" charset="0"/>
                  </a:rPr>
                  <a:t>rather than, for example, </a:t>
                </a:r>
                <a:r>
                  <a:rPr lang="en-US" sz="2200" dirty="0" smtClean="0">
                    <a:latin typeface="Times New Roman" pitchFamily="18" charset="0"/>
                    <a:cs typeface="Times New Roman" pitchFamily="18" charset="0"/>
                  </a:rPr>
                  <a:t>finding the </a:t>
                </a:r>
                <a:r>
                  <a:rPr lang="en-US" sz="2200" dirty="0">
                    <a:latin typeface="Times New Roman" pitchFamily="18" charset="0"/>
                    <a:cs typeface="Times New Roman" pitchFamily="18" charset="0"/>
                  </a:rPr>
                  <a:t>sum of </a:t>
                </a:r>
                <a14:m>
                  <m:oMath xmlns:m="http://schemas.openxmlformats.org/officeDocument/2006/math">
                    <m:acc>
                      <m:accPr>
                        <m:chr m:val="̂"/>
                        <m:ctrlPr>
                          <a:rPr lang="en-US" sz="2400" i="1">
                            <a:latin typeface="Cambria Math"/>
                          </a:rPr>
                        </m:ctrlPr>
                      </m:accPr>
                      <m:e>
                        <m:sSub>
                          <m:sSubPr>
                            <m:ctrlPr>
                              <a:rPr lang="en-US" sz="2400" i="1">
                                <a:latin typeface="Cambria Math"/>
                              </a:rPr>
                            </m:ctrlPr>
                          </m:sSubPr>
                          <m:e>
                            <m:r>
                              <a:rPr lang="en-US" sz="2400" i="1">
                                <a:latin typeface="Cambria Math"/>
                              </a:rPr>
                              <m:t>𝑢</m:t>
                            </m:r>
                          </m:e>
                          <m:sub>
                            <m:r>
                              <a:rPr lang="en-US" sz="2400" i="1">
                                <a:latin typeface="Cambria Math"/>
                              </a:rPr>
                              <m:t>𝑡</m:t>
                            </m:r>
                          </m:sub>
                        </m:sSub>
                      </m:e>
                    </m:acc>
                  </m:oMath>
                </a14:m>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that is as close to zero as possible, is that in the latter </a:t>
                </a:r>
                <a:r>
                  <a:rPr lang="en-US" sz="2200" dirty="0" smtClean="0">
                    <a:latin typeface="Times New Roman" pitchFamily="18" charset="0"/>
                    <a:cs typeface="Times New Roman" pitchFamily="18" charset="0"/>
                  </a:rPr>
                  <a:t>case some </a:t>
                </a:r>
                <a:r>
                  <a:rPr lang="en-US" sz="2200" dirty="0">
                    <a:latin typeface="Times New Roman" pitchFamily="18" charset="0"/>
                    <a:cs typeface="Times New Roman" pitchFamily="18" charset="0"/>
                  </a:rPr>
                  <a:t>points will lie above the line while others lie below </a:t>
                </a:r>
                <a:r>
                  <a:rPr lang="en-US" sz="2200" dirty="0" smtClean="0">
                    <a:latin typeface="Times New Roman" pitchFamily="18" charset="0"/>
                    <a:cs typeface="Times New Roman" pitchFamily="18" charset="0"/>
                  </a:rPr>
                  <a:t>it.</a:t>
                </a:r>
              </a:p>
              <a:p>
                <a:pPr marL="0" indent="0" algn="just">
                  <a:buNone/>
                </a:pPr>
                <a:r>
                  <a:rPr lang="en-US" sz="2200" dirty="0" smtClean="0">
                    <a:latin typeface="Times New Roman" pitchFamily="18" charset="0"/>
                    <a:cs typeface="Times New Roman" pitchFamily="18" charset="0"/>
                  </a:rPr>
                  <a:t>Then</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when the </a:t>
                </a:r>
                <a:r>
                  <a:rPr lang="en-US" sz="2200" dirty="0">
                    <a:latin typeface="Times New Roman" pitchFamily="18" charset="0"/>
                    <a:cs typeface="Times New Roman" pitchFamily="18" charset="0"/>
                  </a:rPr>
                  <a:t>sum to be made as close to zero as possible is formed, the </a:t>
                </a:r>
                <a:r>
                  <a:rPr lang="en-US" sz="2200" dirty="0" smtClean="0">
                    <a:latin typeface="Times New Roman" pitchFamily="18" charset="0"/>
                    <a:cs typeface="Times New Roman" pitchFamily="18" charset="0"/>
                  </a:rPr>
                  <a:t>points above </a:t>
                </a:r>
                <a:r>
                  <a:rPr lang="en-US" sz="2200" dirty="0">
                    <a:latin typeface="Times New Roman" pitchFamily="18" charset="0"/>
                    <a:cs typeface="Times New Roman" pitchFamily="18" charset="0"/>
                  </a:rPr>
                  <a:t>the line would count as positive values, while those below would count as </a:t>
                </a:r>
                <a:r>
                  <a:rPr lang="en-US" sz="2200" dirty="0" smtClean="0">
                    <a:latin typeface="Times New Roman" pitchFamily="18" charset="0"/>
                    <a:cs typeface="Times New Roman" pitchFamily="18" charset="0"/>
                  </a:rPr>
                  <a:t>negatives.</a:t>
                </a:r>
              </a:p>
              <a:p>
                <a:pPr marL="0" indent="0" algn="just">
                  <a:buNone/>
                </a:pPr>
                <a:r>
                  <a:rPr lang="en-US" sz="2200" dirty="0" smtClean="0">
                    <a:latin typeface="Times New Roman" pitchFamily="18" charset="0"/>
                    <a:cs typeface="Times New Roman" pitchFamily="18" charset="0"/>
                  </a:rPr>
                  <a:t>So </a:t>
                </a:r>
                <a:r>
                  <a:rPr lang="en-US" sz="2200" dirty="0">
                    <a:latin typeface="Times New Roman" pitchFamily="18" charset="0"/>
                    <a:cs typeface="Times New Roman" pitchFamily="18" charset="0"/>
                  </a:rPr>
                  <a:t>these distances will in large part cancel each other out, which would mean that one could fit virtually any line to the data, so long as the sum of the distances of the points above the line and the sum of the distances of the points below the line were the </a:t>
                </a:r>
                <a:r>
                  <a:rPr lang="en-US" sz="2200" dirty="0" smtClean="0">
                    <a:latin typeface="Times New Roman" pitchFamily="18" charset="0"/>
                    <a:cs typeface="Times New Roman" pitchFamily="18" charset="0"/>
                  </a:rPr>
                  <a:t>same.</a:t>
                </a:r>
              </a:p>
              <a:p>
                <a:pPr marL="0" indent="0" algn="just">
                  <a:buNone/>
                </a:pPr>
                <a:r>
                  <a:rPr lang="en-US" sz="2200" dirty="0" smtClean="0">
                    <a:latin typeface="Times New Roman" pitchFamily="18" charset="0"/>
                    <a:cs typeface="Times New Roman" pitchFamily="18" charset="0"/>
                  </a:rPr>
                  <a:t>In </a:t>
                </a:r>
                <a:r>
                  <a:rPr lang="en-US" sz="2200" dirty="0">
                    <a:latin typeface="Times New Roman" pitchFamily="18" charset="0"/>
                    <a:cs typeface="Times New Roman" pitchFamily="18" charset="0"/>
                  </a:rPr>
                  <a:t>that case, there would not be a unique solution for the estimated coefficients</a:t>
                </a:r>
                <a:r>
                  <a:rPr lang="en-US" sz="2200" dirty="0" smtClean="0">
                    <a:latin typeface="Times New Roman" pitchFamily="18" charset="0"/>
                    <a:cs typeface="Times New Roman" pitchFamily="18" charset="0"/>
                  </a:rPr>
                  <a:t>.</a:t>
                </a:r>
                <a:endParaRPr lang="en-US" sz="2200" dirty="0" smtClean="0">
                  <a:solidFill>
                    <a:srgbClr val="402A2E"/>
                  </a:solidFill>
                  <a:latin typeface="Times New Roman" pitchFamily="18" charset="0"/>
                  <a:ea typeface="SimSun"/>
                  <a:cs typeface="Times New Roman" pitchFamily="18" charset="0"/>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600200"/>
                <a:ext cx="8305800" cy="4876800"/>
              </a:xfrm>
              <a:blipFill rotWithShape="1">
                <a:blip r:embed="rId3" cstate="print"/>
                <a:stretch>
                  <a:fillRect l="-954" r="-1909" b="-95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xmlns="" val="10214793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676400"/>
                <a:ext cx="8153400" cy="4876800"/>
              </a:xfrm>
            </p:spPr>
            <p:txBody>
              <a:bodyPr>
                <a:noAutofit/>
              </a:bodyPr>
              <a:lstStyle/>
              <a:p>
                <a:pPr algn="just"/>
                <a:r>
                  <a:rPr lang="en-US" sz="2200" dirty="0" smtClean="0">
                    <a:latin typeface="Times New Roman" pitchFamily="18" charset="0"/>
                    <a:cs typeface="Times New Roman" pitchFamily="18" charset="0"/>
                  </a:rPr>
                  <a:t>In </a:t>
                </a:r>
                <a:r>
                  <a:rPr lang="en-US" sz="2200" dirty="0">
                    <a:latin typeface="Times New Roman" pitchFamily="18" charset="0"/>
                    <a:cs typeface="Times New Roman" pitchFamily="18" charset="0"/>
                  </a:rPr>
                  <a:t>fact, any fitted line that goes through the mean of the </a:t>
                </a:r>
                <a:r>
                  <a:rPr lang="en-US" sz="2200" dirty="0" smtClean="0">
                    <a:latin typeface="Times New Roman" pitchFamily="18" charset="0"/>
                    <a:cs typeface="Times New Roman" pitchFamily="18" charset="0"/>
                  </a:rPr>
                  <a:t>observations (i.e</a:t>
                </a:r>
                <a:r>
                  <a:rPr lang="en-US" sz="2200" dirty="0">
                    <a:latin typeface="Times New Roman" pitchFamily="18" charset="0"/>
                    <a:cs typeface="Times New Roman" pitchFamily="18" charset="0"/>
                  </a:rPr>
                  <a:t>. </a:t>
                </a:r>
                <a14:m>
                  <m:oMath xmlns:m="http://schemas.openxmlformats.org/officeDocument/2006/math">
                    <m:acc>
                      <m:accPr>
                        <m:chr m:val="̅"/>
                        <m:ctrlPr>
                          <a:rPr lang="en-US" sz="2400" i="1">
                            <a:latin typeface="Cambria Math"/>
                          </a:rPr>
                        </m:ctrlPr>
                      </m:accPr>
                      <m:e>
                        <m:r>
                          <a:rPr lang="en-US" sz="2400" i="1">
                            <a:latin typeface="Cambria Math"/>
                          </a:rPr>
                          <m:t>𝑥</m:t>
                        </m:r>
                      </m:e>
                    </m:acc>
                  </m:oMath>
                </a14:m>
                <a:r>
                  <a:rPr lang="en-US" sz="2200" dirty="0">
                    <a:latin typeface="Times New Roman" pitchFamily="18" charset="0"/>
                    <a:cs typeface="Times New Roman" pitchFamily="18" charset="0"/>
                  </a:rPr>
                  <a:t>, </a:t>
                </a:r>
                <a14:m>
                  <m:oMath xmlns:m="http://schemas.openxmlformats.org/officeDocument/2006/math">
                    <m:acc>
                      <m:accPr>
                        <m:chr m:val="̅"/>
                        <m:ctrlPr>
                          <a:rPr lang="en-US" sz="2400" i="1">
                            <a:latin typeface="Cambria Math"/>
                          </a:rPr>
                        </m:ctrlPr>
                      </m:accPr>
                      <m:e>
                        <m:r>
                          <a:rPr lang="en-US" sz="2400" i="1">
                            <a:latin typeface="Cambria Math"/>
                          </a:rPr>
                          <m:t>𝑦</m:t>
                        </m:r>
                      </m:e>
                    </m:acc>
                  </m:oMath>
                </a14:m>
                <a:r>
                  <a:rPr lang="en-US" sz="2200" dirty="0">
                    <a:latin typeface="Times New Roman" pitchFamily="18" charset="0"/>
                    <a:cs typeface="Times New Roman" pitchFamily="18" charset="0"/>
                  </a:rPr>
                  <a:t>) would set the sum of the </a:t>
                </a:r>
                <a14:m>
                  <m:oMath xmlns:m="http://schemas.openxmlformats.org/officeDocument/2006/math">
                    <m:acc>
                      <m:accPr>
                        <m:chr m:val="̂"/>
                        <m:ctrlPr>
                          <a:rPr lang="en-US" sz="2400" i="1">
                            <a:latin typeface="Cambria Math"/>
                          </a:rPr>
                        </m:ctrlPr>
                      </m:accPr>
                      <m:e>
                        <m:sSub>
                          <m:sSubPr>
                            <m:ctrlPr>
                              <a:rPr lang="en-US" sz="2400" i="1">
                                <a:latin typeface="Cambria Math"/>
                              </a:rPr>
                            </m:ctrlPr>
                          </m:sSubPr>
                          <m:e>
                            <m:r>
                              <a:rPr lang="en-US" sz="2400" i="1">
                                <a:latin typeface="Cambria Math"/>
                              </a:rPr>
                              <m:t>𝑢</m:t>
                            </m:r>
                          </m:e>
                          <m:sub>
                            <m:r>
                              <a:rPr lang="en-US" sz="2400" i="1">
                                <a:latin typeface="Cambria Math"/>
                              </a:rPr>
                              <m:t>𝑡</m:t>
                            </m:r>
                          </m:sub>
                        </m:sSub>
                      </m:e>
                    </m:acc>
                  </m:oMath>
                </a14:m>
                <a:r>
                  <a:rPr lang="en-US" sz="2200" i="1" dirty="0">
                    <a:latin typeface="Times New Roman" pitchFamily="18" charset="0"/>
                    <a:cs typeface="Times New Roman" pitchFamily="18" charset="0"/>
                  </a:rPr>
                  <a:t> </a:t>
                </a:r>
                <a:r>
                  <a:rPr lang="en-US" sz="2200" dirty="0">
                    <a:latin typeface="Times New Roman" pitchFamily="18" charset="0"/>
                    <a:cs typeface="Times New Roman" pitchFamily="18" charset="0"/>
                  </a:rPr>
                  <a:t>to zero</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However, taking the </a:t>
                </a:r>
                <a:r>
                  <a:rPr lang="en-US" sz="2200" dirty="0" smtClean="0">
                    <a:latin typeface="Times New Roman" pitchFamily="18" charset="0"/>
                    <a:cs typeface="Times New Roman" pitchFamily="18" charset="0"/>
                  </a:rPr>
                  <a:t>squared distances </a:t>
                </a:r>
                <a:r>
                  <a:rPr lang="en-US" sz="2200" dirty="0">
                    <a:latin typeface="Times New Roman" pitchFamily="18" charset="0"/>
                    <a:cs typeface="Times New Roman" pitchFamily="18" charset="0"/>
                  </a:rPr>
                  <a:t>ensures that all deviations that enter the calculation are </a:t>
                </a:r>
                <a:r>
                  <a:rPr lang="en-US" sz="2200" dirty="0" smtClean="0">
                    <a:latin typeface="Times New Roman" pitchFamily="18" charset="0"/>
                    <a:cs typeface="Times New Roman" pitchFamily="18" charset="0"/>
                  </a:rPr>
                  <a:t>positive and </a:t>
                </a:r>
                <a:r>
                  <a:rPr lang="en-US" sz="2200" dirty="0">
                    <a:latin typeface="Times New Roman" pitchFamily="18" charset="0"/>
                    <a:cs typeface="Times New Roman" pitchFamily="18" charset="0"/>
                  </a:rPr>
                  <a:t>therefore do not cancel out.</a:t>
                </a:r>
                <a:endParaRPr lang="en-US" sz="2200" dirty="0" smtClean="0">
                  <a:solidFill>
                    <a:srgbClr val="402A2E"/>
                  </a:solidFill>
                  <a:latin typeface="Times New Roman" pitchFamily="18" charset="0"/>
                  <a:ea typeface="SimSun"/>
                  <a:cs typeface="Times New Roman" pitchFamily="18" charset="0"/>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676400"/>
                <a:ext cx="8153400" cy="4876800"/>
              </a:xfrm>
              <a:blipFill rotWithShape="1">
                <a:blip r:embed="rId3" cstate="print"/>
                <a:stretch>
                  <a:fillRect l="-449" t="-750" r="-194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xmlns="" val="10214793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dirty="0">
                    <a:latin typeface="Times New Roman" pitchFamily="18" charset="0"/>
                    <a:cs typeface="Times New Roman" pitchFamily="18" charset="0"/>
                  </a:rPr>
                  <a:t>So </a:t>
                </a:r>
                <a:r>
                  <a:rPr lang="en-US" sz="2200" dirty="0" smtClean="0">
                    <a:latin typeface="Times New Roman" pitchFamily="18" charset="0"/>
                    <a:cs typeface="Times New Roman" pitchFamily="18" charset="0"/>
                  </a:rPr>
                  <a:t>minimizing </a:t>
                </a:r>
                <a:r>
                  <a:rPr lang="en-US" sz="2200" dirty="0">
                    <a:latin typeface="Times New Roman" pitchFamily="18" charset="0"/>
                    <a:cs typeface="Times New Roman" pitchFamily="18" charset="0"/>
                  </a:rPr>
                  <a:t>the sum of squared distances is given by </a:t>
                </a:r>
                <a:r>
                  <a:rPr lang="en-US" sz="2200" dirty="0" smtClean="0">
                    <a:latin typeface="Times New Roman" pitchFamily="18" charset="0"/>
                    <a:cs typeface="Times New Roman" pitchFamily="18" charset="0"/>
                  </a:rPr>
                  <a:t>minimizing</a:t>
                </a:r>
                <a:endParaRPr lang="en-US" sz="2200" dirty="0">
                  <a:latin typeface="Times New Roman" pitchFamily="18" charset="0"/>
                  <a:cs typeface="Times New Roman" pitchFamily="18" charset="0"/>
                </a:endParaRPr>
              </a:p>
              <a:p>
                <a:pPr marL="0" indent="0" algn="just">
                  <a:buNone/>
                </a:pPr>
                <a:r>
                  <a:rPr lang="en-US" sz="2400" dirty="0" smtClean="0"/>
                  <a:t>	</a:t>
                </a:r>
                <a14:m>
                  <m:oMath xmlns:m="http://schemas.openxmlformats.org/officeDocument/2006/math">
                    <m:d>
                      <m:dPr>
                        <m:ctrlPr>
                          <a:rPr lang="en-US" sz="2400" i="1">
                            <a:latin typeface="Cambria Math"/>
                          </a:rPr>
                        </m:ctrlPr>
                      </m:dPr>
                      <m:e>
                        <m:acc>
                          <m:accPr>
                            <m:chr m:val="̂"/>
                            <m:ctrlPr>
                              <a:rPr lang="en-US" sz="2400" i="1">
                                <a:latin typeface="Cambria Math"/>
                              </a:rPr>
                            </m:ctrlPr>
                          </m:accPr>
                          <m:e>
                            <m:sSubSup>
                              <m:sSubSupPr>
                                <m:ctrlPr>
                                  <a:rPr lang="en-US" sz="2400" i="1">
                                    <a:latin typeface="Cambria Math"/>
                                  </a:rPr>
                                </m:ctrlPr>
                              </m:sSubSupPr>
                              <m:e>
                                <m:r>
                                  <a:rPr lang="en-US" sz="2400" i="1">
                                    <a:latin typeface="Cambria Math"/>
                                  </a:rPr>
                                  <m:t>𝑢</m:t>
                                </m:r>
                              </m:e>
                              <m:sub>
                                <m:r>
                                  <a:rPr lang="en-US" sz="2400">
                                    <a:latin typeface="Cambria Math"/>
                                  </a:rPr>
                                  <m:t>1</m:t>
                                </m:r>
                              </m:sub>
                              <m:sup>
                                <m:r>
                                  <a:rPr lang="en-US" sz="2400">
                                    <a:latin typeface="Cambria Math"/>
                                  </a:rPr>
                                  <m:t>2</m:t>
                                </m:r>
                              </m:sup>
                            </m:sSubSup>
                          </m:e>
                        </m:acc>
                        <m:r>
                          <a:rPr lang="en-US" sz="2400">
                            <a:latin typeface="Cambria Math"/>
                          </a:rPr>
                          <m:t>+</m:t>
                        </m:r>
                        <m:acc>
                          <m:accPr>
                            <m:chr m:val="̂"/>
                            <m:ctrlPr>
                              <a:rPr lang="en-US" sz="2400" i="1">
                                <a:latin typeface="Cambria Math"/>
                              </a:rPr>
                            </m:ctrlPr>
                          </m:accPr>
                          <m:e>
                            <m:sSubSup>
                              <m:sSubSupPr>
                                <m:ctrlPr>
                                  <a:rPr lang="en-US" sz="2400" i="1">
                                    <a:latin typeface="Cambria Math"/>
                                  </a:rPr>
                                </m:ctrlPr>
                              </m:sSubSupPr>
                              <m:e>
                                <m:r>
                                  <a:rPr lang="en-US" sz="2400" i="1">
                                    <a:latin typeface="Cambria Math"/>
                                  </a:rPr>
                                  <m:t>𝑢</m:t>
                                </m:r>
                              </m:e>
                              <m:sub>
                                <m:r>
                                  <a:rPr lang="en-US" sz="2400">
                                    <a:latin typeface="Cambria Math"/>
                                  </a:rPr>
                                  <m:t>2</m:t>
                                </m:r>
                              </m:sub>
                              <m:sup>
                                <m:r>
                                  <a:rPr lang="en-US" sz="2400">
                                    <a:latin typeface="Cambria Math"/>
                                  </a:rPr>
                                  <m:t>2</m:t>
                                </m:r>
                              </m:sup>
                            </m:sSubSup>
                          </m:e>
                        </m:acc>
                        <m:r>
                          <a:rPr lang="en-US" sz="2400">
                            <a:latin typeface="Cambria Math"/>
                          </a:rPr>
                          <m:t>+</m:t>
                        </m:r>
                        <m:acc>
                          <m:accPr>
                            <m:chr m:val="̂"/>
                            <m:ctrlPr>
                              <a:rPr lang="en-US" sz="2400" i="1">
                                <a:latin typeface="Cambria Math"/>
                              </a:rPr>
                            </m:ctrlPr>
                          </m:accPr>
                          <m:e>
                            <m:sSubSup>
                              <m:sSubSupPr>
                                <m:ctrlPr>
                                  <a:rPr lang="en-US" sz="2400" i="1">
                                    <a:latin typeface="Cambria Math"/>
                                  </a:rPr>
                                </m:ctrlPr>
                              </m:sSubSupPr>
                              <m:e>
                                <m:r>
                                  <a:rPr lang="en-US" sz="2400" i="1">
                                    <a:latin typeface="Cambria Math"/>
                                  </a:rPr>
                                  <m:t>𝑢</m:t>
                                </m:r>
                              </m:e>
                              <m:sub>
                                <m:r>
                                  <a:rPr lang="en-US" sz="2400">
                                    <a:latin typeface="Cambria Math"/>
                                  </a:rPr>
                                  <m:t>3</m:t>
                                </m:r>
                              </m:sub>
                              <m:sup>
                                <m:r>
                                  <a:rPr lang="en-US" sz="2400">
                                    <a:latin typeface="Cambria Math"/>
                                  </a:rPr>
                                  <m:t>2</m:t>
                                </m:r>
                              </m:sup>
                            </m:sSubSup>
                          </m:e>
                        </m:acc>
                        <m:r>
                          <a:rPr lang="en-US" sz="2400">
                            <a:latin typeface="Cambria Math"/>
                          </a:rPr>
                          <m:t>+</m:t>
                        </m:r>
                        <m:acc>
                          <m:accPr>
                            <m:chr m:val="̂"/>
                            <m:ctrlPr>
                              <a:rPr lang="en-US" sz="2400" i="1">
                                <a:latin typeface="Cambria Math"/>
                              </a:rPr>
                            </m:ctrlPr>
                          </m:accPr>
                          <m:e>
                            <m:sSubSup>
                              <m:sSubSupPr>
                                <m:ctrlPr>
                                  <a:rPr lang="en-US" sz="2400" i="1">
                                    <a:latin typeface="Cambria Math"/>
                                  </a:rPr>
                                </m:ctrlPr>
                              </m:sSubSupPr>
                              <m:e>
                                <m:r>
                                  <a:rPr lang="en-US" sz="2400" i="1">
                                    <a:latin typeface="Cambria Math"/>
                                  </a:rPr>
                                  <m:t>𝑢</m:t>
                                </m:r>
                              </m:e>
                              <m:sub>
                                <m:r>
                                  <a:rPr lang="en-US" sz="2400">
                                    <a:latin typeface="Cambria Math"/>
                                  </a:rPr>
                                  <m:t>4</m:t>
                                </m:r>
                              </m:sub>
                              <m:sup>
                                <m:r>
                                  <a:rPr lang="en-US" sz="2400">
                                    <a:latin typeface="Cambria Math"/>
                                  </a:rPr>
                                  <m:t>2</m:t>
                                </m:r>
                              </m:sup>
                            </m:sSubSup>
                          </m:e>
                        </m:acc>
                        <m:r>
                          <a:rPr lang="en-US" sz="2400">
                            <a:latin typeface="Cambria Math"/>
                          </a:rPr>
                          <m:t>+</m:t>
                        </m:r>
                        <m:acc>
                          <m:accPr>
                            <m:chr m:val="̂"/>
                            <m:ctrlPr>
                              <a:rPr lang="en-US" sz="2400" i="1">
                                <a:latin typeface="Cambria Math"/>
                              </a:rPr>
                            </m:ctrlPr>
                          </m:accPr>
                          <m:e>
                            <m:sSubSup>
                              <m:sSubSupPr>
                                <m:ctrlPr>
                                  <a:rPr lang="en-US" sz="2400" i="1">
                                    <a:latin typeface="Cambria Math"/>
                                  </a:rPr>
                                </m:ctrlPr>
                              </m:sSubSupPr>
                              <m:e>
                                <m:r>
                                  <a:rPr lang="en-US" sz="2400" i="1">
                                    <a:latin typeface="Cambria Math"/>
                                  </a:rPr>
                                  <m:t>𝑢</m:t>
                                </m:r>
                              </m:e>
                              <m:sub>
                                <m:r>
                                  <a:rPr lang="en-US" sz="2400">
                                    <a:latin typeface="Cambria Math"/>
                                  </a:rPr>
                                  <m:t>5</m:t>
                                </m:r>
                              </m:sub>
                              <m:sup>
                                <m:r>
                                  <a:rPr lang="en-US" sz="2400">
                                    <a:latin typeface="Cambria Math"/>
                                  </a:rPr>
                                  <m:t>2</m:t>
                                </m:r>
                              </m:sup>
                            </m:sSubSup>
                          </m:e>
                        </m:acc>
                      </m:e>
                    </m:d>
                  </m:oMath>
                </a14:m>
                <a:r>
                  <a:rPr lang="en-US" sz="2200" dirty="0" smtClean="0">
                    <a:latin typeface="Times New Roman" pitchFamily="18" charset="0"/>
                    <a:cs typeface="Times New Roman" pitchFamily="18" charset="0"/>
                  </a:rPr>
                  <a:t> </a:t>
                </a:r>
              </a:p>
              <a:p>
                <a:pPr marL="0" indent="0" algn="just">
                  <a:buNone/>
                </a:pPr>
                <a:r>
                  <a:rPr lang="en-US" sz="2200" dirty="0" smtClean="0">
                    <a:latin typeface="Times New Roman" pitchFamily="18" charset="0"/>
                    <a:cs typeface="Times New Roman" pitchFamily="18" charset="0"/>
                  </a:rPr>
                  <a:t>or minimizing</a:t>
                </a:r>
              </a:p>
              <a:p>
                <a:pPr marL="0" indent="0" algn="just">
                  <a:buNone/>
                </a:pPr>
                <a:endParaRPr lang="en-US" sz="2200" dirty="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Where, </a:t>
                </a:r>
              </a:p>
              <a:p>
                <a:pPr marL="0" indent="0" algn="just">
                  <a:buNone/>
                </a:pPr>
                <a:endParaRPr lang="en-US" sz="2200" dirty="0" smtClean="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This sum is known as the </a:t>
                </a:r>
                <a:r>
                  <a:rPr lang="en-US" sz="2200" i="1" dirty="0">
                    <a:latin typeface="Times New Roman" pitchFamily="18" charset="0"/>
                    <a:cs typeface="Times New Roman" pitchFamily="18" charset="0"/>
                  </a:rPr>
                  <a:t>residual sum of squares </a:t>
                </a:r>
                <a:r>
                  <a:rPr lang="en-US" sz="2200" dirty="0">
                    <a:latin typeface="Times New Roman" pitchFamily="18" charset="0"/>
                    <a:cs typeface="Times New Roman" pitchFamily="18" charset="0"/>
                  </a:rPr>
                  <a:t>(RSS) or the sum of </a:t>
                </a:r>
                <a:r>
                  <a:rPr lang="en-US" sz="2200" dirty="0" smtClean="0">
                    <a:latin typeface="Times New Roman" pitchFamily="18" charset="0"/>
                    <a:cs typeface="Times New Roman" pitchFamily="18" charset="0"/>
                  </a:rPr>
                  <a:t>squared residuals.</a:t>
                </a:r>
              </a:p>
              <a:p>
                <a:pPr algn="just"/>
                <a:r>
                  <a:rPr lang="en-US" sz="2200" dirty="0" smtClean="0">
                    <a:latin typeface="Times New Roman" pitchFamily="18" charset="0"/>
                    <a:cs typeface="Times New Roman" pitchFamily="18" charset="0"/>
                  </a:rPr>
                  <a:t> So minimizing </a:t>
                </a:r>
                <a14:m>
                  <m:oMath xmlns:m="http://schemas.openxmlformats.org/officeDocument/2006/math">
                    <m:nary>
                      <m:naryPr>
                        <m:chr m:val="∑"/>
                        <m:limLoc m:val="undOvr"/>
                        <m:grow m:val="on"/>
                        <m:supHide m:val="on"/>
                        <m:ctrlPr>
                          <a:rPr lang="en-US" sz="2000" i="1">
                            <a:latin typeface="Cambria Math"/>
                          </a:rPr>
                        </m:ctrlPr>
                      </m:naryPr>
                      <m:sub>
                        <m:r>
                          <a:rPr lang="en-US" sz="2000" i="1">
                            <a:latin typeface="Cambria Math"/>
                          </a:rPr>
                          <m:t>𝑡</m:t>
                        </m:r>
                      </m:sub>
                      <m:sup/>
                      <m:e>
                        <m:acc>
                          <m:accPr>
                            <m:chr m:val="̂"/>
                            <m:ctrlPr>
                              <a:rPr lang="en-US" sz="2000" i="1">
                                <a:latin typeface="Cambria Math"/>
                              </a:rPr>
                            </m:ctrlPr>
                          </m:accPr>
                          <m:e>
                            <m:sSubSup>
                              <m:sSubSupPr>
                                <m:ctrlPr>
                                  <a:rPr lang="en-US" sz="2000" i="1">
                                    <a:latin typeface="Cambria Math"/>
                                  </a:rPr>
                                </m:ctrlPr>
                              </m:sSubSupPr>
                              <m:e>
                                <m:r>
                                  <a:rPr lang="en-US" sz="2000" i="1">
                                    <a:latin typeface="Cambria Math"/>
                                  </a:rPr>
                                  <m:t>𝑢</m:t>
                                </m:r>
                              </m:e>
                              <m:sub>
                                <m:r>
                                  <a:rPr lang="en-US" sz="2000" i="1">
                                    <a:latin typeface="Cambria Math"/>
                                  </a:rPr>
                                  <m:t>𝑡</m:t>
                                </m:r>
                              </m:sub>
                              <m:sup>
                                <m:r>
                                  <a:rPr lang="en-US" sz="2000">
                                    <a:latin typeface="Cambria Math"/>
                                  </a:rPr>
                                  <m:t>2</m:t>
                                </m:r>
                              </m:sup>
                            </m:sSubSup>
                          </m:e>
                        </m:acc>
                      </m:e>
                    </m:nary>
                  </m:oMath>
                </a14:m>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is equivalent to </a:t>
                </a:r>
                <a:r>
                  <a:rPr lang="en-US" sz="2200" dirty="0" smtClean="0">
                    <a:latin typeface="Times New Roman" pitchFamily="18" charset="0"/>
                    <a:cs typeface="Times New Roman" pitchFamily="18" charset="0"/>
                  </a:rPr>
                  <a:t>minimizing </a:t>
                </a:r>
                <a14:m>
                  <m:oMath xmlns:m="http://schemas.openxmlformats.org/officeDocument/2006/math">
                    <m:nary>
                      <m:naryPr>
                        <m:chr m:val="∑"/>
                        <m:limLoc m:val="undOvr"/>
                        <m:grow m:val="on"/>
                        <m:supHide m:val="on"/>
                        <m:ctrlPr>
                          <a:rPr lang="en-US" sz="2000" i="1">
                            <a:latin typeface="Cambria Math"/>
                          </a:rPr>
                        </m:ctrlPr>
                      </m:naryPr>
                      <m:sub>
                        <m:r>
                          <a:rPr lang="en-US" sz="2000" i="1">
                            <a:latin typeface="Cambria Math"/>
                          </a:rPr>
                          <m:t>𝑡</m:t>
                        </m:r>
                      </m:sub>
                      <m:sup/>
                      <m:e>
                        <m:sSup>
                          <m:sSupPr>
                            <m:ctrlPr>
                              <a:rPr lang="en-US" sz="2000" i="1">
                                <a:latin typeface="Cambria Math"/>
                              </a:rPr>
                            </m:ctrlPr>
                          </m:sSupPr>
                          <m:e>
                            <m:d>
                              <m:dPr>
                                <m:ctrlPr>
                                  <a:rPr lang="en-US" sz="2000" i="1">
                                    <a:latin typeface="Cambria Math"/>
                                  </a:rPr>
                                </m:ctrlPr>
                              </m:dPr>
                              <m:e>
                                <m:sSub>
                                  <m:sSubPr>
                                    <m:ctrlPr>
                                      <a:rPr lang="en-US" sz="2000" i="1">
                                        <a:latin typeface="Cambria Math"/>
                                      </a:rPr>
                                    </m:ctrlPr>
                                  </m:sSubPr>
                                  <m:e>
                                    <m:r>
                                      <a:rPr lang="en-US" sz="2000" i="1">
                                        <a:latin typeface="Cambria Math"/>
                                      </a:rPr>
                                      <m:t>𝑦</m:t>
                                    </m:r>
                                  </m:e>
                                  <m:sub>
                                    <m:r>
                                      <a:rPr lang="en-US" sz="2000" i="1">
                                        <a:latin typeface="Cambria Math"/>
                                      </a:rPr>
                                      <m:t>𝑡</m:t>
                                    </m:r>
                                  </m:sub>
                                </m:sSub>
                                <m:r>
                                  <a:rPr lang="en-US" sz="2000">
                                    <a:latin typeface="Cambria Math"/>
                                  </a:rPr>
                                  <m:t>−</m:t>
                                </m:r>
                                <m:acc>
                                  <m:accPr>
                                    <m:chr m:val="̂"/>
                                    <m:ctrlPr>
                                      <a:rPr lang="en-US" sz="2000" i="1">
                                        <a:latin typeface="Cambria Math"/>
                                      </a:rPr>
                                    </m:ctrlPr>
                                  </m:accPr>
                                  <m:e>
                                    <m:sSub>
                                      <m:sSubPr>
                                        <m:ctrlPr>
                                          <a:rPr lang="en-US" sz="2000" i="1">
                                            <a:latin typeface="Cambria Math"/>
                                          </a:rPr>
                                        </m:ctrlPr>
                                      </m:sSubPr>
                                      <m:e>
                                        <m:r>
                                          <a:rPr lang="en-US" sz="2000" i="1">
                                            <a:latin typeface="Cambria Math"/>
                                          </a:rPr>
                                          <m:t>𝑦</m:t>
                                        </m:r>
                                      </m:e>
                                      <m:sub>
                                        <m:r>
                                          <a:rPr lang="en-US" sz="2000" i="1">
                                            <a:latin typeface="Cambria Math"/>
                                          </a:rPr>
                                          <m:t>𝑡</m:t>
                                        </m:r>
                                      </m:sub>
                                    </m:sSub>
                                  </m:e>
                                </m:acc>
                              </m:e>
                            </m:d>
                          </m:e>
                          <m:sup>
                            <m:r>
                              <a:rPr lang="en-US" sz="2000">
                                <a:latin typeface="Cambria Math"/>
                              </a:rPr>
                              <m:t>2</m:t>
                            </m:r>
                          </m:sup>
                        </m:sSup>
                      </m:e>
                    </m:nary>
                  </m:oMath>
                </a14:m>
                <a:r>
                  <a:rPr lang="en-US" sz="2000" dirty="0" smtClean="0">
                    <a:solidFill>
                      <a:srgbClr val="402A2E"/>
                    </a:solidFill>
                    <a:latin typeface="Times New Roman" pitchFamily="18" charset="0"/>
                    <a:ea typeface="SimSun"/>
                    <a:cs typeface="Times New Roman" pitchFamily="18" charset="0"/>
                  </a:rPr>
                  <a:t>.</a:t>
                </a:r>
                <a:endParaRPr lang="en-US" sz="2200" dirty="0" smtClean="0">
                  <a:solidFill>
                    <a:srgbClr val="402A2E"/>
                  </a:solidFill>
                  <a:latin typeface="Times New Roman" pitchFamily="18" charset="0"/>
                  <a:ea typeface="SimSun"/>
                  <a:cs typeface="Times New Roman" pitchFamily="18" charset="0"/>
                </a:endParaRP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676400"/>
                <a:ext cx="8153400" cy="4876800"/>
              </a:xfrm>
              <a:blipFill rotWithShape="1">
                <a:blip r:embed="rId4" cstate="print"/>
                <a:stretch>
                  <a:fillRect l="-1197" t="-750" r="-187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pic>
        <p:nvPicPr>
          <p:cNvPr id="717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33600" y="2667000"/>
            <a:ext cx="1447800" cy="1085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002368" y="3865563"/>
            <a:ext cx="1274232" cy="477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214793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p:sp>
        <p:nvSpPr>
          <p:cNvPr id="3" name="Text Placeholder 2"/>
          <p:cNvSpPr>
            <a:spLocks noGrp="1"/>
          </p:cNvSpPr>
          <p:nvPr>
            <p:ph type="body" sz="quarter" idx="13"/>
          </p:nvPr>
        </p:nvSpPr>
        <p:spPr>
          <a:xfrm>
            <a:off x="533400" y="1676400"/>
            <a:ext cx="8153400" cy="4876800"/>
          </a:xfrm>
        </p:spPr>
        <p:txBody>
          <a:bodyPr>
            <a:noAutofit/>
          </a:bodyPr>
          <a:lstStyle/>
          <a:p>
            <a:pPr algn="just"/>
            <a:r>
              <a:rPr lang="en-US" sz="2200" dirty="0">
                <a:latin typeface="Times New Roman" pitchFamily="18" charset="0"/>
                <a:cs typeface="Times New Roman" pitchFamily="18" charset="0"/>
              </a:rPr>
              <a:t>Letting </a:t>
            </a:r>
            <a:r>
              <a:rPr lang="en-US" sz="2200" i="1" dirty="0">
                <a:latin typeface="Times New Roman" pitchFamily="18" charset="0"/>
                <a:cs typeface="Times New Roman" pitchFamily="18" charset="0"/>
              </a:rPr>
              <a:t>α</a:t>
            </a:r>
            <a:r>
              <a:rPr lang="en-US" sz="2200" dirty="0">
                <a:latin typeface="Times New Roman" pitchFamily="18" charset="0"/>
                <a:cs typeface="Times New Roman" pitchFamily="18" charset="0"/>
              </a:rPr>
              <a:t>ˆ and </a:t>
            </a:r>
            <a:r>
              <a:rPr lang="en-US" sz="2200" i="1" dirty="0">
                <a:latin typeface="Times New Roman" pitchFamily="18" charset="0"/>
                <a:cs typeface="Times New Roman" pitchFamily="18" charset="0"/>
              </a:rPr>
              <a:t>β</a:t>
            </a:r>
            <a:r>
              <a:rPr lang="en-US" sz="2200" dirty="0">
                <a:latin typeface="Times New Roman" pitchFamily="18" charset="0"/>
                <a:cs typeface="Times New Roman" pitchFamily="18" charset="0"/>
              </a:rPr>
              <a:t>ˆ denote the values of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β </a:t>
            </a:r>
            <a:r>
              <a:rPr lang="en-US" sz="2200" i="1" dirty="0" smtClean="0">
                <a:latin typeface="Times New Roman" pitchFamily="18" charset="0"/>
                <a:cs typeface="Times New Roman" pitchFamily="18" charset="0"/>
              </a:rPr>
              <a:t>respectively, </a:t>
            </a:r>
            <a:r>
              <a:rPr lang="en-US" sz="2200" dirty="0" smtClean="0">
                <a:latin typeface="Times New Roman" pitchFamily="18" charset="0"/>
                <a:cs typeface="Times New Roman" pitchFamily="18" charset="0"/>
              </a:rPr>
              <a:t>selected </a:t>
            </a:r>
            <a:r>
              <a:rPr lang="en-US" sz="2200" dirty="0">
                <a:latin typeface="Times New Roman" pitchFamily="18" charset="0"/>
                <a:cs typeface="Times New Roman" pitchFamily="18" charset="0"/>
              </a:rPr>
              <a:t>by </a:t>
            </a:r>
            <a:r>
              <a:rPr lang="en-US" sz="2200" dirty="0" smtClean="0">
                <a:latin typeface="Times New Roman" pitchFamily="18" charset="0"/>
                <a:cs typeface="Times New Roman" pitchFamily="18" charset="0"/>
              </a:rPr>
              <a:t>minimizing the </a:t>
            </a:r>
          </a:p>
          <a:p>
            <a:pPr marL="0" indent="0" algn="just">
              <a:buNone/>
            </a:pPr>
            <a:r>
              <a:rPr lang="en-US" sz="2200" dirty="0" smtClean="0">
                <a:latin typeface="Times New Roman" pitchFamily="18" charset="0"/>
                <a:cs typeface="Times New Roman" pitchFamily="18" charset="0"/>
              </a:rPr>
              <a:t>				</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equation for the fitted line is given </a:t>
            </a:r>
            <a:r>
              <a:rPr lang="en-US" sz="2200" dirty="0" smtClean="0">
                <a:latin typeface="Times New Roman" pitchFamily="18" charset="0"/>
                <a:cs typeface="Times New Roman" pitchFamily="18" charset="0"/>
              </a:rPr>
              <a:t>by 			.</a:t>
            </a:r>
            <a:endParaRPr lang="en-US" sz="2200" dirty="0">
              <a:latin typeface="Times New Roman" pitchFamily="18" charset="0"/>
              <a:cs typeface="Times New Roman" pitchFamily="18" charset="0"/>
            </a:endParaRP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Now, Minimizing</a:t>
            </a:r>
          </a:p>
          <a:p>
            <a:pPr algn="just"/>
            <a:endParaRPr lang="en-US" sz="2200" dirty="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with </a:t>
            </a:r>
            <a:r>
              <a:rPr lang="en-US" sz="2200" dirty="0">
                <a:latin typeface="Times New Roman" pitchFamily="18" charset="0"/>
                <a:cs typeface="Times New Roman" pitchFamily="18" charset="0"/>
              </a:rPr>
              <a:t>respect to (w.r.t.) </a:t>
            </a:r>
            <a:r>
              <a:rPr lang="en-US" sz="2200" i="1" dirty="0">
                <a:latin typeface="Times New Roman" pitchFamily="18" charset="0"/>
                <a:cs typeface="Times New Roman" pitchFamily="18" charset="0"/>
              </a:rPr>
              <a:t>α</a:t>
            </a:r>
            <a:r>
              <a:rPr lang="en-US" sz="2200" dirty="0">
                <a:latin typeface="Times New Roman" pitchFamily="18" charset="0"/>
                <a:cs typeface="Times New Roman" pitchFamily="18" charset="0"/>
              </a:rPr>
              <a:t>ˆ and </a:t>
            </a:r>
            <a:r>
              <a:rPr lang="en-US" sz="2200" i="1" dirty="0">
                <a:latin typeface="Times New Roman" pitchFamily="18" charset="0"/>
                <a:cs typeface="Times New Roman" pitchFamily="18" charset="0"/>
              </a:rPr>
              <a:t>β</a:t>
            </a:r>
            <a:r>
              <a:rPr lang="en-US" sz="2200" dirty="0">
                <a:latin typeface="Times New Roman" pitchFamily="18" charset="0"/>
                <a:cs typeface="Times New Roman" pitchFamily="18" charset="0"/>
              </a:rPr>
              <a:t>ˆ, to find the values of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smtClean="0">
                <a:latin typeface="Times New Roman" pitchFamily="18" charset="0"/>
                <a:cs typeface="Times New Roman" pitchFamily="18" charset="0"/>
              </a:rPr>
              <a:t>β </a:t>
            </a:r>
            <a:r>
              <a:rPr lang="en-US" sz="2200" dirty="0" smtClean="0">
                <a:latin typeface="Times New Roman" pitchFamily="18" charset="0"/>
                <a:cs typeface="Times New Roman" pitchFamily="18" charset="0"/>
              </a:rPr>
              <a:t>which minimize </a:t>
            </a:r>
            <a:r>
              <a:rPr lang="en-US" sz="2200" dirty="0">
                <a:latin typeface="Times New Roman" pitchFamily="18" charset="0"/>
                <a:cs typeface="Times New Roman" pitchFamily="18" charset="0"/>
              </a:rPr>
              <a:t>the residual sum of squares to give the line that is </a:t>
            </a:r>
            <a:r>
              <a:rPr lang="en-US" sz="2200" dirty="0" smtClean="0">
                <a:latin typeface="Times New Roman" pitchFamily="18" charset="0"/>
                <a:cs typeface="Times New Roman" pitchFamily="18" charset="0"/>
              </a:rPr>
              <a:t>closest to </a:t>
            </a:r>
            <a:r>
              <a:rPr lang="en-US" sz="2200" dirty="0">
                <a:latin typeface="Times New Roman" pitchFamily="18" charset="0"/>
                <a:cs typeface="Times New Roman" pitchFamily="18" charset="0"/>
              </a:rPr>
              <a:t>the data. </a:t>
            </a:r>
            <a:r>
              <a:rPr lang="en-US" sz="2200" dirty="0" smtClean="0">
                <a:latin typeface="Times New Roman" pitchFamily="18" charset="0"/>
                <a:cs typeface="Times New Roman" pitchFamily="18" charset="0"/>
              </a:rPr>
              <a:t>For this RSS is </a:t>
            </a:r>
            <a:r>
              <a:rPr lang="en-US" sz="2200" dirty="0">
                <a:latin typeface="Times New Roman" pitchFamily="18" charset="0"/>
                <a:cs typeface="Times New Roman" pitchFamily="18" charset="0"/>
              </a:rPr>
              <a:t>differentiated w.r.t. </a:t>
            </a:r>
            <a:r>
              <a:rPr lang="en-US" sz="2200" i="1" dirty="0">
                <a:latin typeface="Times New Roman" pitchFamily="18" charset="0"/>
                <a:cs typeface="Times New Roman" pitchFamily="18" charset="0"/>
              </a:rPr>
              <a:t>α</a:t>
            </a:r>
            <a:r>
              <a:rPr lang="en-US" sz="2200" dirty="0">
                <a:latin typeface="Times New Roman" pitchFamily="18" charset="0"/>
                <a:cs typeface="Times New Roman" pitchFamily="18" charset="0"/>
              </a:rPr>
              <a:t>ˆ and </a:t>
            </a:r>
            <a:r>
              <a:rPr lang="en-US" sz="2200" i="1" dirty="0">
                <a:latin typeface="Times New Roman" pitchFamily="18" charset="0"/>
                <a:cs typeface="Times New Roman" pitchFamily="18" charset="0"/>
              </a:rPr>
              <a:t>β</a:t>
            </a:r>
            <a:r>
              <a:rPr lang="en-US" sz="2200" dirty="0">
                <a:latin typeface="Times New Roman" pitchFamily="18" charset="0"/>
                <a:cs typeface="Times New Roman" pitchFamily="18" charset="0"/>
              </a:rPr>
              <a:t>ˆ, setting the first </a:t>
            </a:r>
            <a:r>
              <a:rPr lang="en-US" sz="2200" dirty="0" smtClean="0">
                <a:latin typeface="Times New Roman" pitchFamily="18" charset="0"/>
                <a:cs typeface="Times New Roman" pitchFamily="18" charset="0"/>
              </a:rPr>
              <a:t>derivatives to zero and solving the resultant equations we get </a:t>
            </a:r>
            <a:r>
              <a:rPr lang="en-US" sz="2200" b="1" dirty="0" smtClean="0">
                <a:latin typeface="Times New Roman" pitchFamily="18" charset="0"/>
                <a:cs typeface="Times New Roman" pitchFamily="18" charset="0"/>
              </a:rPr>
              <a:t>Least Squares Estimates </a:t>
            </a:r>
            <a:r>
              <a:rPr lang="en-US" sz="2200" dirty="0" smtClean="0">
                <a:latin typeface="Times New Roman" pitchFamily="18" charset="0"/>
                <a:cs typeface="Times New Roman" pitchFamily="18" charset="0"/>
              </a:rPr>
              <a:t>of </a:t>
            </a:r>
            <a:r>
              <a:rPr lang="en-US" sz="2200" i="1" dirty="0">
                <a:latin typeface="Times New Roman" pitchFamily="18" charset="0"/>
                <a:cs typeface="Times New Roman" pitchFamily="18" charset="0"/>
              </a:rPr>
              <a:t>α </a:t>
            </a:r>
            <a:r>
              <a:rPr lang="en-US" sz="2200" dirty="0">
                <a:latin typeface="Times New Roman" pitchFamily="18" charset="0"/>
                <a:cs typeface="Times New Roman" pitchFamily="18" charset="0"/>
              </a:rPr>
              <a:t>and </a:t>
            </a:r>
            <a:r>
              <a:rPr lang="en-US" sz="2200" i="1" dirty="0">
                <a:latin typeface="Times New Roman" pitchFamily="18" charset="0"/>
                <a:cs typeface="Times New Roman" pitchFamily="18" charset="0"/>
              </a:rPr>
              <a:t>β </a:t>
            </a:r>
            <a:r>
              <a:rPr lang="en-US" sz="2200" i="1" dirty="0" smtClean="0">
                <a:latin typeface="Times New Roman" pitchFamily="18" charset="0"/>
                <a:cs typeface="Times New Roman" pitchFamily="18" charset="0"/>
              </a:rPr>
              <a:t>as </a:t>
            </a:r>
            <a:r>
              <a:rPr lang="en-US" sz="2200" i="1" dirty="0">
                <a:latin typeface="Times New Roman" pitchFamily="18" charset="0"/>
                <a:cs typeface="Times New Roman" pitchFamily="18" charset="0"/>
              </a:rPr>
              <a:t>α</a:t>
            </a:r>
            <a:r>
              <a:rPr lang="en-US" sz="2200" dirty="0">
                <a:latin typeface="Times New Roman" pitchFamily="18" charset="0"/>
                <a:cs typeface="Times New Roman" pitchFamily="18" charset="0"/>
              </a:rPr>
              <a:t>ˆ and </a:t>
            </a:r>
            <a:r>
              <a:rPr lang="en-US" sz="2200" i="1" dirty="0">
                <a:latin typeface="Times New Roman" pitchFamily="18" charset="0"/>
                <a:cs typeface="Times New Roman" pitchFamily="18" charset="0"/>
              </a:rPr>
              <a:t>β</a:t>
            </a:r>
            <a:r>
              <a:rPr lang="en-US" sz="2200" dirty="0" smtClean="0">
                <a:latin typeface="Times New Roman" pitchFamily="18" charset="0"/>
                <a:cs typeface="Times New Roman" pitchFamily="18" charset="0"/>
              </a:rPr>
              <a:t>ˆ.</a:t>
            </a:r>
            <a:endParaRPr lang="en-US" sz="2200" dirty="0" smtClean="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38400" y="2484483"/>
            <a:ext cx="2971800" cy="7159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43600" y="3200400"/>
            <a:ext cx="1582963" cy="55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124200" y="3998946"/>
            <a:ext cx="2739343" cy="725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214793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a:solidFill>
                  <a:schemeClr val="tx1"/>
                </a:solidFill>
                <a:latin typeface="Times New Roman" pitchFamily="18" charset="0"/>
                <a:cs typeface="Times New Roman" pitchFamily="18" charset="0"/>
              </a:rPr>
              <a:t>Method of Ordinary Least Squares (OLS)</a:t>
            </a: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dirty="0">
                <a:latin typeface="Times New Roman" pitchFamily="18" charset="0"/>
                <a:cs typeface="Times New Roman" pitchFamily="18" charset="0"/>
              </a:rPr>
              <a:t>The equation for the fitted </a:t>
            </a:r>
            <a:r>
              <a:rPr lang="en-US" sz="2200" dirty="0" smtClean="0">
                <a:latin typeface="Times New Roman" pitchFamily="18" charset="0"/>
                <a:cs typeface="Times New Roman" pitchFamily="18" charset="0"/>
              </a:rPr>
              <a:t>(Least Squares) line is:</a:t>
            </a:r>
            <a:endParaRPr lang="en-US" sz="2200" b="1" dirty="0" smtClean="0">
              <a:latin typeface="Times New Roman" pitchFamily="18" charset="0"/>
              <a:cs typeface="Times New Roman" pitchFamily="18" charset="0"/>
            </a:endParaRPr>
          </a:p>
          <a:p>
            <a:pPr marL="0" indent="0" algn="just">
              <a:buNone/>
            </a:pPr>
            <a:endParaRPr lang="en-US" sz="2200" b="1" dirty="0">
              <a:latin typeface="Times New Roman" pitchFamily="18" charset="0"/>
              <a:cs typeface="Times New Roman" pitchFamily="18" charset="0"/>
            </a:endParaRPr>
          </a:p>
          <a:p>
            <a:pPr marL="0" indent="0" algn="just">
              <a:buNone/>
            </a:pPr>
            <a:r>
              <a:rPr lang="en-US" sz="2200" b="1" dirty="0" smtClean="0">
                <a:latin typeface="Times New Roman" pitchFamily="18" charset="0"/>
                <a:cs typeface="Times New Roman" pitchFamily="18" charset="0"/>
              </a:rPr>
              <a:t>Least </a:t>
            </a:r>
            <a:r>
              <a:rPr lang="en-US" sz="2200" b="1" dirty="0">
                <a:latin typeface="Times New Roman" pitchFamily="18" charset="0"/>
                <a:cs typeface="Times New Roman" pitchFamily="18" charset="0"/>
              </a:rPr>
              <a:t>Squares Estimates </a:t>
            </a:r>
            <a:r>
              <a:rPr lang="en-US" sz="2200" dirty="0" smtClean="0">
                <a:latin typeface="Times New Roman" pitchFamily="18" charset="0"/>
                <a:cs typeface="Times New Roman" pitchFamily="18" charset="0"/>
              </a:rPr>
              <a:t>(</a:t>
            </a:r>
            <a:r>
              <a:rPr lang="en-US" sz="2200" i="1" dirty="0" smtClean="0">
                <a:latin typeface="Times New Roman" pitchFamily="18" charset="0"/>
                <a:cs typeface="Times New Roman" pitchFamily="18" charset="0"/>
              </a:rPr>
              <a:t>α</a:t>
            </a:r>
            <a:r>
              <a:rPr lang="en-US" sz="2200" dirty="0">
                <a:latin typeface="Times New Roman" pitchFamily="18" charset="0"/>
                <a:cs typeface="Times New Roman" pitchFamily="18" charset="0"/>
              </a:rPr>
              <a:t>ˆ and </a:t>
            </a:r>
            <a:r>
              <a:rPr lang="en-US" sz="2200" i="1" dirty="0">
                <a:latin typeface="Times New Roman" pitchFamily="18" charset="0"/>
                <a:cs typeface="Times New Roman" pitchFamily="18" charset="0"/>
              </a:rPr>
              <a:t>β</a:t>
            </a:r>
            <a:r>
              <a:rPr lang="en-US" sz="2200" dirty="0" smtClean="0">
                <a:latin typeface="Times New Roman" pitchFamily="18" charset="0"/>
                <a:cs typeface="Times New Roman" pitchFamily="18" charset="0"/>
              </a:rPr>
              <a:t>ˆ) are given by:</a:t>
            </a:r>
          </a:p>
          <a:p>
            <a:pPr marL="0" indent="0" algn="just">
              <a:buNone/>
            </a:pPr>
            <a:endParaRPr lang="en-US" sz="2200" dirty="0" smtClean="0">
              <a:latin typeface="Times New Roman" pitchFamily="18" charset="0"/>
              <a:cs typeface="Times New Roman" pitchFamily="18" charset="0"/>
            </a:endParaRPr>
          </a:p>
          <a:p>
            <a:pPr marL="0" indent="0" algn="just">
              <a:buNone/>
            </a:pPr>
            <a:endParaRPr lang="en-US" sz="2200" dirty="0">
              <a:latin typeface="Times New Roman" pitchFamily="18" charset="0"/>
              <a:cs typeface="Times New Roman" pitchFamily="18" charset="0"/>
            </a:endParaRPr>
          </a:p>
          <a:p>
            <a:pPr marL="0" indent="0" algn="just">
              <a:buNone/>
            </a:pPr>
            <a:endParaRPr lang="en-US" sz="2200" dirty="0" smtClean="0">
              <a:latin typeface="Times New Roman" pitchFamily="18" charset="0"/>
              <a:cs typeface="Times New Roman" pitchFamily="18" charset="0"/>
            </a:endParaRPr>
          </a:p>
          <a:p>
            <a:pPr marL="0" indent="0" algn="just">
              <a:buNone/>
            </a:pPr>
            <a:endParaRPr lang="en-US" sz="2200" dirty="0">
              <a:latin typeface="Times New Roman" pitchFamily="18" charset="0"/>
              <a:cs typeface="Times New Roman" pitchFamily="18" charset="0"/>
            </a:endParaRPr>
          </a:p>
          <a:p>
            <a:pPr marL="0" indent="0" algn="just">
              <a:buNone/>
            </a:pPr>
            <a:endParaRPr lang="en-US" sz="2200" dirty="0" smtClean="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Alternative formula:</a:t>
            </a: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pic>
        <p:nvPicPr>
          <p:cNvPr id="921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05400" y="3581912"/>
            <a:ext cx="1435451" cy="5126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76116" y="5441950"/>
            <a:ext cx="3133547"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023025" y="5441950"/>
            <a:ext cx="3435175" cy="1111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494237" y="1600200"/>
            <a:ext cx="1582963" cy="554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2" name="Picture 6"/>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524000" y="3034968"/>
            <a:ext cx="2770893" cy="160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859878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Least Squares Line</a:t>
            </a:r>
            <a:endParaRPr lang="en-US" dirty="0"/>
          </a:p>
        </p:txBody>
      </p:sp>
      <mc:AlternateContent xmlns:mc="http://schemas.openxmlformats.org/markup-compatibility/2006">
        <mc:Choice xmlns:a14="http://schemas.microsoft.com/office/drawing/2010/main" xmlns="" Requires="a14">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b="1" dirty="0" smtClean="0"/>
                  <a:t>Properties:</a:t>
                </a:r>
              </a:p>
              <a:p>
                <a:pPr lvl="0">
                  <a:buClr>
                    <a:srgbClr val="D34817"/>
                  </a:buClr>
                </a:pPr>
                <a:r>
                  <a:rPr lang="en-US" sz="2000" dirty="0" smtClean="0">
                    <a:solidFill>
                      <a:prstClr val="black"/>
                    </a:solidFill>
                  </a:rPr>
                  <a:t>The least squares regression line always goes through the point </a:t>
                </a:r>
                <a14:m>
                  <m:oMath xmlns:m="http://schemas.openxmlformats.org/officeDocument/2006/math">
                    <m:d>
                      <m:dPr>
                        <m:ctrlPr>
                          <a:rPr lang="en-US" sz="2000" i="1">
                            <a:latin typeface="Cambria Math"/>
                          </a:rPr>
                        </m:ctrlPr>
                      </m:dPr>
                      <m:e>
                        <m:acc>
                          <m:accPr>
                            <m:chr m:val="̅"/>
                            <m:ctrlPr>
                              <a:rPr lang="en-US" sz="2000" i="1">
                                <a:latin typeface="Cambria Math"/>
                              </a:rPr>
                            </m:ctrlPr>
                          </m:accPr>
                          <m:e>
                            <m:r>
                              <a:rPr lang="en-US" sz="2000" i="1">
                                <a:latin typeface="Cambria Math"/>
                              </a:rPr>
                              <m:t>𝑥</m:t>
                            </m:r>
                          </m:e>
                        </m:acc>
                        <m:r>
                          <a:rPr lang="en-US" sz="2000">
                            <a:latin typeface="Cambria Math"/>
                          </a:rPr>
                          <m:t>,</m:t>
                        </m:r>
                        <m:r>
                          <m:rPr>
                            <m:nor/>
                          </m:rPr>
                          <a:rPr lang="en-US" sz="2000" i="1"/>
                          <m:t> </m:t>
                        </m:r>
                        <m:acc>
                          <m:accPr>
                            <m:chr m:val="̅"/>
                            <m:ctrlPr>
                              <a:rPr lang="en-US" sz="2000" i="1">
                                <a:latin typeface="Cambria Math"/>
                              </a:rPr>
                            </m:ctrlPr>
                          </m:accPr>
                          <m:e>
                            <m:r>
                              <a:rPr lang="en-US" sz="2000" i="1">
                                <a:latin typeface="Cambria Math"/>
                              </a:rPr>
                              <m:t>𝑦</m:t>
                            </m:r>
                          </m:e>
                        </m:acc>
                      </m:e>
                    </m:d>
                  </m:oMath>
                </a14:m>
                <a:r>
                  <a:rPr lang="en-US" sz="2000" dirty="0" smtClean="0">
                    <a:solidFill>
                      <a:prstClr val="black"/>
                    </a:solidFill>
                  </a:rPr>
                  <a:t>, the means of the data.</a:t>
                </a:r>
              </a:p>
              <a:p>
                <a:pPr lvl="0">
                  <a:buClr>
                    <a:srgbClr val="D34817"/>
                  </a:buClr>
                </a:pPr>
                <a:r>
                  <a:rPr lang="en-US" sz="2000" dirty="0" smtClean="0">
                    <a:solidFill>
                      <a:prstClr val="black"/>
                    </a:solidFill>
                  </a:rPr>
                  <a:t>The sum of deviations of the observed values of </a:t>
                </a:r>
                <a:r>
                  <a:rPr lang="en-US" sz="2000" dirty="0" err="1" smtClean="0">
                    <a:solidFill>
                      <a:prstClr val="black"/>
                    </a:solidFill>
                  </a:rPr>
                  <a:t>y</a:t>
                </a:r>
                <a:r>
                  <a:rPr lang="en-US" sz="2000" baseline="-25000" dirty="0" err="1" smtClean="0">
                    <a:solidFill>
                      <a:prstClr val="black"/>
                    </a:solidFill>
                  </a:rPr>
                  <a:t>i</a:t>
                </a:r>
                <a:r>
                  <a:rPr lang="en-US" sz="2000" dirty="0" smtClean="0">
                    <a:solidFill>
                      <a:prstClr val="black"/>
                    </a:solidFill>
                  </a:rPr>
                  <a:t> from the least squares regression line is always equal to zero, i.e. </a:t>
                </a:r>
                <a14:m>
                  <m:oMath xmlns:m="http://schemas.openxmlformats.org/officeDocument/2006/math">
                    <m:nary>
                      <m:naryPr>
                        <m:chr m:val="∑"/>
                        <m:limLoc m:val="undOvr"/>
                        <m:grow m:val="on"/>
                        <m:supHide m:val="on"/>
                        <m:ctrlPr>
                          <a:rPr lang="en-US" sz="1800" i="1">
                            <a:latin typeface="Cambria Math"/>
                          </a:rPr>
                        </m:ctrlPr>
                      </m:naryPr>
                      <m:sub>
                        <m:r>
                          <a:rPr lang="en-US" sz="1800" i="1">
                            <a:latin typeface="Cambria Math"/>
                          </a:rPr>
                          <m:t>𝑡</m:t>
                        </m:r>
                      </m:sub>
                      <m:sup/>
                      <m:e>
                        <m:d>
                          <m:dPr>
                            <m:ctrlPr>
                              <a:rPr lang="en-US" sz="1800" i="1">
                                <a:latin typeface="Cambria Math"/>
                              </a:rPr>
                            </m:ctrlPr>
                          </m:dPr>
                          <m:e>
                            <m:sSub>
                              <m:sSubPr>
                                <m:ctrlPr>
                                  <a:rPr lang="en-US" sz="1800" i="1">
                                    <a:latin typeface="Cambria Math"/>
                                  </a:rPr>
                                </m:ctrlPr>
                              </m:sSubPr>
                              <m:e>
                                <m:r>
                                  <a:rPr lang="en-US" sz="1800" i="1">
                                    <a:latin typeface="Cambria Math"/>
                                  </a:rPr>
                                  <m:t>𝑦</m:t>
                                </m:r>
                              </m:e>
                              <m:sub>
                                <m:r>
                                  <a:rPr lang="en-US" sz="1800" i="1">
                                    <a:latin typeface="Cambria Math"/>
                                  </a:rPr>
                                  <m:t>𝑡</m:t>
                                </m:r>
                              </m:sub>
                            </m:sSub>
                            <m:r>
                              <a:rPr lang="en-US" sz="1800">
                                <a:latin typeface="Cambria Math"/>
                              </a:rPr>
                              <m:t>−</m:t>
                            </m:r>
                            <m:acc>
                              <m:accPr>
                                <m:chr m:val="̂"/>
                                <m:ctrlPr>
                                  <a:rPr lang="en-US" sz="1800" i="1">
                                    <a:latin typeface="Cambria Math"/>
                                  </a:rPr>
                                </m:ctrlPr>
                              </m:accPr>
                              <m:e>
                                <m:sSub>
                                  <m:sSubPr>
                                    <m:ctrlPr>
                                      <a:rPr lang="en-US" sz="1800" i="1">
                                        <a:latin typeface="Cambria Math"/>
                                      </a:rPr>
                                    </m:ctrlPr>
                                  </m:sSubPr>
                                  <m:e>
                                    <m:r>
                                      <a:rPr lang="en-US" sz="1800" i="1">
                                        <a:latin typeface="Cambria Math"/>
                                      </a:rPr>
                                      <m:t>𝑦</m:t>
                                    </m:r>
                                  </m:e>
                                  <m:sub>
                                    <m:r>
                                      <a:rPr lang="en-US" sz="1800" i="1">
                                        <a:latin typeface="Cambria Math"/>
                                      </a:rPr>
                                      <m:t>𝑡</m:t>
                                    </m:r>
                                  </m:sub>
                                </m:sSub>
                              </m:e>
                            </m:acc>
                          </m:e>
                        </m:d>
                        <m:r>
                          <a:rPr lang="en-US" sz="1800">
                            <a:latin typeface="Cambria Math"/>
                          </a:rPr>
                          <m:t>=0</m:t>
                        </m:r>
                      </m:e>
                    </m:nary>
                  </m:oMath>
                </a14:m>
                <a:endParaRPr lang="en-US" sz="2000" dirty="0" smtClean="0">
                  <a:solidFill>
                    <a:prstClr val="black"/>
                  </a:solidFill>
                </a:endParaRPr>
              </a:p>
              <a:p>
                <a:pPr lvl="0">
                  <a:buClr>
                    <a:srgbClr val="D34817"/>
                  </a:buClr>
                </a:pPr>
                <a:r>
                  <a:rPr lang="en-US" sz="2000" dirty="0" smtClean="0">
                    <a:solidFill>
                      <a:prstClr val="black"/>
                    </a:solidFill>
                  </a:rPr>
                  <a:t>The sum of squares of the deviations of the observed values of </a:t>
                </a:r>
                <a:r>
                  <a:rPr lang="en-US" sz="2000" dirty="0" err="1" smtClean="0">
                    <a:solidFill>
                      <a:prstClr val="black"/>
                    </a:solidFill>
                  </a:rPr>
                  <a:t>yi</a:t>
                </a:r>
                <a:r>
                  <a:rPr lang="en-US" sz="2000" dirty="0" smtClean="0">
                    <a:solidFill>
                      <a:prstClr val="black"/>
                    </a:solidFill>
                  </a:rPr>
                  <a:t> from the least squares regression line is a minimum,</a:t>
                </a:r>
              </a:p>
              <a:p>
                <a:pPr marL="0" lvl="0" indent="0">
                  <a:buClr>
                    <a:srgbClr val="D34817"/>
                  </a:buClr>
                  <a:buNone/>
                </a:pPr>
                <a:r>
                  <a:rPr lang="en-US" sz="2000" dirty="0" smtClean="0">
                    <a:solidFill>
                      <a:prstClr val="black"/>
                    </a:solidFill>
                  </a:rPr>
                  <a:t> i.e. </a:t>
                </a:r>
                <a:endParaRPr lang="en-US" sz="2000" dirty="0">
                  <a:solidFill>
                    <a:prstClr val="black"/>
                  </a:solidFill>
                </a:endParaRPr>
              </a:p>
              <a:p>
                <a:pPr lvl="0">
                  <a:buClr>
                    <a:srgbClr val="D34817"/>
                  </a:buClr>
                </a:pPr>
                <a:endParaRPr lang="en-US" sz="2000" dirty="0" smtClean="0">
                  <a:solidFill>
                    <a:prstClr val="black"/>
                  </a:solidFill>
                </a:endParaRPr>
              </a:p>
              <a:p>
                <a:endParaRPr lang="en-US" sz="2000" b="1"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4724400"/>
              </a:xfrm>
              <a:blipFill rotWithShape="1">
                <a:blip r:embed="rId3" cstate="print"/>
                <a:stretch>
                  <a:fillRect l="-823" t="-64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95400" y="4194175"/>
            <a:ext cx="2889069" cy="758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927168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Standard Error of Regression</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lvl="0" indent="0" algn="just">
              <a:buClr>
                <a:srgbClr val="D34817"/>
              </a:buClr>
              <a:buNone/>
            </a:pPr>
            <a:r>
              <a:rPr lang="en-US" sz="2200" dirty="0" smtClean="0">
                <a:solidFill>
                  <a:prstClr val="black"/>
                </a:solidFill>
              </a:rPr>
              <a:t>The observed values of (X,Y) do not all fall on the regression line but they scatter around it. The degree of scatter (or dispersion) of the observed values about the regression line is measured by what is called the Standard Error of Regression (SER) or the standard error of estimate of Y on X.</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xmlns="" val="23343642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Standard Error of Regression</a:t>
            </a:r>
            <a:endParaRPr lang="en-US" dirty="0"/>
          </a:p>
        </p:txBody>
      </p:sp>
      <p:sp>
        <p:nvSpPr>
          <p:cNvPr id="3" name="Text Placeholder 2"/>
          <p:cNvSpPr>
            <a:spLocks noGrp="1"/>
          </p:cNvSpPr>
          <p:nvPr>
            <p:ph type="body" sz="quarter" idx="13"/>
          </p:nvPr>
        </p:nvSpPr>
        <p:spPr>
          <a:xfrm>
            <a:off x="533400" y="1524000"/>
            <a:ext cx="8153400" cy="5181600"/>
          </a:xfrm>
        </p:spPr>
        <p:txBody>
          <a:bodyPr>
            <a:normAutofit/>
          </a:bodyPr>
          <a:lstStyle/>
          <a:p>
            <a:pPr marL="0" lvl="0" indent="0" algn="just">
              <a:buClr>
                <a:srgbClr val="D34817"/>
              </a:buClr>
              <a:buNone/>
            </a:pPr>
            <a:r>
              <a:rPr lang="en-US" sz="2200" dirty="0" smtClean="0">
                <a:solidFill>
                  <a:prstClr val="black"/>
                </a:solidFill>
              </a:rPr>
              <a:t>For population data, SER measures the variation of observations about the true regression line				, and is given by:</a:t>
            </a: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dirty="0" smtClean="0">
                <a:solidFill>
                  <a:prstClr val="black"/>
                </a:solidFill>
              </a:rPr>
              <a:t>				</a:t>
            </a:r>
            <a:r>
              <a:rPr lang="en-US" sz="1800" dirty="0" smtClean="0">
                <a:solidFill>
                  <a:prstClr val="black"/>
                </a:solidFill>
              </a:rPr>
              <a:t>Where N is population size</a:t>
            </a:r>
            <a:endParaRPr lang="en-US" sz="18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r>
              <a:rPr lang="en-US" sz="2200" dirty="0" smtClean="0">
                <a:solidFill>
                  <a:prstClr val="black"/>
                </a:solidFill>
              </a:rPr>
              <a:t>For sample data, we estimate by </a:t>
            </a:r>
            <a:r>
              <a:rPr lang="en-US" sz="2200" dirty="0" err="1" smtClean="0">
                <a:solidFill>
                  <a:prstClr val="black"/>
                </a:solidFill>
              </a:rPr>
              <a:t>s</a:t>
            </a:r>
            <a:r>
              <a:rPr lang="en-US" sz="2200" baseline="-25000" dirty="0" err="1" smtClean="0">
                <a:solidFill>
                  <a:prstClr val="black"/>
                </a:solidFill>
              </a:rPr>
              <a:t>Y.X</a:t>
            </a:r>
            <a:r>
              <a:rPr lang="en-US" sz="2200" dirty="0" smtClean="0">
                <a:solidFill>
                  <a:prstClr val="black"/>
                </a:solidFill>
              </a:rPr>
              <a:t> which is given by:</a:t>
            </a:r>
          </a:p>
          <a:p>
            <a:pPr marL="0" lvl="0" indent="0" algn="just">
              <a:buClr>
                <a:srgbClr val="D34817"/>
              </a:buClr>
              <a:buNone/>
            </a:pPr>
            <a:endParaRPr lang="en-US" sz="22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endParaRPr lang="en-US" sz="22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dirty="0" smtClean="0">
                <a:solidFill>
                  <a:prstClr val="black"/>
                </a:solidFill>
              </a:rPr>
              <a:t>This simplifies to:</a:t>
            </a:r>
          </a:p>
          <a:p>
            <a:pPr marL="0" lvl="0" indent="0" algn="just">
              <a:buClr>
                <a:srgbClr val="D34817"/>
              </a:buClr>
              <a:buNone/>
            </a:pPr>
            <a:endParaRPr lang="en-US" sz="22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29000" y="1842833"/>
            <a:ext cx="2514600" cy="5193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5150" y="2424367"/>
            <a:ext cx="2839336" cy="1004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0286" y="4191000"/>
            <a:ext cx="6248399" cy="1217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797348" y="5608638"/>
            <a:ext cx="3822652" cy="944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991343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Coefficient of Determination (R</a:t>
            </a:r>
            <a:r>
              <a:rPr lang="en-US" baseline="30000" dirty="0" smtClean="0"/>
              <a:t>2</a:t>
            </a:r>
            <a:r>
              <a:rPr lang="en-US" dirty="0" smtClean="0"/>
              <a:t>)</a:t>
            </a:r>
            <a:endParaRPr lang="en-US" dirty="0"/>
          </a:p>
        </p:txBody>
      </p:sp>
      <p:sp>
        <p:nvSpPr>
          <p:cNvPr id="3" name="Text Placeholder 2"/>
          <p:cNvSpPr>
            <a:spLocks noGrp="1"/>
          </p:cNvSpPr>
          <p:nvPr>
            <p:ph type="body" sz="quarter" idx="13"/>
          </p:nvPr>
        </p:nvSpPr>
        <p:spPr>
          <a:xfrm>
            <a:off x="533400" y="1524000"/>
            <a:ext cx="8153400" cy="5181600"/>
          </a:xfrm>
        </p:spPr>
        <p:txBody>
          <a:bodyPr>
            <a:noAutofit/>
          </a:bodyPr>
          <a:lstStyle/>
          <a:p>
            <a:pPr marL="0" lvl="0" indent="0" algn="just">
              <a:buClr>
                <a:srgbClr val="D34817"/>
              </a:buClr>
              <a:buNone/>
            </a:pPr>
            <a:r>
              <a:rPr lang="en-US" sz="2200" dirty="0" smtClean="0">
                <a:solidFill>
                  <a:prstClr val="black"/>
                </a:solidFill>
              </a:rPr>
              <a:t>The variability among the values of the dependent variable (Y), called total variation (measured by Total Sum of Squares, TSS) is given by:</a:t>
            </a:r>
          </a:p>
          <a:p>
            <a:pPr marL="0" lvl="0" indent="0" algn="just">
              <a:buClr>
                <a:srgbClr val="D34817"/>
              </a:buClr>
              <a:buNone/>
            </a:pPr>
            <a:endParaRPr lang="en-US" sz="22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r>
              <a:rPr lang="en-US" sz="2200" dirty="0" smtClean="0">
                <a:solidFill>
                  <a:prstClr val="black"/>
                </a:solidFill>
              </a:rPr>
              <a:t>Total variation (TSS) is composed of two parts:</a:t>
            </a:r>
          </a:p>
          <a:p>
            <a:pPr algn="just">
              <a:buClr>
                <a:srgbClr val="D34817"/>
              </a:buClr>
            </a:pPr>
            <a:r>
              <a:rPr lang="en-US" sz="2200" dirty="0" smtClean="0">
                <a:solidFill>
                  <a:prstClr val="black"/>
                </a:solidFill>
              </a:rPr>
              <a:t>The variation which is explained by (associated with) the regression line, called explained variation (measured by Explained Sum of Squares, ESS) and is given by:</a:t>
            </a:r>
          </a:p>
          <a:p>
            <a:pPr marL="0" lvl="0" indent="0" algn="just">
              <a:buClr>
                <a:srgbClr val="D34817"/>
              </a:buClr>
              <a:buNone/>
            </a:pPr>
            <a:endParaRPr lang="en-US" sz="2200" dirty="0" smtClean="0">
              <a:solidFill>
                <a:prstClr val="black"/>
              </a:solidFill>
            </a:endParaRPr>
          </a:p>
          <a:p>
            <a:pPr marL="0" lvl="0" indent="0" algn="just">
              <a:buClr>
                <a:srgbClr val="D34817"/>
              </a:buClr>
              <a:buNone/>
            </a:pPr>
            <a:endParaRPr lang="en-US" sz="2200" dirty="0" smtClean="0">
              <a:solidFill>
                <a:prstClr val="black"/>
              </a:solidFill>
            </a:endParaRPr>
          </a:p>
          <a:p>
            <a:pPr algn="just">
              <a:buClr>
                <a:srgbClr val="D34817"/>
              </a:buClr>
            </a:pPr>
            <a:r>
              <a:rPr lang="en-US" sz="2200" dirty="0" smtClean="0">
                <a:solidFill>
                  <a:prstClr val="black"/>
                </a:solidFill>
              </a:rPr>
              <a:t>The variation which which the regression line fails to explain, called unexplained variation. (measured by Residuals Sum of Squares, RSS)</a:t>
            </a:r>
          </a:p>
          <a:p>
            <a:pPr marL="0" lvl="0" indent="0" algn="just">
              <a:buClr>
                <a:srgbClr val="D34817"/>
              </a:buClr>
              <a:buNone/>
            </a:pPr>
            <a:endParaRPr lang="en-US" sz="22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r>
              <a:rPr lang="en-US" sz="2200" dirty="0" smtClean="0">
                <a:solidFill>
                  <a:prstClr val="black"/>
                </a:solidFill>
              </a:rPr>
              <a:t>Symbolically, 	TSS=ESS+RSS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66516" y="2238216"/>
            <a:ext cx="1905000" cy="657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67000" y="4532991"/>
            <a:ext cx="2057400" cy="7248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24163" y="6172200"/>
            <a:ext cx="1976437" cy="6669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98025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Coefficient of Determination (R</a:t>
            </a:r>
            <a:r>
              <a:rPr lang="en-US" baseline="30000" dirty="0" smtClean="0"/>
              <a:t>2</a:t>
            </a:r>
            <a:r>
              <a:rPr lang="en-US" dirty="0" smtClean="0"/>
              <a:t>)</a:t>
            </a:r>
            <a:endParaRPr lang="en-US" dirty="0"/>
          </a:p>
        </p:txBody>
      </p:sp>
      <p:sp>
        <p:nvSpPr>
          <p:cNvPr id="3" name="Text Placeholder 2"/>
          <p:cNvSpPr>
            <a:spLocks noGrp="1"/>
          </p:cNvSpPr>
          <p:nvPr>
            <p:ph type="body" sz="quarter" idx="13"/>
          </p:nvPr>
        </p:nvSpPr>
        <p:spPr>
          <a:xfrm>
            <a:off x="533400" y="1524000"/>
            <a:ext cx="8153400" cy="5181600"/>
          </a:xfrm>
        </p:spPr>
        <p:txBody>
          <a:bodyPr>
            <a:noAutofit/>
          </a:bodyPr>
          <a:lstStyle/>
          <a:p>
            <a:pPr marL="0" lvl="0" indent="0" algn="just">
              <a:buClr>
                <a:srgbClr val="D34817"/>
              </a:buClr>
              <a:buNone/>
            </a:pPr>
            <a:r>
              <a:rPr lang="en-US" sz="2200" dirty="0" smtClean="0">
                <a:solidFill>
                  <a:prstClr val="black"/>
                </a:solidFill>
              </a:rPr>
              <a:t>Symbolically, 		</a:t>
            </a:r>
            <a:r>
              <a:rPr lang="en-US" sz="2200" b="1" dirty="0" smtClean="0">
                <a:solidFill>
                  <a:prstClr val="black"/>
                </a:solidFill>
              </a:rPr>
              <a:t>TSS = ESS + RSS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66800" y="2307584"/>
            <a:ext cx="1905000" cy="657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48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2964968"/>
            <a:ext cx="2057400" cy="7248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66800" y="3689777"/>
            <a:ext cx="1976437" cy="6669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382490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Coefficient of Determination (R</a:t>
            </a:r>
            <a:r>
              <a:rPr lang="en-US" baseline="30000" dirty="0" smtClean="0"/>
              <a:t>2</a:t>
            </a:r>
            <a:r>
              <a:rPr lang="en-US" dirty="0" smtClean="0"/>
              <a:t>)</a:t>
            </a:r>
            <a:endParaRPr lang="en-US" dirty="0"/>
          </a:p>
        </p:txBody>
      </p:sp>
      <p:sp>
        <p:nvSpPr>
          <p:cNvPr id="3" name="Text Placeholder 2"/>
          <p:cNvSpPr>
            <a:spLocks noGrp="1"/>
          </p:cNvSpPr>
          <p:nvPr>
            <p:ph type="body" sz="quarter" idx="13"/>
          </p:nvPr>
        </p:nvSpPr>
        <p:spPr>
          <a:xfrm>
            <a:off x="533400" y="1524000"/>
            <a:ext cx="8153400" cy="5181600"/>
          </a:xfrm>
        </p:spPr>
        <p:txBody>
          <a:bodyPr>
            <a:noAutofit/>
          </a:bodyPr>
          <a:lstStyle/>
          <a:p>
            <a:pPr marL="0" lvl="0" indent="0" algn="just">
              <a:buClr>
                <a:srgbClr val="D34817"/>
              </a:buClr>
              <a:buNone/>
            </a:pPr>
            <a:r>
              <a:rPr lang="en-US" sz="2200" dirty="0" smtClean="0">
                <a:solidFill>
                  <a:prstClr val="black"/>
                </a:solidFill>
              </a:rPr>
              <a:t>Coefficient of Determination (R</a:t>
            </a:r>
            <a:r>
              <a:rPr lang="en-US" sz="2200" baseline="30000" dirty="0" smtClean="0">
                <a:solidFill>
                  <a:prstClr val="black"/>
                </a:solidFill>
              </a:rPr>
              <a:t>2</a:t>
            </a:r>
            <a:r>
              <a:rPr lang="en-US" sz="2200" dirty="0" smtClean="0">
                <a:solidFill>
                  <a:prstClr val="black"/>
                </a:solidFill>
              </a:rPr>
              <a:t>) measures the proportion of variability in the values of dependent variable (Y) explained by its linear relation with the independent variable (X).</a:t>
            </a: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dirty="0" smtClean="0">
                <a:solidFill>
                  <a:prstClr val="black"/>
                </a:solidFill>
              </a:rPr>
              <a:t>It is defined by the ratio of explained variation to the total variation.</a:t>
            </a: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dirty="0" smtClean="0">
                <a:solidFill>
                  <a:prstClr val="black"/>
                </a:solidFill>
              </a:rPr>
              <a:t>Symbolically,</a:t>
            </a:r>
          </a:p>
          <a:p>
            <a:pPr marL="0" lvl="0" indent="0" algn="just">
              <a:buClr>
                <a:srgbClr val="D34817"/>
              </a:buClr>
              <a:buNone/>
            </a:pPr>
            <a:endParaRPr lang="en-US" sz="22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r>
              <a:rPr lang="en-US" sz="2200" dirty="0" smtClean="0">
                <a:solidFill>
                  <a:prstClr val="black"/>
                </a:solidFill>
              </a:rPr>
              <a:t> 		</a:t>
            </a:r>
            <a:endParaRPr lang="en-US" sz="2200" b="1" dirty="0" smtClean="0">
              <a:solidFill>
                <a:prstClr val="black"/>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57783" y="3505200"/>
            <a:ext cx="2862262" cy="1444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001198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Coefficient of Determination (R</a:t>
            </a:r>
            <a:r>
              <a:rPr lang="en-US" baseline="30000" dirty="0" smtClean="0"/>
              <a:t>2</a:t>
            </a:r>
            <a:r>
              <a:rPr lang="en-US" dirty="0" smtClean="0"/>
              <a:t>)</a:t>
            </a:r>
            <a:endParaRPr lang="en-US" dirty="0"/>
          </a:p>
        </p:txBody>
      </p:sp>
      <p:sp>
        <p:nvSpPr>
          <p:cNvPr id="3" name="Text Placeholder 2"/>
          <p:cNvSpPr>
            <a:spLocks noGrp="1"/>
          </p:cNvSpPr>
          <p:nvPr>
            <p:ph type="body" sz="quarter" idx="13"/>
          </p:nvPr>
        </p:nvSpPr>
        <p:spPr>
          <a:xfrm>
            <a:off x="533400" y="1524000"/>
            <a:ext cx="8153400" cy="5181600"/>
          </a:xfrm>
        </p:spPr>
        <p:txBody>
          <a:bodyPr>
            <a:noAutofit/>
          </a:bodyPr>
          <a:lstStyle/>
          <a:p>
            <a:pPr marL="0" lvl="0" indent="0" algn="just">
              <a:buClr>
                <a:srgbClr val="D34817"/>
              </a:buClr>
              <a:buNone/>
            </a:pPr>
            <a:endParaRPr lang="en-US" sz="2200" dirty="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endParaRPr lang="en-US" sz="2200" dirty="0" smtClean="0">
              <a:solidFill>
                <a:prstClr val="black"/>
              </a:solidFill>
            </a:endParaRP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dirty="0" smtClean="0">
                <a:solidFill>
                  <a:prstClr val="black"/>
                </a:solidFill>
              </a:rPr>
              <a:t>Range: 	</a:t>
            </a: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b="1" dirty="0">
                <a:solidFill>
                  <a:prstClr val="black"/>
                </a:solidFill>
              </a:rPr>
              <a:t>Interpretations:</a:t>
            </a:r>
          </a:p>
          <a:p>
            <a:pPr algn="just">
              <a:buClr>
                <a:srgbClr val="D34817"/>
              </a:buClr>
            </a:pPr>
            <a:r>
              <a:rPr lang="en-US" sz="2200" dirty="0" smtClean="0">
                <a:solidFill>
                  <a:prstClr val="black"/>
                </a:solidFill>
              </a:rPr>
              <a:t>A value of R</a:t>
            </a:r>
            <a:r>
              <a:rPr lang="en-US" sz="2200" baseline="30000" dirty="0" smtClean="0">
                <a:solidFill>
                  <a:prstClr val="black"/>
                </a:solidFill>
              </a:rPr>
              <a:t>2</a:t>
            </a:r>
            <a:r>
              <a:rPr lang="en-US" sz="2200" dirty="0" smtClean="0">
                <a:solidFill>
                  <a:prstClr val="black"/>
                </a:solidFill>
              </a:rPr>
              <a:t> close to 1 indicates that regression line fits the data very well.</a:t>
            </a:r>
          </a:p>
          <a:p>
            <a:pPr algn="just">
              <a:buClr>
                <a:srgbClr val="D34817"/>
              </a:buClr>
            </a:pPr>
            <a:r>
              <a:rPr lang="en-US" sz="2200" dirty="0" smtClean="0">
                <a:solidFill>
                  <a:prstClr val="black"/>
                </a:solidFill>
              </a:rPr>
              <a:t>A value of R</a:t>
            </a:r>
            <a:r>
              <a:rPr lang="en-US" sz="2200" baseline="30000" dirty="0" smtClean="0">
                <a:solidFill>
                  <a:prstClr val="black"/>
                </a:solidFill>
              </a:rPr>
              <a:t>2</a:t>
            </a:r>
            <a:r>
              <a:rPr lang="en-US" sz="2200" dirty="0" smtClean="0">
                <a:solidFill>
                  <a:prstClr val="black"/>
                </a:solidFill>
              </a:rPr>
              <a:t> close </a:t>
            </a:r>
            <a:r>
              <a:rPr lang="en-US" sz="2200" dirty="0">
                <a:solidFill>
                  <a:prstClr val="black"/>
                </a:solidFill>
              </a:rPr>
              <a:t>to </a:t>
            </a:r>
            <a:r>
              <a:rPr lang="en-US" sz="2200" dirty="0" smtClean="0">
                <a:solidFill>
                  <a:prstClr val="black"/>
                </a:solidFill>
              </a:rPr>
              <a:t>0 indicates that regression </a:t>
            </a:r>
            <a:r>
              <a:rPr lang="en-US" sz="2200" dirty="0">
                <a:solidFill>
                  <a:prstClr val="black"/>
                </a:solidFill>
              </a:rPr>
              <a:t>line fits the data very </a:t>
            </a:r>
            <a:r>
              <a:rPr lang="en-US" sz="2200" dirty="0" smtClean="0">
                <a:solidFill>
                  <a:prstClr val="black"/>
                </a:solidFill>
              </a:rPr>
              <a:t>poorly.</a:t>
            </a:r>
            <a:endParaRPr lang="en-US" sz="2200" dirty="0">
              <a:solidFill>
                <a:prstClr val="black"/>
              </a:solidFill>
            </a:endParaRPr>
          </a:p>
          <a:p>
            <a:pPr algn="just">
              <a:buClr>
                <a:srgbClr val="D34817"/>
              </a:buClr>
            </a:pPr>
            <a:r>
              <a:rPr lang="en-US" sz="2200" dirty="0" smtClean="0">
                <a:solidFill>
                  <a:prstClr val="black"/>
                </a:solidFill>
              </a:rPr>
              <a:t>A value of R</a:t>
            </a:r>
            <a:r>
              <a:rPr lang="en-US" sz="2200" baseline="30000" dirty="0" smtClean="0">
                <a:solidFill>
                  <a:prstClr val="black"/>
                </a:solidFill>
              </a:rPr>
              <a:t>2</a:t>
            </a:r>
            <a:r>
              <a:rPr lang="en-US" sz="2200" dirty="0" smtClean="0">
                <a:solidFill>
                  <a:prstClr val="black"/>
                </a:solidFill>
              </a:rPr>
              <a:t> close </a:t>
            </a:r>
            <a:r>
              <a:rPr lang="en-US" sz="2200" dirty="0">
                <a:solidFill>
                  <a:prstClr val="black"/>
                </a:solidFill>
              </a:rPr>
              <a:t>to </a:t>
            </a:r>
            <a:r>
              <a:rPr lang="en-US" sz="2200" dirty="0" smtClean="0">
                <a:solidFill>
                  <a:prstClr val="black"/>
                </a:solidFill>
              </a:rPr>
              <a:t>0.5</a:t>
            </a:r>
            <a:r>
              <a:rPr lang="en-US" sz="2200" dirty="0">
                <a:solidFill>
                  <a:prstClr val="black"/>
                </a:solidFill>
              </a:rPr>
              <a:t> indicates that </a:t>
            </a:r>
            <a:r>
              <a:rPr lang="en-US" sz="2200" dirty="0" smtClean="0">
                <a:solidFill>
                  <a:prstClr val="black"/>
                </a:solidFill>
              </a:rPr>
              <a:t>regression </a:t>
            </a:r>
            <a:r>
              <a:rPr lang="en-US" sz="2200" dirty="0">
                <a:solidFill>
                  <a:prstClr val="black"/>
                </a:solidFill>
              </a:rPr>
              <a:t>line fits the data </a:t>
            </a:r>
            <a:r>
              <a:rPr lang="en-US" sz="2200" dirty="0" smtClean="0">
                <a:solidFill>
                  <a:prstClr val="black"/>
                </a:solidFill>
              </a:rPr>
              <a:t>moderately.</a:t>
            </a:r>
            <a:endParaRPr lang="en-US" sz="2200" dirty="0">
              <a:solidFill>
                <a:prstClr val="black"/>
              </a:solidFill>
            </a:endParaRPr>
          </a:p>
          <a:p>
            <a:pPr marL="0" lvl="0" indent="0" algn="just">
              <a:buClr>
                <a:srgbClr val="D34817"/>
              </a:buClr>
              <a:buNone/>
            </a:pPr>
            <a:endParaRPr lang="en-US" sz="2200" b="1" dirty="0" smtClean="0">
              <a:solidFill>
                <a:prstClr val="black"/>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36427" y="1524000"/>
            <a:ext cx="2862262" cy="1444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20019" y="3200400"/>
            <a:ext cx="1204181" cy="385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679620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Coefficient of Determination (R</a:t>
            </a:r>
            <a:r>
              <a:rPr lang="en-US" baseline="30000" dirty="0" smtClean="0"/>
              <a:t>2</a:t>
            </a:r>
            <a:r>
              <a:rPr lang="en-US" dirty="0" smtClean="0"/>
              <a:t>)</a:t>
            </a:r>
            <a:endParaRPr lang="en-US" dirty="0"/>
          </a:p>
        </p:txBody>
      </p:sp>
      <p:sp>
        <p:nvSpPr>
          <p:cNvPr id="3" name="Text Placeholder 2"/>
          <p:cNvSpPr>
            <a:spLocks noGrp="1"/>
          </p:cNvSpPr>
          <p:nvPr>
            <p:ph type="body" sz="quarter" idx="13"/>
          </p:nvPr>
        </p:nvSpPr>
        <p:spPr>
          <a:xfrm>
            <a:off x="533400" y="1524000"/>
            <a:ext cx="8153400" cy="5181600"/>
          </a:xfrm>
        </p:spPr>
        <p:txBody>
          <a:bodyPr>
            <a:noAutofit/>
          </a:bodyPr>
          <a:lstStyle/>
          <a:p>
            <a:pPr marL="0" lvl="0" indent="0" algn="just">
              <a:buClr>
                <a:srgbClr val="D34817"/>
              </a:buClr>
              <a:buNone/>
            </a:pPr>
            <a:r>
              <a:rPr lang="en-US" sz="2200" b="1" dirty="0" smtClean="0">
                <a:solidFill>
                  <a:prstClr val="black"/>
                </a:solidFill>
              </a:rPr>
              <a:t>Interpretations:</a:t>
            </a:r>
          </a:p>
          <a:p>
            <a:pPr marL="0" lvl="0" indent="0" algn="just">
              <a:buClr>
                <a:srgbClr val="D34817"/>
              </a:buClr>
              <a:buNone/>
            </a:pPr>
            <a:endParaRPr lang="en-US" sz="2200" dirty="0">
              <a:solidFill>
                <a:prstClr val="black"/>
              </a:solidFill>
            </a:endParaRPr>
          </a:p>
          <a:p>
            <a:pPr marL="0" lvl="0" indent="0" algn="just">
              <a:buClr>
                <a:srgbClr val="D34817"/>
              </a:buClr>
              <a:buNone/>
            </a:pPr>
            <a:r>
              <a:rPr lang="en-US" sz="2200" dirty="0" smtClean="0">
                <a:solidFill>
                  <a:prstClr val="black"/>
                </a:solidFill>
              </a:rPr>
              <a:t>If R</a:t>
            </a:r>
            <a:r>
              <a:rPr lang="en-US" sz="2200" baseline="30000" dirty="0" smtClean="0">
                <a:solidFill>
                  <a:prstClr val="black"/>
                </a:solidFill>
              </a:rPr>
              <a:t>2</a:t>
            </a:r>
            <a:r>
              <a:rPr lang="en-US" sz="2200" dirty="0" smtClean="0">
                <a:solidFill>
                  <a:prstClr val="black"/>
                </a:solidFill>
              </a:rPr>
              <a:t>=0.93 or 93%, this means that 93% of the variability in dependent variable Y is explained by its linear relationship with the independent variable X and 7% of the variation is due to chance or other factors.</a:t>
            </a:r>
            <a:endParaRPr lang="en-US" sz="2200" b="1" dirty="0" smtClean="0">
              <a:solidFill>
                <a:prstClr val="black"/>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xmlns="" val="19634575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Regression: An Example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2885509598"/>
              </p:ext>
            </p:extLst>
          </p:nvPr>
        </p:nvGraphicFramePr>
        <p:xfrm>
          <a:off x="6629400" y="1600200"/>
          <a:ext cx="1219200" cy="2838450"/>
        </p:xfrm>
        <a:graphic>
          <a:graphicData uri="http://schemas.openxmlformats.org/drawingml/2006/table">
            <a:tbl>
              <a:tblPr>
                <a:tableStyleId>{5C22544A-7EE6-4342-B048-85BDC9FD1C3A}</a:tableStyleId>
              </a:tblPr>
              <a:tblGrid>
                <a:gridCol w="609600"/>
                <a:gridCol w="609600"/>
              </a:tblGrid>
              <a:tr h="190500">
                <a:tc>
                  <a:txBody>
                    <a:bodyPr/>
                    <a:lstStyle/>
                    <a:p>
                      <a:pPr algn="ctr" fontAlgn="b"/>
                      <a:r>
                        <a:rPr lang="en-US" sz="1800" b="1" u="none" strike="noStrike" dirty="0">
                          <a:effectLst/>
                        </a:rPr>
                        <a:t>X</a:t>
                      </a:r>
                      <a:endParaRPr lang="en-US" sz="1800" b="1" i="0" u="none" strike="noStrike" dirty="0">
                        <a:solidFill>
                          <a:srgbClr val="000000"/>
                        </a:solidFill>
                        <a:effectLst/>
                        <a:latin typeface="Calibri"/>
                      </a:endParaRPr>
                    </a:p>
                  </a:txBody>
                  <a:tcPr marL="9525" marR="9525" marT="9525" marB="0" anchor="b"/>
                </a:tc>
                <a:tc>
                  <a:txBody>
                    <a:bodyPr/>
                    <a:lstStyle/>
                    <a:p>
                      <a:pPr algn="ctr" fontAlgn="b"/>
                      <a:r>
                        <a:rPr lang="en-US" sz="1800" b="1" u="none" strike="noStrike" dirty="0">
                          <a:effectLst/>
                        </a:rPr>
                        <a:t>Y</a:t>
                      </a:r>
                      <a:endParaRPr lang="en-US" sz="1800" b="1"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5</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16</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6</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19</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8</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23</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28</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36</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13</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41</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15</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44</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16</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45</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17</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50</a:t>
                      </a:r>
                      <a:endParaRPr lang="en-US" sz="1800" b="0" i="0" u="none" strike="noStrike" dirty="0">
                        <a:solidFill>
                          <a:srgbClr val="000000"/>
                        </a:solidFill>
                        <a:effectLst/>
                        <a:latin typeface="Calibri"/>
                      </a:endParaRPr>
                    </a:p>
                  </a:txBody>
                  <a:tcPr marL="9525" marR="9525" marT="9525" marB="0" anchor="b"/>
                </a:tc>
              </a:tr>
            </a:tbl>
          </a:graphicData>
        </a:graphic>
      </p:graphicFrame>
      <p:sp>
        <p:nvSpPr>
          <p:cNvPr id="6" name="Text Placeholder 5"/>
          <p:cNvSpPr>
            <a:spLocks noGrp="1"/>
          </p:cNvSpPr>
          <p:nvPr>
            <p:ph type="body" sz="quarter" idx="13"/>
          </p:nvPr>
        </p:nvSpPr>
        <p:spPr/>
        <p:txBody>
          <a:bodyPr/>
          <a:lstStyle/>
          <a:p>
            <a:endParaRPr lang="en-US"/>
          </a:p>
        </p:txBody>
      </p:sp>
      <p:pic>
        <p:nvPicPr>
          <p:cNvPr id="13314" name="Picture 2"/>
          <p:cNvPicPr>
            <a:picLocks noChangeAspect="1" noChangeArrowheads="1"/>
          </p:cNvPicPr>
          <p:nvPr/>
        </p:nvPicPr>
        <p:blipFill>
          <a:blip r:embed="rId3" cstate="print"/>
          <a:srcRect/>
          <a:stretch>
            <a:fillRect/>
          </a:stretch>
        </p:blipFill>
        <p:spPr bwMode="auto">
          <a:xfrm>
            <a:off x="609600" y="1524000"/>
            <a:ext cx="5295900" cy="1304925"/>
          </a:xfrm>
          <a:prstGeom prst="rect">
            <a:avLst/>
          </a:prstGeom>
          <a:noFill/>
          <a:ln w="9525">
            <a:noFill/>
            <a:miter lim="800000"/>
            <a:headEnd/>
            <a:tailEnd/>
          </a:ln>
        </p:spPr>
      </p:pic>
    </p:spTree>
    <p:extLst>
      <p:ext uri="{BB962C8B-B14F-4D97-AF65-F5344CB8AC3E}">
        <p14:creationId xmlns:p14="http://schemas.microsoft.com/office/powerpoint/2010/main" xmlns="" val="27784509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dirty="0" smtClean="0"/>
              <a:t>Let’s review the main concepts:</a:t>
            </a:r>
          </a:p>
          <a:p>
            <a:endParaRPr lang="en-US" sz="2000" dirty="0" smtClean="0"/>
          </a:p>
          <a:p>
            <a:pPr lvl="0">
              <a:buClr>
                <a:srgbClr val="D34817"/>
              </a:buClr>
            </a:pPr>
            <a:r>
              <a:rPr lang="en-US" sz="2000" dirty="0">
                <a:solidFill>
                  <a:prstClr val="black"/>
                </a:solidFill>
              </a:rPr>
              <a:t>Simple Linear </a:t>
            </a:r>
            <a:r>
              <a:rPr lang="en-US" sz="2000" dirty="0" smtClean="0">
                <a:solidFill>
                  <a:prstClr val="black"/>
                </a:solidFill>
              </a:rPr>
              <a:t>Regression </a:t>
            </a:r>
            <a:r>
              <a:rPr lang="en-US" sz="2000" dirty="0">
                <a:solidFill>
                  <a:prstClr val="black"/>
                </a:solidFill>
              </a:rPr>
              <a:t>Model</a:t>
            </a:r>
          </a:p>
          <a:p>
            <a:pPr lvl="0">
              <a:buClr>
                <a:srgbClr val="D34817"/>
              </a:buClr>
            </a:pPr>
            <a:r>
              <a:rPr lang="en-US" sz="2000" dirty="0">
                <a:solidFill>
                  <a:prstClr val="black"/>
                </a:solidFill>
              </a:rPr>
              <a:t>Method of Ordinary Least Squares (OLS)</a:t>
            </a:r>
          </a:p>
          <a:p>
            <a:pPr lvl="0">
              <a:buClr>
                <a:srgbClr val="D34817"/>
              </a:buClr>
            </a:pPr>
            <a:r>
              <a:rPr lang="en-US" sz="2000" dirty="0">
                <a:solidFill>
                  <a:prstClr val="black"/>
                </a:solidFill>
              </a:rPr>
              <a:t>Properties of OLS</a:t>
            </a:r>
          </a:p>
          <a:p>
            <a:pPr lvl="0">
              <a:buClr>
                <a:srgbClr val="D34817"/>
              </a:buClr>
            </a:pPr>
            <a:r>
              <a:rPr lang="en-US" sz="2000" dirty="0">
                <a:solidFill>
                  <a:prstClr val="black"/>
                </a:solidFill>
              </a:rPr>
              <a:t>Standard Error of Regression (SER)</a:t>
            </a:r>
          </a:p>
          <a:p>
            <a:pPr lvl="0">
              <a:buClr>
                <a:srgbClr val="D34817"/>
              </a:buClr>
            </a:pPr>
            <a:r>
              <a:rPr lang="en-US" sz="2000" dirty="0">
                <a:solidFill>
                  <a:prstClr val="black"/>
                </a:solidFill>
              </a:rPr>
              <a:t>Coefficient of Determination (R</a:t>
            </a:r>
            <a:r>
              <a:rPr lang="en-US" sz="2000" baseline="30000" dirty="0">
                <a:solidFill>
                  <a:prstClr val="black"/>
                </a:solidFill>
              </a:rPr>
              <a:t>2</a:t>
            </a:r>
            <a:r>
              <a:rPr lang="en-US" sz="2000" dirty="0">
                <a:solidFill>
                  <a:prstClr val="black"/>
                </a:solidFill>
              </a:rPr>
              <a:t>)</a:t>
            </a:r>
          </a:p>
          <a:p>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xmlns="" val="22785539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a:t>
            </a:r>
            <a:endParaRPr lang="en-US" dirty="0"/>
          </a:p>
        </p:txBody>
      </p:sp>
      <p:sp>
        <p:nvSpPr>
          <p:cNvPr id="3" name="Text Placeholder 2"/>
          <p:cNvSpPr>
            <a:spLocks noGrp="1"/>
          </p:cNvSpPr>
          <p:nvPr>
            <p:ph type="body" sz="quarter" idx="13"/>
          </p:nvPr>
        </p:nvSpPr>
        <p:spPr>
          <a:xfrm>
            <a:off x="533400" y="1371600"/>
            <a:ext cx="8153400" cy="4800600"/>
          </a:xfrm>
        </p:spPr>
        <p:txBody>
          <a:bodyPr>
            <a:normAutofit/>
          </a:bodyPr>
          <a:lstStyle/>
          <a:p>
            <a:pPr marL="0" indent="0">
              <a:buNone/>
            </a:pPr>
            <a:r>
              <a:rPr lang="en-US" sz="2000" dirty="0" smtClean="0"/>
              <a:t>In next lecture, we will study:</a:t>
            </a:r>
          </a:p>
          <a:p>
            <a:endParaRPr lang="en-US" sz="2000" b="1" dirty="0" smtClean="0"/>
          </a:p>
          <a:p>
            <a:pPr lvl="0">
              <a:buClr>
                <a:srgbClr val="D34817"/>
              </a:buClr>
            </a:pPr>
            <a:r>
              <a:rPr lang="en-US" sz="2000" dirty="0" smtClean="0">
                <a:solidFill>
                  <a:prstClr val="black"/>
                </a:solidFill>
              </a:rPr>
              <a:t>An example</a:t>
            </a:r>
            <a:endParaRPr lang="en-US" sz="2000" dirty="0" smtClean="0">
              <a:solidFill>
                <a:prstClr val="black"/>
              </a:solidFill>
            </a:endParaRPr>
          </a:p>
          <a:p>
            <a:pPr lvl="0">
              <a:buClr>
                <a:srgbClr val="D34817"/>
              </a:buClr>
            </a:pPr>
            <a:r>
              <a:rPr lang="en-US" sz="2000" dirty="0" smtClean="0">
                <a:solidFill>
                  <a:prstClr val="black"/>
                </a:solidFill>
              </a:rPr>
              <a:t>Multiple </a:t>
            </a:r>
            <a:r>
              <a:rPr lang="en-US" sz="2000" dirty="0" smtClean="0">
                <a:solidFill>
                  <a:prstClr val="black"/>
                </a:solidFill>
              </a:rPr>
              <a:t>Linear </a:t>
            </a:r>
            <a:r>
              <a:rPr lang="en-US" sz="2000" dirty="0">
                <a:solidFill>
                  <a:prstClr val="black"/>
                </a:solidFill>
              </a:rPr>
              <a:t>Regression Model</a:t>
            </a:r>
          </a:p>
          <a:p>
            <a:pPr lvl="0">
              <a:buClr>
                <a:srgbClr val="D34817"/>
              </a:buClr>
            </a:pPr>
            <a:r>
              <a:rPr lang="en-US" sz="2000" dirty="0" smtClean="0">
                <a:solidFill>
                  <a:prstClr val="black"/>
                </a:solidFill>
              </a:rPr>
              <a:t>Estimation and Interpretation</a:t>
            </a:r>
          </a:p>
          <a:p>
            <a:pPr lvl="0">
              <a:buClr>
                <a:srgbClr val="D34817"/>
              </a:buClr>
            </a:pPr>
            <a:r>
              <a:rPr lang="en-US" sz="2000" dirty="0" smtClean="0">
                <a:solidFill>
                  <a:prstClr val="black"/>
                </a:solidFill>
              </a:rPr>
              <a:t>Related Example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xmlns="" val="151783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4240</TotalTime>
  <Words>1387</Words>
  <Application>Microsoft Office PowerPoint</Application>
  <PresentationFormat>On-screen Show (4:3)</PresentationFormat>
  <Paragraphs>248</Paragraphs>
  <Slides>32</Slides>
  <Notes>20</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Custom Design</vt:lpstr>
      <vt:lpstr>Equity</vt:lpstr>
      <vt:lpstr>MTH 161: Introduction To Statistics</vt:lpstr>
      <vt:lpstr>Review of Previous Lecture</vt:lpstr>
      <vt:lpstr>Objectives of Current Lecture</vt:lpstr>
      <vt:lpstr>Simple Linear Regression Model</vt:lpstr>
      <vt:lpstr>Simple Linear Regression Model</vt:lpstr>
      <vt:lpstr>Simple Linear Regression Model</vt:lpstr>
      <vt:lpstr>Simple Linear Regression Model</vt:lpstr>
      <vt:lpstr>Simple Linear Regression Model</vt:lpstr>
      <vt:lpstr>Simple Linear Regression Model</vt:lpstr>
      <vt:lpstr>Simple Linear Regression Model</vt:lpstr>
      <vt:lpstr>Simple Linear Regression Model</vt:lpstr>
      <vt:lpstr>Simple Linear Regression Model</vt:lpstr>
      <vt:lpstr>Simple Linear Regression Model</vt:lpstr>
      <vt:lpstr>Method of Ordinary Least Squares (OLS)</vt:lpstr>
      <vt:lpstr>Method of Ordinary Least Squares (OLS)</vt:lpstr>
      <vt:lpstr>Method of Ordinary Least Squares (OLS)</vt:lpstr>
      <vt:lpstr>Method of Ordinary Least Squares (OLS)</vt:lpstr>
      <vt:lpstr>Method of Ordinary Least Squares (OLS)</vt:lpstr>
      <vt:lpstr>Method of Ordinary Least Squares (OLS)</vt:lpstr>
      <vt:lpstr>Method of Ordinary Least Squares (OLS)</vt:lpstr>
      <vt:lpstr>Method of Ordinary Least Squares (OLS)</vt:lpstr>
      <vt:lpstr>Properties of Least Squares Line</vt:lpstr>
      <vt:lpstr>Standard Error of Regression</vt:lpstr>
      <vt:lpstr>Standard Error of Regression</vt:lpstr>
      <vt:lpstr>Coefficient of Determination (R2)</vt:lpstr>
      <vt:lpstr>Coefficient of Determination (R2)</vt:lpstr>
      <vt:lpstr>Coefficient of Determination (R2)</vt:lpstr>
      <vt:lpstr>Coefficient of Determination (R2)</vt:lpstr>
      <vt:lpstr>Coefficient of Determination (R2)</vt:lpstr>
      <vt:lpstr>Regression: An Example</vt:lpstr>
      <vt:lpstr>Review</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Statistics</dc:title>
  <dc:creator>Dr. Mumtaz Ahmed</dc:creator>
  <cp:lastModifiedBy>NTS</cp:lastModifiedBy>
  <cp:revision>721</cp:revision>
  <dcterms:created xsi:type="dcterms:W3CDTF">2006-08-16T00:00:00Z</dcterms:created>
  <dcterms:modified xsi:type="dcterms:W3CDTF">2013-06-17T16:06:27Z</dcterms:modified>
</cp:coreProperties>
</file>