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4370" r:id="rId2"/>
  </p:sldMasterIdLst>
  <p:notesMasterIdLst>
    <p:notesMasterId r:id="rId28"/>
  </p:notesMasterIdLst>
  <p:sldIdLst>
    <p:sldId id="256" r:id="rId3"/>
    <p:sldId id="348" r:id="rId4"/>
    <p:sldId id="416" r:id="rId5"/>
    <p:sldId id="585" r:id="rId6"/>
    <p:sldId id="569" r:id="rId7"/>
    <p:sldId id="571" r:id="rId8"/>
    <p:sldId id="572" r:id="rId9"/>
    <p:sldId id="573" r:id="rId10"/>
    <p:sldId id="574" r:id="rId11"/>
    <p:sldId id="570" r:id="rId12"/>
    <p:sldId id="576" r:id="rId13"/>
    <p:sldId id="577" r:id="rId14"/>
    <p:sldId id="581" r:id="rId15"/>
    <p:sldId id="582" r:id="rId16"/>
    <p:sldId id="583" r:id="rId17"/>
    <p:sldId id="584" r:id="rId18"/>
    <p:sldId id="575" r:id="rId19"/>
    <p:sldId id="587" r:id="rId20"/>
    <p:sldId id="591" r:id="rId21"/>
    <p:sldId id="592" r:id="rId22"/>
    <p:sldId id="593" r:id="rId23"/>
    <p:sldId id="594" r:id="rId24"/>
    <p:sldId id="619" r:id="rId25"/>
    <p:sldId id="586" r:id="rId26"/>
    <p:sldId id="45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454" autoAdjust="0"/>
  </p:normalViewPr>
  <p:slideViewPr>
    <p:cSldViewPr>
      <p:cViewPr>
        <p:scale>
          <a:sx n="70" d="100"/>
          <a:sy n="70" d="100"/>
        </p:scale>
        <p:origin x="-691" y="691"/>
      </p:cViewPr>
      <p:guideLst>
        <p:guide orient="horz" pos="2160"/>
        <p:guide pos="2880"/>
      </p:guideLst>
    </p:cSldViewPr>
  </p:slideViewPr>
  <p:outlineViewPr>
    <p:cViewPr>
      <p:scale>
        <a:sx n="33" d="100"/>
        <a:sy n="33" d="100"/>
      </p:scale>
      <p:origin x="0" y="806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Dropbox\CIIT\Courses\Introduction%20to%20Statistics\Delivered%20Lectures%20at%20Virtual%20Campus\final%20delivered%20lectures\to%20be%20delivered\Lecture%2030\Common%20confusion%20about%20correlation.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Dropbox\CIIT\Courses\Introduction%20to%20Statistics\Delivered%20Lectures%20at%20Virtual%20Campus\final%20delivered%20lectures\to%20be%20delivered\Lecture%2030\Common%20confusion%20about%20correlation.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200" baseline="0"/>
              <a:t>Scatter plot of X &amp; Y</a:t>
            </a:r>
          </a:p>
        </c:rich>
      </c:tx>
      <c:layout/>
    </c:title>
    <c:plotArea>
      <c:layout/>
      <c:scatterChart>
        <c:scatterStyle val="lineMarker"/>
        <c:ser>
          <c:idx val="0"/>
          <c:order val="0"/>
          <c:tx>
            <c:strRef>
              <c:f>'Non Linearity'!$B$1</c:f>
              <c:strCache>
                <c:ptCount val="1"/>
                <c:pt idx="0">
                  <c:v>Y</c:v>
                </c:pt>
              </c:strCache>
            </c:strRef>
          </c:tx>
          <c:spPr>
            <a:ln w="28575">
              <a:noFill/>
            </a:ln>
          </c:spPr>
          <c:xVal>
            <c:numRef>
              <c:f>'Non Linearity'!$A$2:$A$22</c:f>
              <c:numCache>
                <c:formatCode>General</c:formatCode>
                <c:ptCount val="21"/>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numCache>
            </c:numRef>
          </c:xVal>
          <c:yVal>
            <c:numRef>
              <c:f>'Non Linearity'!$B$2:$B$22</c:f>
              <c:numCache>
                <c:formatCode>General</c:formatCode>
                <c:ptCount val="21"/>
                <c:pt idx="0">
                  <c:v>100</c:v>
                </c:pt>
                <c:pt idx="1">
                  <c:v>81</c:v>
                </c:pt>
                <c:pt idx="2">
                  <c:v>64</c:v>
                </c:pt>
                <c:pt idx="3">
                  <c:v>49</c:v>
                </c:pt>
                <c:pt idx="4">
                  <c:v>36</c:v>
                </c:pt>
                <c:pt idx="5">
                  <c:v>25</c:v>
                </c:pt>
                <c:pt idx="6">
                  <c:v>16</c:v>
                </c:pt>
                <c:pt idx="7">
                  <c:v>9</c:v>
                </c:pt>
                <c:pt idx="8">
                  <c:v>4</c:v>
                </c:pt>
                <c:pt idx="9">
                  <c:v>1</c:v>
                </c:pt>
                <c:pt idx="10">
                  <c:v>0</c:v>
                </c:pt>
                <c:pt idx="11">
                  <c:v>1</c:v>
                </c:pt>
                <c:pt idx="12">
                  <c:v>4</c:v>
                </c:pt>
                <c:pt idx="13">
                  <c:v>9</c:v>
                </c:pt>
                <c:pt idx="14">
                  <c:v>16</c:v>
                </c:pt>
                <c:pt idx="15">
                  <c:v>25</c:v>
                </c:pt>
                <c:pt idx="16">
                  <c:v>36</c:v>
                </c:pt>
                <c:pt idx="17">
                  <c:v>49</c:v>
                </c:pt>
                <c:pt idx="18">
                  <c:v>64</c:v>
                </c:pt>
                <c:pt idx="19">
                  <c:v>81</c:v>
                </c:pt>
                <c:pt idx="20">
                  <c:v>100</c:v>
                </c:pt>
              </c:numCache>
            </c:numRef>
          </c:yVal>
        </c:ser>
        <c:dLbls/>
        <c:axId val="86414464"/>
        <c:axId val="86416000"/>
      </c:scatterChart>
      <c:valAx>
        <c:axId val="86414464"/>
        <c:scaling>
          <c:orientation val="minMax"/>
        </c:scaling>
        <c:axPos val="b"/>
        <c:numFmt formatCode="General" sourceLinked="1"/>
        <c:tickLblPos val="nextTo"/>
        <c:crossAx val="86416000"/>
        <c:crosses val="autoZero"/>
        <c:crossBetween val="midCat"/>
      </c:valAx>
      <c:valAx>
        <c:axId val="86416000"/>
        <c:scaling>
          <c:orientation val="minMax"/>
        </c:scaling>
        <c:axPos val="l"/>
        <c:majorGridlines/>
        <c:numFmt formatCode="General" sourceLinked="1"/>
        <c:tickLblPos val="nextTo"/>
        <c:crossAx val="86414464"/>
        <c:crosses val="autoZero"/>
        <c:crossBetween val="midCat"/>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sz="1200" baseline="0"/>
              <a:t>Scatter plot of X &amp; Y</a:t>
            </a:r>
          </a:p>
        </c:rich>
      </c:tx>
      <c:layout/>
    </c:title>
    <c:plotArea>
      <c:layout/>
      <c:scatterChart>
        <c:scatterStyle val="lineMarker"/>
        <c:ser>
          <c:idx val="0"/>
          <c:order val="0"/>
          <c:tx>
            <c:strRef>
              <c:f>'Non Linearity'!$B$1</c:f>
              <c:strCache>
                <c:ptCount val="1"/>
                <c:pt idx="0">
                  <c:v>Y</c:v>
                </c:pt>
              </c:strCache>
            </c:strRef>
          </c:tx>
          <c:spPr>
            <a:ln w="28575">
              <a:noFill/>
            </a:ln>
          </c:spPr>
          <c:xVal>
            <c:numRef>
              <c:f>'Non Linearity'!$A$2:$A$22</c:f>
              <c:numCache>
                <c:formatCode>General</c:formatCode>
                <c:ptCount val="21"/>
                <c:pt idx="0">
                  <c:v>-10</c:v>
                </c:pt>
                <c:pt idx="1">
                  <c:v>-9</c:v>
                </c:pt>
                <c:pt idx="2">
                  <c:v>-8</c:v>
                </c:pt>
                <c:pt idx="3">
                  <c:v>-7</c:v>
                </c:pt>
                <c:pt idx="4">
                  <c:v>-6</c:v>
                </c:pt>
                <c:pt idx="5">
                  <c:v>-5</c:v>
                </c:pt>
                <c:pt idx="6">
                  <c:v>-4</c:v>
                </c:pt>
                <c:pt idx="7">
                  <c:v>-3</c:v>
                </c:pt>
                <c:pt idx="8">
                  <c:v>-2</c:v>
                </c:pt>
                <c:pt idx="9">
                  <c:v>-1</c:v>
                </c:pt>
                <c:pt idx="10">
                  <c:v>0</c:v>
                </c:pt>
                <c:pt idx="11">
                  <c:v>1</c:v>
                </c:pt>
                <c:pt idx="12">
                  <c:v>2</c:v>
                </c:pt>
                <c:pt idx="13">
                  <c:v>3</c:v>
                </c:pt>
                <c:pt idx="14">
                  <c:v>4</c:v>
                </c:pt>
                <c:pt idx="15">
                  <c:v>5</c:v>
                </c:pt>
                <c:pt idx="16">
                  <c:v>6</c:v>
                </c:pt>
                <c:pt idx="17">
                  <c:v>7</c:v>
                </c:pt>
                <c:pt idx="18">
                  <c:v>8</c:v>
                </c:pt>
                <c:pt idx="19">
                  <c:v>9</c:v>
                </c:pt>
                <c:pt idx="20">
                  <c:v>10</c:v>
                </c:pt>
              </c:numCache>
            </c:numRef>
          </c:xVal>
          <c:yVal>
            <c:numRef>
              <c:f>'Non Linearity'!$B$2:$B$22</c:f>
              <c:numCache>
                <c:formatCode>General</c:formatCode>
                <c:ptCount val="21"/>
                <c:pt idx="0">
                  <c:v>100</c:v>
                </c:pt>
                <c:pt idx="1">
                  <c:v>81</c:v>
                </c:pt>
                <c:pt idx="2">
                  <c:v>64</c:v>
                </c:pt>
                <c:pt idx="3">
                  <c:v>49</c:v>
                </c:pt>
                <c:pt idx="4">
                  <c:v>36</c:v>
                </c:pt>
                <c:pt idx="5">
                  <c:v>25</c:v>
                </c:pt>
                <c:pt idx="6">
                  <c:v>16</c:v>
                </c:pt>
                <c:pt idx="7">
                  <c:v>9</c:v>
                </c:pt>
                <c:pt idx="8">
                  <c:v>4</c:v>
                </c:pt>
                <c:pt idx="9">
                  <c:v>1</c:v>
                </c:pt>
                <c:pt idx="10">
                  <c:v>0</c:v>
                </c:pt>
                <c:pt idx="11">
                  <c:v>1</c:v>
                </c:pt>
                <c:pt idx="12">
                  <c:v>4</c:v>
                </c:pt>
                <c:pt idx="13">
                  <c:v>9</c:v>
                </c:pt>
                <c:pt idx="14">
                  <c:v>16</c:v>
                </c:pt>
                <c:pt idx="15">
                  <c:v>25</c:v>
                </c:pt>
                <c:pt idx="16">
                  <c:v>36</c:v>
                </c:pt>
                <c:pt idx="17">
                  <c:v>49</c:v>
                </c:pt>
                <c:pt idx="18">
                  <c:v>64</c:v>
                </c:pt>
                <c:pt idx="19">
                  <c:v>81</c:v>
                </c:pt>
                <c:pt idx="20">
                  <c:v>100</c:v>
                </c:pt>
              </c:numCache>
            </c:numRef>
          </c:yVal>
        </c:ser>
        <c:dLbls/>
        <c:axId val="88001536"/>
        <c:axId val="88011520"/>
      </c:scatterChart>
      <c:valAx>
        <c:axId val="88001536"/>
        <c:scaling>
          <c:orientation val="minMax"/>
        </c:scaling>
        <c:axPos val="b"/>
        <c:numFmt formatCode="General" sourceLinked="1"/>
        <c:tickLblPos val="nextTo"/>
        <c:crossAx val="88011520"/>
        <c:crosses val="autoZero"/>
        <c:crossBetween val="midCat"/>
      </c:valAx>
      <c:valAx>
        <c:axId val="88011520"/>
        <c:scaling>
          <c:orientation val="minMax"/>
        </c:scaling>
        <c:axPos val="l"/>
        <c:majorGridlines/>
        <c:numFmt formatCode="General" sourceLinked="1"/>
        <c:tickLblPos val="nextTo"/>
        <c:crossAx val="88001536"/>
        <c:crosses val="autoZero"/>
        <c:crossBetween val="midCat"/>
      </c:valAx>
    </c:plotArea>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Scatter plot of X &amp; Y</a:t>
            </a:r>
          </a:p>
        </c:rich>
      </c:tx>
      <c:layout/>
    </c:title>
    <c:plotArea>
      <c:layout/>
      <c:scatterChart>
        <c:scatterStyle val="lineMarker"/>
        <c:ser>
          <c:idx val="0"/>
          <c:order val="0"/>
          <c:tx>
            <c:strRef>
              <c:f>Sheet2!$B$1</c:f>
              <c:strCache>
                <c:ptCount val="1"/>
                <c:pt idx="0">
                  <c:v>Y</c:v>
                </c:pt>
              </c:strCache>
            </c:strRef>
          </c:tx>
          <c:spPr>
            <a:ln w="28575">
              <a:noFill/>
            </a:ln>
          </c:spPr>
          <c:xVal>
            <c:numRef>
              <c:f>Sheet2!$A$2:$A$12</c:f>
              <c:numCache>
                <c:formatCode>General</c:formatCode>
                <c:ptCount val="11"/>
                <c:pt idx="0">
                  <c:v>10</c:v>
                </c:pt>
                <c:pt idx="1">
                  <c:v>8</c:v>
                </c:pt>
                <c:pt idx="2">
                  <c:v>13</c:v>
                </c:pt>
                <c:pt idx="3">
                  <c:v>9</c:v>
                </c:pt>
                <c:pt idx="4">
                  <c:v>11</c:v>
                </c:pt>
                <c:pt idx="5">
                  <c:v>14</c:v>
                </c:pt>
                <c:pt idx="6">
                  <c:v>6</c:v>
                </c:pt>
                <c:pt idx="7">
                  <c:v>4</c:v>
                </c:pt>
                <c:pt idx="8">
                  <c:v>12</c:v>
                </c:pt>
                <c:pt idx="9">
                  <c:v>7</c:v>
                </c:pt>
                <c:pt idx="10">
                  <c:v>5</c:v>
                </c:pt>
              </c:numCache>
            </c:numRef>
          </c:xVal>
          <c:yVal>
            <c:numRef>
              <c:f>Sheet2!$B$2:$B$12</c:f>
              <c:numCache>
                <c:formatCode>General</c:formatCode>
                <c:ptCount val="11"/>
                <c:pt idx="0">
                  <c:v>7.46</c:v>
                </c:pt>
                <c:pt idx="1">
                  <c:v>6.7700000000000005</c:v>
                </c:pt>
                <c:pt idx="2">
                  <c:v>12.7</c:v>
                </c:pt>
                <c:pt idx="3">
                  <c:v>7.1099999999999994</c:v>
                </c:pt>
                <c:pt idx="4">
                  <c:v>7.81</c:v>
                </c:pt>
                <c:pt idx="5">
                  <c:v>8.84</c:v>
                </c:pt>
                <c:pt idx="6">
                  <c:v>6.08</c:v>
                </c:pt>
                <c:pt idx="7">
                  <c:v>5.39</c:v>
                </c:pt>
                <c:pt idx="8">
                  <c:v>8.15</c:v>
                </c:pt>
                <c:pt idx="9">
                  <c:v>6.42</c:v>
                </c:pt>
                <c:pt idx="10">
                  <c:v>5.73</c:v>
                </c:pt>
              </c:numCache>
            </c:numRef>
          </c:yVal>
        </c:ser>
        <c:dLbls/>
        <c:axId val="88069248"/>
        <c:axId val="88070784"/>
      </c:scatterChart>
      <c:valAx>
        <c:axId val="88069248"/>
        <c:scaling>
          <c:orientation val="minMax"/>
        </c:scaling>
        <c:axPos val="b"/>
        <c:numFmt formatCode="General" sourceLinked="1"/>
        <c:tickLblPos val="nextTo"/>
        <c:crossAx val="88070784"/>
        <c:crosses val="autoZero"/>
        <c:crossBetween val="midCat"/>
      </c:valAx>
      <c:valAx>
        <c:axId val="88070784"/>
        <c:scaling>
          <c:orientation val="minMax"/>
        </c:scaling>
        <c:axPos val="l"/>
        <c:majorGridlines/>
        <c:numFmt formatCode="General" sourceLinked="1"/>
        <c:tickLblPos val="nextTo"/>
        <c:crossAx val="88069248"/>
        <c:crosses val="autoZero"/>
        <c:crossBetween val="midCat"/>
      </c:valAx>
    </c:plotArea>
    <c:plotVisOnly val="1"/>
    <c:dispBlanksAs val="gap"/>
  </c:chart>
  <c:txPr>
    <a:bodyPr/>
    <a:lstStyle/>
    <a:p>
      <a:pPr>
        <a:defRPr sz="12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Scatter plot of X &amp; Y</a:t>
            </a:r>
          </a:p>
        </c:rich>
      </c:tx>
      <c:layout/>
    </c:title>
    <c:plotArea>
      <c:layout/>
      <c:scatterChart>
        <c:scatterStyle val="lineMarker"/>
        <c:ser>
          <c:idx val="0"/>
          <c:order val="0"/>
          <c:tx>
            <c:strRef>
              <c:f>Sheet2!$B$1</c:f>
              <c:strCache>
                <c:ptCount val="1"/>
                <c:pt idx="0">
                  <c:v>Y</c:v>
                </c:pt>
              </c:strCache>
            </c:strRef>
          </c:tx>
          <c:spPr>
            <a:ln w="28575">
              <a:noFill/>
            </a:ln>
          </c:spPr>
          <c:xVal>
            <c:numRef>
              <c:f>Sheet2!$A$2:$A$12</c:f>
              <c:numCache>
                <c:formatCode>General</c:formatCode>
                <c:ptCount val="11"/>
                <c:pt idx="0">
                  <c:v>10</c:v>
                </c:pt>
                <c:pt idx="1">
                  <c:v>8</c:v>
                </c:pt>
                <c:pt idx="2">
                  <c:v>13</c:v>
                </c:pt>
                <c:pt idx="3">
                  <c:v>9</c:v>
                </c:pt>
                <c:pt idx="4">
                  <c:v>11</c:v>
                </c:pt>
                <c:pt idx="5">
                  <c:v>14</c:v>
                </c:pt>
                <c:pt idx="6">
                  <c:v>6</c:v>
                </c:pt>
                <c:pt idx="7">
                  <c:v>4</c:v>
                </c:pt>
                <c:pt idx="8">
                  <c:v>12</c:v>
                </c:pt>
                <c:pt idx="9">
                  <c:v>7</c:v>
                </c:pt>
                <c:pt idx="10">
                  <c:v>5</c:v>
                </c:pt>
              </c:numCache>
            </c:numRef>
          </c:xVal>
          <c:yVal>
            <c:numRef>
              <c:f>Sheet2!$B$2:$B$12</c:f>
              <c:numCache>
                <c:formatCode>General</c:formatCode>
                <c:ptCount val="11"/>
                <c:pt idx="0">
                  <c:v>7.46</c:v>
                </c:pt>
                <c:pt idx="1">
                  <c:v>6.7700000000000005</c:v>
                </c:pt>
                <c:pt idx="2">
                  <c:v>12.7</c:v>
                </c:pt>
                <c:pt idx="3">
                  <c:v>7.1099999999999994</c:v>
                </c:pt>
                <c:pt idx="4">
                  <c:v>7.81</c:v>
                </c:pt>
                <c:pt idx="5">
                  <c:v>8.84</c:v>
                </c:pt>
                <c:pt idx="6">
                  <c:v>6.08</c:v>
                </c:pt>
                <c:pt idx="7">
                  <c:v>5.39</c:v>
                </c:pt>
                <c:pt idx="8">
                  <c:v>8.15</c:v>
                </c:pt>
                <c:pt idx="9">
                  <c:v>6.42</c:v>
                </c:pt>
                <c:pt idx="10">
                  <c:v>5.73</c:v>
                </c:pt>
              </c:numCache>
            </c:numRef>
          </c:yVal>
        </c:ser>
        <c:dLbls/>
        <c:axId val="87911424"/>
        <c:axId val="87921408"/>
      </c:scatterChart>
      <c:valAx>
        <c:axId val="87911424"/>
        <c:scaling>
          <c:orientation val="minMax"/>
        </c:scaling>
        <c:axPos val="b"/>
        <c:numFmt formatCode="General" sourceLinked="1"/>
        <c:tickLblPos val="nextTo"/>
        <c:crossAx val="87921408"/>
        <c:crosses val="autoZero"/>
        <c:crossBetween val="midCat"/>
      </c:valAx>
      <c:valAx>
        <c:axId val="87921408"/>
        <c:scaling>
          <c:orientation val="minMax"/>
        </c:scaling>
        <c:axPos val="l"/>
        <c:majorGridlines/>
        <c:numFmt formatCode="General" sourceLinked="1"/>
        <c:tickLblPos val="nextTo"/>
        <c:crossAx val="87911424"/>
        <c:crosses val="autoZero"/>
        <c:crossBetween val="midCat"/>
      </c:valAx>
    </c:plotArea>
    <c:plotVisOnly val="1"/>
    <c:dispBlanksAs val="gap"/>
  </c:chart>
  <c:txPr>
    <a:bodyPr/>
    <a:lstStyle/>
    <a:p>
      <a:pPr>
        <a:defRPr sz="12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6C4B9-6422-4643-B82A-56D922C392C0}" type="datetimeFigureOut">
              <a:rPr lang="en-US" smtClean="0"/>
              <a:pPr/>
              <a:t>6/17/2013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0E1F84-90A1-4CBF-B0DD-133433403AE4}" type="slidenum">
              <a:rPr lang="en-US" smtClean="0"/>
              <a:pPr/>
              <a:t>‹#›</a:t>
            </a:fld>
            <a:endParaRPr lang="en-US"/>
          </a:p>
        </p:txBody>
      </p:sp>
    </p:spTree>
    <p:extLst>
      <p:ext uri="{BB962C8B-B14F-4D97-AF65-F5344CB8AC3E}">
        <p14:creationId xmlns:p14="http://schemas.microsoft.com/office/powerpoint/2010/main" xmlns="" val="884252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3</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4</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5</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6</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7</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8</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9</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10</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11</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12</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13</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14</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15</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16</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17</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18</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19</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20</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21</a:t>
            </a:fld>
            <a:endParaRPr lang="en-US"/>
          </a:p>
        </p:txBody>
      </p:sp>
    </p:spTree>
    <p:extLst>
      <p:ext uri="{BB962C8B-B14F-4D97-AF65-F5344CB8AC3E}">
        <p14:creationId xmlns:p14="http://schemas.microsoft.com/office/powerpoint/2010/main" xmlns="" val="2597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0E1F84-90A1-4CBF-B0DD-133433403AE4}" type="slidenum">
              <a:rPr lang="en-US" smtClean="0"/>
              <a:pPr/>
              <a:t>22</a:t>
            </a:fld>
            <a:endParaRPr lang="en-US"/>
          </a:p>
        </p:txBody>
      </p:sp>
    </p:spTree>
    <p:extLst>
      <p:ext uri="{BB962C8B-B14F-4D97-AF65-F5344CB8AC3E}">
        <p14:creationId xmlns:p14="http://schemas.microsoft.com/office/powerpoint/2010/main" xmlns="" val="2597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3F4F61-2A59-4655-932C-BEB0DC80C290}"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7814139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C4EB26-EEEA-429A-893F-3C3FC80DCA9B}"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08487930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B9F67A-8052-4D5F-BFEC-203317DFCAC7}"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65965769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ACF377-32F1-4B60-AA33-4DFAD6B9167A}"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1490379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348FDC-6750-4FC8-A72D-8DD80F11ED00}" type="datetime1">
              <a:rPr lang="en-US" smtClean="0"/>
              <a:pPr/>
              <a:t>6/17/2013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403390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86091F-6165-4DAE-9EF6-09336D37DEA7}"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7548646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FC5AB-80F8-4050-9473-D52BAB3A8C57}" type="datetime1">
              <a:rPr lang="en-US" smtClean="0"/>
              <a:pPr/>
              <a:t>6/17/2013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1434304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3AB90-BCE9-464E-8FA8-C61C7919C195}"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8029964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1D35B7-6515-4C0F-A9C2-65AC1AF5E6A8}"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18812933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685B9-EAB6-44E3-8567-107264A52B0C}"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531767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458B82-DFE7-4034-A18A-0928F2231E94}"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22060749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b="1">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fld id="{E15D5D23-CCA8-4A26-9A57-E9B625BA2D73}" type="datetime1">
              <a:rPr lang="en-US" smtClean="0"/>
              <a:pPr/>
              <a:t>6/17/2013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b="1" dirty="0">
                <a:solidFill>
                  <a:srgbClr val="FFFFFF"/>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DD26C6EE-5D40-480F-A054-FAFFDB2A8BA9}"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ctr">
              <a:buNone/>
              <a:defRPr sz="4000" b="1" cap="none">
                <a:solidFill>
                  <a:schemeClr val="tx1"/>
                </a:solidFill>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F19CE608-54B6-4A04-AFA9-49D92AA300CA}" type="datetime1">
              <a:rPr lang="en-US" smtClean="0"/>
              <a:pPr/>
              <a:t>6/17/2013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5" name="Date Placeholder 4"/>
          <p:cNvSpPr>
            <a:spLocks noGrp="1"/>
          </p:cNvSpPr>
          <p:nvPr>
            <p:ph type="dt" sz="half" idx="10"/>
          </p:nvPr>
        </p:nvSpPr>
        <p:spPr/>
        <p:txBody>
          <a:bodyPr/>
          <a:lstStyle/>
          <a:p>
            <a:fld id="{57D6DE41-2D8D-434B-9BCD-DA3E0B2BF055}"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chor="b" anchorCtr="0"/>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93C0153-CA66-4522-A3D8-06C273F898C5}" type="datetime1">
              <a:rPr lang="en-US" smtClean="0"/>
              <a:pPr/>
              <a:t>6/17/2013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Date Placeholder 2"/>
          <p:cNvSpPr>
            <a:spLocks noGrp="1"/>
          </p:cNvSpPr>
          <p:nvPr>
            <p:ph type="dt" sz="half" idx="10"/>
          </p:nvPr>
        </p:nvSpPr>
        <p:spPr/>
        <p:txBody>
          <a:bodyPr/>
          <a:lstStyle/>
          <a:p>
            <a:fld id="{9847E19B-3B88-4C6D-9576-5BB76A6DD821}"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8F8B1-64A4-4DF6-80F4-7F5A844E04A9}" type="datetime1">
              <a:rPr lang="en-US" smtClean="0"/>
              <a:pPr/>
              <a:t>6/17/2013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152400"/>
            <a:ext cx="7772400" cy="1143000"/>
          </a:xfrm>
        </p:spPr>
        <p:txBody>
          <a:bodyPr anchor="b" anchorCtr="0"/>
          <a:lstStyle>
            <a:lvl1pPr algn="ctr">
              <a:buNone/>
              <a:defRPr sz="4000" b="1">
                <a:solidFill>
                  <a:schemeClr val="tx1"/>
                </a:solidFill>
                <a:latin typeface="Times New Roman" pitchFamily="18" charset="0"/>
                <a:cs typeface="Times New Roman" pitchFamily="18" charset="0"/>
              </a:defRPr>
            </a:lvl1pPr>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914400" y="15240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0FBC92-FCEF-4A52-BDB2-CBA644092D1F}" type="datetime1">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5240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1">
                <a:solidFill>
                  <a:schemeClr val="tx1"/>
                </a:solidFill>
              </a:defRPr>
            </a:lvl1pPr>
          </a:lstStyle>
          <a:p>
            <a:r>
              <a:rPr kumimoji="0" lang="en-US" dirty="0" smtClean="0"/>
              <a:t>Click to edit Master title style</a:t>
            </a:r>
            <a:endParaRPr kumimoji="0" lang="en-US" dirty="0"/>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E8BAE0-F2E5-4ED9-8968-78EE30F6137A}" type="datetime1">
              <a:rPr lang="en-US" smtClean="0"/>
              <a:pPr/>
              <a:t>6/17/2013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chemeClr val="tx1"/>
                </a:solidFill>
              </a:defRPr>
            </a:lvl1pPr>
          </a:lstStyle>
          <a:p>
            <a:r>
              <a:rPr kumimoji="0" lang="en-US" dirty="0" smtClean="0"/>
              <a:t>Click to edit Master title style</a:t>
            </a:r>
            <a:endParaRPr kumimoji="0" lang="en-US" dirty="0"/>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B8B4DA-819C-4E59-8C3D-6552B946B17D}"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67861A-46D8-463C-97F8-01533B204BF0}" type="datetime1">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777E86F-4A75-49B1-84A6-5054BB9C2A82}"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5240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1A5E53C-43E4-4DE8-863D-E8DE55FFDFD3}"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600200"/>
            <a:ext cx="8153400" cy="4343400"/>
          </a:xfrm>
        </p:spPr>
        <p:txBody>
          <a:bodyPr>
            <a:normAutofit/>
          </a:bodyPr>
          <a:lstStyle>
            <a:lvl1pPr>
              <a:defRPr sz="2800">
                <a:latin typeface="Times New Roman" pitchFamily="18" charset="0"/>
                <a:cs typeface="Times New Roman" pitchFamily="18" charset="0"/>
              </a:defRPr>
            </a:lvl1pPr>
            <a:lvl2pPr>
              <a:defRPr sz="2400">
                <a:latin typeface="Times New Roman" pitchFamily="18" charset="0"/>
                <a:cs typeface="Times New Roman" pitchFamily="18" charset="0"/>
              </a:defRPr>
            </a:lvl2pPr>
            <a:lvl3pPr>
              <a:defRPr sz="2000">
                <a:latin typeface="Times New Roman" pitchFamily="18" charset="0"/>
                <a:cs typeface="Times New Roman" pitchFamily="18" charset="0"/>
              </a:defRPr>
            </a:lvl3pPr>
            <a:lvl4pPr>
              <a:defRPr sz="1800">
                <a:latin typeface="Times New Roman" pitchFamily="18" charset="0"/>
                <a:cs typeface="Times New Roman" pitchFamily="18" charset="0"/>
              </a:defRPr>
            </a:lvl4pPr>
            <a:lvl5pPr>
              <a:defRPr sz="1800">
                <a:latin typeface="Times New Roman" pitchFamily="18" charset="0"/>
                <a:cs typeface="Times New Roman"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itle 9"/>
          <p:cNvSpPr>
            <a:spLocks noGrp="1"/>
          </p:cNvSpPr>
          <p:nvPr>
            <p:ph type="title"/>
          </p:nvPr>
        </p:nvSpPr>
        <p:spPr>
          <a:xfrm>
            <a:off x="914400" y="152400"/>
            <a:ext cx="7772400" cy="1143000"/>
          </a:xfrm>
        </p:spPr>
        <p:txBody>
          <a:bodyPr/>
          <a:lstStyle>
            <a:lvl1pPr algn="ctr">
              <a:defRPr b="1">
                <a:solidFill>
                  <a:schemeClr val="tx1"/>
                </a:solidFill>
                <a:latin typeface="Times New Roman" pitchFamily="18" charset="0"/>
                <a:cs typeface="Times New Roman" pitchFamily="18" charset="0"/>
              </a:defRPr>
            </a:lvl1pPr>
          </a:lstStyle>
          <a:p>
            <a:r>
              <a:rPr lang="en-US" dirty="0" smtClean="0"/>
              <a:t>Click to edit Master title style</a:t>
            </a:r>
            <a:endParaRPr lang="en-US" dirty="0"/>
          </a:p>
        </p:txBody>
      </p:sp>
      <p:sp>
        <p:nvSpPr>
          <p:cNvPr id="11" name="Date Placeholder 10"/>
          <p:cNvSpPr>
            <a:spLocks noGrp="1"/>
          </p:cNvSpPr>
          <p:nvPr>
            <p:ph type="dt" sz="half" idx="10"/>
          </p:nvPr>
        </p:nvSpPr>
        <p:spPr/>
        <p:txBody>
          <a:bodyPr/>
          <a:lstStyle/>
          <a:p>
            <a:fld id="{3F09F757-2640-4D19-A641-89C52FBC563B}" type="datetime1">
              <a:rPr lang="en-US" smtClean="0"/>
              <a:pPr/>
              <a:t>6/17/2013</a:t>
            </a:fld>
            <a:endParaRPr lang="en-US"/>
          </a:p>
        </p:txBody>
      </p:sp>
      <p:sp>
        <p:nvSpPr>
          <p:cNvPr id="12" name="Footer Placeholder 11"/>
          <p:cNvSpPr>
            <a:spLocks noGrp="1"/>
          </p:cNvSpPr>
          <p:nvPr>
            <p:ph type="ftr" sz="quarter" idx="11"/>
          </p:nvPr>
        </p:nvSpPr>
        <p:spPr/>
        <p:txBody>
          <a:bodyPr/>
          <a:lstStyle/>
          <a:p>
            <a:endParaRPr lang="en-US"/>
          </a:p>
        </p:txBody>
      </p:sp>
      <p:sp>
        <p:nvSpPr>
          <p:cNvPr id="13" name="Slide Number Placeholder 12"/>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2889E2AC-05D3-4CF5-8E2A-107154C697F0}" type="datetime1">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 Placeholder 8"/>
          <p:cNvSpPr>
            <a:spLocks noGrp="1"/>
          </p:cNvSpPr>
          <p:nvPr>
            <p:ph type="body" sz="quarter" idx="13"/>
          </p:nvPr>
        </p:nvSpPr>
        <p:spPr>
          <a:xfrm>
            <a:off x="533400" y="1828800"/>
            <a:ext cx="8153400" cy="3810000"/>
          </a:xfrm>
        </p:spPr>
        <p:txBody>
          <a:bodyPr>
            <a:normAutofit/>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706640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pattFill prst="ltDnDiag">
          <a:fgClr>
            <a:schemeClr val="bg2"/>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0DDE46-D9C7-4B28-AE1C-0E1935648D02}" type="datetime1">
              <a:rPr lang="en-US" smtClean="0"/>
              <a:pPr/>
              <a:t>6/17/2013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8C77A-E84F-459D-8C05-79F09B661312}" type="slidenum">
              <a:rPr lang="en-US" smtClean="0"/>
              <a:pPr/>
              <a:t>‹#›</a:t>
            </a:fld>
            <a:endParaRPr lang="en-US"/>
          </a:p>
        </p:txBody>
      </p:sp>
    </p:spTree>
    <p:extLst>
      <p:ext uri="{BB962C8B-B14F-4D97-AF65-F5344CB8AC3E}">
        <p14:creationId xmlns:p14="http://schemas.microsoft.com/office/powerpoint/2010/main" xmlns="" val="34682014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hf hdr="0" ftr="0" dt="0"/>
  <p:txStyles>
    <p:titleStyle>
      <a:lvl1pPr algn="ctr" defTabSz="914400" rtl="0" eaLnBrk="1" latinLnBrk="0" hangingPunct="1">
        <a:spcBef>
          <a:spcPct val="0"/>
        </a:spcBef>
        <a:buNone/>
        <a:defRPr sz="40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7B4A214-060E-48C2-B70E-F0F24E3EC2BA}" type="datetime1">
              <a:rPr lang="en-US" smtClean="0"/>
              <a:pPr/>
              <a:t>6/17/2013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C48C77A-E84F-459D-8C05-79F09B661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371" r:id="rId1"/>
    <p:sldLayoutId id="2147484372" r:id="rId2"/>
    <p:sldLayoutId id="2147484373" r:id="rId3"/>
    <p:sldLayoutId id="2147484374" r:id="rId4"/>
    <p:sldLayoutId id="2147484375" r:id="rId5"/>
    <p:sldLayoutId id="2147484376" r:id="rId6"/>
    <p:sldLayoutId id="2147484377" r:id="rId7"/>
    <p:sldLayoutId id="2147484378" r:id="rId8"/>
    <p:sldLayoutId id="2147484379" r:id="rId9"/>
    <p:sldLayoutId id="2147484380" r:id="rId10"/>
    <p:sldLayoutId id="2147484381" r:id="rId11"/>
    <p:sldLayoutId id="2147484385" r:id="rId12"/>
    <p:sldLayoutId id="2147484386" r:id="rId13"/>
    <p:sldLayoutId id="2147483653" r:id="rId14"/>
    <p:sldLayoutId id="2147484387" r:id="rId15"/>
  </p:sldLayoutIdLst>
  <p:timing>
    <p:tnLst>
      <p:par>
        <p:cTn id="1" dur="indefinite" restart="never" nodeType="tmRoot"/>
      </p:par>
    </p:tnLst>
  </p:timing>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6.xml"/><Relationship Id="rId1" Type="http://schemas.openxmlformats.org/officeDocument/2006/relationships/vmlDrawing" Target="../drawings/vmlDrawing2.v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6.xml"/><Relationship Id="rId1" Type="http://schemas.openxmlformats.org/officeDocument/2006/relationships/vmlDrawing" Target="../drawings/vmlDrawing3.v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6.xml"/><Relationship Id="rId1" Type="http://schemas.openxmlformats.org/officeDocument/2006/relationships/vmlDrawing" Target="../drawings/vmlDrawing4.v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6.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6.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6.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6.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6.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6.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6.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6.xml"/><Relationship Id="rId1" Type="http://schemas.openxmlformats.org/officeDocument/2006/relationships/vmlDrawing" Target="../drawings/vmlDrawing12.v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09800"/>
          </a:xfrm>
        </p:spPr>
        <p:txBody>
          <a:bodyPr>
            <a:normAutofit lnSpcReduction="10000"/>
          </a:bodyPr>
          <a:lstStyle/>
          <a:p>
            <a:r>
              <a:rPr lang="en-US" sz="7100" b="1" dirty="0" smtClean="0"/>
              <a:t>Lecture 30</a:t>
            </a:r>
          </a:p>
          <a:p>
            <a:endParaRPr lang="en-US" sz="3000" dirty="0" smtClean="0"/>
          </a:p>
          <a:p>
            <a:r>
              <a:rPr lang="en-US" sz="3600" dirty="0" smtClean="0"/>
              <a:t>Dr. MUMTAZ AHMED</a:t>
            </a:r>
            <a:endParaRPr lang="en-US" sz="1100" dirty="0"/>
          </a:p>
        </p:txBody>
      </p:sp>
      <p:sp>
        <p:nvSpPr>
          <p:cNvPr id="2" name="Title 1"/>
          <p:cNvSpPr>
            <a:spLocks noGrp="1"/>
          </p:cNvSpPr>
          <p:nvPr>
            <p:ph type="ctrTitle"/>
          </p:nvPr>
        </p:nvSpPr>
        <p:spPr>
          <a:xfrm>
            <a:off x="76200" y="1505930"/>
            <a:ext cx="8991600" cy="1470025"/>
          </a:xfrm>
        </p:spPr>
        <p:txBody>
          <a:bodyPr>
            <a:noAutofit/>
          </a:bodyPr>
          <a:lstStyle/>
          <a:p>
            <a:r>
              <a:rPr lang="en-US" b="1" dirty="0" smtClean="0"/>
              <a:t>MTH 161: Introduction To Statistics</a:t>
            </a:r>
            <a:endParaRPr lang="en-US" b="1" dirty="0"/>
          </a:p>
        </p:txBody>
      </p:sp>
    </p:spTree>
    <p:extLst>
      <p:ext uri="{BB962C8B-B14F-4D97-AF65-F5344CB8AC3E}">
        <p14:creationId xmlns:p14="http://schemas.microsoft.com/office/powerpoint/2010/main" xmlns="" val="42537880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lstStyle/>
          <a:p>
            <a:pPr algn="ctr"/>
            <a:r>
              <a:rPr lang="en-US" b="1" dirty="0" smtClean="0">
                <a:solidFill>
                  <a:schemeClr val="tx1"/>
                </a:solidFill>
                <a:latin typeface="Times New Roman" pitchFamily="18" charset="0"/>
                <a:cs typeface="Times New Roman" pitchFamily="18" charset="0"/>
              </a:rPr>
              <a:t>Review of Previous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smtClean="0">
                <a:latin typeface="Times New Roman" pitchFamily="18" charset="0"/>
                <a:cs typeface="Times New Roman" pitchFamily="18" charset="0"/>
              </a:rPr>
              <a:t>In last lecture we discussed:</a:t>
            </a:r>
          </a:p>
          <a:p>
            <a:endParaRPr lang="en-US" sz="2000" b="1" dirty="0" smtClean="0">
              <a:latin typeface="Times New Roman" pitchFamily="18" charset="0"/>
              <a:cs typeface="Times New Roman" pitchFamily="18" charset="0"/>
            </a:endParaRPr>
          </a:p>
          <a:p>
            <a:pPr lvl="0">
              <a:buClr>
                <a:srgbClr val="D34817"/>
              </a:buClr>
            </a:pPr>
            <a:r>
              <a:rPr lang="en-US" sz="2000" dirty="0">
                <a:solidFill>
                  <a:prstClr val="black"/>
                </a:solidFill>
                <a:latin typeface="Times New Roman" pitchFamily="18" charset="0"/>
                <a:cs typeface="Times New Roman" pitchFamily="18" charset="0"/>
              </a:rPr>
              <a:t>Describing Bivariate Data</a:t>
            </a:r>
          </a:p>
          <a:p>
            <a:pPr lvl="0">
              <a:buClr>
                <a:srgbClr val="D34817"/>
              </a:buClr>
            </a:pPr>
            <a:r>
              <a:rPr lang="en-US" sz="2000" dirty="0">
                <a:solidFill>
                  <a:prstClr val="black"/>
                </a:solidFill>
                <a:latin typeface="Times New Roman" pitchFamily="18" charset="0"/>
                <a:cs typeface="Times New Roman" pitchFamily="18" charset="0"/>
              </a:rPr>
              <a:t>Scatter Plot</a:t>
            </a:r>
          </a:p>
          <a:p>
            <a:pPr lvl="0">
              <a:buClr>
                <a:srgbClr val="D34817"/>
              </a:buClr>
            </a:pPr>
            <a:r>
              <a:rPr lang="en-US" sz="2000" dirty="0">
                <a:solidFill>
                  <a:prstClr val="black"/>
                </a:solidFill>
                <a:latin typeface="Times New Roman" pitchFamily="18" charset="0"/>
                <a:cs typeface="Times New Roman" pitchFamily="18" charset="0"/>
              </a:rPr>
              <a:t>Concept of Correlation</a:t>
            </a:r>
          </a:p>
          <a:p>
            <a:pPr lvl="0">
              <a:buClr>
                <a:srgbClr val="D34817"/>
              </a:buClr>
            </a:pPr>
            <a:r>
              <a:rPr lang="en-US" sz="2000" dirty="0">
                <a:solidFill>
                  <a:prstClr val="black"/>
                </a:solidFill>
                <a:latin typeface="Times New Roman" pitchFamily="18" charset="0"/>
                <a:cs typeface="Times New Roman" pitchFamily="18" charset="0"/>
              </a:rPr>
              <a:t>Properties of Correlation</a:t>
            </a:r>
          </a:p>
          <a:p>
            <a:pPr lvl="0">
              <a:buClr>
                <a:srgbClr val="D34817"/>
              </a:buClr>
            </a:pPr>
            <a:r>
              <a:rPr lang="en-US" sz="2000" dirty="0">
                <a:solidFill>
                  <a:prstClr val="black"/>
                </a:solidFill>
                <a:latin typeface="Times New Roman" pitchFamily="18" charset="0"/>
                <a:cs typeface="Times New Roman" pitchFamily="18" charset="0"/>
              </a:rPr>
              <a:t>Related examples and Excel Demo</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xmlns="" val="989221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Objectives of Current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a:latin typeface="Times New Roman" pitchFamily="18" charset="0"/>
                <a:cs typeface="Times New Roman" pitchFamily="18" charset="0"/>
              </a:rPr>
              <a:t>In </a:t>
            </a:r>
            <a:r>
              <a:rPr lang="en-US" sz="2000" dirty="0" smtClean="0">
                <a:latin typeface="Times New Roman" pitchFamily="18" charset="0"/>
                <a:cs typeface="Times New Roman" pitchFamily="18" charset="0"/>
              </a:rPr>
              <a:t>the current lecture:</a:t>
            </a:r>
          </a:p>
          <a:p>
            <a:pPr marL="0" indent="0">
              <a:buNone/>
            </a:pPr>
            <a:endParaRPr lang="en-US" sz="2000" dirty="0">
              <a:latin typeface="Times New Roman" pitchFamily="18" charset="0"/>
              <a:cs typeface="Times New Roman" pitchFamily="18" charset="0"/>
            </a:endParaRPr>
          </a:p>
          <a:p>
            <a:pPr lvl="0">
              <a:buClr>
                <a:srgbClr val="D34817"/>
              </a:buClr>
            </a:pPr>
            <a:r>
              <a:rPr lang="en-US" sz="2000" dirty="0" smtClean="0">
                <a:solidFill>
                  <a:prstClr val="black"/>
                </a:solidFill>
                <a:latin typeface="Times New Roman" pitchFamily="18" charset="0"/>
                <a:cs typeface="Times New Roman" pitchFamily="18" charset="0"/>
              </a:rPr>
              <a:t>Common </a:t>
            </a:r>
            <a:r>
              <a:rPr lang="en-US" sz="2000" dirty="0">
                <a:solidFill>
                  <a:prstClr val="black"/>
                </a:solidFill>
                <a:latin typeface="Times New Roman" pitchFamily="18" charset="0"/>
                <a:cs typeface="Times New Roman" pitchFamily="18" charset="0"/>
              </a:rPr>
              <a:t>misconceptions about correlation</a:t>
            </a:r>
          </a:p>
          <a:p>
            <a:pPr lvl="0">
              <a:buClr>
                <a:srgbClr val="D34817"/>
              </a:buClr>
            </a:pPr>
            <a:r>
              <a:rPr lang="en-US" sz="2000" dirty="0">
                <a:solidFill>
                  <a:prstClr val="black"/>
                </a:solidFill>
                <a:latin typeface="Times New Roman" pitchFamily="18" charset="0"/>
                <a:cs typeface="Times New Roman" pitchFamily="18" charset="0"/>
              </a:rPr>
              <a:t>Related Examples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xmlns="" val="20736565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Objectives of Current Lecture</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buNone/>
            </a:pPr>
            <a:r>
              <a:rPr lang="en-US" sz="2000" dirty="0">
                <a:latin typeface="Times New Roman" pitchFamily="18" charset="0"/>
                <a:cs typeface="Times New Roman" pitchFamily="18" charset="0"/>
              </a:rPr>
              <a:t>In </a:t>
            </a:r>
            <a:r>
              <a:rPr lang="en-US" sz="2000" dirty="0" smtClean="0">
                <a:latin typeface="Times New Roman" pitchFamily="18" charset="0"/>
                <a:cs typeface="Times New Roman" pitchFamily="18" charset="0"/>
              </a:rPr>
              <a:t>the current lecture:</a:t>
            </a:r>
          </a:p>
          <a:p>
            <a:pPr marL="0" indent="0">
              <a:buNone/>
            </a:pPr>
            <a:endParaRPr lang="en-US" sz="2000" dirty="0">
              <a:latin typeface="Times New Roman" pitchFamily="18" charset="0"/>
              <a:cs typeface="Times New Roman" pitchFamily="18" charset="0"/>
            </a:endParaRPr>
          </a:p>
          <a:p>
            <a:pPr lvl="0">
              <a:buClr>
                <a:srgbClr val="D34817"/>
              </a:buClr>
            </a:pPr>
            <a:r>
              <a:rPr lang="en-US" sz="2000" dirty="0" smtClean="0">
                <a:solidFill>
                  <a:prstClr val="black"/>
                </a:solidFill>
                <a:latin typeface="Times New Roman" pitchFamily="18" charset="0"/>
                <a:cs typeface="Times New Roman" pitchFamily="18" charset="0"/>
              </a:rPr>
              <a:t>Introduction to Regression Analysis</a:t>
            </a:r>
          </a:p>
          <a:p>
            <a:pPr lvl="0">
              <a:buClr>
                <a:srgbClr val="D34817"/>
              </a:buClr>
            </a:pPr>
            <a:r>
              <a:rPr lang="en-US" sz="2000">
                <a:solidFill>
                  <a:prstClr val="black"/>
                </a:solidFill>
                <a:latin typeface="Times New Roman" pitchFamily="18" charset="0"/>
                <a:cs typeface="Times New Roman" pitchFamily="18" charset="0"/>
              </a:rPr>
              <a:t>Regression </a:t>
            </a:r>
            <a:r>
              <a:rPr lang="en-US" sz="2000" smtClean="0">
                <a:solidFill>
                  <a:prstClr val="black"/>
                </a:solidFill>
                <a:latin typeface="Times New Roman" pitchFamily="18" charset="0"/>
                <a:cs typeface="Times New Roman" pitchFamily="18" charset="0"/>
              </a:rPr>
              <a:t>versus </a:t>
            </a:r>
            <a:r>
              <a:rPr lang="en-US" sz="2000" dirty="0">
                <a:solidFill>
                  <a:prstClr val="black"/>
                </a:solidFill>
                <a:latin typeface="Times New Roman" pitchFamily="18" charset="0"/>
                <a:cs typeface="Times New Roman" pitchFamily="18" charset="0"/>
              </a:rPr>
              <a:t>Correlation</a:t>
            </a:r>
          </a:p>
          <a:p>
            <a:pPr lvl="0">
              <a:buClr>
                <a:srgbClr val="D34817"/>
              </a:buClr>
            </a:pPr>
            <a:r>
              <a:rPr lang="en-US" sz="2000" dirty="0" smtClean="0">
                <a:solidFill>
                  <a:prstClr val="black"/>
                </a:solidFill>
                <a:latin typeface="Times New Roman" pitchFamily="18" charset="0"/>
                <a:cs typeface="Times New Roman" pitchFamily="18" charset="0"/>
              </a:rPr>
              <a:t>Simple and Multiple Regression Model</a:t>
            </a:r>
            <a:endParaRPr lang="en-US" sz="2000" dirty="0">
              <a:solidFill>
                <a:prstClr val="black"/>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extLst>
      <p:ext uri="{BB962C8B-B14F-4D97-AF65-F5344CB8AC3E}">
        <p14:creationId xmlns:p14="http://schemas.microsoft.com/office/powerpoint/2010/main" xmlns="" val="1761960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dirty="0">
                <a:latin typeface="Times New Roman" pitchFamily="18" charset="0"/>
                <a:cs typeface="Times New Roman" pitchFamily="18" charset="0"/>
              </a:rPr>
              <a:t>There are many situations in which correlation is misleading.</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Correlation is defined only when both variables (</a:t>
            </a:r>
            <a:r>
              <a:rPr lang="en-US" sz="2200" dirty="0">
                <a:latin typeface="Times New Roman" pitchFamily="18" charset="0"/>
                <a:cs typeface="Times New Roman" pitchFamily="18" charset="0"/>
              </a:rPr>
              <a:t>X and Y) </a:t>
            </a:r>
            <a:r>
              <a:rPr lang="en-US" sz="2200" dirty="0" smtClean="0">
                <a:latin typeface="Times New Roman" pitchFamily="18" charset="0"/>
                <a:cs typeface="Times New Roman" pitchFamily="18" charset="0"/>
              </a:rPr>
              <a:t>are Jointly </a:t>
            </a:r>
            <a:r>
              <a:rPr lang="en-US" sz="2200" dirty="0">
                <a:latin typeface="Times New Roman" pitchFamily="18" charset="0"/>
                <a:cs typeface="Times New Roman" pitchFamily="18" charset="0"/>
              </a:rPr>
              <a:t>Normal.</a:t>
            </a:r>
          </a:p>
          <a:p>
            <a:pPr algn="just"/>
            <a:r>
              <a:rPr lang="en-US" sz="2200" dirty="0" smtClean="0">
                <a:latin typeface="Times New Roman" pitchFamily="18" charset="0"/>
                <a:cs typeface="Times New Roman" pitchFamily="18" charset="0"/>
              </a:rPr>
              <a:t>Non-Linearity</a:t>
            </a:r>
          </a:p>
          <a:p>
            <a:pPr algn="just"/>
            <a:r>
              <a:rPr lang="en-US" sz="2200" dirty="0" smtClean="0">
                <a:latin typeface="Times New Roman" pitchFamily="18" charset="0"/>
                <a:cs typeface="Times New Roman" pitchFamily="18" charset="0"/>
              </a:rPr>
              <a:t>Outliers</a:t>
            </a:r>
          </a:p>
          <a:p>
            <a:pPr algn="just"/>
            <a:r>
              <a:rPr lang="en-US" sz="2200" dirty="0" smtClean="0">
                <a:latin typeface="Times New Roman" pitchFamily="18" charset="0"/>
                <a:cs typeface="Times New Roman" pitchFamily="18" charset="0"/>
              </a:rPr>
              <a:t>Ecological Correlations</a:t>
            </a:r>
          </a:p>
          <a:p>
            <a:pPr algn="just"/>
            <a:r>
              <a:rPr lang="en-US" sz="2200" dirty="0" smtClean="0">
                <a:latin typeface="Times New Roman" pitchFamily="18" charset="0"/>
                <a:cs typeface="Times New Roman" pitchFamily="18" charset="0"/>
              </a:rPr>
              <a:t>Trends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xmlns="" val="2881002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b="1" dirty="0" smtClean="0">
                <a:latin typeface="Times New Roman" pitchFamily="18" charset="0"/>
                <a:cs typeface="Times New Roman" pitchFamily="18" charset="0"/>
              </a:rPr>
              <a:t>Non-Linearity: </a:t>
            </a:r>
            <a:r>
              <a:rPr lang="en-US" sz="2200" dirty="0" smtClean="0">
                <a:solidFill>
                  <a:srgbClr val="402A2E"/>
                </a:solidFill>
                <a:latin typeface="Times New Roman"/>
                <a:ea typeface="SimSun"/>
              </a:rPr>
              <a:t>Consider the data set on X and Y=X</a:t>
            </a:r>
            <a:r>
              <a:rPr lang="en-US" sz="2200" baseline="30000" dirty="0" smtClean="0">
                <a:solidFill>
                  <a:srgbClr val="402A2E"/>
                </a:solidFill>
                <a:latin typeface="Times New Roman"/>
                <a:ea typeface="SimSun"/>
              </a:rPr>
              <a:t>2</a:t>
            </a:r>
            <a:r>
              <a:rPr lang="en-US" sz="2200" dirty="0" smtClean="0">
                <a:solidFill>
                  <a:srgbClr val="402A2E"/>
                </a:solidFill>
                <a:latin typeface="Times New Roman"/>
                <a:ea typeface="SimSun"/>
              </a:rPr>
              <a:t>.</a:t>
            </a:r>
          </a:p>
          <a:p>
            <a:pPr marL="0" marR="0" indent="0" algn="just">
              <a:spcBef>
                <a:spcPts val="0"/>
              </a:spcBef>
              <a:spcAft>
                <a:spcPts val="0"/>
              </a:spcAft>
              <a:buNone/>
            </a:pPr>
            <a:endParaRPr lang="en-US" sz="2400" dirty="0">
              <a:solidFill>
                <a:srgbClr val="402A2E"/>
              </a:solidFill>
              <a:latin typeface="Times New Roman"/>
              <a:ea typeface="SimSun"/>
            </a:endParaRPr>
          </a:p>
          <a:p>
            <a:pPr marL="0" marR="0" indent="0" algn="just">
              <a:spcBef>
                <a:spcPts val="0"/>
              </a:spcBef>
              <a:spcAft>
                <a:spcPts val="0"/>
              </a:spcAft>
              <a:buNone/>
            </a:pPr>
            <a:endParaRPr lang="en-US" sz="2400" dirty="0" smtClean="0">
              <a:solidFill>
                <a:srgbClr val="402A2E"/>
              </a:solidFill>
              <a:latin typeface="Times New Roman"/>
              <a:ea typeface="SimSun"/>
            </a:endParaRPr>
          </a:p>
          <a:p>
            <a:pPr marL="0" marR="0" indent="0" algn="just">
              <a:spcBef>
                <a:spcPts val="0"/>
              </a:spcBef>
              <a:spcAft>
                <a:spcPts val="0"/>
              </a:spcAft>
              <a:buNone/>
            </a:pPr>
            <a:endParaRPr lang="en-US" sz="2400" dirty="0">
              <a:solidFill>
                <a:srgbClr val="402A2E"/>
              </a:solidFill>
              <a:latin typeface="Times New Roman"/>
              <a:ea typeface="SimSun"/>
            </a:endParaRPr>
          </a:p>
          <a:p>
            <a:pPr marL="0" marR="0" indent="0" algn="just">
              <a:spcBef>
                <a:spcPts val="0"/>
              </a:spcBef>
              <a:spcAft>
                <a:spcPts val="0"/>
              </a:spcAft>
              <a:buNone/>
            </a:pPr>
            <a:endParaRPr lang="en-US" sz="2400" dirty="0" smtClean="0">
              <a:solidFill>
                <a:srgbClr val="402A2E"/>
              </a:solidFill>
              <a:latin typeface="Times New Roman"/>
              <a:ea typeface="SimSun"/>
            </a:endParaRPr>
          </a:p>
          <a:p>
            <a:pPr marL="0" marR="0" indent="0" algn="just">
              <a:spcBef>
                <a:spcPts val="0"/>
              </a:spcBef>
              <a:spcAft>
                <a:spcPts val="0"/>
              </a:spcAft>
              <a:buNone/>
            </a:pPr>
            <a:endParaRPr lang="en-US" sz="2400" dirty="0">
              <a:solidFill>
                <a:srgbClr val="402A2E"/>
              </a:solidFill>
              <a:latin typeface="Times New Roman"/>
              <a:ea typeface="SimSun"/>
            </a:endParaRPr>
          </a:p>
          <a:p>
            <a:pPr marL="0" marR="0" indent="0" algn="just">
              <a:spcBef>
                <a:spcPts val="0"/>
              </a:spcBef>
              <a:spcAft>
                <a:spcPts val="0"/>
              </a:spcAft>
              <a:buNone/>
            </a:pPr>
            <a:endParaRPr lang="en-US" sz="2400" dirty="0" smtClean="0">
              <a:solidFill>
                <a:srgbClr val="402A2E"/>
              </a:solidFill>
              <a:latin typeface="Times New Roman"/>
              <a:ea typeface="SimSun"/>
            </a:endParaRPr>
          </a:p>
          <a:p>
            <a:pPr marL="0" marR="0" indent="0" algn="just">
              <a:spcBef>
                <a:spcPts val="0"/>
              </a:spcBef>
              <a:spcAft>
                <a:spcPts val="0"/>
              </a:spcAft>
              <a:buNone/>
            </a:pPr>
            <a:endParaRPr lang="en-US" sz="2400" dirty="0">
              <a:solidFill>
                <a:srgbClr val="402A2E"/>
              </a:solidFill>
              <a:latin typeface="Times New Roman"/>
              <a:ea typeface="SimSun"/>
            </a:endParaRPr>
          </a:p>
          <a:p>
            <a:pPr marL="0" marR="0" indent="0" algn="just">
              <a:spcBef>
                <a:spcPts val="0"/>
              </a:spcBef>
              <a:spcAft>
                <a:spcPts val="0"/>
              </a:spcAft>
              <a:buNone/>
            </a:pPr>
            <a:endParaRPr lang="en-US" sz="2400" dirty="0" smtClean="0">
              <a:solidFill>
                <a:srgbClr val="402A2E"/>
              </a:solidFill>
              <a:latin typeface="Times New Roman"/>
              <a:ea typeface="SimSun"/>
            </a:endParaRPr>
          </a:p>
          <a:p>
            <a:pPr marL="0" marR="0" indent="0" algn="just">
              <a:spcBef>
                <a:spcPts val="0"/>
              </a:spcBef>
              <a:spcAft>
                <a:spcPts val="0"/>
              </a:spcAft>
              <a:buNone/>
            </a:pPr>
            <a:endParaRPr lang="en-US" sz="2400" dirty="0">
              <a:solidFill>
                <a:srgbClr val="402A2E"/>
              </a:solidFill>
              <a:latin typeface="Times New Roman"/>
              <a:ea typeface="SimSun"/>
            </a:endParaRPr>
          </a:p>
          <a:p>
            <a:pPr marL="0" marR="0" indent="0" algn="just">
              <a:spcBef>
                <a:spcPts val="0"/>
              </a:spcBef>
              <a:spcAft>
                <a:spcPts val="0"/>
              </a:spcAft>
              <a:buNone/>
            </a:pPr>
            <a:r>
              <a:rPr lang="en-US" sz="2200" b="1" dirty="0" smtClean="0">
                <a:solidFill>
                  <a:srgbClr val="402A2E"/>
                </a:solidFill>
                <a:latin typeface="Times New Roman"/>
                <a:ea typeface="SimSun"/>
              </a:rPr>
              <a:t>Note: </a:t>
            </a:r>
            <a:r>
              <a:rPr lang="en-US" sz="2200" dirty="0" smtClean="0">
                <a:solidFill>
                  <a:srgbClr val="402A2E"/>
                </a:solidFill>
                <a:latin typeface="Times New Roman"/>
                <a:ea typeface="SimSun"/>
              </a:rPr>
              <a:t>Scatter plot shows very strong (perfect)</a:t>
            </a:r>
          </a:p>
          <a:p>
            <a:pPr marL="0" marR="0" indent="0" algn="just">
              <a:spcBef>
                <a:spcPts val="0"/>
              </a:spcBef>
              <a:spcAft>
                <a:spcPts val="0"/>
              </a:spcAft>
              <a:buNone/>
            </a:pPr>
            <a:r>
              <a:rPr lang="en-US" sz="2200" dirty="0" smtClean="0">
                <a:solidFill>
                  <a:srgbClr val="402A2E"/>
                </a:solidFill>
                <a:latin typeface="Times New Roman"/>
                <a:ea typeface="SimSun"/>
              </a:rPr>
              <a:t>relationship b/w X and Y.</a:t>
            </a:r>
          </a:p>
          <a:p>
            <a:pPr marL="0" marR="0" indent="0" algn="just">
              <a:spcBef>
                <a:spcPts val="0"/>
              </a:spcBef>
              <a:spcAft>
                <a:spcPts val="0"/>
              </a:spcAft>
              <a:buNone/>
            </a:pPr>
            <a:r>
              <a:rPr lang="en-US" sz="2200" dirty="0" smtClean="0">
                <a:solidFill>
                  <a:srgbClr val="402A2E"/>
                </a:solidFill>
                <a:latin typeface="Times New Roman"/>
                <a:ea typeface="SimSun"/>
              </a:rPr>
              <a:t>But </a:t>
            </a:r>
            <a:r>
              <a:rPr lang="en-US" sz="2200" dirty="0" err="1" smtClean="0">
                <a:solidFill>
                  <a:srgbClr val="402A2E"/>
                </a:solidFill>
                <a:latin typeface="Times New Roman"/>
                <a:ea typeface="SimSun"/>
              </a:rPr>
              <a:t>Correl</a:t>
            </a:r>
            <a:r>
              <a:rPr lang="en-US" sz="2200" dirty="0" smtClean="0">
                <a:solidFill>
                  <a:srgbClr val="402A2E"/>
                </a:solidFill>
                <a:latin typeface="Times New Roman"/>
                <a:ea typeface="SimSun"/>
              </a:rPr>
              <a:t>(X,Y) is approx. zero.</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2811650730"/>
              </p:ext>
            </p:extLst>
          </p:nvPr>
        </p:nvGraphicFramePr>
        <p:xfrm>
          <a:off x="7162800" y="1219200"/>
          <a:ext cx="1219200" cy="5574030"/>
        </p:xfrm>
        <a:graphic>
          <a:graphicData uri="http://schemas.openxmlformats.org/drawingml/2006/table">
            <a:tbl>
              <a:tblPr>
                <a:tableStyleId>{5C22544A-7EE6-4342-B048-85BDC9FD1C3A}</a:tableStyleId>
              </a:tblPr>
              <a:tblGrid>
                <a:gridCol w="609600"/>
                <a:gridCol w="609600"/>
              </a:tblGrid>
              <a:tr h="190500">
                <a:tc>
                  <a:txBody>
                    <a:bodyPr/>
                    <a:lstStyle/>
                    <a:p>
                      <a:pPr algn="ctr" fontAlgn="ctr"/>
                      <a:r>
                        <a:rPr lang="en-US" sz="1600" b="1" u="none" strike="noStrike" dirty="0">
                          <a:effectLst/>
                        </a:rPr>
                        <a:t>X</a:t>
                      </a:r>
                      <a:endParaRPr lang="en-US" sz="1600" b="1" i="0" u="none" strike="noStrike" dirty="0">
                        <a:solidFill>
                          <a:srgbClr val="000000"/>
                        </a:solidFill>
                        <a:effectLst/>
                        <a:latin typeface="Calibri"/>
                      </a:endParaRPr>
                    </a:p>
                  </a:txBody>
                  <a:tcPr marL="9525" marR="9525" marT="9525" marB="0" anchor="ctr"/>
                </a:tc>
                <a:tc>
                  <a:txBody>
                    <a:bodyPr/>
                    <a:lstStyle/>
                    <a:p>
                      <a:pPr algn="ctr" fontAlgn="ctr"/>
                      <a:r>
                        <a:rPr lang="en-US" sz="1600" b="1" u="none" strike="noStrike">
                          <a:effectLst/>
                        </a:rPr>
                        <a:t>Y</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-10</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100</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-9</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81</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-8</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64</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-7</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49</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-6</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36</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-5</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25</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-4</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16</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-3</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9</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-2</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4</a:t>
                      </a:r>
                      <a:endParaRPr lang="en-US" sz="1600" b="1" i="0" u="none" strike="noStrike" dirty="0">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-1</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1</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0</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0</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1</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1</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2</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4</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3</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9</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4</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16</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5</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25</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6</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36</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7</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49</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8</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64</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9</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a:effectLst/>
                        </a:rPr>
                        <a:t>81</a:t>
                      </a:r>
                      <a:endParaRPr lang="en-US" sz="1600" b="1" i="0" u="none" strike="noStrike">
                        <a:solidFill>
                          <a:srgbClr val="000000"/>
                        </a:solidFill>
                        <a:effectLst/>
                        <a:latin typeface="Calibri"/>
                      </a:endParaRPr>
                    </a:p>
                  </a:txBody>
                  <a:tcPr marL="9525" marR="9525" marT="9525" marB="0" anchor="ctr"/>
                </a:tc>
              </a:tr>
              <a:tr h="190500">
                <a:tc>
                  <a:txBody>
                    <a:bodyPr/>
                    <a:lstStyle/>
                    <a:p>
                      <a:pPr algn="ctr" fontAlgn="ctr"/>
                      <a:r>
                        <a:rPr lang="en-US" sz="1600" b="1" u="none" strike="noStrike">
                          <a:effectLst/>
                        </a:rPr>
                        <a:t>10</a:t>
                      </a:r>
                      <a:endParaRPr lang="en-US" sz="1600" b="1" i="0" u="none" strike="noStrike">
                        <a:solidFill>
                          <a:srgbClr val="000000"/>
                        </a:solidFill>
                        <a:effectLst/>
                        <a:latin typeface="Calibri"/>
                      </a:endParaRPr>
                    </a:p>
                  </a:txBody>
                  <a:tcPr marL="9525" marR="9525" marT="9525" marB="0" anchor="ctr"/>
                </a:tc>
                <a:tc>
                  <a:txBody>
                    <a:bodyPr/>
                    <a:lstStyle/>
                    <a:p>
                      <a:pPr algn="ctr" fontAlgn="ctr"/>
                      <a:r>
                        <a:rPr lang="en-US" sz="1600" b="1" u="none" strike="noStrike" dirty="0">
                          <a:effectLst/>
                        </a:rPr>
                        <a:t>100</a:t>
                      </a:r>
                      <a:endParaRPr lang="en-US" sz="1600" b="1" i="0" u="none" strike="noStrike" dirty="0">
                        <a:solidFill>
                          <a:srgbClr val="000000"/>
                        </a:solidFill>
                        <a:effectLst/>
                        <a:latin typeface="Calibri"/>
                      </a:endParaRPr>
                    </a:p>
                  </a:txBody>
                  <a:tcPr marL="9525" marR="9525" marT="9525" marB="0" anchor="ctr"/>
                </a:tc>
              </a:tr>
            </a:tbl>
          </a:graphicData>
        </a:graphic>
      </p:graphicFrame>
      <p:graphicFrame>
        <p:nvGraphicFramePr>
          <p:cNvPr id="6" name="Chart 5"/>
          <p:cNvGraphicFramePr>
            <a:graphicFrameLocks/>
          </p:cNvGraphicFramePr>
          <p:nvPr>
            <p:extLst>
              <p:ext uri="{D42A27DB-BD31-4B8C-83A1-F6EECF244321}">
                <p14:modId xmlns:p14="http://schemas.microsoft.com/office/powerpoint/2010/main" xmlns="" val="129945341"/>
              </p:ext>
            </p:extLst>
          </p:nvPr>
        </p:nvGraphicFramePr>
        <p:xfrm>
          <a:off x="762000" y="23622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889097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b="1" dirty="0" smtClean="0">
                <a:latin typeface="Times New Roman" pitchFamily="18" charset="0"/>
                <a:cs typeface="Times New Roman" pitchFamily="18" charset="0"/>
              </a:rPr>
              <a:t>Non-Linearity: </a:t>
            </a:r>
            <a:r>
              <a:rPr lang="en-US" sz="2200" dirty="0" smtClean="0">
                <a:solidFill>
                  <a:srgbClr val="402A2E"/>
                </a:solidFill>
                <a:latin typeface="Times New Roman"/>
                <a:ea typeface="SimSun"/>
              </a:rPr>
              <a:t>Consider the data set on X and Y=X</a:t>
            </a:r>
            <a:r>
              <a:rPr lang="en-US" sz="2200" baseline="30000" dirty="0" smtClean="0">
                <a:solidFill>
                  <a:srgbClr val="402A2E"/>
                </a:solidFill>
                <a:latin typeface="Times New Roman"/>
                <a:ea typeface="SimSun"/>
              </a:rPr>
              <a:t>2</a:t>
            </a:r>
            <a:r>
              <a:rPr lang="en-US" sz="2200" dirty="0" smtClean="0">
                <a:solidFill>
                  <a:srgbClr val="402A2E"/>
                </a:solidFill>
                <a:latin typeface="Times New Roman"/>
                <a:ea typeface="SimSun"/>
              </a:rPr>
              <a:t>.</a:t>
            </a:r>
          </a:p>
          <a:p>
            <a:pPr marL="0" marR="0" indent="0" algn="just">
              <a:spcBef>
                <a:spcPts val="0"/>
              </a:spcBef>
              <a:spcAft>
                <a:spcPts val="0"/>
              </a:spcAft>
              <a:buNone/>
            </a:pPr>
            <a:endParaRPr lang="en-US" sz="2400" dirty="0">
              <a:solidFill>
                <a:srgbClr val="402A2E"/>
              </a:solidFill>
              <a:latin typeface="Times New Roman"/>
              <a:ea typeface="SimSun"/>
            </a:endParaRPr>
          </a:p>
          <a:p>
            <a:pPr marL="0" indent="0" algn="just">
              <a:spcBef>
                <a:spcPts val="0"/>
              </a:spcBef>
              <a:buNone/>
            </a:pPr>
            <a:endParaRPr lang="en-US" sz="2400" dirty="0" smtClean="0">
              <a:solidFill>
                <a:srgbClr val="402A2E"/>
              </a:solidFill>
              <a:latin typeface="Times New Roman"/>
              <a:ea typeface="SimSun"/>
            </a:endParaRPr>
          </a:p>
          <a:p>
            <a:pPr marL="0" indent="0" algn="just">
              <a:spcBef>
                <a:spcPts val="0"/>
              </a:spcBef>
              <a:buNone/>
            </a:pPr>
            <a:endParaRPr lang="en-US" sz="2400" dirty="0">
              <a:solidFill>
                <a:srgbClr val="402A2E"/>
              </a:solidFill>
              <a:latin typeface="Times New Roman"/>
              <a:ea typeface="SimSun"/>
            </a:endParaRPr>
          </a:p>
          <a:p>
            <a:pPr marL="0" indent="0" algn="just">
              <a:spcBef>
                <a:spcPts val="0"/>
              </a:spcBef>
              <a:buNone/>
            </a:pPr>
            <a:endParaRPr lang="en-US" sz="2400" dirty="0" smtClean="0">
              <a:solidFill>
                <a:srgbClr val="402A2E"/>
              </a:solidFill>
              <a:latin typeface="Times New Roman"/>
              <a:ea typeface="SimSun"/>
            </a:endParaRPr>
          </a:p>
          <a:p>
            <a:pPr marL="0" indent="0" algn="just">
              <a:spcBef>
                <a:spcPts val="0"/>
              </a:spcBef>
              <a:buNone/>
            </a:pPr>
            <a:endParaRPr lang="en-US" sz="2400" dirty="0">
              <a:solidFill>
                <a:srgbClr val="402A2E"/>
              </a:solidFill>
              <a:latin typeface="Times New Roman"/>
              <a:ea typeface="SimSun"/>
            </a:endParaRPr>
          </a:p>
          <a:p>
            <a:pPr marL="0" indent="0" algn="just">
              <a:spcBef>
                <a:spcPts val="0"/>
              </a:spcBef>
              <a:buNone/>
            </a:pPr>
            <a:endParaRPr lang="en-US" sz="2400" dirty="0" smtClean="0">
              <a:solidFill>
                <a:srgbClr val="402A2E"/>
              </a:solidFill>
              <a:latin typeface="Times New Roman"/>
              <a:ea typeface="SimSun"/>
            </a:endParaRPr>
          </a:p>
          <a:p>
            <a:pPr marL="0" indent="0" algn="just">
              <a:spcBef>
                <a:spcPts val="0"/>
              </a:spcBef>
              <a:buNone/>
            </a:pPr>
            <a:endParaRPr lang="en-US" sz="2400" dirty="0">
              <a:solidFill>
                <a:srgbClr val="402A2E"/>
              </a:solidFill>
              <a:latin typeface="Times New Roman"/>
              <a:ea typeface="SimSun"/>
            </a:endParaRPr>
          </a:p>
          <a:p>
            <a:pPr marL="0" indent="0" algn="just">
              <a:spcBef>
                <a:spcPts val="0"/>
              </a:spcBef>
              <a:buNone/>
            </a:pPr>
            <a:endParaRPr lang="en-US" sz="2400" dirty="0" smtClean="0">
              <a:solidFill>
                <a:srgbClr val="402A2E"/>
              </a:solidFill>
              <a:latin typeface="Times New Roman"/>
              <a:ea typeface="SimSun"/>
            </a:endParaRPr>
          </a:p>
          <a:p>
            <a:pPr marL="0" indent="0" algn="just">
              <a:spcBef>
                <a:spcPts val="0"/>
              </a:spcBef>
              <a:buNone/>
            </a:pPr>
            <a:r>
              <a:rPr lang="en-US" sz="2200" dirty="0" smtClean="0">
                <a:solidFill>
                  <a:srgbClr val="402A2E"/>
                </a:solidFill>
                <a:latin typeface="Times New Roman"/>
                <a:ea typeface="SimSun"/>
              </a:rPr>
              <a:t>The </a:t>
            </a:r>
            <a:r>
              <a:rPr lang="en-US" sz="2200" dirty="0">
                <a:solidFill>
                  <a:srgbClr val="402A2E"/>
                </a:solidFill>
                <a:latin typeface="Times New Roman"/>
                <a:ea typeface="SimSun"/>
              </a:rPr>
              <a:t>correlation coefficient only measures the strength of the linear relationship. </a:t>
            </a:r>
            <a:r>
              <a:rPr lang="en-US" sz="2200" dirty="0" smtClean="0">
                <a:solidFill>
                  <a:srgbClr val="402A2E"/>
                </a:solidFill>
                <a:latin typeface="Times New Roman"/>
                <a:ea typeface="SimSun"/>
              </a:rPr>
              <a:t>Hence </a:t>
            </a:r>
            <a:r>
              <a:rPr lang="en-US" sz="2200" dirty="0">
                <a:solidFill>
                  <a:srgbClr val="402A2E"/>
                </a:solidFill>
                <a:latin typeface="Times New Roman"/>
                <a:ea typeface="SimSun"/>
              </a:rPr>
              <a:t>it is essential to plot the data prior to doing statistical analysis. If the data does not fit a standard joint normal pattern (or close) then the standard analysis can be quite misleading.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graphicFrame>
        <p:nvGraphicFramePr>
          <p:cNvPr id="6" name="Chart 5"/>
          <p:cNvGraphicFramePr>
            <a:graphicFrameLocks/>
          </p:cNvGraphicFramePr>
          <p:nvPr>
            <p:extLst>
              <p:ext uri="{D42A27DB-BD31-4B8C-83A1-F6EECF244321}">
                <p14:modId xmlns:p14="http://schemas.microsoft.com/office/powerpoint/2010/main" xmlns="" val="1958776098"/>
              </p:ext>
            </p:extLst>
          </p:nvPr>
        </p:nvGraphicFramePr>
        <p:xfrm>
          <a:off x="762000" y="22860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6881180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400" b="1" dirty="0" smtClean="0">
                <a:latin typeface="Times New Roman" pitchFamily="18" charset="0"/>
                <a:cs typeface="Times New Roman" pitchFamily="18" charset="0"/>
              </a:rPr>
              <a:t>Outliers: </a:t>
            </a:r>
            <a:r>
              <a:rPr lang="en-US" sz="2400" dirty="0" smtClean="0">
                <a:solidFill>
                  <a:srgbClr val="402A2E"/>
                </a:solidFill>
                <a:latin typeface="Times New Roman"/>
                <a:ea typeface="SimSun"/>
              </a:rPr>
              <a:t>Outliers present in a data can mislead.</a:t>
            </a:r>
          </a:p>
          <a:p>
            <a:pPr marL="0" marR="0" indent="0" algn="just">
              <a:spcBef>
                <a:spcPts val="0"/>
              </a:spcBef>
              <a:spcAft>
                <a:spcPts val="0"/>
              </a:spcAft>
              <a:buNone/>
            </a:pPr>
            <a:r>
              <a:rPr lang="en-US" sz="2400" dirty="0" smtClean="0">
                <a:solidFill>
                  <a:srgbClr val="402A2E"/>
                </a:solidFill>
                <a:latin typeface="Times New Roman"/>
                <a:ea typeface="SimSun"/>
              </a:rPr>
              <a:t>Consider a data set:</a:t>
            </a: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r>
              <a:rPr lang="en-US" sz="2400" b="1" dirty="0" smtClean="0">
                <a:solidFill>
                  <a:srgbClr val="402A2E"/>
                </a:solidFill>
                <a:latin typeface="Times New Roman"/>
                <a:ea typeface="SimSun"/>
              </a:rPr>
              <a:t>Note:</a:t>
            </a:r>
            <a:r>
              <a:rPr lang="en-US" sz="2400" dirty="0" smtClean="0">
                <a:solidFill>
                  <a:srgbClr val="402A2E"/>
                </a:solidFill>
                <a:latin typeface="Times New Roman"/>
                <a:ea typeface="SimSun"/>
              </a:rPr>
              <a:t> A perfect linear relationship b/w X and Y is spoiled by one outlier. Calculated Correlation is 0.82.</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4136656410"/>
              </p:ext>
            </p:extLst>
          </p:nvPr>
        </p:nvGraphicFramePr>
        <p:xfrm>
          <a:off x="6400800" y="2286000"/>
          <a:ext cx="2057400" cy="3291840"/>
        </p:xfrm>
        <a:graphic>
          <a:graphicData uri="http://schemas.openxmlformats.org/drawingml/2006/table">
            <a:tbl>
              <a:tblPr>
                <a:tableStyleId>{5C22544A-7EE6-4342-B048-85BDC9FD1C3A}</a:tableStyleId>
              </a:tblPr>
              <a:tblGrid>
                <a:gridCol w="1028700"/>
                <a:gridCol w="1028700"/>
              </a:tblGrid>
              <a:tr h="0">
                <a:tc>
                  <a:txBody>
                    <a:bodyPr/>
                    <a:lstStyle/>
                    <a:p>
                      <a:pPr marL="0" marR="0" algn="ctr">
                        <a:spcBef>
                          <a:spcPts val="0"/>
                        </a:spcBef>
                        <a:spcAft>
                          <a:spcPts val="0"/>
                        </a:spcAft>
                      </a:pPr>
                      <a:r>
                        <a:rPr lang="en-AU" sz="1800" b="1" dirty="0" smtClean="0">
                          <a:effectLst/>
                        </a:rPr>
                        <a:t>x</a:t>
                      </a:r>
                      <a:endParaRPr lang="en-US" sz="1800" b="1" dirty="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b="1" dirty="0" smtClean="0">
                          <a:effectLst/>
                        </a:rPr>
                        <a:t>y</a:t>
                      </a:r>
                      <a:endParaRPr lang="en-US" sz="1800" b="1"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10</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7.46</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8</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6.77</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13</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12.7</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9</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7.11</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11</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7.81</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14</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8.84</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6</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6.08</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4</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5.39</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12</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8.15</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7</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6.42</a:t>
                      </a:r>
                      <a:endParaRPr lang="en-US" sz="1800" dirty="0">
                        <a:effectLst/>
                        <a:latin typeface="Times New Roman"/>
                        <a:ea typeface="Times New Roman"/>
                      </a:endParaRPr>
                    </a:p>
                  </a:txBody>
                  <a:tcPr marL="68580" marR="68580" marT="0" marB="0"/>
                </a:tc>
              </a:tr>
              <a:tr h="0">
                <a:tc>
                  <a:txBody>
                    <a:bodyPr/>
                    <a:lstStyle/>
                    <a:p>
                      <a:pPr marL="0" marR="0" algn="ctr">
                        <a:spcBef>
                          <a:spcPts val="0"/>
                        </a:spcBef>
                        <a:spcAft>
                          <a:spcPts val="0"/>
                        </a:spcAft>
                      </a:pPr>
                      <a:r>
                        <a:rPr lang="en-AU" sz="1800">
                          <a:effectLst/>
                        </a:rPr>
                        <a:t>5</a:t>
                      </a:r>
                      <a:endParaRPr lang="en-US" sz="1800">
                        <a:effectLst/>
                        <a:latin typeface="Times New Roman"/>
                        <a:ea typeface="Times New Roman"/>
                      </a:endParaRPr>
                    </a:p>
                  </a:txBody>
                  <a:tcPr marL="68580" marR="68580" marT="0" marB="0"/>
                </a:tc>
                <a:tc>
                  <a:txBody>
                    <a:bodyPr/>
                    <a:lstStyle/>
                    <a:p>
                      <a:pPr marL="0" marR="0" algn="ctr">
                        <a:spcBef>
                          <a:spcPts val="0"/>
                        </a:spcBef>
                        <a:spcAft>
                          <a:spcPts val="0"/>
                        </a:spcAft>
                      </a:pPr>
                      <a:r>
                        <a:rPr lang="en-AU" sz="1800" dirty="0">
                          <a:effectLst/>
                        </a:rPr>
                        <a:t>5.73</a:t>
                      </a:r>
                      <a:endParaRPr lang="en-US" sz="1800" dirty="0">
                        <a:effectLst/>
                        <a:latin typeface="Times New Roman"/>
                        <a:ea typeface="Times New Roman"/>
                      </a:endParaRPr>
                    </a:p>
                  </a:txBody>
                  <a:tcPr marL="68580" marR="68580" marT="0" marB="0"/>
                </a:tc>
              </a:tr>
            </a:tbl>
          </a:graphicData>
        </a:graphic>
      </p:graphicFrame>
      <p:graphicFrame>
        <p:nvGraphicFramePr>
          <p:cNvPr id="6" name="Chart 5"/>
          <p:cNvGraphicFramePr>
            <a:graphicFrameLocks/>
          </p:cNvGraphicFramePr>
          <p:nvPr>
            <p:extLst>
              <p:ext uri="{D42A27DB-BD31-4B8C-83A1-F6EECF244321}">
                <p14:modId xmlns:p14="http://schemas.microsoft.com/office/powerpoint/2010/main" xmlns="" val="2705828229"/>
              </p:ext>
            </p:extLst>
          </p:nvPr>
        </p:nvGraphicFramePr>
        <p:xfrm>
          <a:off x="762000" y="26670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2669750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400" b="1" dirty="0" smtClean="0">
                <a:latin typeface="Times New Roman" pitchFamily="18" charset="0"/>
                <a:cs typeface="Times New Roman" pitchFamily="18" charset="0"/>
              </a:rPr>
              <a:t>Outliers: </a:t>
            </a:r>
            <a:r>
              <a:rPr lang="en-US" sz="2400" dirty="0" smtClean="0">
                <a:solidFill>
                  <a:srgbClr val="402A2E"/>
                </a:solidFill>
                <a:latin typeface="Times New Roman"/>
                <a:ea typeface="SimSun"/>
              </a:rPr>
              <a:t>Outliers present in a data can mislead.</a:t>
            </a:r>
          </a:p>
          <a:p>
            <a:pPr marL="0" marR="0" indent="0" algn="just">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endParaRPr lang="en-US" sz="2400" dirty="0" smtClean="0">
              <a:solidFill>
                <a:srgbClr val="402A2E"/>
              </a:solidFill>
              <a:latin typeface="Times New Roman"/>
              <a:ea typeface="SimSun"/>
            </a:endParaRPr>
          </a:p>
          <a:p>
            <a:pPr marL="0" marR="0" indent="0">
              <a:spcBef>
                <a:spcPts val="0"/>
              </a:spcBef>
              <a:spcAft>
                <a:spcPts val="0"/>
              </a:spcAft>
              <a:buNone/>
            </a:pPr>
            <a:endParaRPr lang="en-US" sz="2400" dirty="0">
              <a:solidFill>
                <a:srgbClr val="402A2E"/>
              </a:solidFill>
              <a:latin typeface="Times New Roman"/>
              <a:ea typeface="SimSun"/>
            </a:endParaRPr>
          </a:p>
          <a:p>
            <a:pPr marL="0" marR="0" indent="0">
              <a:spcBef>
                <a:spcPts val="0"/>
              </a:spcBef>
              <a:spcAft>
                <a:spcPts val="0"/>
              </a:spcAft>
              <a:buNone/>
            </a:pPr>
            <a:r>
              <a:rPr lang="en-US" sz="2400" b="1" dirty="0">
                <a:latin typeface="Times New Roman"/>
                <a:ea typeface="Times New Roman"/>
              </a:rPr>
              <a:t>LESSON:</a:t>
            </a:r>
            <a:r>
              <a:rPr lang="en-US" sz="2400" dirty="0">
                <a:latin typeface="Times New Roman"/>
                <a:ea typeface="Times New Roman"/>
              </a:rPr>
              <a:t> One outlier, or a small group of outliers, can distort a strong correlation </a:t>
            </a:r>
            <a:r>
              <a:rPr lang="en-US" sz="2400" dirty="0" smtClean="0">
                <a:latin typeface="Times New Roman"/>
                <a:ea typeface="Times New Roman"/>
              </a:rPr>
              <a:t>and </a:t>
            </a:r>
            <a:r>
              <a:rPr lang="en-US" sz="2400" dirty="0">
                <a:latin typeface="Times New Roman"/>
                <a:ea typeface="Times New Roman"/>
              </a:rPr>
              <a:t>make it appear as a zero or even negative correlation</a:t>
            </a:r>
            <a:r>
              <a:rPr lang="en-US" sz="2400" dirty="0" smtClean="0">
                <a:latin typeface="Times New Roman"/>
                <a:ea typeface="Times New Roman"/>
              </a:rPr>
              <a:t>.</a:t>
            </a:r>
            <a:endParaRPr lang="en-US" sz="2400" dirty="0">
              <a:effectLst/>
              <a:latin typeface="Times New Roman"/>
              <a:ea typeface="Times New Roma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graphicFrame>
        <p:nvGraphicFramePr>
          <p:cNvPr id="6" name="Chart 5"/>
          <p:cNvGraphicFramePr>
            <a:graphicFrameLocks/>
          </p:cNvGraphicFramePr>
          <p:nvPr>
            <p:extLst>
              <p:ext uri="{D42A27DB-BD31-4B8C-83A1-F6EECF244321}">
                <p14:modId xmlns:p14="http://schemas.microsoft.com/office/powerpoint/2010/main" xmlns="" val="1698702378"/>
              </p:ext>
            </p:extLst>
          </p:nvPr>
        </p:nvGraphicFramePr>
        <p:xfrm>
          <a:off x="762000" y="22860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35814205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b="1" dirty="0" smtClean="0">
                <a:latin typeface="Times New Roman" pitchFamily="18" charset="0"/>
                <a:cs typeface="Times New Roman" pitchFamily="18" charset="0"/>
              </a:rPr>
              <a:t>Ecological Correlations:</a:t>
            </a:r>
          </a:p>
          <a:p>
            <a:pPr marL="0" marR="0" indent="0" algn="just">
              <a:spcBef>
                <a:spcPts val="0"/>
              </a:spcBef>
              <a:spcAft>
                <a:spcPts val="0"/>
              </a:spcAft>
              <a:buNone/>
            </a:pPr>
            <a:r>
              <a:rPr lang="en-US" sz="2200" dirty="0">
                <a:solidFill>
                  <a:srgbClr val="402A2E"/>
                </a:solidFill>
                <a:latin typeface="Times New Roman"/>
                <a:ea typeface="SimSun"/>
              </a:rPr>
              <a:t>When a correlation is measured at a group level, and then conclusions drawn for individuals within groups, this is called an “ecological correlation</a:t>
            </a:r>
            <a:r>
              <a:rPr lang="en-US" sz="2200" dirty="0" smtClean="0">
                <a:solidFill>
                  <a:srgbClr val="402A2E"/>
                </a:solidFill>
                <a:latin typeface="Times New Roman"/>
                <a:ea typeface="SimSun"/>
              </a:rPr>
              <a:t>”.</a:t>
            </a:r>
          </a:p>
          <a:p>
            <a:pPr marL="0" marR="0" indent="0" algn="just">
              <a:spcBef>
                <a:spcPts val="0"/>
              </a:spcBef>
              <a:spcAft>
                <a:spcPts val="0"/>
              </a:spcAft>
              <a:buNone/>
            </a:pPr>
            <a:endParaRPr lang="en-US" sz="2200" dirty="0">
              <a:solidFill>
                <a:srgbClr val="402A2E"/>
              </a:solidFill>
              <a:latin typeface="Times New Roman"/>
              <a:ea typeface="SimSun"/>
            </a:endParaRPr>
          </a:p>
          <a:p>
            <a:pPr marL="0" marR="0" indent="0" algn="just">
              <a:spcBef>
                <a:spcPts val="0"/>
              </a:spcBef>
              <a:spcAft>
                <a:spcPts val="0"/>
              </a:spcAft>
              <a:buNone/>
            </a:pPr>
            <a:r>
              <a:rPr lang="en-US" sz="2200" b="1" dirty="0" smtClean="0">
                <a:solidFill>
                  <a:srgbClr val="402A2E"/>
                </a:solidFill>
                <a:latin typeface="Times New Roman"/>
                <a:ea typeface="SimSun"/>
              </a:rPr>
              <a:t>Example:</a:t>
            </a:r>
            <a:r>
              <a:rPr lang="en-US" sz="2200" dirty="0" smtClean="0">
                <a:solidFill>
                  <a:srgbClr val="402A2E"/>
                </a:solidFill>
                <a:latin typeface="Times New Roman"/>
                <a:ea typeface="SimSun"/>
              </a:rPr>
              <a:t> Suppose </a:t>
            </a:r>
            <a:r>
              <a:rPr lang="en-US" sz="2200" dirty="0">
                <a:solidFill>
                  <a:srgbClr val="402A2E"/>
                </a:solidFill>
                <a:latin typeface="Times New Roman"/>
                <a:ea typeface="SimSun"/>
              </a:rPr>
              <a:t>we look at country data on total number of cigarettes consumed and total number of lung cancer cases, and find a strong </a:t>
            </a:r>
            <a:r>
              <a:rPr lang="en-US" sz="2200" dirty="0" smtClean="0">
                <a:solidFill>
                  <a:srgbClr val="402A2E"/>
                </a:solidFill>
                <a:latin typeface="Times New Roman"/>
                <a:ea typeface="SimSun"/>
              </a:rPr>
              <a:t>correlation.</a:t>
            </a:r>
          </a:p>
          <a:p>
            <a:pPr marL="0" marR="0" indent="0" algn="just">
              <a:spcBef>
                <a:spcPts val="0"/>
              </a:spcBef>
              <a:spcAft>
                <a:spcPts val="0"/>
              </a:spcAft>
              <a:buNone/>
            </a:pPr>
            <a:r>
              <a:rPr lang="en-US" sz="2200" dirty="0" smtClean="0">
                <a:solidFill>
                  <a:srgbClr val="402A2E"/>
                </a:solidFill>
                <a:latin typeface="Times New Roman"/>
                <a:ea typeface="SimSun"/>
              </a:rPr>
              <a:t>From </a:t>
            </a:r>
            <a:r>
              <a:rPr lang="en-US" sz="2200" dirty="0">
                <a:solidFill>
                  <a:srgbClr val="402A2E"/>
                </a:solidFill>
                <a:latin typeface="Times New Roman"/>
                <a:ea typeface="SimSun"/>
              </a:rPr>
              <a:t>this, we might be tempted to conclude that smoking causes cancer. However, countries do not smoke, individuals do. So this is an ecological </a:t>
            </a:r>
            <a:r>
              <a:rPr lang="en-US" sz="2200" dirty="0" smtClean="0">
                <a:solidFill>
                  <a:srgbClr val="402A2E"/>
                </a:solidFill>
                <a:latin typeface="Times New Roman"/>
                <a:ea typeface="SimSun"/>
              </a:rPr>
              <a:t>correlation.</a:t>
            </a:r>
          </a:p>
          <a:p>
            <a:pPr marL="0" marR="0" indent="0" algn="just">
              <a:spcBef>
                <a:spcPts val="0"/>
              </a:spcBef>
              <a:spcAft>
                <a:spcPts val="0"/>
              </a:spcAft>
              <a:buNone/>
            </a:pPr>
            <a:r>
              <a:rPr lang="en-US" sz="2200" dirty="0" smtClean="0">
                <a:solidFill>
                  <a:srgbClr val="402A2E"/>
                </a:solidFill>
                <a:latin typeface="Times New Roman"/>
                <a:ea typeface="SimSun"/>
              </a:rPr>
              <a:t>It </a:t>
            </a:r>
            <a:r>
              <a:rPr lang="en-US" sz="2200" dirty="0">
                <a:solidFill>
                  <a:srgbClr val="402A2E"/>
                </a:solidFill>
                <a:latin typeface="Times New Roman"/>
                <a:ea typeface="SimSun"/>
              </a:rPr>
              <a:t>is easily possible to make up data such that despite a strong ecological correlation, there is no relation between smoking and cancer at the individual </a:t>
            </a:r>
            <a:r>
              <a:rPr lang="en-US" sz="2200" dirty="0" smtClean="0">
                <a:solidFill>
                  <a:srgbClr val="402A2E"/>
                </a:solidFill>
                <a:latin typeface="Times New Roman"/>
                <a:ea typeface="SimSun"/>
              </a:rPr>
              <a:t>level.</a:t>
            </a:r>
            <a:endParaRPr lang="en-US" sz="2200" dirty="0">
              <a:solidFill>
                <a:srgbClr val="402A2E"/>
              </a:solidFill>
              <a:effectLst/>
              <a:latin typeface="Times New Roman"/>
              <a:ea typeface="SimSu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xmlns="" val="2214688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000" b="1" dirty="0" smtClean="0">
                <a:latin typeface="Times New Roman" pitchFamily="18" charset="0"/>
                <a:cs typeface="Times New Roman" pitchFamily="18" charset="0"/>
              </a:rPr>
              <a:t>Ecological Correlations:</a:t>
            </a:r>
          </a:p>
          <a:p>
            <a:pPr marL="0" marR="0" indent="0" algn="just">
              <a:spcBef>
                <a:spcPts val="0"/>
              </a:spcBef>
              <a:spcAft>
                <a:spcPts val="0"/>
              </a:spcAft>
              <a:buNone/>
            </a:pPr>
            <a:r>
              <a:rPr lang="en-US" sz="2000" dirty="0" smtClean="0">
                <a:solidFill>
                  <a:srgbClr val="402A2E"/>
                </a:solidFill>
                <a:latin typeface="Times New Roman"/>
                <a:ea typeface="SimSun"/>
              </a:rPr>
              <a:t>For </a:t>
            </a:r>
            <a:r>
              <a:rPr lang="en-US" sz="2000" dirty="0">
                <a:solidFill>
                  <a:srgbClr val="402A2E"/>
                </a:solidFill>
                <a:latin typeface="Times New Roman"/>
                <a:ea typeface="SimSun"/>
              </a:rPr>
              <a:t>example suppose that there is a sequence of countries with increasing populations: 10, 100, 200, 500 etc. Suppose all males in each country smoke, but none of them get lung cancer, while none of the females smoke, but all females get lung cancer. If we look at individual data on smoking and cancer (at the level of persons), we will find a perfect correlation of -100%. No one who smokes gets cancer, and no one who gets cancer smokes. </a:t>
            </a:r>
            <a:endParaRPr lang="en-US" sz="2000" dirty="0" smtClean="0">
              <a:solidFill>
                <a:srgbClr val="402A2E"/>
              </a:solidFill>
              <a:latin typeface="Times New Roman"/>
              <a:ea typeface="SimSun"/>
            </a:endParaRPr>
          </a:p>
          <a:p>
            <a:pPr marL="0" marR="0" indent="0" algn="just">
              <a:spcBef>
                <a:spcPts val="0"/>
              </a:spcBef>
              <a:spcAft>
                <a:spcPts val="0"/>
              </a:spcAft>
              <a:buNone/>
            </a:pPr>
            <a:endParaRPr lang="en-US" sz="2000" dirty="0" smtClean="0">
              <a:solidFill>
                <a:srgbClr val="402A2E"/>
              </a:solidFill>
              <a:latin typeface="Times New Roman"/>
              <a:ea typeface="SimSun"/>
            </a:endParaRPr>
          </a:p>
          <a:p>
            <a:pPr marL="0" marR="0" indent="0" algn="just">
              <a:spcBef>
                <a:spcPts val="0"/>
              </a:spcBef>
              <a:spcAft>
                <a:spcPts val="0"/>
              </a:spcAft>
              <a:buNone/>
            </a:pPr>
            <a:r>
              <a:rPr lang="en-US" sz="2000" dirty="0" smtClean="0">
                <a:solidFill>
                  <a:srgbClr val="402A2E"/>
                </a:solidFill>
                <a:latin typeface="Times New Roman"/>
                <a:ea typeface="SimSun"/>
              </a:rPr>
              <a:t>However </a:t>
            </a:r>
            <a:r>
              <a:rPr lang="en-US" sz="2000" dirty="0">
                <a:solidFill>
                  <a:srgbClr val="402A2E"/>
                </a:solidFill>
                <a:latin typeface="Times New Roman"/>
                <a:ea typeface="SimSun"/>
              </a:rPr>
              <a:t>if we look at the ecological correlation at the group level, we will find that there is a perfect +100% correlation between smoking and cancer – the larger the number of smokers, the large the number of lung cancer cases in each country. There will be a perfect linear relations between the two at the level of the </a:t>
            </a:r>
            <a:r>
              <a:rPr lang="en-US" sz="2000" dirty="0" smtClean="0">
                <a:solidFill>
                  <a:srgbClr val="402A2E"/>
                </a:solidFill>
                <a:latin typeface="Times New Roman"/>
                <a:ea typeface="SimSun"/>
              </a:rPr>
              <a:t>country.</a:t>
            </a:r>
          </a:p>
          <a:p>
            <a:pPr marL="0" marR="0" indent="0" algn="just">
              <a:spcBef>
                <a:spcPts val="0"/>
              </a:spcBef>
              <a:spcAft>
                <a:spcPts val="0"/>
              </a:spcAft>
              <a:buNone/>
            </a:pPr>
            <a:r>
              <a:rPr lang="en-US" sz="2000" dirty="0" smtClean="0">
                <a:solidFill>
                  <a:srgbClr val="402A2E"/>
                </a:solidFill>
                <a:latin typeface="Times New Roman"/>
                <a:ea typeface="SimSun"/>
              </a:rPr>
              <a:t>This example shows </a:t>
            </a:r>
            <a:r>
              <a:rPr lang="en-US" sz="2000" dirty="0">
                <a:solidFill>
                  <a:srgbClr val="402A2E"/>
                </a:solidFill>
                <a:latin typeface="Times New Roman"/>
                <a:ea typeface="SimSun"/>
              </a:rPr>
              <a:t>that group level correlations cannot necessarily be reduced to the level of individuals. </a:t>
            </a:r>
            <a:endParaRPr lang="en-US" sz="2000" dirty="0">
              <a:solidFill>
                <a:srgbClr val="402A2E"/>
              </a:solidFill>
              <a:effectLst/>
              <a:latin typeface="Times New Roman"/>
              <a:ea typeface="SimSu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extLst>
      <p:ext uri="{BB962C8B-B14F-4D97-AF65-F5344CB8AC3E}">
        <p14:creationId xmlns:p14="http://schemas.microsoft.com/office/powerpoint/2010/main" xmlns="" val="39835879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077200" cy="4876800"/>
          </a:xfrm>
        </p:spPr>
        <p:txBody>
          <a:bodyPr>
            <a:noAutofit/>
          </a:bodyPr>
          <a:lstStyle/>
          <a:p>
            <a:pPr marL="0" indent="0" algn="just">
              <a:buNone/>
            </a:pPr>
            <a:r>
              <a:rPr lang="en-US" sz="2000" b="1" dirty="0" smtClean="0">
                <a:latin typeface="Times New Roman" pitchFamily="18" charset="0"/>
                <a:cs typeface="Times New Roman" pitchFamily="18" charset="0"/>
              </a:rPr>
              <a:t>Trends:</a:t>
            </a:r>
          </a:p>
          <a:p>
            <a:pPr marL="0" marR="0" indent="0" algn="just">
              <a:spcBef>
                <a:spcPts val="0"/>
              </a:spcBef>
              <a:spcAft>
                <a:spcPts val="0"/>
              </a:spcAft>
              <a:buNone/>
            </a:pPr>
            <a:r>
              <a:rPr lang="en-US" sz="2000" dirty="0" smtClean="0">
                <a:solidFill>
                  <a:srgbClr val="402A2E"/>
                </a:solidFill>
                <a:latin typeface="Times New Roman"/>
                <a:ea typeface="SimSun"/>
              </a:rPr>
              <a:t>One of the most damaging and least understood phenomenon is that of spurious correlation.</a:t>
            </a:r>
          </a:p>
          <a:p>
            <a:pPr marL="0" marR="0" indent="0" algn="just">
              <a:spcBef>
                <a:spcPts val="0"/>
              </a:spcBef>
              <a:spcAft>
                <a:spcPts val="0"/>
              </a:spcAft>
              <a:buNone/>
            </a:pPr>
            <a:r>
              <a:rPr lang="en-US" sz="2000" dirty="0" smtClean="0">
                <a:solidFill>
                  <a:srgbClr val="402A2E"/>
                </a:solidFill>
                <a:latin typeface="Times New Roman"/>
                <a:ea typeface="SimSun"/>
              </a:rPr>
              <a:t>Correlation </a:t>
            </a:r>
            <a:r>
              <a:rPr lang="en-US" sz="2000" dirty="0">
                <a:solidFill>
                  <a:srgbClr val="402A2E"/>
                </a:solidFill>
                <a:latin typeface="Times New Roman"/>
                <a:ea typeface="SimSun"/>
              </a:rPr>
              <a:t>reveals the relationship between two stationary variables, and does not work to reveal any relationship between </a:t>
            </a:r>
            <a:r>
              <a:rPr lang="en-US" sz="2000" dirty="0" err="1">
                <a:solidFill>
                  <a:srgbClr val="402A2E"/>
                </a:solidFill>
                <a:latin typeface="Times New Roman"/>
                <a:ea typeface="SimSun"/>
              </a:rPr>
              <a:t>nonstationary</a:t>
            </a:r>
            <a:r>
              <a:rPr lang="en-US" sz="2000" dirty="0">
                <a:solidFill>
                  <a:srgbClr val="402A2E"/>
                </a:solidFill>
                <a:latin typeface="Times New Roman"/>
                <a:ea typeface="SimSun"/>
              </a:rPr>
              <a:t> and trending </a:t>
            </a:r>
            <a:r>
              <a:rPr lang="en-US" sz="2000" dirty="0" smtClean="0">
                <a:solidFill>
                  <a:srgbClr val="402A2E"/>
                </a:solidFill>
                <a:latin typeface="Times New Roman"/>
                <a:ea typeface="SimSun"/>
              </a:rPr>
              <a:t>variables.</a:t>
            </a:r>
          </a:p>
          <a:p>
            <a:pPr marL="0" marR="0" indent="0" algn="just">
              <a:spcBef>
                <a:spcPts val="0"/>
              </a:spcBef>
              <a:spcAft>
                <a:spcPts val="0"/>
              </a:spcAft>
              <a:buNone/>
            </a:pPr>
            <a:r>
              <a:rPr lang="en-US" sz="2000" dirty="0" smtClean="0">
                <a:solidFill>
                  <a:srgbClr val="402A2E"/>
                </a:solidFill>
                <a:latin typeface="Times New Roman"/>
                <a:ea typeface="SimSun"/>
              </a:rPr>
              <a:t>The </a:t>
            </a:r>
            <a:r>
              <a:rPr lang="en-US" sz="2000" dirty="0">
                <a:solidFill>
                  <a:srgbClr val="402A2E"/>
                </a:solidFill>
                <a:latin typeface="Times New Roman"/>
                <a:ea typeface="SimSun"/>
              </a:rPr>
              <a:t>most important such case is when the two variables in question have increasing (or decreasing) trends. </a:t>
            </a:r>
            <a:endParaRPr lang="en-US" sz="2000" dirty="0">
              <a:solidFill>
                <a:srgbClr val="402A2E"/>
              </a:solidFill>
              <a:effectLst/>
              <a:latin typeface="Times New Roman"/>
              <a:ea typeface="SimSu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xmlns="" val="1500268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5257800" cy="4876800"/>
          </a:xfrm>
        </p:spPr>
        <p:txBody>
          <a:bodyPr>
            <a:noAutofit/>
          </a:bodyPr>
          <a:lstStyle/>
          <a:p>
            <a:pPr marL="0" indent="0" algn="just">
              <a:buNone/>
            </a:pPr>
            <a:r>
              <a:rPr lang="en-US" sz="2000" b="1" dirty="0" smtClean="0">
                <a:latin typeface="Times New Roman" pitchFamily="18" charset="0"/>
                <a:cs typeface="Times New Roman" pitchFamily="18" charset="0"/>
              </a:rPr>
              <a:t>Trends:</a:t>
            </a:r>
          </a:p>
          <a:p>
            <a:pPr marL="0" marR="0" indent="0" algn="just">
              <a:spcBef>
                <a:spcPts val="0"/>
              </a:spcBef>
              <a:spcAft>
                <a:spcPts val="0"/>
              </a:spcAft>
              <a:buNone/>
            </a:pPr>
            <a:r>
              <a:rPr lang="en-US" sz="2000" b="1" dirty="0" smtClean="0">
                <a:solidFill>
                  <a:srgbClr val="402A2E"/>
                </a:solidFill>
                <a:latin typeface="Times New Roman"/>
                <a:ea typeface="SimSun"/>
              </a:rPr>
              <a:t>Example:</a:t>
            </a:r>
            <a:r>
              <a:rPr lang="en-US" sz="2000" dirty="0" smtClean="0">
                <a:solidFill>
                  <a:srgbClr val="402A2E"/>
                </a:solidFill>
                <a:latin typeface="Times New Roman"/>
                <a:ea typeface="SimSun"/>
              </a:rPr>
              <a:t> Consider data </a:t>
            </a:r>
            <a:r>
              <a:rPr lang="en-US" sz="2000" dirty="0">
                <a:solidFill>
                  <a:srgbClr val="402A2E"/>
                </a:solidFill>
                <a:latin typeface="Times New Roman"/>
                <a:ea typeface="SimSun"/>
              </a:rPr>
              <a:t>on GNP per capita for Bhutan and El </a:t>
            </a:r>
            <a:r>
              <a:rPr lang="en-US" sz="2000" dirty="0" smtClean="0">
                <a:solidFill>
                  <a:srgbClr val="402A2E"/>
                </a:solidFill>
                <a:latin typeface="Times New Roman"/>
                <a:ea typeface="SimSun"/>
              </a:rPr>
              <a:t>Salvador. In </a:t>
            </a:r>
            <a:r>
              <a:rPr lang="en-US" sz="2000" dirty="0">
                <a:solidFill>
                  <a:srgbClr val="402A2E"/>
                </a:solidFill>
                <a:latin typeface="Times New Roman"/>
                <a:ea typeface="SimSun"/>
              </a:rPr>
              <a:t>practical terms, we could easily consider these to be “independent” series – these two small economies are remote from each other geographically, and have no linkages to speak of</a:t>
            </a:r>
            <a:r>
              <a:rPr lang="en-US" sz="2000" dirty="0" smtClean="0">
                <a:solidFill>
                  <a:srgbClr val="402A2E"/>
                </a:solidFill>
                <a:latin typeface="Times New Roman"/>
                <a:ea typeface="SimSun"/>
              </a:rPr>
              <a:t>.</a:t>
            </a:r>
          </a:p>
          <a:p>
            <a:pPr marL="0" marR="0" indent="0" algn="just">
              <a:spcBef>
                <a:spcPts val="0"/>
              </a:spcBef>
              <a:spcAft>
                <a:spcPts val="0"/>
              </a:spcAft>
              <a:buNone/>
            </a:pPr>
            <a:r>
              <a:rPr lang="en-US" sz="2000" dirty="0" smtClean="0">
                <a:solidFill>
                  <a:srgbClr val="402A2E"/>
                </a:solidFill>
                <a:effectLst/>
                <a:latin typeface="Times New Roman"/>
                <a:ea typeface="SimSun"/>
              </a:rPr>
              <a:t>Hence correlation is expected to Zero.</a:t>
            </a:r>
            <a:endParaRPr lang="en-US" sz="2000" dirty="0">
              <a:solidFill>
                <a:srgbClr val="402A2E"/>
              </a:solidFill>
              <a:effectLst/>
              <a:latin typeface="Times New Roman"/>
              <a:ea typeface="SimSu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1832322878"/>
              </p:ext>
            </p:extLst>
          </p:nvPr>
        </p:nvGraphicFramePr>
        <p:xfrm>
          <a:off x="6096000" y="1447800"/>
          <a:ext cx="2379345" cy="5120640"/>
        </p:xfrm>
        <a:graphic>
          <a:graphicData uri="http://schemas.openxmlformats.org/drawingml/2006/table">
            <a:tbl>
              <a:tblPr>
                <a:tableStyleId>{5C22544A-7EE6-4342-B048-85BDC9FD1C3A}</a:tableStyleId>
              </a:tblPr>
              <a:tblGrid>
                <a:gridCol w="609600"/>
                <a:gridCol w="807085"/>
                <a:gridCol w="962660"/>
              </a:tblGrid>
              <a:tr h="161925">
                <a:tc>
                  <a:txBody>
                    <a:bodyPr/>
                    <a:lstStyle/>
                    <a:p>
                      <a:pPr marL="0" marR="0" algn="l">
                        <a:spcBef>
                          <a:spcPts val="0"/>
                        </a:spcBef>
                        <a:spcAft>
                          <a:spcPts val="0"/>
                        </a:spcAft>
                      </a:pPr>
                      <a:r>
                        <a:rPr lang="en-US" sz="1200" b="1" dirty="0">
                          <a:effectLst/>
                        </a:rPr>
                        <a:t>Year</a:t>
                      </a:r>
                      <a:endParaRPr lang="en-US" sz="1800" b="1" dirty="0">
                        <a:solidFill>
                          <a:srgbClr val="402A2E"/>
                        </a:solidFill>
                        <a:effectLst/>
                        <a:latin typeface="Times New Roman"/>
                        <a:ea typeface="SimSun"/>
                      </a:endParaRPr>
                    </a:p>
                  </a:txBody>
                  <a:tcPr marL="68580" marR="68580" marT="0" marB="0" anchor="b"/>
                </a:tc>
                <a:tc>
                  <a:txBody>
                    <a:bodyPr/>
                    <a:lstStyle/>
                    <a:p>
                      <a:pPr marL="0" marR="0" algn="l">
                        <a:spcBef>
                          <a:spcPts val="0"/>
                        </a:spcBef>
                        <a:spcAft>
                          <a:spcPts val="0"/>
                        </a:spcAft>
                      </a:pPr>
                      <a:r>
                        <a:rPr lang="en-US" sz="1200" b="1" dirty="0">
                          <a:effectLst/>
                        </a:rPr>
                        <a:t>.Bhutan</a:t>
                      </a:r>
                      <a:endParaRPr lang="en-US" sz="1800" b="1" dirty="0">
                        <a:solidFill>
                          <a:srgbClr val="402A2E"/>
                        </a:solidFill>
                        <a:effectLst/>
                        <a:latin typeface="Times New Roman"/>
                        <a:ea typeface="SimSun"/>
                      </a:endParaRPr>
                    </a:p>
                  </a:txBody>
                  <a:tcPr marL="68580" marR="68580" marT="0" marB="0" anchor="b"/>
                </a:tc>
                <a:tc>
                  <a:txBody>
                    <a:bodyPr/>
                    <a:lstStyle/>
                    <a:p>
                      <a:pPr marL="0" marR="0" algn="ctr">
                        <a:spcBef>
                          <a:spcPts val="0"/>
                        </a:spcBef>
                        <a:spcAft>
                          <a:spcPts val="0"/>
                        </a:spcAft>
                      </a:pPr>
                      <a:r>
                        <a:rPr lang="en-US" sz="1200" b="1" dirty="0" err="1">
                          <a:effectLst/>
                        </a:rPr>
                        <a:t>ElSalvador</a:t>
                      </a:r>
                      <a:endParaRPr lang="en-US" sz="1800" b="1"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1979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1478.424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4171.818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1583.599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3693.96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1626.714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3434.062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1722.021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3466.129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1800.135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3490.863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1807.344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3484.543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1924.189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3455.915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2203.557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3500.369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2156.315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3516.656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2197.854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3495.197</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2344.948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3601.444</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2393.125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3660.578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2527.632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3857.446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2651.113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4054.301</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2820.177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4207.451</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3020.178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4381.249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3194.396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4362.509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3312.917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4453.65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3417.545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4526.712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3590.644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4589.47</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3684.819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4596.743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3840.869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4586.245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4105.917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4606.568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4295.516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4627.453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4471.634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4629.312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4658.292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4674.763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4929.535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4775.517</a:t>
                      </a:r>
                      <a:endParaRPr lang="en-US" sz="1800" dirty="0">
                        <a:solidFill>
                          <a:srgbClr val="402A2E"/>
                        </a:solidFill>
                        <a:effectLst/>
                        <a:latin typeface="Times New Roman"/>
                        <a:ea typeface="SimSun"/>
                      </a:endParaRPr>
                    </a:p>
                  </a:txBody>
                  <a:tcPr marL="68580" marR="68580" marT="0" marB="0" anchor="b"/>
                </a:tc>
              </a:tr>
            </a:tbl>
          </a:graphicData>
        </a:graphic>
      </p:graphicFrame>
    </p:spTree>
    <p:extLst>
      <p:ext uri="{BB962C8B-B14F-4D97-AF65-F5344CB8AC3E}">
        <p14:creationId xmlns:p14="http://schemas.microsoft.com/office/powerpoint/2010/main" xmlns="" val="419875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5257800" cy="4876800"/>
          </a:xfrm>
        </p:spPr>
        <p:txBody>
          <a:bodyPr>
            <a:noAutofit/>
          </a:bodyPr>
          <a:lstStyle/>
          <a:p>
            <a:pPr marL="0" indent="0" algn="just">
              <a:buNone/>
            </a:pPr>
            <a:r>
              <a:rPr lang="en-US" sz="2000" b="1" dirty="0" smtClean="0">
                <a:latin typeface="Times New Roman" pitchFamily="18" charset="0"/>
                <a:cs typeface="Times New Roman" pitchFamily="18" charset="0"/>
              </a:rPr>
              <a:t>Trends:</a:t>
            </a:r>
          </a:p>
          <a:p>
            <a:pPr marL="0" marR="0" indent="0" algn="just">
              <a:spcBef>
                <a:spcPts val="0"/>
              </a:spcBef>
              <a:spcAft>
                <a:spcPts val="0"/>
              </a:spcAft>
              <a:buNone/>
            </a:pPr>
            <a:r>
              <a:rPr lang="en-US" sz="2000" dirty="0" smtClean="0">
                <a:solidFill>
                  <a:srgbClr val="402A2E"/>
                </a:solidFill>
                <a:latin typeface="Times New Roman"/>
                <a:ea typeface="SimSun"/>
              </a:rPr>
              <a:t>But calculated value of correlation is found to be 0.90.</a:t>
            </a:r>
          </a:p>
          <a:p>
            <a:pPr marL="0" marR="0" indent="0" algn="just">
              <a:spcBef>
                <a:spcPts val="0"/>
              </a:spcBef>
              <a:spcAft>
                <a:spcPts val="0"/>
              </a:spcAft>
              <a:buNone/>
            </a:pPr>
            <a:r>
              <a:rPr lang="en-US" sz="2000" dirty="0" smtClean="0">
                <a:solidFill>
                  <a:srgbClr val="402A2E"/>
                </a:solidFill>
                <a:latin typeface="Times New Roman"/>
                <a:ea typeface="SimSun"/>
              </a:rPr>
              <a:t>This </a:t>
            </a:r>
            <a:r>
              <a:rPr lang="en-US" sz="2000" dirty="0">
                <a:solidFill>
                  <a:srgbClr val="402A2E"/>
                </a:solidFill>
                <a:latin typeface="Times New Roman"/>
                <a:ea typeface="SimSun"/>
              </a:rPr>
              <a:t>is due to the fact that both series have trends. This 90% does not measure any real association between the two series. </a:t>
            </a:r>
            <a:endParaRPr lang="en-US" sz="2000" dirty="0" smtClean="0">
              <a:solidFill>
                <a:srgbClr val="402A2E"/>
              </a:solidFill>
              <a:latin typeface="Times New Roman"/>
              <a:ea typeface="SimSun"/>
            </a:endParaRPr>
          </a:p>
          <a:p>
            <a:pPr marL="0" marR="0" indent="0" algn="just">
              <a:spcBef>
                <a:spcPts val="0"/>
              </a:spcBef>
              <a:spcAft>
                <a:spcPts val="0"/>
              </a:spcAft>
              <a:buNone/>
            </a:pPr>
            <a:r>
              <a:rPr lang="en-US" sz="2000" dirty="0">
                <a:solidFill>
                  <a:srgbClr val="402A2E"/>
                </a:solidFill>
                <a:latin typeface="Times New Roman"/>
                <a:ea typeface="SimSun"/>
              </a:rPr>
              <a:t>Before we measure correlation, it is necessary to transform the series to stationary ones. One way to do this is by taking rates of growth for each economy. Differencing the series is another method that is commonly used. It is also possible to subtract a trend from the series to eliminate the trend. There is substantial literature on the best method to make a series stationary (same across time) before </a:t>
            </a:r>
            <a:r>
              <a:rPr lang="en-US" sz="2000" dirty="0" smtClean="0">
                <a:solidFill>
                  <a:srgbClr val="402A2E"/>
                </a:solidFill>
                <a:latin typeface="Times New Roman"/>
                <a:ea typeface="SimSun"/>
              </a:rPr>
              <a:t>applying any standard </a:t>
            </a:r>
            <a:r>
              <a:rPr lang="en-US" sz="2000" dirty="0">
                <a:solidFill>
                  <a:srgbClr val="402A2E"/>
                </a:solidFill>
                <a:latin typeface="Times New Roman"/>
                <a:ea typeface="SimSun"/>
              </a:rPr>
              <a:t>statistical techniques to it.</a:t>
            </a:r>
            <a:endParaRPr lang="en-US" sz="2000" dirty="0">
              <a:solidFill>
                <a:srgbClr val="402A2E"/>
              </a:solidFill>
              <a:effectLst/>
              <a:latin typeface="Times New Roman"/>
              <a:ea typeface="SimSu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28407403"/>
              </p:ext>
            </p:extLst>
          </p:nvPr>
        </p:nvGraphicFramePr>
        <p:xfrm>
          <a:off x="6096000" y="1447800"/>
          <a:ext cx="2379345" cy="5120640"/>
        </p:xfrm>
        <a:graphic>
          <a:graphicData uri="http://schemas.openxmlformats.org/drawingml/2006/table">
            <a:tbl>
              <a:tblPr>
                <a:tableStyleId>{5C22544A-7EE6-4342-B048-85BDC9FD1C3A}</a:tableStyleId>
              </a:tblPr>
              <a:tblGrid>
                <a:gridCol w="609600"/>
                <a:gridCol w="807085"/>
                <a:gridCol w="962660"/>
              </a:tblGrid>
              <a:tr h="161925">
                <a:tc>
                  <a:txBody>
                    <a:bodyPr/>
                    <a:lstStyle/>
                    <a:p>
                      <a:pPr marL="0" marR="0" algn="l">
                        <a:spcBef>
                          <a:spcPts val="0"/>
                        </a:spcBef>
                        <a:spcAft>
                          <a:spcPts val="0"/>
                        </a:spcAft>
                      </a:pPr>
                      <a:r>
                        <a:rPr lang="en-US" sz="1200" b="1" dirty="0">
                          <a:effectLst/>
                        </a:rPr>
                        <a:t>Year</a:t>
                      </a:r>
                      <a:endParaRPr lang="en-US" sz="1800" b="1" dirty="0">
                        <a:solidFill>
                          <a:srgbClr val="402A2E"/>
                        </a:solidFill>
                        <a:effectLst/>
                        <a:latin typeface="Times New Roman"/>
                        <a:ea typeface="SimSun"/>
                      </a:endParaRPr>
                    </a:p>
                  </a:txBody>
                  <a:tcPr marL="68580" marR="68580" marT="0" marB="0" anchor="b"/>
                </a:tc>
                <a:tc>
                  <a:txBody>
                    <a:bodyPr/>
                    <a:lstStyle/>
                    <a:p>
                      <a:pPr marL="0" marR="0" algn="l">
                        <a:spcBef>
                          <a:spcPts val="0"/>
                        </a:spcBef>
                        <a:spcAft>
                          <a:spcPts val="0"/>
                        </a:spcAft>
                      </a:pPr>
                      <a:r>
                        <a:rPr lang="en-US" sz="1200" b="1" dirty="0" smtClean="0">
                          <a:effectLst/>
                        </a:rPr>
                        <a:t>Bhutan</a:t>
                      </a:r>
                      <a:endParaRPr lang="en-US" sz="1800" b="1" dirty="0">
                        <a:solidFill>
                          <a:srgbClr val="402A2E"/>
                        </a:solidFill>
                        <a:effectLst/>
                        <a:latin typeface="Times New Roman"/>
                        <a:ea typeface="SimSun"/>
                      </a:endParaRPr>
                    </a:p>
                  </a:txBody>
                  <a:tcPr marL="68580" marR="68580" marT="0" marB="0" anchor="b"/>
                </a:tc>
                <a:tc>
                  <a:txBody>
                    <a:bodyPr/>
                    <a:lstStyle/>
                    <a:p>
                      <a:pPr marL="0" marR="0" algn="ctr">
                        <a:spcBef>
                          <a:spcPts val="0"/>
                        </a:spcBef>
                        <a:spcAft>
                          <a:spcPts val="0"/>
                        </a:spcAft>
                      </a:pPr>
                      <a:r>
                        <a:rPr lang="en-US" sz="1200" b="1" dirty="0" err="1">
                          <a:effectLst/>
                        </a:rPr>
                        <a:t>ElSalvador</a:t>
                      </a:r>
                      <a:endParaRPr lang="en-US" sz="1800" b="1"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1979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1478.424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4171.818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1583.599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3693.96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1626.714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3434.062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1722.021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3466.129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1800.135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3490.863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1807.344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3484.543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1924.189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3455.915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2203.557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3500.369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2156.315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3516.656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2197.854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3495.197</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2344.948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3601.444</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2393.125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3660.578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2527.632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3857.446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2651.113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4054.301</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2820.177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4207.451</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3020.178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4381.249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3194.396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4362.509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3312.917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4453.65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3417.545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4526.712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3590.644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4589.47</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3684.819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4596.743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3840.869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4586.245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4105.917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4606.568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4295.516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4627.453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4471.634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4629.312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4658.292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4674.763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4929.535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4775.517</a:t>
                      </a:r>
                      <a:endParaRPr lang="en-US" sz="1800" dirty="0">
                        <a:solidFill>
                          <a:srgbClr val="402A2E"/>
                        </a:solidFill>
                        <a:effectLst/>
                        <a:latin typeface="Times New Roman"/>
                        <a:ea typeface="SimSun"/>
                      </a:endParaRPr>
                    </a:p>
                  </a:txBody>
                  <a:tcPr marL="68580" marR="68580" marT="0" marB="0" anchor="b"/>
                </a:tc>
              </a:tr>
            </a:tbl>
          </a:graphicData>
        </a:graphic>
      </p:graphicFrame>
    </p:spTree>
    <p:extLst>
      <p:ext uri="{BB962C8B-B14F-4D97-AF65-F5344CB8AC3E}">
        <p14:creationId xmlns:p14="http://schemas.microsoft.com/office/powerpoint/2010/main" xmlns="" val="2540462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5257800" cy="4876800"/>
          </a:xfrm>
        </p:spPr>
        <p:txBody>
          <a:bodyPr>
            <a:noAutofit/>
          </a:bodyPr>
          <a:lstStyle/>
          <a:p>
            <a:pPr marL="0" indent="0" algn="just">
              <a:buNone/>
            </a:pPr>
            <a:r>
              <a:rPr lang="en-US" sz="2000" b="1" dirty="0" smtClean="0">
                <a:latin typeface="Times New Roman" pitchFamily="18" charset="0"/>
                <a:cs typeface="Times New Roman" pitchFamily="18" charset="0"/>
              </a:rPr>
              <a:t>Trends:</a:t>
            </a:r>
          </a:p>
          <a:p>
            <a:pPr marL="0" marR="0" indent="0" algn="just">
              <a:spcBef>
                <a:spcPts val="0"/>
              </a:spcBef>
              <a:spcAft>
                <a:spcPts val="0"/>
              </a:spcAft>
              <a:buNone/>
            </a:pPr>
            <a:r>
              <a:rPr lang="en-US" sz="2000" dirty="0" smtClean="0">
                <a:solidFill>
                  <a:srgbClr val="402A2E"/>
                </a:solidFill>
                <a:latin typeface="Times New Roman"/>
                <a:ea typeface="SimSun"/>
              </a:rPr>
              <a:t>Correlation of both series after differencing is found to be only 0.26 which is much less than 0.90.</a:t>
            </a:r>
          </a:p>
          <a:p>
            <a:pPr marL="0" marR="0" indent="0" algn="just">
              <a:spcBef>
                <a:spcPts val="0"/>
              </a:spcBef>
              <a:spcAft>
                <a:spcPts val="0"/>
              </a:spcAft>
              <a:buNone/>
            </a:pPr>
            <a:endParaRPr lang="en-US" sz="2000" dirty="0">
              <a:solidFill>
                <a:srgbClr val="402A2E"/>
              </a:solidFill>
              <a:latin typeface="Times New Roman"/>
              <a:ea typeface="SimSun"/>
            </a:endParaRPr>
          </a:p>
          <a:p>
            <a:pPr marL="0" marR="0" indent="0" algn="just">
              <a:spcBef>
                <a:spcPts val="0"/>
              </a:spcBef>
              <a:spcAft>
                <a:spcPts val="0"/>
              </a:spcAft>
              <a:buNone/>
            </a:pPr>
            <a:r>
              <a:rPr lang="en-US" sz="2000" b="1" dirty="0" smtClean="0">
                <a:solidFill>
                  <a:srgbClr val="402A2E"/>
                </a:solidFill>
                <a:latin typeface="Times New Roman"/>
                <a:ea typeface="SimSun"/>
              </a:rPr>
              <a:t>LESSON:</a:t>
            </a:r>
            <a:r>
              <a:rPr lang="en-US" sz="2000" dirty="0" smtClean="0">
                <a:solidFill>
                  <a:srgbClr val="402A2E"/>
                </a:solidFill>
                <a:latin typeface="Times New Roman"/>
                <a:ea typeface="SimSun"/>
              </a:rPr>
              <a:t> Trends can mislead the real correlation.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1690205557"/>
              </p:ext>
            </p:extLst>
          </p:nvPr>
        </p:nvGraphicFramePr>
        <p:xfrm>
          <a:off x="6096000" y="1447800"/>
          <a:ext cx="2379345" cy="5120640"/>
        </p:xfrm>
        <a:graphic>
          <a:graphicData uri="http://schemas.openxmlformats.org/drawingml/2006/table">
            <a:tbl>
              <a:tblPr>
                <a:tableStyleId>{5C22544A-7EE6-4342-B048-85BDC9FD1C3A}</a:tableStyleId>
              </a:tblPr>
              <a:tblGrid>
                <a:gridCol w="609600"/>
                <a:gridCol w="807085"/>
                <a:gridCol w="962660"/>
              </a:tblGrid>
              <a:tr h="161925">
                <a:tc>
                  <a:txBody>
                    <a:bodyPr/>
                    <a:lstStyle/>
                    <a:p>
                      <a:pPr marL="0" marR="0" algn="l">
                        <a:spcBef>
                          <a:spcPts val="0"/>
                        </a:spcBef>
                        <a:spcAft>
                          <a:spcPts val="0"/>
                        </a:spcAft>
                      </a:pPr>
                      <a:r>
                        <a:rPr lang="en-US" sz="1200" b="1" dirty="0">
                          <a:effectLst/>
                        </a:rPr>
                        <a:t>Year</a:t>
                      </a:r>
                      <a:endParaRPr lang="en-US" sz="1800" b="1" dirty="0">
                        <a:solidFill>
                          <a:srgbClr val="402A2E"/>
                        </a:solidFill>
                        <a:effectLst/>
                        <a:latin typeface="Times New Roman"/>
                        <a:ea typeface="SimSun"/>
                      </a:endParaRPr>
                    </a:p>
                  </a:txBody>
                  <a:tcPr marL="68580" marR="68580" marT="0" marB="0" anchor="b"/>
                </a:tc>
                <a:tc>
                  <a:txBody>
                    <a:bodyPr/>
                    <a:lstStyle/>
                    <a:p>
                      <a:pPr marL="0" marR="0" algn="l">
                        <a:spcBef>
                          <a:spcPts val="0"/>
                        </a:spcBef>
                        <a:spcAft>
                          <a:spcPts val="0"/>
                        </a:spcAft>
                      </a:pPr>
                      <a:r>
                        <a:rPr lang="en-US" sz="1200" b="1" dirty="0" smtClean="0">
                          <a:effectLst/>
                        </a:rPr>
                        <a:t>Bhutan</a:t>
                      </a:r>
                      <a:endParaRPr lang="en-US" sz="1800" b="1" dirty="0">
                        <a:solidFill>
                          <a:srgbClr val="402A2E"/>
                        </a:solidFill>
                        <a:effectLst/>
                        <a:latin typeface="Times New Roman"/>
                        <a:ea typeface="SimSun"/>
                      </a:endParaRPr>
                    </a:p>
                  </a:txBody>
                  <a:tcPr marL="68580" marR="68580" marT="0" marB="0" anchor="b"/>
                </a:tc>
                <a:tc>
                  <a:txBody>
                    <a:bodyPr/>
                    <a:lstStyle/>
                    <a:p>
                      <a:pPr marL="0" marR="0" algn="ctr">
                        <a:spcBef>
                          <a:spcPts val="0"/>
                        </a:spcBef>
                        <a:spcAft>
                          <a:spcPts val="0"/>
                        </a:spcAft>
                      </a:pPr>
                      <a:r>
                        <a:rPr lang="en-US" sz="1200" b="1" dirty="0" err="1">
                          <a:effectLst/>
                        </a:rPr>
                        <a:t>ElSalvador</a:t>
                      </a:r>
                      <a:endParaRPr lang="en-US" sz="1800" b="1"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1979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1478.424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4171.818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1583.599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3693.96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1626.714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3434.062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1722.021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3466.129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1800.135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3490.863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1807.344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3484.543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1924.189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3455.915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2203.557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3500.369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2156.315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3516.656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2197.854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3495.197</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1989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2344.948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3601.444</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2393.125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3660.578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2527.632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3857.446</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2651.113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4054.301</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2820.177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4207.451</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3020.178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4381.249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3194.396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4362.509</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3312.917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4453.65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3417.545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4526.712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1998</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3590.644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4589.47</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1999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3684.819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4596.743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2000</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3840.869</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4586.245</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2001</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4105.917</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4606.568</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4295.516</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4627.453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2003</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4471.634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4629.312</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2004</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4658.292</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4674.763</a:t>
                      </a:r>
                      <a:endParaRPr lang="en-US" sz="1800" dirty="0">
                        <a:solidFill>
                          <a:srgbClr val="402A2E"/>
                        </a:solidFill>
                        <a:effectLst/>
                        <a:latin typeface="Times New Roman"/>
                        <a:ea typeface="SimSun"/>
                      </a:endParaRPr>
                    </a:p>
                  </a:txBody>
                  <a:tcPr marL="68580" marR="68580" marT="0" marB="0" anchor="b"/>
                </a:tc>
              </a:tr>
              <a:tr h="161925">
                <a:tc>
                  <a:txBody>
                    <a:bodyPr/>
                    <a:lstStyle/>
                    <a:p>
                      <a:pPr marL="0" marR="0" algn="r">
                        <a:spcBef>
                          <a:spcPts val="0"/>
                        </a:spcBef>
                        <a:spcAft>
                          <a:spcPts val="0"/>
                        </a:spcAft>
                      </a:pPr>
                      <a:r>
                        <a:rPr lang="en-US" sz="1200">
                          <a:effectLst/>
                        </a:rPr>
                        <a:t>2005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a:effectLst/>
                        </a:rPr>
                        <a:t>4929.535</a:t>
                      </a:r>
                      <a:endParaRPr lang="en-US" sz="1800">
                        <a:solidFill>
                          <a:srgbClr val="402A2E"/>
                        </a:solidFill>
                        <a:effectLst/>
                        <a:latin typeface="Times New Roman"/>
                        <a:ea typeface="SimSun"/>
                      </a:endParaRPr>
                    </a:p>
                  </a:txBody>
                  <a:tcPr marL="68580" marR="68580" marT="0" marB="0" anchor="b"/>
                </a:tc>
                <a:tc>
                  <a:txBody>
                    <a:bodyPr/>
                    <a:lstStyle/>
                    <a:p>
                      <a:pPr marL="0" marR="0" algn="r">
                        <a:spcBef>
                          <a:spcPts val="0"/>
                        </a:spcBef>
                        <a:spcAft>
                          <a:spcPts val="0"/>
                        </a:spcAft>
                      </a:pPr>
                      <a:r>
                        <a:rPr lang="en-US" sz="1200" dirty="0">
                          <a:effectLst/>
                        </a:rPr>
                        <a:t>4775.517</a:t>
                      </a:r>
                      <a:endParaRPr lang="en-US" sz="1800" dirty="0">
                        <a:solidFill>
                          <a:srgbClr val="402A2E"/>
                        </a:solidFill>
                        <a:effectLst/>
                        <a:latin typeface="Times New Roman"/>
                        <a:ea typeface="SimSun"/>
                      </a:endParaRPr>
                    </a:p>
                  </a:txBody>
                  <a:tcPr marL="68580" marR="68580" marT="0" marB="0" anchor="b"/>
                </a:tc>
              </a:tr>
            </a:tbl>
          </a:graphicData>
        </a:graphic>
      </p:graphicFrame>
    </p:spTree>
    <p:extLst>
      <p:ext uri="{BB962C8B-B14F-4D97-AF65-F5344CB8AC3E}">
        <p14:creationId xmlns:p14="http://schemas.microsoft.com/office/powerpoint/2010/main" xmlns="" val="39989092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marR="0" indent="0" algn="just">
              <a:spcBef>
                <a:spcPts val="0"/>
              </a:spcBef>
              <a:spcAft>
                <a:spcPts val="0"/>
              </a:spcAft>
              <a:buNone/>
            </a:pPr>
            <a:r>
              <a:rPr lang="en-US" sz="2000" b="1" dirty="0" smtClean="0">
                <a:solidFill>
                  <a:srgbClr val="402A2E"/>
                </a:solidFill>
                <a:latin typeface="Times New Roman"/>
                <a:ea typeface="SimSun"/>
              </a:rPr>
              <a:t>Trend:</a:t>
            </a:r>
          </a:p>
          <a:p>
            <a:pPr marL="0" marR="0" indent="0" algn="just">
              <a:spcBef>
                <a:spcPts val="0"/>
              </a:spcBef>
              <a:spcAft>
                <a:spcPts val="0"/>
              </a:spcAft>
              <a:buNone/>
            </a:pPr>
            <a:r>
              <a:rPr lang="en-US" sz="2000" b="1" dirty="0" smtClean="0">
                <a:solidFill>
                  <a:srgbClr val="402A2E"/>
                </a:solidFill>
                <a:latin typeface="Times New Roman"/>
                <a:ea typeface="SimSun"/>
              </a:rPr>
              <a:t>Note: </a:t>
            </a:r>
            <a:r>
              <a:rPr lang="en-US" sz="2000" dirty="0" smtClean="0">
                <a:solidFill>
                  <a:srgbClr val="402A2E"/>
                </a:solidFill>
                <a:latin typeface="Times New Roman"/>
                <a:ea typeface="SimSun"/>
              </a:rPr>
              <a:t>For </a:t>
            </a:r>
            <a:r>
              <a:rPr lang="en-US" sz="2000" dirty="0">
                <a:solidFill>
                  <a:srgbClr val="402A2E"/>
                </a:solidFill>
                <a:latin typeface="Times New Roman"/>
                <a:ea typeface="SimSun"/>
              </a:rPr>
              <a:t>El Salvador and Bhutan, it is easy to see on intuitive grounds that the two series have no relation with each other. This makes it easy to dismiss the statistical correlation of 90% as being spurious or nonsensical – these two words have been used in the literature on this </a:t>
            </a:r>
            <a:r>
              <a:rPr lang="en-US" sz="2000" dirty="0" smtClean="0">
                <a:solidFill>
                  <a:srgbClr val="402A2E"/>
                </a:solidFill>
                <a:latin typeface="Times New Roman"/>
                <a:ea typeface="SimSun"/>
              </a:rPr>
              <a:t>subject.</a:t>
            </a:r>
          </a:p>
          <a:p>
            <a:pPr marL="0" marR="0" indent="0" algn="just">
              <a:spcBef>
                <a:spcPts val="0"/>
              </a:spcBef>
              <a:spcAft>
                <a:spcPts val="0"/>
              </a:spcAft>
              <a:buNone/>
            </a:pPr>
            <a:r>
              <a:rPr lang="en-US" sz="2000" dirty="0" smtClean="0">
                <a:solidFill>
                  <a:srgbClr val="402A2E"/>
                </a:solidFill>
                <a:latin typeface="Times New Roman"/>
                <a:ea typeface="SimSun"/>
              </a:rPr>
              <a:t>However </a:t>
            </a:r>
            <a:r>
              <a:rPr lang="en-US" sz="2000" dirty="0">
                <a:solidFill>
                  <a:srgbClr val="402A2E"/>
                </a:solidFill>
                <a:latin typeface="Times New Roman"/>
                <a:ea typeface="SimSun"/>
              </a:rPr>
              <a:t>when we expect to see a relation between the two series, then this same problem becomes much more serious. Someone does a correlation between GNP and Money Stock for Pakistan. The result will be a very large </a:t>
            </a:r>
            <a:r>
              <a:rPr lang="en-US" sz="2000" dirty="0" smtClean="0">
                <a:solidFill>
                  <a:srgbClr val="402A2E"/>
                </a:solidFill>
                <a:latin typeface="Times New Roman"/>
                <a:ea typeface="SimSun"/>
              </a:rPr>
              <a:t>number.</a:t>
            </a:r>
          </a:p>
          <a:p>
            <a:pPr marL="0" marR="0" indent="0" algn="just">
              <a:spcBef>
                <a:spcPts val="0"/>
              </a:spcBef>
              <a:spcAft>
                <a:spcPts val="0"/>
              </a:spcAft>
              <a:buNone/>
            </a:pPr>
            <a:r>
              <a:rPr lang="en-US" sz="2000" dirty="0" smtClean="0">
                <a:solidFill>
                  <a:srgbClr val="402A2E"/>
                </a:solidFill>
                <a:latin typeface="Times New Roman"/>
                <a:ea typeface="SimSun"/>
              </a:rPr>
              <a:t>Now </a:t>
            </a:r>
            <a:r>
              <a:rPr lang="en-US" sz="2000" dirty="0">
                <a:solidFill>
                  <a:srgbClr val="402A2E"/>
                </a:solidFill>
                <a:latin typeface="Times New Roman"/>
                <a:ea typeface="SimSun"/>
              </a:rPr>
              <a:t>he could argue for a very strong relationship between the two. Because we expect that there is some real relationship between these two variables, the fact that the correlation here is nonsensical does not seem quite so obvious. </a:t>
            </a:r>
          </a:p>
          <a:p>
            <a:pPr marL="0" marR="0" indent="0" algn="just">
              <a:spcBef>
                <a:spcPts val="0"/>
              </a:spcBef>
              <a:spcAft>
                <a:spcPts val="0"/>
              </a:spcAft>
              <a:buNone/>
            </a:pPr>
            <a:endParaRPr lang="en-US" sz="2000" dirty="0" smtClean="0">
              <a:solidFill>
                <a:srgbClr val="402A2E"/>
              </a:solidFill>
              <a:latin typeface="Times New Roman"/>
              <a:ea typeface="SimSu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xmlns="" val="41079117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Common Confusion about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marR="0" indent="0" algn="just">
              <a:spcBef>
                <a:spcPts val="0"/>
              </a:spcBef>
              <a:spcAft>
                <a:spcPts val="0"/>
              </a:spcAft>
              <a:buNone/>
            </a:pPr>
            <a:r>
              <a:rPr lang="en-US" sz="2200" b="1" dirty="0" smtClean="0">
                <a:solidFill>
                  <a:srgbClr val="402A2E"/>
                </a:solidFill>
                <a:latin typeface="Times New Roman"/>
                <a:ea typeface="SimSun"/>
              </a:rPr>
              <a:t>General Lesson:</a:t>
            </a:r>
          </a:p>
          <a:p>
            <a:pPr marL="0" marR="0" indent="0" algn="just">
              <a:spcBef>
                <a:spcPts val="0"/>
              </a:spcBef>
              <a:spcAft>
                <a:spcPts val="0"/>
              </a:spcAft>
              <a:buNone/>
            </a:pPr>
            <a:r>
              <a:rPr lang="en-US" sz="2200" dirty="0" smtClean="0">
                <a:solidFill>
                  <a:srgbClr val="402A2E"/>
                </a:solidFill>
                <a:latin typeface="Times New Roman"/>
                <a:ea typeface="SimSun"/>
              </a:rPr>
              <a:t>We have considered many cases where correlation can mislead us.</a:t>
            </a:r>
          </a:p>
          <a:p>
            <a:pPr marL="0" marR="0" indent="0" algn="just">
              <a:spcBef>
                <a:spcPts val="0"/>
              </a:spcBef>
              <a:spcAft>
                <a:spcPts val="0"/>
              </a:spcAft>
              <a:buNone/>
            </a:pPr>
            <a:endParaRPr lang="en-US" sz="2200" dirty="0" smtClean="0">
              <a:solidFill>
                <a:srgbClr val="402A2E"/>
              </a:solidFill>
              <a:latin typeface="Times New Roman"/>
              <a:ea typeface="SimSun"/>
            </a:endParaRPr>
          </a:p>
          <a:p>
            <a:pPr marL="0" marR="0" indent="0" algn="just">
              <a:spcBef>
                <a:spcPts val="0"/>
              </a:spcBef>
              <a:spcAft>
                <a:spcPts val="0"/>
              </a:spcAft>
              <a:buNone/>
            </a:pPr>
            <a:r>
              <a:rPr lang="en-US" sz="2200" dirty="0" smtClean="0">
                <a:solidFill>
                  <a:srgbClr val="402A2E"/>
                </a:solidFill>
                <a:latin typeface="Times New Roman"/>
                <a:ea typeface="SimSun"/>
              </a:rPr>
              <a:t>Quoting a decisive number to a lay audience will sound very definite and authoritative and in addition, it will help win arguments.</a:t>
            </a:r>
          </a:p>
          <a:p>
            <a:pPr marL="0" marR="0" indent="0" algn="just">
              <a:spcBef>
                <a:spcPts val="0"/>
              </a:spcBef>
              <a:spcAft>
                <a:spcPts val="0"/>
              </a:spcAft>
              <a:buNone/>
            </a:pPr>
            <a:endParaRPr lang="en-US" sz="2200" dirty="0" smtClean="0">
              <a:solidFill>
                <a:srgbClr val="402A2E"/>
              </a:solidFill>
              <a:latin typeface="Times New Roman"/>
              <a:ea typeface="SimSun"/>
            </a:endParaRPr>
          </a:p>
          <a:p>
            <a:pPr marL="0" marR="0" indent="0" algn="just">
              <a:spcBef>
                <a:spcPts val="0"/>
              </a:spcBef>
              <a:spcAft>
                <a:spcPts val="0"/>
              </a:spcAft>
              <a:buNone/>
            </a:pPr>
            <a:r>
              <a:rPr lang="en-US" sz="2200" dirty="0" smtClean="0">
                <a:solidFill>
                  <a:srgbClr val="402A2E"/>
                </a:solidFill>
                <a:latin typeface="Times New Roman"/>
                <a:ea typeface="SimSun"/>
              </a:rPr>
              <a:t>As a statistics student, you should be well aware of all these misconceptions and should not get trapped in the false interpretations.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xmlns="" val="4703754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Regression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algn="just"/>
            <a:r>
              <a:rPr lang="en-US" sz="2200" dirty="0">
                <a:latin typeface="Times New Roman" pitchFamily="18" charset="0"/>
                <a:cs typeface="Times New Roman" pitchFamily="18" charset="0"/>
              </a:rPr>
              <a:t>Regression analysis is </a:t>
            </a:r>
            <a:r>
              <a:rPr lang="en-US" sz="2200" dirty="0" smtClean="0">
                <a:latin typeface="Times New Roman" pitchFamily="18" charset="0"/>
                <a:cs typeface="Times New Roman" pitchFamily="18" charset="0"/>
              </a:rPr>
              <a:t>certainly </a:t>
            </a:r>
            <a:r>
              <a:rPr lang="en-US" sz="2200" dirty="0">
                <a:latin typeface="Times New Roman" pitchFamily="18" charset="0"/>
                <a:cs typeface="Times New Roman" pitchFamily="18" charset="0"/>
              </a:rPr>
              <a:t>the most </a:t>
            </a:r>
            <a:r>
              <a:rPr lang="en-US" sz="2200" dirty="0" smtClean="0">
                <a:latin typeface="Times New Roman" pitchFamily="18" charset="0"/>
                <a:cs typeface="Times New Roman" pitchFamily="18" charset="0"/>
              </a:rPr>
              <a:t>important </a:t>
            </a:r>
            <a:r>
              <a:rPr lang="en-US" sz="2200" dirty="0">
                <a:latin typeface="Times New Roman" pitchFamily="18" charset="0"/>
                <a:cs typeface="Times New Roman" pitchFamily="18" charset="0"/>
              </a:rPr>
              <a:t>tool at </a:t>
            </a:r>
            <a:r>
              <a:rPr lang="en-US" sz="2200" dirty="0" smtClean="0">
                <a:latin typeface="Times New Roman" pitchFamily="18" charset="0"/>
                <a:cs typeface="Times New Roman" pitchFamily="18" charset="0"/>
              </a:rPr>
              <a:t>the statistician’s and econometrician’s disposal.</a:t>
            </a:r>
          </a:p>
          <a:p>
            <a:pPr algn="just"/>
            <a:r>
              <a:rPr lang="en-US" sz="2200" dirty="0" smtClean="0">
                <a:latin typeface="Times New Roman" pitchFamily="18" charset="0"/>
                <a:cs typeface="Times New Roman" pitchFamily="18" charset="0"/>
              </a:rPr>
              <a:t>Regression </a:t>
            </a:r>
            <a:r>
              <a:rPr lang="en-US" sz="2200" dirty="0">
                <a:latin typeface="Times New Roman" pitchFamily="18" charset="0"/>
                <a:cs typeface="Times New Roman" pitchFamily="18" charset="0"/>
              </a:rPr>
              <a:t>is concerned with describing and evaluating the </a:t>
            </a:r>
            <a:r>
              <a:rPr lang="en-US" sz="2200" i="1" dirty="0" smtClean="0">
                <a:latin typeface="Times New Roman" pitchFamily="18" charset="0"/>
                <a:cs typeface="Times New Roman" pitchFamily="18" charset="0"/>
              </a:rPr>
              <a:t>relationship between </a:t>
            </a:r>
            <a:r>
              <a:rPr lang="en-US" sz="2200" i="1" dirty="0">
                <a:latin typeface="Times New Roman" pitchFamily="18" charset="0"/>
                <a:cs typeface="Times New Roman" pitchFamily="18" charset="0"/>
              </a:rPr>
              <a:t>a given variable and one or more other </a:t>
            </a:r>
            <a:r>
              <a:rPr lang="en-US" sz="2200" i="1" dirty="0" smtClean="0">
                <a:latin typeface="Times New Roman" pitchFamily="18" charset="0"/>
                <a:cs typeface="Times New Roman" pitchFamily="18" charset="0"/>
              </a:rPr>
              <a:t>variables</a:t>
            </a:r>
            <a:r>
              <a:rPr lang="en-US" sz="2200" dirty="0" smtClean="0">
                <a:latin typeface="Times New Roman" pitchFamily="18" charset="0"/>
                <a:cs typeface="Times New Roman" pitchFamily="18" charset="0"/>
              </a:rPr>
              <a:t>.</a:t>
            </a:r>
          </a:p>
          <a:p>
            <a:pPr algn="just"/>
            <a:r>
              <a:rPr lang="en-US" sz="2200" dirty="0" smtClean="0">
                <a:latin typeface="Times New Roman" pitchFamily="18" charset="0"/>
                <a:cs typeface="Times New Roman" pitchFamily="18" charset="0"/>
              </a:rPr>
              <a:t>More specifically, regression </a:t>
            </a:r>
            <a:r>
              <a:rPr lang="en-US" sz="2200" dirty="0">
                <a:latin typeface="Times New Roman" pitchFamily="18" charset="0"/>
                <a:cs typeface="Times New Roman" pitchFamily="18" charset="0"/>
              </a:rPr>
              <a:t>is an attempt to explain movements in a variable by </a:t>
            </a:r>
            <a:r>
              <a:rPr lang="en-US" sz="2200" dirty="0" smtClean="0">
                <a:latin typeface="Times New Roman" pitchFamily="18" charset="0"/>
                <a:cs typeface="Times New Roman" pitchFamily="18" charset="0"/>
              </a:rPr>
              <a:t>reference to </a:t>
            </a:r>
            <a:r>
              <a:rPr lang="en-US" sz="2200" dirty="0">
                <a:latin typeface="Times New Roman" pitchFamily="18" charset="0"/>
                <a:cs typeface="Times New Roman" pitchFamily="18" charset="0"/>
              </a:rPr>
              <a:t>movements in one or more other variables</a:t>
            </a:r>
            <a:r>
              <a:rPr lang="en-US" sz="2200" dirty="0" smtClean="0">
                <a:latin typeface="Times New Roman" pitchFamily="18" charset="0"/>
                <a:cs typeface="Times New Roman" pitchFamily="18" charset="0"/>
              </a:rPr>
              <a:t>.</a:t>
            </a:r>
            <a:endParaRPr lang="en-US" sz="2200" dirty="0" smtClean="0">
              <a:solidFill>
                <a:srgbClr val="402A2E"/>
              </a:solidFill>
              <a:latin typeface="Times New Roman" pitchFamily="18" charset="0"/>
              <a:ea typeface="SimSun"/>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xmlns="" val="11046080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Regression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algn="just"/>
            <a:r>
              <a:rPr lang="en-US" sz="2200" dirty="0" smtClean="0">
                <a:latin typeface="Times New Roman" pitchFamily="18" charset="0"/>
                <a:cs typeface="Times New Roman" pitchFamily="18" charset="0"/>
              </a:rPr>
              <a:t>To </a:t>
            </a:r>
            <a:r>
              <a:rPr lang="en-US" sz="2200" dirty="0">
                <a:latin typeface="Times New Roman" pitchFamily="18" charset="0"/>
                <a:cs typeface="Times New Roman" pitchFamily="18" charset="0"/>
              </a:rPr>
              <a:t>make </a:t>
            </a:r>
            <a:r>
              <a:rPr lang="en-US" sz="2200" dirty="0" smtClean="0">
                <a:latin typeface="Times New Roman" pitchFamily="18" charset="0"/>
                <a:cs typeface="Times New Roman" pitchFamily="18" charset="0"/>
              </a:rPr>
              <a:t>the idea more </a:t>
            </a:r>
            <a:r>
              <a:rPr lang="en-US" sz="2200" dirty="0">
                <a:latin typeface="Times New Roman" pitchFamily="18" charset="0"/>
                <a:cs typeface="Times New Roman" pitchFamily="18" charset="0"/>
              </a:rPr>
              <a:t>concrete, denote the variable whose </a:t>
            </a:r>
            <a:r>
              <a:rPr lang="en-US" sz="2200" dirty="0" smtClean="0">
                <a:latin typeface="Times New Roman" pitchFamily="18" charset="0"/>
                <a:cs typeface="Times New Roman" pitchFamily="18" charset="0"/>
              </a:rPr>
              <a:t>movements the </a:t>
            </a:r>
            <a:r>
              <a:rPr lang="en-US" sz="2200" dirty="0">
                <a:latin typeface="Times New Roman" pitchFamily="18" charset="0"/>
                <a:cs typeface="Times New Roman" pitchFamily="18" charset="0"/>
              </a:rPr>
              <a:t>regression seeks to explain by </a:t>
            </a:r>
            <a:r>
              <a:rPr lang="en-US" sz="2200" i="1" dirty="0">
                <a:latin typeface="Times New Roman" pitchFamily="18" charset="0"/>
                <a:cs typeface="Times New Roman" pitchFamily="18" charset="0"/>
              </a:rPr>
              <a:t>y </a:t>
            </a:r>
            <a:r>
              <a:rPr lang="en-US" sz="2200" dirty="0">
                <a:latin typeface="Times New Roman" pitchFamily="18" charset="0"/>
                <a:cs typeface="Times New Roman" pitchFamily="18" charset="0"/>
              </a:rPr>
              <a:t>and the variables which are used </a:t>
            </a:r>
            <a:r>
              <a:rPr lang="en-US" sz="2200" dirty="0" smtClean="0">
                <a:latin typeface="Times New Roman" pitchFamily="18" charset="0"/>
                <a:cs typeface="Times New Roman" pitchFamily="18" charset="0"/>
              </a:rPr>
              <a:t>to explain </a:t>
            </a:r>
            <a:r>
              <a:rPr lang="en-US" sz="2200" dirty="0">
                <a:latin typeface="Times New Roman" pitchFamily="18" charset="0"/>
                <a:cs typeface="Times New Roman" pitchFamily="18" charset="0"/>
              </a:rPr>
              <a:t>those variations by </a:t>
            </a:r>
            <a:r>
              <a:rPr lang="en-US" sz="2200" i="1" dirty="0">
                <a:latin typeface="Times New Roman" pitchFamily="18" charset="0"/>
                <a:cs typeface="Times New Roman" pitchFamily="18" charset="0"/>
              </a:rPr>
              <a:t>x</a:t>
            </a:r>
            <a:r>
              <a:rPr lang="en-US" sz="2200" baseline="-25000" dirty="0">
                <a:latin typeface="Times New Roman" pitchFamily="18" charset="0"/>
                <a:cs typeface="Times New Roman" pitchFamily="18" charset="0"/>
              </a:rPr>
              <a:t>1</a:t>
            </a:r>
            <a:r>
              <a:rPr lang="en-US" sz="2200" dirty="0">
                <a:latin typeface="Times New Roman" pitchFamily="18" charset="0"/>
                <a:cs typeface="Times New Roman" pitchFamily="18" charset="0"/>
              </a:rPr>
              <a:t>, </a:t>
            </a:r>
            <a:r>
              <a:rPr lang="en-US" sz="2200" i="1" dirty="0">
                <a:latin typeface="Times New Roman" pitchFamily="18" charset="0"/>
                <a:cs typeface="Times New Roman" pitchFamily="18" charset="0"/>
              </a:rPr>
              <a:t>x</a:t>
            </a:r>
            <a:r>
              <a:rPr lang="en-US" sz="2200" baseline="-25000" dirty="0">
                <a:latin typeface="Times New Roman" pitchFamily="18" charset="0"/>
                <a:cs typeface="Times New Roman" pitchFamily="18" charset="0"/>
              </a:rPr>
              <a:t>2</a:t>
            </a:r>
            <a:r>
              <a:rPr lang="en-US" sz="2200" dirty="0">
                <a:latin typeface="Times New Roman" pitchFamily="18" charset="0"/>
                <a:cs typeface="Times New Roman" pitchFamily="18" charset="0"/>
              </a:rPr>
              <a:t>, </a:t>
            </a:r>
            <a:r>
              <a:rPr lang="en-US" sz="2200" i="1" dirty="0">
                <a:latin typeface="Times New Roman" pitchFamily="18" charset="0"/>
                <a:cs typeface="Times New Roman" pitchFamily="18" charset="0"/>
              </a:rPr>
              <a:t>. . . </a:t>
            </a:r>
            <a:r>
              <a:rPr lang="en-US" sz="2200" dirty="0">
                <a:latin typeface="Times New Roman" pitchFamily="18" charset="0"/>
                <a:cs typeface="Times New Roman" pitchFamily="18" charset="0"/>
              </a:rPr>
              <a:t>, </a:t>
            </a:r>
            <a:r>
              <a:rPr lang="en-US" sz="2200" i="1" dirty="0" err="1">
                <a:latin typeface="Times New Roman" pitchFamily="18" charset="0"/>
                <a:cs typeface="Times New Roman" pitchFamily="18" charset="0"/>
              </a:rPr>
              <a:t>x</a:t>
            </a:r>
            <a:r>
              <a:rPr lang="en-US" sz="2200" i="1" baseline="-25000" dirty="0" err="1">
                <a:latin typeface="Times New Roman" pitchFamily="18" charset="0"/>
                <a:cs typeface="Times New Roman" pitchFamily="18" charset="0"/>
              </a:rPr>
              <a:t>k</a:t>
            </a:r>
            <a:r>
              <a:rPr lang="en-US" sz="2200" i="1"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a:t>
            </a:r>
          </a:p>
          <a:p>
            <a:pPr marL="0" indent="0" algn="just">
              <a:buNone/>
            </a:pPr>
            <a:endParaRPr lang="en-US" sz="2200" dirty="0" smtClean="0">
              <a:latin typeface="Times New Roman" pitchFamily="18" charset="0"/>
              <a:cs typeface="Times New Roman" pitchFamily="18" charset="0"/>
            </a:endParaRPr>
          </a:p>
          <a:p>
            <a:pPr marL="0" indent="0" algn="just">
              <a:buNone/>
            </a:pPr>
            <a:r>
              <a:rPr lang="en-US" sz="2200" dirty="0" smtClean="0">
                <a:latin typeface="Times New Roman" pitchFamily="18" charset="0"/>
                <a:cs typeface="Times New Roman" pitchFamily="18" charset="0"/>
              </a:rPr>
              <a:t>Hence</a:t>
            </a:r>
            <a:r>
              <a:rPr lang="en-US" sz="2200" dirty="0">
                <a:latin typeface="Times New Roman" pitchFamily="18" charset="0"/>
                <a:cs typeface="Times New Roman" pitchFamily="18" charset="0"/>
              </a:rPr>
              <a:t>, in this relatively </a:t>
            </a:r>
            <a:r>
              <a:rPr lang="en-US" sz="2200" dirty="0" smtClean="0">
                <a:latin typeface="Times New Roman" pitchFamily="18" charset="0"/>
                <a:cs typeface="Times New Roman" pitchFamily="18" charset="0"/>
              </a:rPr>
              <a:t>simple setup</a:t>
            </a:r>
            <a:r>
              <a:rPr lang="en-US" sz="2200" dirty="0">
                <a:latin typeface="Times New Roman" pitchFamily="18" charset="0"/>
                <a:cs typeface="Times New Roman" pitchFamily="18" charset="0"/>
              </a:rPr>
              <a:t>, it would be said that variations in </a:t>
            </a:r>
            <a:r>
              <a:rPr lang="en-US" sz="2200" i="1" dirty="0">
                <a:latin typeface="Times New Roman" pitchFamily="18" charset="0"/>
                <a:cs typeface="Times New Roman" pitchFamily="18" charset="0"/>
              </a:rPr>
              <a:t>k </a:t>
            </a:r>
            <a:r>
              <a:rPr lang="en-US" sz="2200" dirty="0">
                <a:latin typeface="Times New Roman" pitchFamily="18" charset="0"/>
                <a:cs typeface="Times New Roman" pitchFamily="18" charset="0"/>
              </a:rPr>
              <a:t>variables (the </a:t>
            </a:r>
            <a:r>
              <a:rPr lang="en-US" sz="2200" i="1" dirty="0" err="1" smtClean="0">
                <a:latin typeface="Times New Roman" pitchFamily="18" charset="0"/>
                <a:cs typeface="Times New Roman" pitchFamily="18" charset="0"/>
              </a:rPr>
              <a:t>x</a:t>
            </a:r>
            <a:r>
              <a:rPr lang="en-US" sz="2200" dirty="0" err="1" smtClean="0">
                <a:latin typeface="Times New Roman" pitchFamily="18" charset="0"/>
                <a:cs typeface="Times New Roman" pitchFamily="18" charset="0"/>
              </a:rPr>
              <a:t>s</a:t>
            </a:r>
            <a:r>
              <a:rPr lang="en-US" sz="2200" dirty="0">
                <a:latin typeface="Times New Roman" pitchFamily="18" charset="0"/>
                <a:cs typeface="Times New Roman" pitchFamily="18" charset="0"/>
              </a:rPr>
              <a:t>) cause </a:t>
            </a:r>
            <a:r>
              <a:rPr lang="en-US" sz="2200" dirty="0" smtClean="0">
                <a:latin typeface="Times New Roman" pitchFamily="18" charset="0"/>
                <a:cs typeface="Times New Roman" pitchFamily="18" charset="0"/>
              </a:rPr>
              <a:t>changes in </a:t>
            </a:r>
            <a:r>
              <a:rPr lang="en-US" sz="2200" dirty="0">
                <a:latin typeface="Times New Roman" pitchFamily="18" charset="0"/>
                <a:cs typeface="Times New Roman" pitchFamily="18" charset="0"/>
              </a:rPr>
              <a:t>some other variable, </a:t>
            </a:r>
            <a:r>
              <a:rPr lang="en-US" sz="2200" i="1" dirty="0" smtClean="0">
                <a:latin typeface="Times New Roman" pitchFamily="18" charset="0"/>
                <a:cs typeface="Times New Roman" pitchFamily="18" charset="0"/>
              </a:rPr>
              <a:t>y</a:t>
            </a:r>
            <a:r>
              <a:rPr lang="en-US" sz="2200" dirty="0" smtClean="0">
                <a:latin typeface="Times New Roman" pitchFamily="18" charset="0"/>
                <a:cs typeface="Times New Roman" pitchFamily="18" charset="0"/>
              </a:rPr>
              <a:t>.</a:t>
            </a:r>
          </a:p>
          <a:p>
            <a:pPr algn="just"/>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extLst>
      <p:ext uri="{BB962C8B-B14F-4D97-AF65-F5344CB8AC3E}">
        <p14:creationId xmlns:p14="http://schemas.microsoft.com/office/powerpoint/2010/main" xmlns="" val="37854500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Regression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algn="just"/>
            <a:r>
              <a:rPr lang="en-US" sz="2200" dirty="0" smtClean="0">
                <a:latin typeface="Times New Roman" pitchFamily="18" charset="0"/>
                <a:cs typeface="Times New Roman" pitchFamily="18" charset="0"/>
              </a:rPr>
              <a:t>There are various completely interchangeable names for y and the </a:t>
            </a:r>
            <a:r>
              <a:rPr lang="en-US" sz="2200" i="1" dirty="0" err="1" smtClean="0">
                <a:latin typeface="Times New Roman" pitchFamily="18" charset="0"/>
                <a:cs typeface="Times New Roman" pitchFamily="18" charset="0"/>
              </a:rPr>
              <a:t>x</a:t>
            </a:r>
            <a:r>
              <a:rPr lang="en-US" sz="2200" dirty="0" err="1" smtClean="0">
                <a:latin typeface="Times New Roman" pitchFamily="18" charset="0"/>
                <a:cs typeface="Times New Roman" pitchFamily="18" charset="0"/>
              </a:rPr>
              <a:t>s</a:t>
            </a:r>
            <a:r>
              <a:rPr lang="en-US" sz="2200" dirty="0" smtClean="0">
                <a:latin typeface="Times New Roman" pitchFamily="18" charset="0"/>
                <a:cs typeface="Times New Roman" pitchFamily="18" charset="0"/>
              </a:rPr>
              <a:t>.</a:t>
            </a:r>
          </a:p>
          <a:p>
            <a:pPr algn="just"/>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62000" y="2833688"/>
            <a:ext cx="7509672" cy="2271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504533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a:bodyPr>
          <a:lstStyle/>
          <a:p>
            <a:pPr algn="ctr"/>
            <a:r>
              <a:rPr lang="en-US" b="1" dirty="0" smtClean="0">
                <a:solidFill>
                  <a:schemeClr val="tx1"/>
                </a:solidFill>
                <a:latin typeface="Times New Roman" pitchFamily="18" charset="0"/>
                <a:cs typeface="Times New Roman" pitchFamily="18" charset="0"/>
              </a:rPr>
              <a:t>Regression Versus Correlation</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marL="0" indent="0" algn="just">
              <a:buNone/>
            </a:pPr>
            <a:r>
              <a:rPr lang="en-US" sz="2200" dirty="0">
                <a:latin typeface="Times New Roman" pitchFamily="18" charset="0"/>
                <a:cs typeface="Times New Roman" pitchFamily="18" charset="0"/>
              </a:rPr>
              <a:t>Regression and correlation have some fundamental </a:t>
            </a:r>
            <a:r>
              <a:rPr lang="en-US" sz="2200" dirty="0" smtClean="0">
                <a:latin typeface="Times New Roman" pitchFamily="18" charset="0"/>
                <a:cs typeface="Times New Roman" pitchFamily="18" charset="0"/>
              </a:rPr>
              <a:t>differences.</a:t>
            </a:r>
          </a:p>
          <a:p>
            <a:pPr algn="just"/>
            <a:r>
              <a:rPr lang="en-US" sz="2200" dirty="0" smtClean="0">
                <a:latin typeface="Times New Roman" pitchFamily="18" charset="0"/>
                <a:cs typeface="Times New Roman" pitchFamily="18" charset="0"/>
              </a:rPr>
              <a:t>In </a:t>
            </a:r>
            <a:r>
              <a:rPr lang="en-US" sz="2200" dirty="0">
                <a:latin typeface="Times New Roman" pitchFamily="18" charset="0"/>
                <a:cs typeface="Times New Roman" pitchFamily="18" charset="0"/>
              </a:rPr>
              <a:t>regression analysis there is an asymmetry in the </a:t>
            </a:r>
            <a:r>
              <a:rPr lang="en-US" sz="2200" dirty="0" smtClean="0">
                <a:latin typeface="Times New Roman" pitchFamily="18" charset="0"/>
                <a:cs typeface="Times New Roman" pitchFamily="18" charset="0"/>
              </a:rPr>
              <a:t>way the </a:t>
            </a:r>
            <a:r>
              <a:rPr lang="en-US" sz="2200" dirty="0">
                <a:latin typeface="Times New Roman" pitchFamily="18" charset="0"/>
                <a:cs typeface="Times New Roman" pitchFamily="18" charset="0"/>
              </a:rPr>
              <a:t>dependent and explanatory variables are treated. The dependent </a:t>
            </a:r>
            <a:r>
              <a:rPr lang="en-US" sz="2200" dirty="0" smtClean="0">
                <a:latin typeface="Times New Roman" pitchFamily="18" charset="0"/>
                <a:cs typeface="Times New Roman" pitchFamily="18" charset="0"/>
              </a:rPr>
              <a:t>variable is </a:t>
            </a:r>
            <a:r>
              <a:rPr lang="en-US" sz="2200" dirty="0">
                <a:latin typeface="Times New Roman" pitchFamily="18" charset="0"/>
                <a:cs typeface="Times New Roman" pitchFamily="18" charset="0"/>
              </a:rPr>
              <a:t>assumed to be statistical, random, or stochastic, that is, to have </a:t>
            </a:r>
            <a:r>
              <a:rPr lang="en-US" sz="2200" dirty="0" smtClean="0">
                <a:latin typeface="Times New Roman" pitchFamily="18" charset="0"/>
                <a:cs typeface="Times New Roman" pitchFamily="18" charset="0"/>
              </a:rPr>
              <a:t>a probability </a:t>
            </a:r>
            <a:r>
              <a:rPr lang="en-US" sz="2200" dirty="0">
                <a:latin typeface="Times New Roman" pitchFamily="18" charset="0"/>
                <a:cs typeface="Times New Roman" pitchFamily="18" charset="0"/>
              </a:rPr>
              <a:t>distribution. The explanatory variables, on the other hand, </a:t>
            </a:r>
            <a:r>
              <a:rPr lang="en-US" sz="2200" dirty="0" smtClean="0">
                <a:latin typeface="Times New Roman" pitchFamily="18" charset="0"/>
                <a:cs typeface="Times New Roman" pitchFamily="18" charset="0"/>
              </a:rPr>
              <a:t>are assumed </a:t>
            </a:r>
            <a:r>
              <a:rPr lang="en-US" sz="2200" dirty="0">
                <a:latin typeface="Times New Roman" pitchFamily="18" charset="0"/>
                <a:cs typeface="Times New Roman" pitchFamily="18" charset="0"/>
              </a:rPr>
              <a:t>to have fixed </a:t>
            </a:r>
            <a:r>
              <a:rPr lang="en-US" sz="2200" dirty="0" smtClean="0">
                <a:latin typeface="Times New Roman" pitchFamily="18" charset="0"/>
                <a:cs typeface="Times New Roman" pitchFamily="18" charset="0"/>
              </a:rPr>
              <a:t>values.</a:t>
            </a:r>
          </a:p>
          <a:p>
            <a:pPr algn="just"/>
            <a:r>
              <a:rPr lang="en-US" sz="2200" dirty="0" smtClean="0">
                <a:latin typeface="Times New Roman" pitchFamily="18" charset="0"/>
                <a:cs typeface="Times New Roman" pitchFamily="18" charset="0"/>
              </a:rPr>
              <a:t>In correlation analysis, </a:t>
            </a:r>
            <a:r>
              <a:rPr lang="en-US" sz="2200" dirty="0">
                <a:latin typeface="Times New Roman" pitchFamily="18" charset="0"/>
                <a:cs typeface="Times New Roman" pitchFamily="18" charset="0"/>
              </a:rPr>
              <a:t>on </a:t>
            </a:r>
            <a:r>
              <a:rPr lang="en-US" sz="2200" dirty="0" smtClean="0">
                <a:latin typeface="Times New Roman" pitchFamily="18" charset="0"/>
                <a:cs typeface="Times New Roman" pitchFamily="18" charset="0"/>
              </a:rPr>
              <a:t>the other </a:t>
            </a:r>
            <a:r>
              <a:rPr lang="en-US" sz="2200" dirty="0">
                <a:latin typeface="Times New Roman" pitchFamily="18" charset="0"/>
                <a:cs typeface="Times New Roman" pitchFamily="18" charset="0"/>
              </a:rPr>
              <a:t>hand, we treat any (two) variables symmetrically; there is no </a:t>
            </a:r>
            <a:r>
              <a:rPr lang="en-US" sz="2200" dirty="0" smtClean="0">
                <a:latin typeface="Times New Roman" pitchFamily="18" charset="0"/>
                <a:cs typeface="Times New Roman" pitchFamily="18" charset="0"/>
              </a:rPr>
              <a:t>distinction between </a:t>
            </a:r>
            <a:r>
              <a:rPr lang="en-US" sz="2200" dirty="0">
                <a:latin typeface="Times New Roman" pitchFamily="18" charset="0"/>
                <a:cs typeface="Times New Roman" pitchFamily="18" charset="0"/>
              </a:rPr>
              <a:t>the dependent and explanatory variables. After all, the </a:t>
            </a:r>
            <a:r>
              <a:rPr lang="en-US" sz="2200" dirty="0" smtClean="0">
                <a:latin typeface="Times New Roman" pitchFamily="18" charset="0"/>
                <a:cs typeface="Times New Roman" pitchFamily="18" charset="0"/>
              </a:rPr>
              <a:t>correlation between two variables scores </a:t>
            </a:r>
            <a:r>
              <a:rPr lang="en-US" sz="2200" dirty="0">
                <a:latin typeface="Times New Roman" pitchFamily="18" charset="0"/>
                <a:cs typeface="Times New Roman" pitchFamily="18" charset="0"/>
              </a:rPr>
              <a:t>on mathematics and statistics examinations is </a:t>
            </a:r>
            <a:r>
              <a:rPr lang="en-US" sz="2200" dirty="0" smtClean="0">
                <a:latin typeface="Times New Roman" pitchFamily="18" charset="0"/>
                <a:cs typeface="Times New Roman" pitchFamily="18" charset="0"/>
              </a:rPr>
              <a:t>the same </a:t>
            </a:r>
            <a:r>
              <a:rPr lang="en-US" sz="2200" dirty="0">
                <a:latin typeface="Times New Roman" pitchFamily="18" charset="0"/>
                <a:cs typeface="Times New Roman" pitchFamily="18" charset="0"/>
              </a:rPr>
              <a:t>as that between scores on statistics and mathematics </a:t>
            </a:r>
            <a:r>
              <a:rPr lang="en-US" sz="2200" dirty="0" smtClean="0">
                <a:latin typeface="Times New Roman" pitchFamily="18" charset="0"/>
                <a:cs typeface="Times New Roman" pitchFamily="18" charset="0"/>
              </a:rPr>
              <a:t>examinations. Moreover</a:t>
            </a:r>
            <a:r>
              <a:rPr lang="en-US" sz="2200" dirty="0">
                <a:latin typeface="Times New Roman" pitchFamily="18" charset="0"/>
                <a:cs typeface="Times New Roman" pitchFamily="18" charset="0"/>
              </a:rPr>
              <a:t>, both variables are assumed to be random.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xmlns="" val="22504533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143000"/>
          </a:xfrm>
        </p:spPr>
        <p:txBody>
          <a:bodyPr>
            <a:normAutofit fontScale="90000"/>
          </a:bodyPr>
          <a:lstStyle/>
          <a:p>
            <a:pPr algn="ctr"/>
            <a:r>
              <a:rPr lang="en-US" b="1" dirty="0" smtClean="0">
                <a:solidFill>
                  <a:schemeClr val="tx1"/>
                </a:solidFill>
                <a:latin typeface="Times New Roman" pitchFamily="18" charset="0"/>
                <a:cs typeface="Times New Roman" pitchFamily="18" charset="0"/>
              </a:rPr>
              <a:t>Simple </a:t>
            </a:r>
            <a:r>
              <a:rPr lang="en-US" b="1" dirty="0" err="1" smtClean="0">
                <a:solidFill>
                  <a:schemeClr val="tx1"/>
                </a:solidFill>
                <a:latin typeface="Times New Roman" pitchFamily="18" charset="0"/>
                <a:cs typeface="Times New Roman" pitchFamily="18" charset="0"/>
              </a:rPr>
              <a:t>vs</a:t>
            </a:r>
            <a:r>
              <a:rPr lang="en-US" b="1" dirty="0" smtClean="0">
                <a:solidFill>
                  <a:schemeClr val="tx1"/>
                </a:solidFill>
                <a:latin typeface="Times New Roman" pitchFamily="18" charset="0"/>
                <a:cs typeface="Times New Roman" pitchFamily="18" charset="0"/>
              </a:rPr>
              <a:t> Multiple Regression Models</a:t>
            </a:r>
            <a:endParaRPr lang="en-US" b="1" dirty="0">
              <a:solidFill>
                <a:schemeClr val="tx1"/>
              </a:solidFill>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533400" y="1676400"/>
            <a:ext cx="8153400" cy="4876800"/>
          </a:xfrm>
        </p:spPr>
        <p:txBody>
          <a:bodyPr>
            <a:noAutofit/>
          </a:bodyPr>
          <a:lstStyle/>
          <a:p>
            <a:pPr algn="just"/>
            <a:r>
              <a:rPr lang="en-US" sz="2200" dirty="0" smtClean="0">
                <a:latin typeface="Times New Roman" pitchFamily="18" charset="0"/>
                <a:cs typeface="Times New Roman" pitchFamily="18" charset="0"/>
              </a:rPr>
              <a:t>If it </a:t>
            </a:r>
            <a:r>
              <a:rPr lang="en-US" sz="2200" dirty="0" smtClean="0">
                <a:latin typeface="Times New Roman" pitchFamily="18" charset="0"/>
                <a:cs typeface="Times New Roman" pitchFamily="18" charset="0"/>
              </a:rPr>
              <a:t>is </a:t>
            </a:r>
            <a:r>
              <a:rPr lang="en-US" sz="2200" dirty="0">
                <a:latin typeface="Times New Roman" pitchFamily="18" charset="0"/>
                <a:cs typeface="Times New Roman" pitchFamily="18" charset="0"/>
              </a:rPr>
              <a:t>believed that </a:t>
            </a:r>
            <a:r>
              <a:rPr lang="en-US" sz="2200" i="1" dirty="0">
                <a:latin typeface="Times New Roman" pitchFamily="18" charset="0"/>
                <a:cs typeface="Times New Roman" pitchFamily="18" charset="0"/>
              </a:rPr>
              <a:t>y </a:t>
            </a:r>
            <a:r>
              <a:rPr lang="en-US" sz="2200" i="1" dirty="0" smtClean="0">
                <a:latin typeface="Times New Roman" pitchFamily="18" charset="0"/>
                <a:cs typeface="Times New Roman" pitchFamily="18" charset="0"/>
              </a:rPr>
              <a:t>(dependent variable) </a:t>
            </a:r>
            <a:r>
              <a:rPr lang="en-US" sz="2200" dirty="0" smtClean="0">
                <a:latin typeface="Times New Roman" pitchFamily="18" charset="0"/>
                <a:cs typeface="Times New Roman" pitchFamily="18" charset="0"/>
              </a:rPr>
              <a:t>depends </a:t>
            </a:r>
            <a:r>
              <a:rPr lang="en-US" sz="2200" dirty="0">
                <a:latin typeface="Times New Roman" pitchFamily="18" charset="0"/>
                <a:cs typeface="Times New Roman" pitchFamily="18" charset="0"/>
              </a:rPr>
              <a:t>on </a:t>
            </a:r>
            <a:r>
              <a:rPr lang="en-US" sz="2200" dirty="0" smtClean="0">
                <a:latin typeface="Times New Roman" pitchFamily="18" charset="0"/>
                <a:cs typeface="Times New Roman" pitchFamily="18" charset="0"/>
              </a:rPr>
              <a:t>only one </a:t>
            </a:r>
            <a:r>
              <a:rPr lang="en-US" sz="2200" i="1" dirty="0" smtClean="0">
                <a:latin typeface="Times New Roman" pitchFamily="18" charset="0"/>
                <a:cs typeface="Times New Roman" pitchFamily="18" charset="0"/>
              </a:rPr>
              <a:t>x </a:t>
            </a:r>
            <a:r>
              <a:rPr lang="en-US" sz="2200" dirty="0" smtClean="0">
                <a:latin typeface="Times New Roman" pitchFamily="18" charset="0"/>
                <a:cs typeface="Times New Roman" pitchFamily="18" charset="0"/>
              </a:rPr>
              <a:t>(explanatory or independent) variable. Then the regression model is said to be simple.</a:t>
            </a:r>
          </a:p>
          <a:p>
            <a:pPr marL="0" indent="0" algn="just">
              <a:buNone/>
            </a:pPr>
            <a:r>
              <a:rPr lang="en-US" sz="2200" b="1" dirty="0" smtClean="0">
                <a:latin typeface="Times New Roman" pitchFamily="18" charset="0"/>
                <a:cs typeface="Times New Roman" pitchFamily="18" charset="0"/>
              </a:rPr>
              <a:t>Example:</a:t>
            </a:r>
            <a:endParaRPr lang="en-US" sz="2200" b="1" dirty="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Wage depends on education</a:t>
            </a:r>
          </a:p>
          <a:p>
            <a:pPr algn="just"/>
            <a:r>
              <a:rPr lang="en-US" sz="2200" dirty="0" smtClean="0">
                <a:latin typeface="Times New Roman" pitchFamily="18" charset="0"/>
                <a:cs typeface="Times New Roman" pitchFamily="18" charset="0"/>
              </a:rPr>
              <a:t>Consumption depends on income</a:t>
            </a:r>
          </a:p>
          <a:p>
            <a:pPr algn="just"/>
            <a:endParaRPr lang="en-US" sz="2200" dirty="0" smtClean="0">
              <a:latin typeface="Times New Roman" pitchFamily="18" charset="0"/>
              <a:cs typeface="Times New Roman" pitchFamily="18" charset="0"/>
            </a:endParaRPr>
          </a:p>
          <a:p>
            <a:pPr algn="just"/>
            <a:r>
              <a:rPr lang="en-US" sz="2200" dirty="0" smtClean="0">
                <a:latin typeface="Times New Roman" pitchFamily="18" charset="0"/>
                <a:cs typeface="Times New Roman" pitchFamily="18" charset="0"/>
              </a:rPr>
              <a:t>If </a:t>
            </a:r>
            <a:r>
              <a:rPr lang="en-US" sz="2200" dirty="0" smtClean="0">
                <a:latin typeface="Times New Roman" pitchFamily="18" charset="0"/>
                <a:cs typeface="Times New Roman" pitchFamily="18" charset="0"/>
              </a:rPr>
              <a:t>it is </a:t>
            </a:r>
            <a:r>
              <a:rPr lang="en-US" sz="2200" dirty="0">
                <a:latin typeface="Times New Roman" pitchFamily="18" charset="0"/>
                <a:cs typeface="Times New Roman" pitchFamily="18" charset="0"/>
              </a:rPr>
              <a:t>believed that </a:t>
            </a:r>
            <a:r>
              <a:rPr lang="en-US" sz="2200" i="1" dirty="0">
                <a:latin typeface="Times New Roman" pitchFamily="18" charset="0"/>
                <a:cs typeface="Times New Roman" pitchFamily="18" charset="0"/>
              </a:rPr>
              <a:t>y (dependent variable) </a:t>
            </a:r>
            <a:r>
              <a:rPr lang="en-US" sz="2200" dirty="0">
                <a:latin typeface="Times New Roman" pitchFamily="18" charset="0"/>
                <a:cs typeface="Times New Roman" pitchFamily="18" charset="0"/>
              </a:rPr>
              <a:t>depends on </a:t>
            </a:r>
            <a:r>
              <a:rPr lang="en-US" sz="2200" dirty="0" smtClean="0">
                <a:latin typeface="Times New Roman" pitchFamily="18" charset="0"/>
                <a:cs typeface="Times New Roman" pitchFamily="18" charset="0"/>
              </a:rPr>
              <a:t>two or more than two (explanatory) variables (x</a:t>
            </a:r>
            <a:r>
              <a:rPr lang="en-US" sz="2200" baseline="-25000" dirty="0" smtClean="0">
                <a:latin typeface="Times New Roman" pitchFamily="18" charset="0"/>
                <a:cs typeface="Times New Roman" pitchFamily="18" charset="0"/>
              </a:rPr>
              <a:t>1</a:t>
            </a:r>
            <a:r>
              <a:rPr lang="en-US" sz="2200" dirty="0" smtClean="0">
                <a:latin typeface="Times New Roman" pitchFamily="18" charset="0"/>
                <a:cs typeface="Times New Roman" pitchFamily="18" charset="0"/>
              </a:rPr>
              <a:t>, x</a:t>
            </a:r>
            <a:r>
              <a:rPr lang="en-US" sz="2200" baseline="-25000" dirty="0" smtClean="0">
                <a:latin typeface="Times New Roman" pitchFamily="18" charset="0"/>
                <a:cs typeface="Times New Roman" pitchFamily="18" charset="0"/>
              </a:rPr>
              <a:t>2</a:t>
            </a:r>
            <a:r>
              <a:rPr lang="en-US" sz="2200" dirty="0" smtClean="0">
                <a:latin typeface="Times New Roman" pitchFamily="18" charset="0"/>
                <a:cs typeface="Times New Roman" pitchFamily="18" charset="0"/>
              </a:rPr>
              <a:t>, …, </a:t>
            </a:r>
            <a:r>
              <a:rPr lang="en-US" sz="2200" dirty="0" err="1" smtClean="0">
                <a:latin typeface="Times New Roman" pitchFamily="18" charset="0"/>
                <a:cs typeface="Times New Roman" pitchFamily="18" charset="0"/>
              </a:rPr>
              <a:t>x</a:t>
            </a:r>
            <a:r>
              <a:rPr lang="en-US" sz="2200" baseline="-25000" dirty="0" err="1" smtClean="0">
                <a:latin typeface="Times New Roman" pitchFamily="18" charset="0"/>
                <a:cs typeface="Times New Roman" pitchFamily="18" charset="0"/>
              </a:rPr>
              <a:t>k</a:t>
            </a:r>
            <a:r>
              <a:rPr lang="en-US" sz="2200" dirty="0" smtClean="0">
                <a:latin typeface="Times New Roman" pitchFamily="18" charset="0"/>
                <a:cs typeface="Times New Roman" pitchFamily="18" charset="0"/>
              </a:rPr>
              <a:t>). </a:t>
            </a:r>
            <a:r>
              <a:rPr lang="en-US" sz="2200" dirty="0">
                <a:latin typeface="Times New Roman" pitchFamily="18" charset="0"/>
                <a:cs typeface="Times New Roman" pitchFamily="18" charset="0"/>
              </a:rPr>
              <a:t>Then the regression model is said to be </a:t>
            </a:r>
            <a:r>
              <a:rPr lang="en-US" sz="2200" dirty="0" smtClean="0">
                <a:latin typeface="Times New Roman" pitchFamily="18" charset="0"/>
                <a:cs typeface="Times New Roman" pitchFamily="18" charset="0"/>
              </a:rPr>
              <a:t>a Multiple.</a:t>
            </a:r>
          </a:p>
          <a:p>
            <a:pPr marL="0" indent="0" algn="just">
              <a:buNone/>
            </a:pPr>
            <a:r>
              <a:rPr lang="en-US" sz="2200" b="1" dirty="0">
                <a:latin typeface="Times New Roman" pitchFamily="18" charset="0"/>
                <a:cs typeface="Times New Roman" pitchFamily="18" charset="0"/>
              </a:rPr>
              <a:t>Example:</a:t>
            </a:r>
          </a:p>
          <a:p>
            <a:pPr algn="just"/>
            <a:r>
              <a:rPr lang="en-US" sz="2200" dirty="0" smtClean="0">
                <a:latin typeface="Times New Roman" pitchFamily="18" charset="0"/>
                <a:cs typeface="Times New Roman" pitchFamily="18" charset="0"/>
              </a:rPr>
              <a:t>Wage depends on education and experience etc.</a:t>
            </a:r>
          </a:p>
          <a:p>
            <a:pPr marL="0" indent="0" algn="just">
              <a:buNone/>
            </a:pPr>
            <a:endParaRPr lang="en-US" sz="2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xmlns="" val="38843273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dirty="0" smtClean="0"/>
              <a:t>Let’s review the main concepts:</a:t>
            </a:r>
          </a:p>
          <a:p>
            <a:endParaRPr lang="en-US" sz="2000" dirty="0" smtClean="0"/>
          </a:p>
          <a:p>
            <a:pPr lvl="0">
              <a:buClr>
                <a:srgbClr val="D34817"/>
              </a:buClr>
            </a:pPr>
            <a:r>
              <a:rPr lang="en-US" sz="2000" dirty="0" smtClean="0">
                <a:solidFill>
                  <a:prstClr val="black"/>
                </a:solidFill>
              </a:rPr>
              <a:t>Common </a:t>
            </a:r>
            <a:r>
              <a:rPr lang="en-US" sz="2000" dirty="0">
                <a:solidFill>
                  <a:prstClr val="black"/>
                </a:solidFill>
              </a:rPr>
              <a:t>misconceptions about correlation</a:t>
            </a:r>
          </a:p>
          <a:p>
            <a:pPr lvl="0">
              <a:buClr>
                <a:srgbClr val="D34817"/>
              </a:buClr>
            </a:pPr>
            <a:r>
              <a:rPr lang="en-US" sz="2000" dirty="0">
                <a:solidFill>
                  <a:prstClr val="black"/>
                </a:solidFill>
              </a:rPr>
              <a:t>Related Examples</a:t>
            </a:r>
          </a:p>
          <a:p>
            <a:endParaRPr lang="en-US" sz="20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xmlns="" val="22785539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Text Placeholder 2"/>
          <p:cNvSpPr>
            <a:spLocks noGrp="1"/>
          </p:cNvSpPr>
          <p:nvPr>
            <p:ph type="body" sz="quarter" idx="13"/>
          </p:nvPr>
        </p:nvSpPr>
        <p:spPr>
          <a:xfrm>
            <a:off x="533400" y="1524000"/>
            <a:ext cx="8153400" cy="4724400"/>
          </a:xfrm>
        </p:spPr>
        <p:txBody>
          <a:bodyPr>
            <a:normAutofit/>
          </a:bodyPr>
          <a:lstStyle/>
          <a:p>
            <a:pPr marL="0" indent="0">
              <a:buNone/>
            </a:pPr>
            <a:r>
              <a:rPr lang="en-US" sz="2000" dirty="0" smtClean="0"/>
              <a:t>Let’s review the main concepts:</a:t>
            </a:r>
          </a:p>
          <a:p>
            <a:endParaRPr lang="en-US" sz="2000" dirty="0" smtClean="0"/>
          </a:p>
          <a:p>
            <a:pPr lvl="0">
              <a:buClr>
                <a:srgbClr val="D34817"/>
              </a:buClr>
            </a:pPr>
            <a:r>
              <a:rPr lang="en-US" sz="2000" dirty="0">
                <a:solidFill>
                  <a:prstClr val="black"/>
                </a:solidFill>
              </a:rPr>
              <a:t>Introduction to </a:t>
            </a:r>
            <a:r>
              <a:rPr lang="en-US" sz="2000" dirty="0" smtClean="0">
                <a:solidFill>
                  <a:prstClr val="black"/>
                </a:solidFill>
              </a:rPr>
              <a:t>Regression analysis</a:t>
            </a:r>
          </a:p>
          <a:p>
            <a:pPr lvl="0">
              <a:buClr>
                <a:srgbClr val="D34817"/>
              </a:buClr>
            </a:pPr>
            <a:r>
              <a:rPr lang="en-US" sz="2000" dirty="0" smtClean="0"/>
              <a:t>Regression versus Correlation</a:t>
            </a:r>
          </a:p>
          <a:p>
            <a:pPr>
              <a:buClr>
                <a:srgbClr val="D34817"/>
              </a:buClr>
            </a:pPr>
            <a:r>
              <a:rPr lang="en-US" sz="2000" dirty="0">
                <a:solidFill>
                  <a:prstClr val="black"/>
                </a:solidFill>
              </a:rPr>
              <a:t>Simple and Multiple Regression Model</a:t>
            </a:r>
          </a:p>
          <a:p>
            <a:pPr lvl="0">
              <a:buClr>
                <a:srgbClr val="D34817"/>
              </a:buClr>
            </a:pPr>
            <a:endParaRPr lang="en-US" sz="2000" dirty="0" smtClean="0"/>
          </a:p>
          <a:p>
            <a:pPr lvl="0">
              <a:buClr>
                <a:srgbClr val="D34817"/>
              </a:buClr>
            </a:pPr>
            <a:endParaRPr lang="en-US" sz="20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extLst>
      <p:ext uri="{BB962C8B-B14F-4D97-AF65-F5344CB8AC3E}">
        <p14:creationId xmlns:p14="http://schemas.microsoft.com/office/powerpoint/2010/main" xmlns="" val="42879193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a:t>
            </a:r>
            <a:endParaRPr lang="en-US" dirty="0"/>
          </a:p>
        </p:txBody>
      </p:sp>
      <p:sp>
        <p:nvSpPr>
          <p:cNvPr id="3" name="Text Placeholder 2"/>
          <p:cNvSpPr>
            <a:spLocks noGrp="1"/>
          </p:cNvSpPr>
          <p:nvPr>
            <p:ph type="body" sz="quarter" idx="13"/>
          </p:nvPr>
        </p:nvSpPr>
        <p:spPr>
          <a:xfrm>
            <a:off x="533400" y="1371600"/>
            <a:ext cx="8153400" cy="4800600"/>
          </a:xfrm>
        </p:spPr>
        <p:txBody>
          <a:bodyPr>
            <a:normAutofit/>
          </a:bodyPr>
          <a:lstStyle/>
          <a:p>
            <a:pPr marL="0" indent="0">
              <a:buNone/>
            </a:pPr>
            <a:r>
              <a:rPr lang="en-US" sz="2000" dirty="0" smtClean="0"/>
              <a:t>In next lecture, we will study:</a:t>
            </a:r>
          </a:p>
          <a:p>
            <a:endParaRPr lang="en-US" sz="2000" b="1" dirty="0" smtClean="0"/>
          </a:p>
          <a:p>
            <a:pPr lvl="0">
              <a:buClr>
                <a:srgbClr val="D34817"/>
              </a:buClr>
            </a:pPr>
            <a:r>
              <a:rPr lang="en-US" sz="2000" smtClean="0">
                <a:solidFill>
                  <a:prstClr val="black"/>
                </a:solidFill>
              </a:rPr>
              <a:t>More on </a:t>
            </a:r>
            <a:r>
              <a:rPr lang="en-US" sz="2000" smtClean="0">
                <a:solidFill>
                  <a:prstClr val="black"/>
                </a:solidFill>
              </a:rPr>
              <a:t>Regression </a:t>
            </a:r>
            <a:r>
              <a:rPr lang="en-US" sz="2000" dirty="0" smtClean="0">
                <a:solidFill>
                  <a:prstClr val="black"/>
                </a:solidFill>
              </a:rPr>
              <a:t>and its importance</a:t>
            </a:r>
          </a:p>
          <a:p>
            <a:pPr lvl="0">
              <a:buClr>
                <a:srgbClr val="D34817"/>
              </a:buClr>
            </a:pPr>
            <a:r>
              <a:rPr lang="en-US" sz="2000" dirty="0" smtClean="0">
                <a:solidFill>
                  <a:prstClr val="black"/>
                </a:solidFill>
              </a:rPr>
              <a:t>Method of Least Squares and related concepts</a:t>
            </a:r>
          </a:p>
          <a:p>
            <a:pPr lvl="0">
              <a:buClr>
                <a:srgbClr val="D34817"/>
              </a:buClr>
            </a:pPr>
            <a:r>
              <a:rPr lang="en-US" sz="2000" dirty="0" smtClean="0">
                <a:solidFill>
                  <a:prstClr val="black"/>
                </a:solidFill>
              </a:rPr>
              <a:t>Related Examples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xmlns="" val="1517832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4210</TotalTime>
  <Words>1938</Words>
  <Application>Microsoft Office PowerPoint</Application>
  <PresentationFormat>On-screen Show (4:3)</PresentationFormat>
  <Paragraphs>534</Paragraphs>
  <Slides>25</Slides>
  <Notes>21</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Custom Design</vt:lpstr>
      <vt:lpstr>Equity</vt:lpstr>
      <vt:lpstr>MTH 161: Introduction To Statistics</vt:lpstr>
      <vt:lpstr>Review of Previous Lecture</vt:lpstr>
      <vt:lpstr>Objectives of Current Lecture</vt:lpstr>
      <vt:lpstr>Objectives of Current Lecture</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Common Confusion about Correlation</vt:lpstr>
      <vt:lpstr>Regression</vt:lpstr>
      <vt:lpstr>Regression</vt:lpstr>
      <vt:lpstr>Regression</vt:lpstr>
      <vt:lpstr>Regression Versus Correlation</vt:lpstr>
      <vt:lpstr>Simple vs Multiple Regression Models</vt:lpstr>
      <vt:lpstr>Review</vt:lpstr>
      <vt:lpstr>Review</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Statistics</dc:title>
  <dc:creator>Dr. Mumtaz Ahmed</dc:creator>
  <cp:lastModifiedBy>NTS</cp:lastModifiedBy>
  <cp:revision>711</cp:revision>
  <dcterms:created xsi:type="dcterms:W3CDTF">2006-08-16T00:00:00Z</dcterms:created>
  <dcterms:modified xsi:type="dcterms:W3CDTF">2013-06-17T14:37:13Z</dcterms:modified>
</cp:coreProperties>
</file>