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20.xml" ContentType="application/vnd.openxmlformats-officedocument.presentationml.slideLayout+xml"/>
  <Override PartName="/ppt/charts/chart9.xml" ContentType="application/vnd.openxmlformats-officedocument.drawingml.chart+xml"/>
  <Override PartName="/ppt/charts/chart7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2.xml" ContentType="application/vnd.openxmlformats-officedocument.theme+xml"/>
  <Override PartName="/ppt/drawings/drawing1.xml" ContentType="application/vnd.openxmlformats-officedocument.drawingml.chartshapes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charts/chart8.xml" ContentType="application/vnd.openxmlformats-officedocument.drawingml.chart+xml"/>
  <Override PartName="/ppt/slideLayouts/slideLayout10.xml" ContentType="application/vnd.openxmlformats-officedocument.presentationml.slideLayout+xml"/>
  <Override PartName="/ppt/charts/chart6.xml" ContentType="application/vnd.openxmlformats-officedocument.drawingml.char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  <p:sldMasterId id="2147484370" r:id="rId2"/>
  </p:sldMasterIdLst>
  <p:notesMasterIdLst>
    <p:notesMasterId r:id="rId31"/>
  </p:notesMasterIdLst>
  <p:sldIdLst>
    <p:sldId id="256" r:id="rId3"/>
    <p:sldId id="348" r:id="rId4"/>
    <p:sldId id="416" r:id="rId5"/>
    <p:sldId id="443" r:id="rId6"/>
    <p:sldId id="444" r:id="rId7"/>
    <p:sldId id="445" r:id="rId8"/>
    <p:sldId id="446" r:id="rId9"/>
    <p:sldId id="447" r:id="rId10"/>
    <p:sldId id="448" r:id="rId11"/>
    <p:sldId id="449" r:id="rId12"/>
    <p:sldId id="417" r:id="rId13"/>
    <p:sldId id="418" r:id="rId14"/>
    <p:sldId id="419" r:id="rId15"/>
    <p:sldId id="455" r:id="rId16"/>
    <p:sldId id="458" r:id="rId17"/>
    <p:sldId id="470" r:id="rId18"/>
    <p:sldId id="471" r:id="rId19"/>
    <p:sldId id="460" r:id="rId20"/>
    <p:sldId id="421" r:id="rId21"/>
    <p:sldId id="422" r:id="rId22"/>
    <p:sldId id="423" r:id="rId23"/>
    <p:sldId id="424" r:id="rId24"/>
    <p:sldId id="425" r:id="rId25"/>
    <p:sldId id="462" r:id="rId26"/>
    <p:sldId id="463" r:id="rId27"/>
    <p:sldId id="464" r:id="rId28"/>
    <p:sldId id="450" r:id="rId29"/>
    <p:sldId id="451" r:id="rId3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 autoAdjust="0"/>
    <p:restoredTop sz="94454" autoAdjust="0"/>
  </p:normalViewPr>
  <p:slideViewPr>
    <p:cSldViewPr>
      <p:cViewPr>
        <p:scale>
          <a:sx n="70" d="100"/>
          <a:sy n="70" d="100"/>
        </p:scale>
        <p:origin x="-1302" y="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Book1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D:\Dropbox\CIIT\Courses\Introduction%20to%20Statistics\Lecture%20Slides\MTH%20161%20Introduction%20to%20Statistics%20Slides(Final%20version)\Lecture%2004%20Presentation%20of%20Data%20using%20Graphs\data%20for%20graphs.xls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Book1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D:\Dropbox\CIIT\Courses\Introduction%20to%20Statistics\Lecture%20Slides\MTH%20161%20Introduction%20to%20Statistics%20Slides(Final%20version)\Lecture%2004%20Presentation%20of%20Data%20using%20Graphs\data%20for%20graphs.xls" TargetMode="Externa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Book1" TargetMode="External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oleObject" Target="Book1" TargetMode="External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oleObject" Target="Book1" TargetMode="External"/></Relationships>
</file>

<file path=ppt/charts/_rels/chart8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oleObject" Target="Book1" TargetMode="External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oleObject" Target="Book1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chart>
    <c:title>
      <c:tx>
        <c:rich>
          <a:bodyPr/>
          <a:lstStyle/>
          <a:p>
            <a:pPr>
              <a:defRPr/>
            </a:pPr>
            <a:r>
              <a:rPr lang="en-US"/>
              <a:t>Bar Chart: Party Affiliation</a:t>
            </a:r>
          </a:p>
        </c:rich>
      </c:tx>
      <c:layout/>
    </c:title>
    <c:plotArea>
      <c:layout/>
      <c:barChart>
        <c:barDir val="col"/>
        <c:grouping val="clustered"/>
        <c:ser>
          <c:idx val="0"/>
          <c:order val="0"/>
          <c:tx>
            <c:strRef>
              <c:f>Sheet1!$C$2</c:f>
              <c:strCache>
                <c:ptCount val="1"/>
                <c:pt idx="0">
                  <c:v>Freq (f)</c:v>
                </c:pt>
              </c:strCache>
            </c:strRef>
          </c:tx>
          <c:spPr>
            <a:solidFill>
              <a:srgbClr val="00B050"/>
            </a:solidFill>
          </c:spPr>
          <c:dLbls>
            <c:showVal val="1"/>
          </c:dLbls>
          <c:cat>
            <c:strRef>
              <c:f>Sheet1!$B$3:$B$6</c:f>
              <c:strCache>
                <c:ptCount val="4"/>
                <c:pt idx="0">
                  <c:v>PTI</c:v>
                </c:pt>
                <c:pt idx="1">
                  <c:v>N</c:v>
                </c:pt>
                <c:pt idx="2">
                  <c:v>Q</c:v>
                </c:pt>
                <c:pt idx="3">
                  <c:v>P</c:v>
                </c:pt>
              </c:strCache>
            </c:strRef>
          </c:cat>
          <c:val>
            <c:numRef>
              <c:f>Sheet1!$C$3:$C$6</c:f>
              <c:numCache>
                <c:formatCode>General</c:formatCode>
                <c:ptCount val="4"/>
                <c:pt idx="0">
                  <c:v>10</c:v>
                </c:pt>
                <c:pt idx="1">
                  <c:v>9</c:v>
                </c:pt>
                <c:pt idx="2">
                  <c:v>6</c:v>
                </c:pt>
                <c:pt idx="3">
                  <c:v>5</c:v>
                </c:pt>
              </c:numCache>
            </c:numRef>
          </c:val>
        </c:ser>
        <c:dLbls/>
        <c:axId val="75610368"/>
        <c:axId val="75674752"/>
      </c:barChart>
      <c:catAx>
        <c:axId val="75610368"/>
        <c:scaling>
          <c:orientation val="minMax"/>
        </c:scaling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Parties</a:t>
                </a:r>
              </a:p>
            </c:rich>
          </c:tx>
          <c:layout/>
        </c:title>
        <c:tickLblPos val="nextTo"/>
        <c:crossAx val="75674752"/>
        <c:crosses val="autoZero"/>
        <c:auto val="1"/>
        <c:lblAlgn val="ctr"/>
        <c:lblOffset val="100"/>
      </c:catAx>
      <c:valAx>
        <c:axId val="75674752"/>
        <c:scaling>
          <c:orientation val="minMax"/>
        </c:scaling>
        <c:axPos val="l"/>
        <c:majorGridlines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/>
                  <a:t>Frequency (f)</a:t>
                </a:r>
              </a:p>
            </c:rich>
          </c:tx>
          <c:layout/>
        </c:title>
        <c:numFmt formatCode="General" sourceLinked="1"/>
        <c:tickLblPos val="nextTo"/>
        <c:crossAx val="75610368"/>
        <c:crosses val="autoZero"/>
        <c:crossBetween val="between"/>
      </c:valAx>
    </c:plotArea>
    <c:legend>
      <c:legendPos val="r"/>
      <c:layout/>
    </c:legend>
    <c:plotVisOnly val="1"/>
    <c:dispBlanksAs val="gap"/>
  </c:chart>
  <c:txPr>
    <a:bodyPr/>
    <a:lstStyle/>
    <a:p>
      <a:pPr>
        <a:defRPr sz="1400"/>
      </a:pPr>
      <a:endParaRPr lang="en-US"/>
    </a:p>
  </c:tx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chart>
    <c:title>
      <c:tx>
        <c:rich>
          <a:bodyPr/>
          <a:lstStyle/>
          <a:p>
            <a:pPr>
              <a:defRPr/>
            </a:pPr>
            <a:r>
              <a:rPr lang="en-US"/>
              <a:t>Bar Chart: Party Affiliation</a:t>
            </a:r>
          </a:p>
        </c:rich>
      </c:tx>
      <c:layout/>
    </c:title>
    <c:plotArea>
      <c:layout/>
      <c:barChart>
        <c:barDir val="bar"/>
        <c:grouping val="clustered"/>
        <c:ser>
          <c:idx val="0"/>
          <c:order val="0"/>
          <c:tx>
            <c:strRef>
              <c:f>'Simple Bar Chart'!$C$2</c:f>
              <c:strCache>
                <c:ptCount val="1"/>
                <c:pt idx="0">
                  <c:v>Freq (f)</c:v>
                </c:pt>
              </c:strCache>
            </c:strRef>
          </c:tx>
          <c:spPr>
            <a:solidFill>
              <a:srgbClr val="00B050"/>
            </a:solidFill>
          </c:spPr>
          <c:dLbls>
            <c:showVal val="1"/>
          </c:dLbls>
          <c:cat>
            <c:strRef>
              <c:f>'Simple Bar Chart'!$B$3:$B$6</c:f>
              <c:strCache>
                <c:ptCount val="4"/>
                <c:pt idx="0">
                  <c:v>PTI</c:v>
                </c:pt>
                <c:pt idx="1">
                  <c:v>N</c:v>
                </c:pt>
                <c:pt idx="2">
                  <c:v>Q</c:v>
                </c:pt>
                <c:pt idx="3">
                  <c:v>P</c:v>
                </c:pt>
              </c:strCache>
            </c:strRef>
          </c:cat>
          <c:val>
            <c:numRef>
              <c:f>'Simple Bar Chart'!$C$3:$C$6</c:f>
              <c:numCache>
                <c:formatCode>General</c:formatCode>
                <c:ptCount val="4"/>
                <c:pt idx="0">
                  <c:v>10</c:v>
                </c:pt>
                <c:pt idx="1">
                  <c:v>9</c:v>
                </c:pt>
                <c:pt idx="2">
                  <c:v>6</c:v>
                </c:pt>
                <c:pt idx="3">
                  <c:v>5</c:v>
                </c:pt>
              </c:numCache>
            </c:numRef>
          </c:val>
        </c:ser>
        <c:dLbls/>
        <c:axId val="88699264"/>
        <c:axId val="88701184"/>
      </c:barChart>
      <c:catAx>
        <c:axId val="88699264"/>
        <c:scaling>
          <c:orientation val="minMax"/>
        </c:scaling>
        <c:axPos val="l"/>
        <c:title>
          <c:tx>
            <c:rich>
              <a:bodyPr rot="0" vert="wordArtVert"/>
              <a:lstStyle/>
              <a:p>
                <a:pPr>
                  <a:defRPr/>
                </a:pPr>
                <a:r>
                  <a:rPr lang="en-US"/>
                  <a:t>Parties</a:t>
                </a:r>
              </a:p>
            </c:rich>
          </c:tx>
          <c:layout/>
        </c:title>
        <c:tickLblPos val="nextTo"/>
        <c:txPr>
          <a:bodyPr/>
          <a:lstStyle/>
          <a:p>
            <a:pPr>
              <a:defRPr b="1">
                <a:solidFill>
                  <a:srgbClr val="FF0000"/>
                </a:solidFill>
              </a:defRPr>
            </a:pPr>
            <a:endParaRPr lang="en-US"/>
          </a:p>
        </c:txPr>
        <c:crossAx val="88701184"/>
        <c:crosses val="autoZero"/>
        <c:auto val="1"/>
        <c:lblAlgn val="ctr"/>
        <c:lblOffset val="100"/>
      </c:catAx>
      <c:valAx>
        <c:axId val="88701184"/>
        <c:scaling>
          <c:orientation val="minMax"/>
        </c:scaling>
        <c:axPos val="b"/>
        <c:majorGridlines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frequency (f)</a:t>
                </a:r>
              </a:p>
            </c:rich>
          </c:tx>
          <c:layout/>
        </c:title>
        <c:numFmt formatCode="General" sourceLinked="1"/>
        <c:tickLblPos val="nextTo"/>
        <c:txPr>
          <a:bodyPr/>
          <a:lstStyle/>
          <a:p>
            <a:pPr>
              <a:defRPr b="1">
                <a:solidFill>
                  <a:srgbClr val="FF0000"/>
                </a:solidFill>
              </a:defRPr>
            </a:pPr>
            <a:endParaRPr lang="en-US"/>
          </a:p>
        </c:txPr>
        <c:crossAx val="88699264"/>
        <c:crosses val="autoZero"/>
        <c:crossBetween val="between"/>
      </c:valAx>
    </c:plotArea>
    <c:legend>
      <c:legendPos val="r"/>
      <c:layout/>
    </c:legend>
    <c:plotVisOnly val="1"/>
    <c:dispBlanksAs val="gap"/>
  </c:chart>
  <c:txPr>
    <a:bodyPr/>
    <a:lstStyle/>
    <a:p>
      <a:pPr>
        <a:defRPr sz="1200"/>
      </a:pPr>
      <a:endParaRPr lang="en-US"/>
    </a:p>
  </c:txPr>
  <c:externalData r:id="rId1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chart>
    <c:title>
      <c:tx>
        <c:rich>
          <a:bodyPr/>
          <a:lstStyle/>
          <a:p>
            <a:pPr>
              <a:defRPr/>
            </a:pPr>
            <a:r>
              <a:rPr lang="en-US" sz="1800" b="1" i="0" baseline="0" dirty="0">
                <a:effectLst/>
              </a:rPr>
              <a:t>Bar Chart: Party Affiliation</a:t>
            </a:r>
            <a:endParaRPr lang="en-US" dirty="0">
              <a:effectLst/>
            </a:endParaRPr>
          </a:p>
        </c:rich>
      </c:tx>
      <c:layout/>
    </c:title>
    <c:plotArea>
      <c:layout/>
      <c:barChart>
        <c:barDir val="col"/>
        <c:grouping val="clustered"/>
        <c:ser>
          <c:idx val="1"/>
          <c:order val="0"/>
          <c:tx>
            <c:strRef>
              <c:f>Sheet1!$D$2</c:f>
              <c:strCache>
                <c:ptCount val="1"/>
                <c:pt idx="0">
                  <c:v>Relative Freq</c:v>
                </c:pt>
              </c:strCache>
            </c:strRef>
          </c:tx>
          <c:cat>
            <c:strRef>
              <c:f>Sheet1!$B$3:$B$6</c:f>
              <c:strCache>
                <c:ptCount val="4"/>
                <c:pt idx="0">
                  <c:v>PTI</c:v>
                </c:pt>
                <c:pt idx="1">
                  <c:v>N</c:v>
                </c:pt>
                <c:pt idx="2">
                  <c:v>Q</c:v>
                </c:pt>
                <c:pt idx="3">
                  <c:v>P</c:v>
                </c:pt>
              </c:strCache>
            </c:strRef>
          </c:cat>
          <c:val>
            <c:numRef>
              <c:f>Sheet1!$D$3:$D$6</c:f>
              <c:numCache>
                <c:formatCode>General</c:formatCode>
                <c:ptCount val="4"/>
                <c:pt idx="0">
                  <c:v>0.33333333333333331</c:v>
                </c:pt>
                <c:pt idx="1">
                  <c:v>0.30000000000000004</c:v>
                </c:pt>
                <c:pt idx="2">
                  <c:v>0.2</c:v>
                </c:pt>
                <c:pt idx="3">
                  <c:v>0.16666666666666666</c:v>
                </c:pt>
              </c:numCache>
            </c:numRef>
          </c:val>
        </c:ser>
        <c:dLbls/>
        <c:axId val="91250688"/>
        <c:axId val="91252608"/>
      </c:barChart>
      <c:catAx>
        <c:axId val="91250688"/>
        <c:scaling>
          <c:orientation val="minMax"/>
        </c:scaling>
        <c:axPos val="b"/>
        <c:title>
          <c:tx>
            <c:rich>
              <a:bodyPr/>
              <a:lstStyle/>
              <a:p>
                <a:pPr>
                  <a:defRPr sz="1200"/>
                </a:pPr>
                <a:r>
                  <a:rPr lang="en-US" sz="1200"/>
                  <a:t>Parties</a:t>
                </a:r>
              </a:p>
            </c:rich>
          </c:tx>
          <c:layout/>
        </c:title>
        <c:tickLblPos val="nextTo"/>
        <c:txPr>
          <a:bodyPr/>
          <a:lstStyle/>
          <a:p>
            <a:pPr>
              <a:defRPr b="1"/>
            </a:pPr>
            <a:endParaRPr lang="en-US"/>
          </a:p>
        </c:txPr>
        <c:crossAx val="91252608"/>
        <c:crosses val="autoZero"/>
        <c:auto val="1"/>
        <c:lblAlgn val="ctr"/>
        <c:lblOffset val="100"/>
      </c:catAx>
      <c:valAx>
        <c:axId val="91252608"/>
        <c:scaling>
          <c:orientation val="minMax"/>
        </c:scaling>
        <c:axPos val="l"/>
        <c:majorGridlines/>
        <c:title>
          <c:tx>
            <c:rich>
              <a:bodyPr rot="-5400000" vert="horz"/>
              <a:lstStyle/>
              <a:p>
                <a:pPr>
                  <a:defRPr sz="1200"/>
                </a:pPr>
                <a:r>
                  <a:rPr lang="en-US" sz="1200"/>
                  <a:t>Relative Frequency (%ages)</a:t>
                </a:r>
              </a:p>
            </c:rich>
          </c:tx>
          <c:layout/>
        </c:title>
        <c:numFmt formatCode="General" sourceLinked="1"/>
        <c:tickLblPos val="nextTo"/>
        <c:txPr>
          <a:bodyPr/>
          <a:lstStyle/>
          <a:p>
            <a:pPr>
              <a:defRPr b="1"/>
            </a:pPr>
            <a:endParaRPr lang="en-US"/>
          </a:p>
        </c:txPr>
        <c:crossAx val="91250688"/>
        <c:crosses val="autoZero"/>
        <c:crossBetween val="between"/>
      </c:valAx>
    </c:plotArea>
    <c:legend>
      <c:legendPos val="r"/>
      <c:layout/>
      <c:txPr>
        <a:bodyPr/>
        <a:lstStyle/>
        <a:p>
          <a:pPr>
            <a:defRPr sz="1200"/>
          </a:pPr>
          <a:endParaRPr lang="en-US"/>
        </a:p>
      </c:txPr>
    </c:legend>
    <c:plotVisOnly val="1"/>
    <c:dispBlanksAs val="gap"/>
  </c:chart>
  <c:externalData r:id="rId1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style val="28"/>
  <c:chart>
    <c:title>
      <c:tx>
        <c:rich>
          <a:bodyPr/>
          <a:lstStyle/>
          <a:p>
            <a:pPr>
              <a:defRPr/>
            </a:pPr>
            <a:r>
              <a:rPr lang="en-US"/>
              <a:t>Bar Chart: Party Affiliation</a:t>
            </a:r>
          </a:p>
        </c:rich>
      </c:tx>
      <c:layout/>
    </c:title>
    <c:plotArea>
      <c:layout/>
      <c:barChart>
        <c:barDir val="bar"/>
        <c:grouping val="clustered"/>
        <c:ser>
          <c:idx val="1"/>
          <c:order val="0"/>
          <c:tx>
            <c:strRef>
              <c:f>'Simple Bar Chart'!$D$2</c:f>
              <c:strCache>
                <c:ptCount val="1"/>
                <c:pt idx="0">
                  <c:v>Relative Freq</c:v>
                </c:pt>
              </c:strCache>
            </c:strRef>
          </c:tx>
          <c:cat>
            <c:strRef>
              <c:f>'Simple Bar Chart'!$B$3:$B$6</c:f>
              <c:strCache>
                <c:ptCount val="4"/>
                <c:pt idx="0">
                  <c:v>PTI</c:v>
                </c:pt>
                <c:pt idx="1">
                  <c:v>N</c:v>
                </c:pt>
                <c:pt idx="2">
                  <c:v>Q</c:v>
                </c:pt>
                <c:pt idx="3">
                  <c:v>P</c:v>
                </c:pt>
              </c:strCache>
            </c:strRef>
          </c:cat>
          <c:val>
            <c:numRef>
              <c:f>'Simple Bar Chart'!$D$3:$D$6</c:f>
              <c:numCache>
                <c:formatCode>General</c:formatCode>
                <c:ptCount val="4"/>
                <c:pt idx="0">
                  <c:v>0.33333333333333331</c:v>
                </c:pt>
                <c:pt idx="1">
                  <c:v>0.30000000000000004</c:v>
                </c:pt>
                <c:pt idx="2">
                  <c:v>0.2</c:v>
                </c:pt>
                <c:pt idx="3">
                  <c:v>0.16666666666666666</c:v>
                </c:pt>
              </c:numCache>
            </c:numRef>
          </c:val>
        </c:ser>
        <c:dLbls/>
        <c:axId val="91286144"/>
        <c:axId val="91394816"/>
      </c:barChart>
      <c:catAx>
        <c:axId val="91286144"/>
        <c:scaling>
          <c:orientation val="minMax"/>
        </c:scaling>
        <c:axPos val="l"/>
        <c:title>
          <c:tx>
            <c:rich>
              <a:bodyPr/>
              <a:lstStyle/>
              <a:p>
                <a:pPr>
                  <a:defRPr/>
                </a:pPr>
                <a:r>
                  <a:rPr lang="en-US" sz="1200" dirty="0"/>
                  <a:t>Parties</a:t>
                </a:r>
              </a:p>
            </c:rich>
          </c:tx>
          <c:layout/>
        </c:title>
        <c:numFmt formatCode="General" sourceLinked="1"/>
        <c:tickLblPos val="nextTo"/>
        <c:txPr>
          <a:bodyPr/>
          <a:lstStyle/>
          <a:p>
            <a:pPr>
              <a:defRPr sz="1100" b="1"/>
            </a:pPr>
            <a:endParaRPr lang="en-US"/>
          </a:p>
        </c:txPr>
        <c:crossAx val="91394816"/>
        <c:crosses val="autoZero"/>
        <c:auto val="1"/>
        <c:lblAlgn val="ctr"/>
        <c:lblOffset val="100"/>
      </c:catAx>
      <c:valAx>
        <c:axId val="91394816"/>
        <c:scaling>
          <c:orientation val="minMax"/>
        </c:scaling>
        <c:axPos val="b"/>
        <c:majorGridlines/>
        <c:title>
          <c:tx>
            <c:rich>
              <a:bodyPr/>
              <a:lstStyle/>
              <a:p>
                <a:pPr marL="0" marR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1000" b="1" i="0" u="none" strike="noStrike" kern="1200" baseline="0">
                    <a:solidFill>
                      <a:prstClr val="black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400" b="1" i="0" baseline="0" dirty="0" smtClean="0">
                    <a:effectLst/>
                  </a:rPr>
                  <a:t>Relative Frequency (%ages)</a:t>
                </a:r>
                <a:endParaRPr lang="en-US" dirty="0" smtClean="0">
                  <a:effectLst/>
                </a:endParaRPr>
              </a:p>
            </c:rich>
          </c:tx>
          <c:layout/>
        </c:title>
        <c:numFmt formatCode="General" sourceLinked="1"/>
        <c:tickLblPos val="nextTo"/>
        <c:txPr>
          <a:bodyPr/>
          <a:lstStyle/>
          <a:p>
            <a:pPr>
              <a:defRPr sz="1100" b="1"/>
            </a:pPr>
            <a:endParaRPr lang="en-US"/>
          </a:p>
        </c:txPr>
        <c:crossAx val="91286144"/>
        <c:crosses val="autoZero"/>
        <c:crossBetween val="between"/>
      </c:valAx>
    </c:plotArea>
    <c:legend>
      <c:legendPos val="r"/>
      <c:layout/>
      <c:txPr>
        <a:bodyPr/>
        <a:lstStyle/>
        <a:p>
          <a:pPr>
            <a:defRPr sz="1050" b="1"/>
          </a:pPr>
          <a:endParaRPr lang="en-US"/>
        </a:p>
      </c:txPr>
    </c:legend>
    <c:plotVisOnly val="1"/>
    <c:dispBlanksAs val="gap"/>
  </c:chart>
  <c:externalData r:id="rId1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chart>
    <c:title>
      <c:tx>
        <c:rich>
          <a:bodyPr/>
          <a:lstStyle/>
          <a:p>
            <a:pPr>
              <a:defRPr/>
            </a:pPr>
            <a:r>
              <a:rPr lang="en-US" dirty="0"/>
              <a:t>Area and Production of Cotton in Punjab</a:t>
            </a:r>
          </a:p>
        </c:rich>
      </c:tx>
      <c:layout>
        <c:manualLayout>
          <c:xMode val="edge"/>
          <c:yMode val="edge"/>
          <c:x val="8.3862393387753059E-2"/>
          <c:y val="2.3809523809523812E-2"/>
        </c:manualLayout>
      </c:layout>
    </c:title>
    <c:plotArea>
      <c:layout/>
      <c:barChart>
        <c:barDir val="col"/>
        <c:grouping val="clustered"/>
        <c:ser>
          <c:idx val="0"/>
          <c:order val="0"/>
          <c:tx>
            <c:strRef>
              <c:f>Sheet2!$C$2</c:f>
              <c:strCache>
                <c:ptCount val="1"/>
                <c:pt idx="0">
                  <c:v>Area (000 acres)</c:v>
                </c:pt>
              </c:strCache>
            </c:strRef>
          </c:tx>
          <c:spPr>
            <a:solidFill>
              <a:srgbClr val="00B050"/>
            </a:solidFill>
          </c:spPr>
          <c:dLbls>
            <c:showVal val="1"/>
          </c:dLbls>
          <c:cat>
            <c:strRef>
              <c:f>Sheet2!$B$3:$B$5</c:f>
              <c:strCache>
                <c:ptCount val="3"/>
                <c:pt idx="0">
                  <c:v>1965-66</c:v>
                </c:pt>
                <c:pt idx="1">
                  <c:v>1970-71</c:v>
                </c:pt>
                <c:pt idx="2">
                  <c:v>1975-76</c:v>
                </c:pt>
              </c:strCache>
            </c:strRef>
          </c:cat>
          <c:val>
            <c:numRef>
              <c:f>Sheet2!$C$3:$C$5</c:f>
              <c:numCache>
                <c:formatCode>General</c:formatCode>
                <c:ptCount val="3"/>
                <c:pt idx="0">
                  <c:v>2866</c:v>
                </c:pt>
                <c:pt idx="1">
                  <c:v>3233</c:v>
                </c:pt>
                <c:pt idx="2">
                  <c:v>3420</c:v>
                </c:pt>
              </c:numCache>
            </c:numRef>
          </c:val>
        </c:ser>
        <c:ser>
          <c:idx val="1"/>
          <c:order val="1"/>
          <c:tx>
            <c:strRef>
              <c:f>Sheet2!$D$2</c:f>
              <c:strCache>
                <c:ptCount val="1"/>
                <c:pt idx="0">
                  <c:v>Production (000 bales)</c:v>
                </c:pt>
              </c:strCache>
            </c:strRef>
          </c:tx>
          <c:dLbls>
            <c:showVal val="1"/>
          </c:dLbls>
          <c:cat>
            <c:strRef>
              <c:f>Sheet2!$B$3:$B$5</c:f>
              <c:strCache>
                <c:ptCount val="3"/>
                <c:pt idx="0">
                  <c:v>1965-66</c:v>
                </c:pt>
                <c:pt idx="1">
                  <c:v>1970-71</c:v>
                </c:pt>
                <c:pt idx="2">
                  <c:v>1975-76</c:v>
                </c:pt>
              </c:strCache>
            </c:strRef>
          </c:cat>
          <c:val>
            <c:numRef>
              <c:f>Sheet2!$D$3:$D$5</c:f>
              <c:numCache>
                <c:formatCode>General</c:formatCode>
                <c:ptCount val="3"/>
                <c:pt idx="0">
                  <c:v>1588</c:v>
                </c:pt>
                <c:pt idx="1">
                  <c:v>2229</c:v>
                </c:pt>
                <c:pt idx="2">
                  <c:v>1937</c:v>
                </c:pt>
              </c:numCache>
            </c:numRef>
          </c:val>
        </c:ser>
        <c:dLbls/>
        <c:axId val="91344256"/>
        <c:axId val="91346432"/>
      </c:barChart>
      <c:catAx>
        <c:axId val="91344256"/>
        <c:scaling>
          <c:orientation val="minMax"/>
        </c:scaling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Years</a:t>
                </a:r>
              </a:p>
            </c:rich>
          </c:tx>
          <c:layout/>
        </c:title>
        <c:tickLblPos val="nextTo"/>
        <c:crossAx val="91346432"/>
        <c:crosses val="autoZero"/>
        <c:auto val="1"/>
        <c:lblAlgn val="ctr"/>
        <c:lblOffset val="100"/>
      </c:catAx>
      <c:valAx>
        <c:axId val="91346432"/>
        <c:scaling>
          <c:orientation val="minMax"/>
        </c:scaling>
        <c:axPos val="l"/>
        <c:majorGridlines/>
        <c:numFmt formatCode="General" sourceLinked="1"/>
        <c:tickLblPos val="nextTo"/>
        <c:crossAx val="91344256"/>
        <c:crosses val="autoZero"/>
        <c:crossBetween val="between"/>
      </c:valAx>
    </c:plotArea>
    <c:legend>
      <c:legendPos val="r"/>
      <c:layout/>
    </c:legend>
    <c:plotVisOnly val="1"/>
    <c:dispBlanksAs val="gap"/>
  </c:chart>
  <c:txPr>
    <a:bodyPr/>
    <a:lstStyle/>
    <a:p>
      <a:pPr>
        <a:defRPr sz="1200"/>
      </a:pPr>
      <a:endParaRPr lang="en-US"/>
    </a:p>
  </c:txPr>
  <c:externalData r:id="rId1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chart>
    <c:title>
      <c:tx>
        <c:rich>
          <a:bodyPr/>
          <a:lstStyle/>
          <a:p>
            <a:pPr>
              <a:defRPr/>
            </a:pPr>
            <a:r>
              <a:rPr lang="en-US"/>
              <a:t>Component Bar Chart</a:t>
            </a:r>
          </a:p>
        </c:rich>
      </c:tx>
      <c:layout/>
    </c:title>
    <c:plotArea>
      <c:layout/>
      <c:barChart>
        <c:barDir val="col"/>
        <c:grouping val="stacked"/>
        <c:ser>
          <c:idx val="0"/>
          <c:order val="0"/>
          <c:tx>
            <c:strRef>
              <c:f>Sheet3!$D$3</c:f>
              <c:strCache>
                <c:ptCount val="1"/>
                <c:pt idx="0">
                  <c:v>Male</c:v>
                </c:pt>
              </c:strCache>
            </c:strRef>
          </c:tx>
          <c:dLbls>
            <c:showVal val="1"/>
          </c:dLbls>
          <c:cat>
            <c:strRef>
              <c:f>Sheet3!$B$4:$B$6</c:f>
              <c:strCache>
                <c:ptCount val="3"/>
                <c:pt idx="0">
                  <c:v>BBA</c:v>
                </c:pt>
                <c:pt idx="1">
                  <c:v>MBA</c:v>
                </c:pt>
                <c:pt idx="2">
                  <c:v>MS/PHD</c:v>
                </c:pt>
              </c:strCache>
            </c:strRef>
          </c:cat>
          <c:val>
            <c:numRef>
              <c:f>Sheet3!$D$4:$D$6</c:f>
              <c:numCache>
                <c:formatCode>General</c:formatCode>
                <c:ptCount val="3"/>
                <c:pt idx="0">
                  <c:v>33</c:v>
                </c:pt>
                <c:pt idx="1">
                  <c:v>32</c:v>
                </c:pt>
                <c:pt idx="2">
                  <c:v>21</c:v>
                </c:pt>
              </c:numCache>
            </c:numRef>
          </c:val>
        </c:ser>
        <c:ser>
          <c:idx val="1"/>
          <c:order val="1"/>
          <c:tx>
            <c:strRef>
              <c:f>Sheet3!$E$3</c:f>
              <c:strCache>
                <c:ptCount val="1"/>
                <c:pt idx="0">
                  <c:v>Female</c:v>
                </c:pt>
              </c:strCache>
            </c:strRef>
          </c:tx>
          <c:spPr>
            <a:solidFill>
              <a:srgbClr val="0070C0"/>
            </a:solidFill>
          </c:spPr>
          <c:dLbls>
            <c:showVal val="1"/>
          </c:dLbls>
          <c:cat>
            <c:strRef>
              <c:f>Sheet3!$B$4:$B$6</c:f>
              <c:strCache>
                <c:ptCount val="3"/>
                <c:pt idx="0">
                  <c:v>BBA</c:v>
                </c:pt>
                <c:pt idx="1">
                  <c:v>MBA</c:v>
                </c:pt>
                <c:pt idx="2">
                  <c:v>MS/PHD</c:v>
                </c:pt>
              </c:strCache>
            </c:strRef>
          </c:cat>
          <c:val>
            <c:numRef>
              <c:f>Sheet3!$E$4:$E$6</c:f>
              <c:numCache>
                <c:formatCode>General</c:formatCode>
                <c:ptCount val="3"/>
                <c:pt idx="0">
                  <c:v>32</c:v>
                </c:pt>
                <c:pt idx="1">
                  <c:v>28</c:v>
                </c:pt>
                <c:pt idx="2">
                  <c:v>19</c:v>
                </c:pt>
              </c:numCache>
            </c:numRef>
          </c:val>
        </c:ser>
        <c:dLbls/>
        <c:overlap val="100"/>
        <c:axId val="91827584"/>
        <c:axId val="91833856"/>
      </c:barChart>
      <c:catAx>
        <c:axId val="91827584"/>
        <c:scaling>
          <c:orientation val="minMax"/>
        </c:scaling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Classes</a:t>
                </a:r>
              </a:p>
            </c:rich>
          </c:tx>
          <c:layout/>
        </c:title>
        <c:tickLblPos val="nextTo"/>
        <c:crossAx val="91833856"/>
        <c:crosses val="autoZero"/>
        <c:auto val="1"/>
        <c:lblAlgn val="ctr"/>
        <c:lblOffset val="100"/>
      </c:catAx>
      <c:valAx>
        <c:axId val="91833856"/>
        <c:scaling>
          <c:orientation val="minMax"/>
        </c:scaling>
        <c:axPos val="l"/>
        <c:majorGridlines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/>
                  <a:t>No of Students</a:t>
                </a:r>
              </a:p>
            </c:rich>
          </c:tx>
          <c:layout/>
        </c:title>
        <c:numFmt formatCode="General" sourceLinked="1"/>
        <c:tickLblPos val="nextTo"/>
        <c:crossAx val="91827584"/>
        <c:crosses val="autoZero"/>
        <c:crossBetween val="between"/>
      </c:valAx>
    </c:plotArea>
    <c:legend>
      <c:legendPos val="r"/>
      <c:layout/>
    </c:legend>
    <c:plotVisOnly val="1"/>
    <c:dispBlanksAs val="gap"/>
  </c:chart>
  <c:txPr>
    <a:bodyPr/>
    <a:lstStyle/>
    <a:p>
      <a:pPr>
        <a:defRPr sz="1200"/>
      </a:pPr>
      <a:endParaRPr lang="en-US"/>
    </a:p>
  </c:txPr>
  <c:externalData r:id="rId1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chart>
    <c:title>
      <c:tx>
        <c:rich>
          <a:bodyPr/>
          <a:lstStyle/>
          <a:p>
            <a:pPr>
              <a:defRPr/>
            </a:pPr>
            <a:r>
              <a:rPr lang="en-US" dirty="0" smtClean="0"/>
              <a:t>Pie</a:t>
            </a:r>
            <a:r>
              <a:rPr lang="en-US" baseline="0" dirty="0" smtClean="0"/>
              <a:t> Chart</a:t>
            </a:r>
          </a:p>
          <a:p>
            <a:pPr>
              <a:defRPr/>
            </a:pPr>
            <a:r>
              <a:rPr lang="en-US" dirty="0" smtClean="0"/>
              <a:t>Expenditure </a:t>
            </a:r>
            <a:r>
              <a:rPr lang="en-US" dirty="0"/>
              <a:t>(in 100 rupees)</a:t>
            </a:r>
          </a:p>
        </c:rich>
      </c:tx>
      <c:layout/>
    </c:title>
    <c:plotArea>
      <c:layout/>
      <c:pieChart>
        <c:varyColors val="1"/>
        <c:ser>
          <c:idx val="0"/>
          <c:order val="0"/>
          <c:tx>
            <c:strRef>
              <c:f>Sheet4!$C$2</c:f>
              <c:strCache>
                <c:ptCount val="1"/>
                <c:pt idx="0">
                  <c:v>Expenditure (in 100 rupees)</c:v>
                </c:pt>
              </c:strCache>
            </c:strRef>
          </c:tx>
          <c:dPt>
            <c:idx val="0"/>
            <c:spPr>
              <a:solidFill>
                <a:srgbClr val="00B0F0"/>
              </a:solidFill>
            </c:spPr>
          </c:dPt>
          <c:dPt>
            <c:idx val="1"/>
            <c:spPr>
              <a:solidFill>
                <a:srgbClr val="00B050"/>
              </a:solidFill>
            </c:spPr>
          </c:dPt>
          <c:dPt>
            <c:idx val="2"/>
            <c:spPr>
              <a:solidFill>
                <a:schemeClr val="accent3">
                  <a:lumMod val="50000"/>
                </a:schemeClr>
              </a:solidFill>
            </c:spPr>
          </c:dPt>
          <c:dPt>
            <c:idx val="3"/>
            <c:spPr>
              <a:solidFill>
                <a:srgbClr val="FF0000"/>
              </a:solidFill>
            </c:spPr>
          </c:dPt>
          <c:dPt>
            <c:idx val="4"/>
            <c:spPr>
              <a:solidFill>
                <a:srgbClr val="FFFF00"/>
              </a:solidFill>
            </c:spPr>
          </c:dPt>
          <c:cat>
            <c:strRef>
              <c:f>Sheet4!$B$3:$B$7</c:f>
              <c:strCache>
                <c:ptCount val="5"/>
                <c:pt idx="0">
                  <c:v>Food</c:v>
                </c:pt>
                <c:pt idx="1">
                  <c:v>Clothing</c:v>
                </c:pt>
                <c:pt idx="2">
                  <c:v>Rent</c:v>
                </c:pt>
                <c:pt idx="3">
                  <c:v>Fuel</c:v>
                </c:pt>
                <c:pt idx="4">
                  <c:v>Misc.</c:v>
                </c:pt>
              </c:strCache>
            </c:strRef>
          </c:cat>
          <c:val>
            <c:numRef>
              <c:f>Sheet4!$C$3:$C$7</c:f>
              <c:numCache>
                <c:formatCode>General</c:formatCode>
                <c:ptCount val="5"/>
                <c:pt idx="0">
                  <c:v>50</c:v>
                </c:pt>
                <c:pt idx="1">
                  <c:v>30</c:v>
                </c:pt>
                <c:pt idx="2">
                  <c:v>20</c:v>
                </c:pt>
                <c:pt idx="3">
                  <c:v>15</c:v>
                </c:pt>
                <c:pt idx="4">
                  <c:v>35</c:v>
                </c:pt>
              </c:numCache>
            </c:numRef>
          </c:val>
        </c:ser>
        <c:ser>
          <c:idx val="1"/>
          <c:order val="1"/>
          <c:tx>
            <c:strRef>
              <c:f>Sheet4!$D$2</c:f>
              <c:strCache>
                <c:ptCount val="1"/>
                <c:pt idx="0">
                  <c:v>Angles of sector (in Degrees)</c:v>
                </c:pt>
              </c:strCache>
            </c:strRef>
          </c:tx>
          <c:cat>
            <c:strRef>
              <c:f>Sheet4!$B$3:$B$7</c:f>
              <c:strCache>
                <c:ptCount val="5"/>
                <c:pt idx="0">
                  <c:v>Food</c:v>
                </c:pt>
                <c:pt idx="1">
                  <c:v>Clothing</c:v>
                </c:pt>
                <c:pt idx="2">
                  <c:v>Rent</c:v>
                </c:pt>
                <c:pt idx="3">
                  <c:v>Fuel</c:v>
                </c:pt>
                <c:pt idx="4">
                  <c:v>Misc.</c:v>
                </c:pt>
              </c:strCache>
            </c:strRef>
          </c:cat>
          <c:val>
            <c:numRef>
              <c:f>Sheet4!$D$3:$D$7</c:f>
              <c:numCache>
                <c:formatCode>General</c:formatCode>
                <c:ptCount val="5"/>
                <c:pt idx="0">
                  <c:v>120</c:v>
                </c:pt>
                <c:pt idx="1">
                  <c:v>72</c:v>
                </c:pt>
                <c:pt idx="2">
                  <c:v>48</c:v>
                </c:pt>
                <c:pt idx="3">
                  <c:v>36</c:v>
                </c:pt>
                <c:pt idx="4">
                  <c:v>84</c:v>
                </c:pt>
              </c:numCache>
            </c:numRef>
          </c:val>
        </c:ser>
        <c:dLbls/>
        <c:firstSliceAng val="0"/>
      </c:pieChart>
    </c:plotArea>
    <c:legend>
      <c:legendPos val="r"/>
      <c:layout/>
    </c:legend>
    <c:plotVisOnly val="1"/>
    <c:dispBlanksAs val="zero"/>
  </c:chart>
  <c:txPr>
    <a:bodyPr/>
    <a:lstStyle/>
    <a:p>
      <a:pPr>
        <a:defRPr sz="1200"/>
      </a:pPr>
      <a:endParaRPr lang="en-US"/>
    </a:p>
  </c:txPr>
  <c:externalData r:id="rId1"/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chart>
    <c:autoTitleDeleted val="1"/>
    <c:plotArea>
      <c:layout/>
      <c:pieChart>
        <c:varyColors val="1"/>
        <c:dLbls/>
        <c:firstSliceAng val="0"/>
      </c:pieChart>
    </c:plotArea>
    <c:plotVisOnly val="1"/>
    <c:dispBlanksAs val="zero"/>
  </c:chart>
  <c:txPr>
    <a:bodyPr/>
    <a:lstStyle/>
    <a:p>
      <a:pPr>
        <a:defRPr sz="1200"/>
      </a:pPr>
      <a:endParaRPr lang="en-US"/>
    </a:p>
  </c:txPr>
  <c:externalData r:id="rId1"/>
  <c:userShapes r:id="rId2"/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chart>
    <c:title>
      <c:tx>
        <c:rich>
          <a:bodyPr/>
          <a:lstStyle/>
          <a:p>
            <a:pPr>
              <a:defRPr/>
            </a:pPr>
            <a:r>
              <a:rPr lang="en-US" dirty="0" smtClean="0"/>
              <a:t>Pie</a:t>
            </a:r>
            <a:r>
              <a:rPr lang="en-US" baseline="0" dirty="0" smtClean="0"/>
              <a:t> Chart</a:t>
            </a:r>
          </a:p>
          <a:p>
            <a:pPr>
              <a:defRPr/>
            </a:pPr>
            <a:r>
              <a:rPr lang="en-US" dirty="0" smtClean="0"/>
              <a:t>Expenditure </a:t>
            </a:r>
            <a:r>
              <a:rPr lang="en-US" dirty="0"/>
              <a:t>(in 100 rupees)</a:t>
            </a:r>
          </a:p>
        </c:rich>
      </c:tx>
      <c:layout/>
    </c:title>
    <c:plotArea>
      <c:layout/>
      <c:pieChart>
        <c:varyColors val="1"/>
        <c:ser>
          <c:idx val="0"/>
          <c:order val="0"/>
          <c:tx>
            <c:strRef>
              <c:f>Sheet4!$C$2</c:f>
              <c:strCache>
                <c:ptCount val="1"/>
                <c:pt idx="0">
                  <c:v>Expenditure (in 100 rupees)</c:v>
                </c:pt>
              </c:strCache>
            </c:strRef>
          </c:tx>
          <c:dPt>
            <c:idx val="0"/>
            <c:spPr>
              <a:solidFill>
                <a:srgbClr val="00B0F0"/>
              </a:solidFill>
            </c:spPr>
          </c:dPt>
          <c:dPt>
            <c:idx val="1"/>
            <c:spPr>
              <a:solidFill>
                <a:srgbClr val="00B050"/>
              </a:solidFill>
            </c:spPr>
          </c:dPt>
          <c:dPt>
            <c:idx val="2"/>
            <c:spPr>
              <a:solidFill>
                <a:schemeClr val="accent3">
                  <a:lumMod val="50000"/>
                </a:schemeClr>
              </a:solidFill>
            </c:spPr>
          </c:dPt>
          <c:dPt>
            <c:idx val="3"/>
            <c:spPr>
              <a:solidFill>
                <a:srgbClr val="FF0000"/>
              </a:solidFill>
            </c:spPr>
          </c:dPt>
          <c:dPt>
            <c:idx val="4"/>
            <c:spPr>
              <a:solidFill>
                <a:srgbClr val="FFFF00"/>
              </a:solidFill>
            </c:spPr>
          </c:dPt>
          <c:dLbls>
            <c:dLbl>
              <c:idx val="4"/>
              <c:layout/>
              <c:tx>
                <c:rich>
                  <a:bodyPr/>
                  <a:lstStyle/>
                  <a:p>
                    <a:r>
                      <a:rPr lang="en-US" dirty="0">
                        <a:solidFill>
                          <a:schemeClr val="tx1"/>
                        </a:solidFill>
                      </a:rPr>
                      <a:t>35</a:t>
                    </a:r>
                  </a:p>
                </c:rich>
              </c:tx>
              <c:showVal val="1"/>
            </c:dLbl>
            <c:txPr>
              <a:bodyPr/>
              <a:lstStyle/>
              <a:p>
                <a:pPr>
                  <a:defRPr sz="1600">
                    <a:solidFill>
                      <a:schemeClr val="bg1"/>
                    </a:solidFill>
                  </a:defRPr>
                </a:pPr>
                <a:endParaRPr lang="en-US"/>
              </a:p>
            </c:txPr>
            <c:showVal val="1"/>
            <c:showLeaderLines val="1"/>
          </c:dLbls>
          <c:cat>
            <c:strRef>
              <c:f>Sheet4!$B$3:$B$7</c:f>
              <c:strCache>
                <c:ptCount val="5"/>
                <c:pt idx="0">
                  <c:v>Food</c:v>
                </c:pt>
                <c:pt idx="1">
                  <c:v>Clothing</c:v>
                </c:pt>
                <c:pt idx="2">
                  <c:v>Rent</c:v>
                </c:pt>
                <c:pt idx="3">
                  <c:v>Fuel</c:v>
                </c:pt>
                <c:pt idx="4">
                  <c:v>Misc.</c:v>
                </c:pt>
              </c:strCache>
            </c:strRef>
          </c:cat>
          <c:val>
            <c:numRef>
              <c:f>Sheet4!$C$3:$C$7</c:f>
              <c:numCache>
                <c:formatCode>General</c:formatCode>
                <c:ptCount val="5"/>
                <c:pt idx="0">
                  <c:v>50</c:v>
                </c:pt>
                <c:pt idx="1">
                  <c:v>30</c:v>
                </c:pt>
                <c:pt idx="2">
                  <c:v>20</c:v>
                </c:pt>
                <c:pt idx="3">
                  <c:v>15</c:v>
                </c:pt>
                <c:pt idx="4">
                  <c:v>35</c:v>
                </c:pt>
              </c:numCache>
            </c:numRef>
          </c:val>
        </c:ser>
        <c:ser>
          <c:idx val="1"/>
          <c:order val="1"/>
          <c:tx>
            <c:strRef>
              <c:f>Sheet4!$D$2</c:f>
              <c:strCache>
                <c:ptCount val="1"/>
                <c:pt idx="0">
                  <c:v>Angles of sector (in Degrees)</c:v>
                </c:pt>
              </c:strCache>
            </c:strRef>
          </c:tx>
          <c:cat>
            <c:strRef>
              <c:f>Sheet4!$B$3:$B$7</c:f>
              <c:strCache>
                <c:ptCount val="5"/>
                <c:pt idx="0">
                  <c:v>Food</c:v>
                </c:pt>
                <c:pt idx="1">
                  <c:v>Clothing</c:v>
                </c:pt>
                <c:pt idx="2">
                  <c:v>Rent</c:v>
                </c:pt>
                <c:pt idx="3">
                  <c:v>Fuel</c:v>
                </c:pt>
                <c:pt idx="4">
                  <c:v>Misc.</c:v>
                </c:pt>
              </c:strCache>
            </c:strRef>
          </c:cat>
          <c:val>
            <c:numRef>
              <c:f>Sheet4!$D$3:$D$7</c:f>
              <c:numCache>
                <c:formatCode>General</c:formatCode>
                <c:ptCount val="5"/>
                <c:pt idx="0">
                  <c:v>120</c:v>
                </c:pt>
                <c:pt idx="1">
                  <c:v>72</c:v>
                </c:pt>
                <c:pt idx="2">
                  <c:v>48</c:v>
                </c:pt>
                <c:pt idx="3">
                  <c:v>36</c:v>
                </c:pt>
                <c:pt idx="4">
                  <c:v>84</c:v>
                </c:pt>
              </c:numCache>
            </c:numRef>
          </c:val>
        </c:ser>
        <c:dLbls/>
        <c:firstSliceAng val="0"/>
      </c:pieChart>
    </c:plotArea>
    <c:legend>
      <c:legendPos val="r"/>
      <c:layout>
        <c:manualLayout>
          <c:xMode val="edge"/>
          <c:yMode val="edge"/>
          <c:x val="0.66823272090988639"/>
          <c:y val="0.39757742782152239"/>
          <c:w val="0.19843394575678042"/>
          <c:h val="0.39784485272674253"/>
        </c:manualLayout>
      </c:layout>
      <c:txPr>
        <a:bodyPr/>
        <a:lstStyle/>
        <a:p>
          <a:pPr>
            <a:defRPr sz="1400"/>
          </a:pPr>
          <a:endParaRPr lang="en-US"/>
        </a:p>
      </c:txPr>
    </c:legend>
    <c:plotVisOnly val="1"/>
    <c:dispBlanksAs val="zero"/>
  </c:chart>
  <c:txPr>
    <a:bodyPr/>
    <a:lstStyle/>
    <a:p>
      <a:pPr>
        <a:defRPr sz="1200"/>
      </a:pPr>
      <a:endParaRPr lang="en-US"/>
    </a:p>
  </c:txPr>
  <c:externalData r:id="rId1"/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0.26667</cdr:x>
      <cdr:y>0.02778</cdr:y>
    </cdr:from>
    <cdr:to>
      <cdr:x>0.8</cdr:x>
      <cdr:y>0.91667</cdr:y>
    </cdr:to>
    <cdr:sp macro="" textlink="">
      <cdr:nvSpPr>
        <cdr:cNvPr id="2" name="Oval 1"/>
        <cdr:cNvSpPr/>
      </cdr:nvSpPr>
      <cdr:spPr>
        <a:xfrm xmlns:a="http://schemas.openxmlformats.org/drawingml/2006/main">
          <a:off x="1219200" y="76200"/>
          <a:ext cx="2438400" cy="2438400"/>
        </a:xfrm>
        <a:prstGeom xmlns:a="http://schemas.openxmlformats.org/drawingml/2006/main" prst="ellipse">
          <a:avLst/>
        </a:prstGeom>
        <a:solidFill xmlns:a="http://schemas.openxmlformats.org/drawingml/2006/main">
          <a:schemeClr val="bg1"/>
        </a:solidFill>
        <a:ln xmlns:a="http://schemas.openxmlformats.org/drawingml/2006/main">
          <a:solidFill>
            <a:srgbClr val="FF0000"/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en-US"/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D46C4B9-6422-4643-B82A-56D922C392C0}" type="datetimeFigureOut">
              <a:rPr lang="en-US" smtClean="0"/>
              <a:pPr/>
              <a:t>4/11/2013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0E1F84-90A1-4CBF-B0DD-133433403AE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8842520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0E1F84-90A1-4CBF-B0DD-133433403AE4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59730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0E1F84-90A1-4CBF-B0DD-133433403AE4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5973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3F4F61-2A59-4655-932C-BEB0DC80C290}" type="datetime1">
              <a:rPr lang="en-US" smtClean="0"/>
              <a:pPr/>
              <a:t>4/11/2013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48C77A-E84F-459D-8C05-79F09B66131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78141397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4EB26-EEEA-429A-893F-3C3FC80DCA9B}" type="datetime1">
              <a:rPr lang="en-US" smtClean="0"/>
              <a:pPr/>
              <a:t>4/11/2013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48C77A-E84F-459D-8C05-79F09B66131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8487930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B9F67A-8052-4D5F-BFEC-203317DFCAC7}" type="datetime1">
              <a:rPr lang="en-US" smtClean="0"/>
              <a:pPr/>
              <a:t>4/11/2013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48C77A-E84F-459D-8C05-79F09B66131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65965769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ACF377-32F1-4B60-AA33-4DFAD6B9167A}" type="datetime1">
              <a:rPr lang="en-US" smtClean="0"/>
              <a:pPr/>
              <a:t>4/11/2013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48C77A-E84F-459D-8C05-79F09B66131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14903792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348FDC-6750-4FC8-A72D-8DD80F11ED00}" type="datetime1">
              <a:rPr lang="en-US" smtClean="0"/>
              <a:pPr/>
              <a:t>4/11/2013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48C77A-E84F-459D-8C05-79F09B66131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54033909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86091F-6165-4DAE-9EF6-09336D37DEA7}" type="datetime1">
              <a:rPr lang="en-US" smtClean="0"/>
              <a:pPr/>
              <a:t>4/11/2013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48C77A-E84F-459D-8C05-79F09B66131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75486468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AFC5AB-80F8-4050-9473-D52BAB3A8C57}" type="datetime1">
              <a:rPr lang="en-US" smtClean="0"/>
              <a:pPr/>
              <a:t>4/11/2013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48C77A-E84F-459D-8C05-79F09B66131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14343046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13AB90-BCE9-464E-8FA8-C61C7919C195}" type="datetime1">
              <a:rPr lang="en-US" smtClean="0"/>
              <a:pPr/>
              <a:t>4/11/2013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48C77A-E84F-459D-8C05-79F09B66131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80299646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1D35B7-6515-4C0F-A9C2-65AC1AF5E6A8}" type="datetime1">
              <a:rPr lang="en-US" smtClean="0"/>
              <a:pPr/>
              <a:t>4/11/2013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48C77A-E84F-459D-8C05-79F09B66131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8129335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685B9-EAB6-44E3-8567-107264A52B0C}" type="datetime1">
              <a:rPr lang="en-US" smtClean="0"/>
              <a:pPr/>
              <a:t>4/11/2013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48C77A-E84F-459D-8C05-79F09B66131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5317670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458B82-DFE7-4034-A18A-0928F2231E94}" type="datetime1">
              <a:rPr lang="en-US" smtClean="0"/>
              <a:pPr/>
              <a:t>4/11/2013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48C77A-E84F-459D-8C05-79F09B66131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20607496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3" name="Rounded Rectangle 12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 b="1"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dirty="0" smtClean="0"/>
              <a:t>Click to edit Master subtitle style</a:t>
            </a:r>
            <a:endParaRPr kumimoji="0" lang="en-US" dirty="0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5D5D23-CCA8-4A26-9A57-E9B625BA2D73}" type="datetime1">
              <a:rPr lang="en-US" smtClean="0"/>
              <a:pPr/>
              <a:t>4/11/2013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62931" y="1449303"/>
            <a:ext cx="9021537" cy="152734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62931" y="1396720"/>
            <a:ext cx="9021537" cy="12058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62931" y="2976649"/>
            <a:ext cx="9021537" cy="11053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b="1" dirty="0">
                <a:solidFill>
                  <a:srgbClr val="FFFFFF"/>
                </a:solidFill>
              </a:defRPr>
            </a:lvl1pPr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 b="1">
                <a:solidFill>
                  <a:schemeClr val="tx1"/>
                </a:solidFill>
              </a:defRPr>
            </a:lvl1pPr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26C6EE-5D40-480F-A054-FAFFDB2A8BA9}" type="datetime1">
              <a:rPr lang="en-US" smtClean="0"/>
              <a:pPr/>
              <a:t>4/11/2013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0" name="Rounded Rectangle 9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 anchor="b" anchorCtr="0"/>
          <a:lstStyle>
            <a:lvl1pPr algn="ctr">
              <a:buNone/>
              <a:defRPr sz="4000" b="1" cap="none">
                <a:solidFill>
                  <a:schemeClr val="tx1"/>
                </a:solidFill>
              </a:defRPr>
            </a:lvl1pPr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dirty="0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9CE608-54B6-4A04-AFA9-49D92AA300CA}" type="datetime1">
              <a:rPr lang="en-US" smtClean="0"/>
              <a:pPr/>
              <a:t>4/11/2013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 flipV="1">
            <a:off x="69412" y="2376830"/>
            <a:ext cx="9013515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69146" y="2341475"/>
            <a:ext cx="9013781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68306" y="2468880"/>
            <a:ext cx="9014621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 b="1">
                <a:solidFill>
                  <a:schemeClr val="tx1"/>
                </a:solidFill>
              </a:defRPr>
            </a:lvl1pPr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D6DE41-2D8D-434B-9BCD-DA3E0B2BF055}" type="datetime1">
              <a:rPr lang="en-US" smtClean="0"/>
              <a:pPr/>
              <a:t>4/11/2013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152400"/>
            <a:ext cx="7772400" cy="1143000"/>
          </a:xfrm>
        </p:spPr>
        <p:txBody>
          <a:bodyPr anchor="b" anchorCtr="0"/>
          <a:lstStyle>
            <a:lvl1pPr algn="ctr">
              <a:defRPr b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1pPr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3C0153-CA66-4522-A3D8-06C273F898C5}" type="datetime1">
              <a:rPr lang="en-US" smtClean="0"/>
              <a:pPr/>
              <a:t>4/11/2013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152400"/>
            <a:ext cx="7772400" cy="1143000"/>
          </a:xfrm>
        </p:spPr>
        <p:txBody>
          <a:bodyPr/>
          <a:lstStyle>
            <a:lvl1pPr algn="ctr">
              <a:defRPr b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1pPr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47E19B-3B88-4C6D-9576-5BB76A6DD821}" type="datetime1">
              <a:rPr lang="en-US" smtClean="0"/>
              <a:pPr/>
              <a:t>4/11/2013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48F8B1-64A4-4DF6-80F4-7F5A844E04A9}" type="datetime1">
              <a:rPr lang="en-US" smtClean="0"/>
              <a:pPr/>
              <a:t>4/11/2013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9" name="Rounded Rectangle 8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152400"/>
            <a:ext cx="7772400" cy="1143000"/>
          </a:xfrm>
        </p:spPr>
        <p:txBody>
          <a:bodyPr anchor="b" anchorCtr="0"/>
          <a:lstStyle>
            <a:lvl1pPr algn="ctr">
              <a:buNone/>
              <a:defRPr sz="4000" b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1pPr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914400" y="15240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FBC92-FCEF-4A52-BDB2-CBA644092D1F}" type="datetime1">
              <a:rPr lang="en-US" smtClean="0"/>
              <a:pPr/>
              <a:t>4/11/2013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"/>
          </p:nvPr>
        </p:nvSpPr>
        <p:spPr>
          <a:xfrm>
            <a:off x="2971800" y="1524000"/>
            <a:ext cx="5715000" cy="44958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1">
                <a:solidFill>
                  <a:schemeClr val="tx1"/>
                </a:solidFill>
              </a:defRPr>
            </a:lvl1pPr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8BAE0-F2E5-4ED9-8968-78EE30F6137A}" type="datetime1">
              <a:rPr lang="en-US" smtClean="0"/>
              <a:pPr/>
              <a:t>4/11/2013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Rectangle 10"/>
          <p:cNvSpPr/>
          <p:nvPr/>
        </p:nvSpPr>
        <p:spPr>
          <a:xfrm flipV="1">
            <a:off x="68307" y="4683555"/>
            <a:ext cx="900684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>
          <a:xfrm>
            <a:off x="68508" y="4650474"/>
            <a:ext cx="9006639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ectangle 12"/>
          <p:cNvSpPr/>
          <p:nvPr/>
        </p:nvSpPr>
        <p:spPr>
          <a:xfrm>
            <a:off x="68510" y="4773224"/>
            <a:ext cx="9006637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 b="1">
                <a:solidFill>
                  <a:schemeClr val="tx1"/>
                </a:solidFill>
              </a:defRPr>
            </a:lvl1pPr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B8B4DA-819C-4E59-8C3D-6552B946B17D}" type="datetime1">
              <a:rPr lang="en-US" smtClean="0"/>
              <a:pPr/>
              <a:t>4/11/2013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67861A-46D8-463C-97F8-01533B204BF0}" type="datetime1">
              <a:rPr lang="en-US" smtClean="0"/>
              <a:pPr/>
              <a:t>4/11/2013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152400"/>
            <a:ext cx="7772400" cy="1143000"/>
          </a:xfrm>
        </p:spPr>
        <p:txBody>
          <a:bodyPr/>
          <a:lstStyle>
            <a:lvl1pPr algn="ctr">
              <a:defRPr b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F49102-A3C5-432D-B9DA-380B189218BB}" type="datetime1">
              <a:rPr lang="en-US" smtClean="0"/>
              <a:pPr/>
              <a:t>4/11/2013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3"/>
          </p:nvPr>
        </p:nvSpPr>
        <p:spPr>
          <a:xfrm>
            <a:off x="457200" y="1524000"/>
            <a:ext cx="8229600" cy="4419600"/>
          </a:xfrm>
        </p:spPr>
        <p:txBody>
          <a:bodyPr/>
          <a:lstStyle>
            <a:lvl1pPr>
              <a:defRPr>
                <a:latin typeface="Times New Roman" pitchFamily="18" charset="0"/>
                <a:cs typeface="Times New Roman" pitchFamily="18" charset="0"/>
              </a:defRPr>
            </a:lvl1pPr>
            <a:lvl2pPr>
              <a:defRPr>
                <a:latin typeface="Times New Roman" pitchFamily="18" charset="0"/>
                <a:cs typeface="Times New Roman" pitchFamily="18" charset="0"/>
              </a:defRPr>
            </a:lvl2pPr>
            <a:lvl3pPr>
              <a:defRPr>
                <a:latin typeface="Times New Roman" pitchFamily="18" charset="0"/>
                <a:cs typeface="Times New Roman" pitchFamily="18" charset="0"/>
              </a:defRPr>
            </a:lvl3pPr>
            <a:lvl4pPr>
              <a:defRPr>
                <a:latin typeface="Times New Roman" pitchFamily="18" charset="0"/>
                <a:cs typeface="Times New Roman" pitchFamily="18" charset="0"/>
              </a:defRPr>
            </a:lvl4pPr>
            <a:lvl5pPr>
              <a:defRPr>
                <a:latin typeface="Times New Roman" pitchFamily="18" charset="0"/>
                <a:cs typeface="Times New Roman" pitchFamily="18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24674815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152400"/>
            <a:ext cx="7772400" cy="1143000"/>
          </a:xfrm>
        </p:spPr>
        <p:txBody>
          <a:bodyPr/>
          <a:lstStyle>
            <a:lvl1pPr algn="ctr">
              <a:defRPr b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77E86F-4A75-49B1-84A6-5054BB9C2A82}" type="datetime1">
              <a:rPr lang="en-US" smtClean="0"/>
              <a:pPr/>
              <a:t>4/11/2013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3"/>
          </p:nvPr>
        </p:nvSpPr>
        <p:spPr>
          <a:xfrm>
            <a:off x="533400" y="1524000"/>
            <a:ext cx="8153400" cy="4343400"/>
          </a:xfrm>
        </p:spPr>
        <p:txBody>
          <a:bodyPr>
            <a:normAutofit/>
          </a:bodyPr>
          <a:lstStyle>
            <a:lvl1pPr>
              <a:defRPr sz="2800">
                <a:latin typeface="Times New Roman" pitchFamily="18" charset="0"/>
                <a:cs typeface="Times New Roman" pitchFamily="18" charset="0"/>
              </a:defRPr>
            </a:lvl1pPr>
            <a:lvl2pPr>
              <a:defRPr sz="2400">
                <a:latin typeface="Times New Roman" pitchFamily="18" charset="0"/>
                <a:cs typeface="Times New Roman" pitchFamily="18" charset="0"/>
              </a:defRPr>
            </a:lvl2pPr>
            <a:lvl3pPr>
              <a:defRPr sz="2000">
                <a:latin typeface="Times New Roman" pitchFamily="18" charset="0"/>
                <a:cs typeface="Times New Roman" pitchFamily="18" charset="0"/>
              </a:defRPr>
            </a:lvl3pPr>
            <a:lvl4pPr>
              <a:defRPr sz="1800">
                <a:latin typeface="Times New Roman" pitchFamily="18" charset="0"/>
                <a:cs typeface="Times New Roman" pitchFamily="18" charset="0"/>
              </a:defRPr>
            </a:lvl4pPr>
            <a:lvl5pPr>
              <a:defRPr sz="1800">
                <a:latin typeface="Times New Roman" pitchFamily="18" charset="0"/>
                <a:cs typeface="Times New Roman" pitchFamily="18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152400"/>
            <a:ext cx="7772400" cy="1143000"/>
          </a:xfrm>
        </p:spPr>
        <p:txBody>
          <a:bodyPr/>
          <a:lstStyle>
            <a:lvl1pPr algn="ctr">
              <a:defRPr b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A5E53C-43E4-4DE8-863D-E8DE55FFDFD3}" type="datetime1">
              <a:rPr lang="en-US" smtClean="0"/>
              <a:pPr/>
              <a:t>4/11/2013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3"/>
          </p:nvPr>
        </p:nvSpPr>
        <p:spPr>
          <a:xfrm>
            <a:off x="533400" y="1600200"/>
            <a:ext cx="8153400" cy="4343400"/>
          </a:xfrm>
        </p:spPr>
        <p:txBody>
          <a:bodyPr>
            <a:normAutofit/>
          </a:bodyPr>
          <a:lstStyle>
            <a:lvl1pPr>
              <a:defRPr sz="2800">
                <a:latin typeface="Times New Roman" pitchFamily="18" charset="0"/>
                <a:cs typeface="Times New Roman" pitchFamily="18" charset="0"/>
              </a:defRPr>
            </a:lvl1pPr>
            <a:lvl2pPr>
              <a:defRPr sz="2400">
                <a:latin typeface="Times New Roman" pitchFamily="18" charset="0"/>
                <a:cs typeface="Times New Roman" pitchFamily="18" charset="0"/>
              </a:defRPr>
            </a:lvl2pPr>
            <a:lvl3pPr>
              <a:defRPr sz="2000">
                <a:latin typeface="Times New Roman" pitchFamily="18" charset="0"/>
                <a:cs typeface="Times New Roman" pitchFamily="18" charset="0"/>
              </a:defRPr>
            </a:lvl3pPr>
            <a:lvl4pPr>
              <a:defRPr sz="1800">
                <a:latin typeface="Times New Roman" pitchFamily="18" charset="0"/>
                <a:cs typeface="Times New Roman" pitchFamily="18" charset="0"/>
              </a:defRPr>
            </a:lvl4pPr>
            <a:lvl5pPr>
              <a:defRPr sz="1800">
                <a:latin typeface="Times New Roman" pitchFamily="18" charset="0"/>
                <a:cs typeface="Times New Roman" pitchFamily="18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>
                <a:latin typeface="Times New Roman" pitchFamily="18" charset="0"/>
                <a:cs typeface="Times New Roman" pitchFamily="18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>
                <a:latin typeface="Times New Roman" pitchFamily="18" charset="0"/>
                <a:cs typeface="Times New Roman" pitchFamily="18" charset="0"/>
              </a:defRPr>
            </a:lvl1pPr>
            <a:lvl2pPr>
              <a:defRPr sz="2000">
                <a:latin typeface="Times New Roman" pitchFamily="18" charset="0"/>
                <a:cs typeface="Times New Roman" pitchFamily="18" charset="0"/>
              </a:defRPr>
            </a:lvl2pPr>
            <a:lvl3pPr>
              <a:defRPr sz="1800">
                <a:latin typeface="Times New Roman" pitchFamily="18" charset="0"/>
                <a:cs typeface="Times New Roman" pitchFamily="18" charset="0"/>
              </a:defRPr>
            </a:lvl3pPr>
            <a:lvl4pPr>
              <a:defRPr sz="1600">
                <a:latin typeface="Times New Roman" pitchFamily="18" charset="0"/>
                <a:cs typeface="Times New Roman" pitchFamily="18" charset="0"/>
              </a:defRPr>
            </a:lvl4pPr>
            <a:lvl5pPr>
              <a:defRPr sz="1600">
                <a:latin typeface="Times New Roman" pitchFamily="18" charset="0"/>
                <a:cs typeface="Times New Roman" pitchFamily="18" charset="0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>
                <a:latin typeface="Times New Roman" pitchFamily="18" charset="0"/>
                <a:cs typeface="Times New Roman" pitchFamily="18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>
                <a:latin typeface="Times New Roman" pitchFamily="18" charset="0"/>
                <a:cs typeface="Times New Roman" pitchFamily="18" charset="0"/>
              </a:defRPr>
            </a:lvl1pPr>
            <a:lvl2pPr>
              <a:defRPr sz="2000">
                <a:latin typeface="Times New Roman" pitchFamily="18" charset="0"/>
                <a:cs typeface="Times New Roman" pitchFamily="18" charset="0"/>
              </a:defRPr>
            </a:lvl2pPr>
            <a:lvl3pPr>
              <a:defRPr sz="1800">
                <a:latin typeface="Times New Roman" pitchFamily="18" charset="0"/>
                <a:cs typeface="Times New Roman" pitchFamily="18" charset="0"/>
              </a:defRPr>
            </a:lvl3pPr>
            <a:lvl4pPr>
              <a:defRPr sz="1600">
                <a:latin typeface="Times New Roman" pitchFamily="18" charset="0"/>
                <a:cs typeface="Times New Roman" pitchFamily="18" charset="0"/>
              </a:defRPr>
            </a:lvl4pPr>
            <a:lvl5pPr>
              <a:defRPr sz="1600">
                <a:latin typeface="Times New Roman" pitchFamily="18" charset="0"/>
                <a:cs typeface="Times New Roman" pitchFamily="18" charset="0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914400" y="152400"/>
            <a:ext cx="7772400" cy="1143000"/>
          </a:xfrm>
        </p:spPr>
        <p:txBody>
          <a:bodyPr/>
          <a:lstStyle>
            <a:lvl1pPr algn="ctr">
              <a:defRPr b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09F757-2640-4D19-A641-89C52FBC563B}" type="datetime1">
              <a:rPr lang="en-US" smtClean="0"/>
              <a:pPr/>
              <a:t>4/11/2013</a:t>
            </a:fld>
            <a:endParaRPr lang="en-US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89E2AC-05D3-4CF5-8E2A-107154C697F0}" type="datetime1">
              <a:rPr lang="en-US" smtClean="0"/>
              <a:pPr/>
              <a:t>4/11/2013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3"/>
          </p:nvPr>
        </p:nvSpPr>
        <p:spPr>
          <a:xfrm>
            <a:off x="533400" y="1828800"/>
            <a:ext cx="8153400" cy="3810000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706640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27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pattFill prst="ltDnDiag">
          <a:fgClr>
            <a:schemeClr val="bg2"/>
          </a:fgClr>
          <a:bgClr>
            <a:schemeClr val="accent3">
              <a:lumMod val="20000"/>
              <a:lumOff val="80000"/>
            </a:schemeClr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0DDE46-D9C7-4B28-AE1C-0E1935648D02}" type="datetime1">
              <a:rPr lang="en-US" smtClean="0"/>
              <a:pPr/>
              <a:t>4/11/2013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48C77A-E84F-459D-8C05-79F09B66131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4682014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000" b="1" kern="1200">
          <a:solidFill>
            <a:schemeClr val="tx1"/>
          </a:solidFill>
          <a:latin typeface="Cambria" pitchFamily="18" charset="0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D7B4A214-060E-48C2-B70E-F0F24E3EC2BA}" type="datetime1">
              <a:rPr lang="en-US" smtClean="0"/>
              <a:pPr/>
              <a:t>4/11/2013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fld id="{9C48C77A-E84F-459D-8C05-79F09B661312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71" r:id="rId1"/>
    <p:sldLayoutId id="2147484372" r:id="rId2"/>
    <p:sldLayoutId id="2147484373" r:id="rId3"/>
    <p:sldLayoutId id="2147484374" r:id="rId4"/>
    <p:sldLayoutId id="2147484375" r:id="rId5"/>
    <p:sldLayoutId id="2147484376" r:id="rId6"/>
    <p:sldLayoutId id="2147484377" r:id="rId7"/>
    <p:sldLayoutId id="2147484378" r:id="rId8"/>
    <p:sldLayoutId id="2147484379" r:id="rId9"/>
    <p:sldLayoutId id="2147484380" r:id="rId10"/>
    <p:sldLayoutId id="2147484381" r:id="rId11"/>
    <p:sldLayoutId id="2147484384" r:id="rId12"/>
    <p:sldLayoutId id="2147484385" r:id="rId13"/>
    <p:sldLayoutId id="2147484386" r:id="rId14"/>
    <p:sldLayoutId id="2147483653" r:id="rId15"/>
    <p:sldLayoutId id="2147484387" r:id="rId16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rtl="0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2209800"/>
          </a:xfrm>
        </p:spPr>
        <p:txBody>
          <a:bodyPr>
            <a:normAutofit lnSpcReduction="10000"/>
          </a:bodyPr>
          <a:lstStyle/>
          <a:p>
            <a:r>
              <a:rPr lang="en-US" sz="7100" b="1" dirty="0" smtClean="0"/>
              <a:t>Lecture 03</a:t>
            </a:r>
          </a:p>
          <a:p>
            <a:endParaRPr lang="en-US" sz="3000" dirty="0" smtClean="0"/>
          </a:p>
          <a:p>
            <a:r>
              <a:rPr lang="en-US" sz="3600" dirty="0" smtClean="0"/>
              <a:t>Dr. MUMTAZ AHMED</a:t>
            </a:r>
            <a:endParaRPr lang="en-US" sz="1100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" y="1505930"/>
            <a:ext cx="8991600" cy="1470025"/>
          </a:xfrm>
        </p:spPr>
        <p:txBody>
          <a:bodyPr>
            <a:noAutofit/>
          </a:bodyPr>
          <a:lstStyle/>
          <a:p>
            <a:r>
              <a:rPr lang="en-US" b="1" dirty="0" smtClean="0"/>
              <a:t>MTH 161: Introduction To Statistics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xmlns="" val="425378804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152400"/>
            <a:ext cx="7772400" cy="1143000"/>
          </a:xfrm>
        </p:spPr>
        <p:txBody>
          <a:bodyPr/>
          <a:lstStyle/>
          <a:p>
            <a:pPr algn="ctr"/>
            <a:r>
              <a:rPr lang="en-US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Review of Previous Lecture</a:t>
            </a:r>
            <a:endParaRPr lang="en-US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533400" y="1676400"/>
            <a:ext cx="8153400" cy="48768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400" b="1" dirty="0" smtClean="0">
                <a:latin typeface="Times New Roman" pitchFamily="18" charset="0"/>
              </a:rPr>
              <a:t>Methods of Data Presentations</a:t>
            </a:r>
          </a:p>
          <a:p>
            <a:r>
              <a:rPr lang="en-US" sz="2000" b="1" dirty="0" smtClean="0">
                <a:latin typeface="Times New Roman" pitchFamily="18" charset="0"/>
              </a:rPr>
              <a:t>Classification of Data</a:t>
            </a:r>
          </a:p>
          <a:p>
            <a:pPr lvl="1"/>
            <a:r>
              <a:rPr lang="en-US" sz="2000" dirty="0" smtClean="0">
                <a:latin typeface="Times New Roman" pitchFamily="18" charset="0"/>
              </a:rPr>
              <a:t>Bases of Classification</a:t>
            </a:r>
          </a:p>
          <a:p>
            <a:pPr lvl="1"/>
            <a:r>
              <a:rPr lang="en-US" sz="2000" dirty="0" smtClean="0">
                <a:latin typeface="Times New Roman" pitchFamily="18" charset="0"/>
              </a:rPr>
              <a:t>Types of Classifications</a:t>
            </a:r>
          </a:p>
          <a:p>
            <a:r>
              <a:rPr lang="en-US" sz="2000" b="1" dirty="0" smtClean="0">
                <a:latin typeface="Times New Roman" pitchFamily="18" charset="0"/>
              </a:rPr>
              <a:t>Tabulation of Data</a:t>
            </a:r>
          </a:p>
          <a:p>
            <a:pPr lvl="1"/>
            <a:r>
              <a:rPr lang="en-US" sz="2000" dirty="0" smtClean="0">
                <a:latin typeface="Times New Roman" pitchFamily="18" charset="0"/>
              </a:rPr>
              <a:t>Types of Tabulations</a:t>
            </a:r>
          </a:p>
          <a:p>
            <a:pPr lvl="1"/>
            <a:r>
              <a:rPr lang="en-US" sz="2000" dirty="0" smtClean="0">
                <a:latin typeface="Times New Roman" pitchFamily="18" charset="0"/>
              </a:rPr>
              <a:t>Constructing a Statistical Table</a:t>
            </a:r>
          </a:p>
          <a:p>
            <a:pPr lvl="1"/>
            <a:r>
              <a:rPr lang="en-US" sz="2000" dirty="0" smtClean="0">
                <a:latin typeface="Times New Roman" pitchFamily="18" charset="0"/>
              </a:rPr>
              <a:t>General Rules of Tabulation</a:t>
            </a:r>
          </a:p>
          <a:p>
            <a:pPr marL="274320" lvl="1" indent="-274320">
              <a:spcBef>
                <a:spcPts val="580"/>
              </a:spcBef>
              <a:buClr>
                <a:schemeClr val="accent1"/>
              </a:buClr>
            </a:pPr>
            <a:r>
              <a:rPr lang="en-US" sz="2000" b="1" dirty="0">
                <a:latin typeface="Times New Roman" pitchFamily="18" charset="0"/>
              </a:rPr>
              <a:t>Table of frequency distributions</a:t>
            </a:r>
          </a:p>
          <a:p>
            <a:pPr lvl="2"/>
            <a:r>
              <a:rPr lang="en-US" dirty="0" smtClean="0">
                <a:latin typeface="Times New Roman" pitchFamily="18" charset="0"/>
              </a:rPr>
              <a:t>Frequency Distribution</a:t>
            </a:r>
          </a:p>
          <a:p>
            <a:pPr lvl="2"/>
            <a:r>
              <a:rPr lang="en-US" dirty="0" smtClean="0">
                <a:latin typeface="Times New Roman" pitchFamily="18" charset="0"/>
              </a:rPr>
              <a:t>Relative frequency distribution</a:t>
            </a:r>
          </a:p>
          <a:p>
            <a:pPr lvl="2"/>
            <a:r>
              <a:rPr lang="en-US" dirty="0" smtClean="0">
                <a:latin typeface="Times New Roman" pitchFamily="18" charset="0"/>
              </a:rPr>
              <a:t>Cumulative frequency distribution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9892214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152400"/>
            <a:ext cx="7772400" cy="1143000"/>
          </a:xfrm>
        </p:spPr>
        <p:txBody>
          <a:bodyPr/>
          <a:lstStyle/>
          <a:p>
            <a:pPr algn="ctr"/>
            <a:r>
              <a:rPr lang="en-US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Objectives of Current Lecture</a:t>
            </a:r>
            <a:endParaRPr lang="en-US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533400" y="1676400"/>
            <a:ext cx="8153400" cy="4876800"/>
          </a:xfrm>
        </p:spPr>
        <p:txBody>
          <a:bodyPr>
            <a:noAutofit/>
          </a:bodyPr>
          <a:lstStyle/>
          <a:p>
            <a:r>
              <a:rPr lang="en-US" dirty="0" smtClean="0">
                <a:latin typeface="Times New Roman" pitchFamily="18" charset="0"/>
              </a:rPr>
              <a:t>Graphical Methods of Data Presentations</a:t>
            </a:r>
            <a:endParaRPr lang="en-US" sz="3200" dirty="0">
              <a:latin typeface="Times New Roman" pitchFamily="18" charset="0"/>
            </a:endParaRPr>
          </a:p>
          <a:p>
            <a:pPr lvl="1"/>
            <a:r>
              <a:rPr lang="en-US" dirty="0">
                <a:latin typeface="Times New Roman" pitchFamily="18" charset="0"/>
              </a:rPr>
              <a:t>Graphs for qualitative data</a:t>
            </a:r>
          </a:p>
          <a:p>
            <a:pPr lvl="2"/>
            <a:r>
              <a:rPr lang="en-US" dirty="0">
                <a:latin typeface="Times New Roman" pitchFamily="18" charset="0"/>
              </a:rPr>
              <a:t>Bar Charts</a:t>
            </a:r>
          </a:p>
          <a:p>
            <a:pPr lvl="3"/>
            <a:r>
              <a:rPr lang="en-US" dirty="0">
                <a:latin typeface="Times New Roman" pitchFamily="18" charset="0"/>
              </a:rPr>
              <a:t>Simple Bar Chart</a:t>
            </a:r>
          </a:p>
          <a:p>
            <a:pPr lvl="3"/>
            <a:r>
              <a:rPr lang="en-US" dirty="0">
                <a:latin typeface="Times New Roman" pitchFamily="18" charset="0"/>
              </a:rPr>
              <a:t>Multiple Bar Chart</a:t>
            </a:r>
          </a:p>
          <a:p>
            <a:pPr lvl="3"/>
            <a:r>
              <a:rPr lang="en-US" dirty="0">
                <a:latin typeface="Times New Roman" pitchFamily="18" charset="0"/>
              </a:rPr>
              <a:t>Component Bar Chart</a:t>
            </a:r>
          </a:p>
          <a:p>
            <a:pPr lvl="2"/>
            <a:r>
              <a:rPr lang="en-US" dirty="0">
                <a:latin typeface="Times New Roman" pitchFamily="18" charset="0"/>
              </a:rPr>
              <a:t>Pie Charts</a:t>
            </a:r>
          </a:p>
          <a:p>
            <a:pPr lvl="1"/>
            <a:r>
              <a:rPr lang="en-US" dirty="0">
                <a:latin typeface="Times New Roman" pitchFamily="18" charset="0"/>
              </a:rPr>
              <a:t>Graphs for quantitative data</a:t>
            </a:r>
          </a:p>
          <a:p>
            <a:pPr lvl="2"/>
            <a:r>
              <a:rPr lang="en-US" dirty="0">
                <a:latin typeface="Times New Roman" pitchFamily="18" charset="0"/>
              </a:rPr>
              <a:t>Histograms</a:t>
            </a:r>
          </a:p>
          <a:p>
            <a:pPr lvl="2"/>
            <a:r>
              <a:rPr lang="en-US" dirty="0">
                <a:latin typeface="Times New Roman" pitchFamily="18" charset="0"/>
              </a:rPr>
              <a:t>Frequency Polygon</a:t>
            </a:r>
          </a:p>
          <a:p>
            <a:pPr lvl="2"/>
            <a:r>
              <a:rPr lang="en-US" dirty="0">
                <a:latin typeface="Times New Roman" pitchFamily="18" charset="0"/>
              </a:rPr>
              <a:t>Cumulative Frequency Polygon (Frequency </a:t>
            </a:r>
            <a:r>
              <a:rPr lang="en-US" dirty="0" err="1">
                <a:latin typeface="Times New Roman" pitchFamily="18" charset="0"/>
              </a:rPr>
              <a:t>Ogive</a:t>
            </a:r>
            <a:r>
              <a:rPr lang="en-US" dirty="0" smtClean="0">
                <a:latin typeface="Times New Roman" pitchFamily="18" charset="0"/>
              </a:rPr>
              <a:t>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0736565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Review: Stem and Leaf Plot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/>
        <p:txBody>
          <a:bodyPr>
            <a:normAutofit/>
          </a:bodyPr>
          <a:lstStyle/>
          <a:p>
            <a:pPr marL="457200" lvl="1" indent="0">
              <a:lnSpc>
                <a:spcPct val="110000"/>
              </a:lnSpc>
              <a:buNone/>
            </a:pPr>
            <a:r>
              <a:rPr lang="en-US" b="1" dirty="0" smtClean="0"/>
              <a:t>Disadvantage </a:t>
            </a:r>
            <a:r>
              <a:rPr lang="en-US" b="1" dirty="0"/>
              <a:t>of </a:t>
            </a:r>
            <a:r>
              <a:rPr lang="en-US" b="1" dirty="0" smtClean="0"/>
              <a:t>Frequency Table:</a:t>
            </a:r>
            <a:r>
              <a:rPr lang="en-US" dirty="0" smtClean="0"/>
              <a:t> </a:t>
            </a:r>
          </a:p>
          <a:p>
            <a:pPr marL="457200" lvl="1" indent="0" algn="just">
              <a:lnSpc>
                <a:spcPct val="110000"/>
              </a:lnSpc>
              <a:buNone/>
            </a:pPr>
            <a:r>
              <a:rPr lang="en-US" dirty="0" smtClean="0"/>
              <a:t>An obvious disadvantage of using frequency table is that the identity of individual observation is lost in the grouping process.</a:t>
            </a:r>
          </a:p>
          <a:p>
            <a:pPr marL="457200" lvl="1" indent="0" algn="just">
              <a:lnSpc>
                <a:spcPct val="110000"/>
              </a:lnSpc>
              <a:buNone/>
            </a:pPr>
            <a:endParaRPr lang="en-US" b="1" dirty="0" smtClean="0"/>
          </a:p>
          <a:p>
            <a:pPr marL="457200" lvl="1" indent="0" algn="just">
              <a:lnSpc>
                <a:spcPct val="110000"/>
              </a:lnSpc>
              <a:buNone/>
            </a:pPr>
            <a:r>
              <a:rPr lang="en-US" b="1" dirty="0" smtClean="0"/>
              <a:t>Stem and Leaf plot </a:t>
            </a:r>
            <a:r>
              <a:rPr lang="en-US" dirty="0" smtClean="0"/>
              <a:t>provides the solution by offering a quick and clear way of sorting and displaying data simultaneously.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61929574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Review: Stem </a:t>
            </a:r>
            <a:r>
              <a:rPr lang="en-US" dirty="0" smtClean="0"/>
              <a:t>and Leaf Plot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457200" y="1524000"/>
            <a:ext cx="8305800" cy="4419600"/>
          </a:xfrm>
        </p:spPr>
        <p:txBody>
          <a:bodyPr>
            <a:normAutofit/>
          </a:bodyPr>
          <a:lstStyle/>
          <a:p>
            <a:pPr marL="533400" indent="-533400" defTabSz="914400">
              <a:buFont typeface="Wingdings" pitchFamily="2" charset="2"/>
              <a:buNone/>
            </a:pPr>
            <a:r>
              <a:rPr lang="en-US" sz="2400" b="1" dirty="0" smtClean="0"/>
              <a:t>METHOD</a:t>
            </a:r>
            <a:r>
              <a:rPr lang="en-US" sz="2400" b="1" dirty="0"/>
              <a:t>:</a:t>
            </a:r>
          </a:p>
          <a:p>
            <a:r>
              <a:rPr lang="en-US" sz="2400" dirty="0" smtClean="0"/>
              <a:t>Sort the data series</a:t>
            </a:r>
          </a:p>
          <a:p>
            <a:r>
              <a:rPr lang="en-US" sz="2400" dirty="0" smtClean="0"/>
              <a:t>Separate </a:t>
            </a:r>
            <a:r>
              <a:rPr lang="en-US" sz="2400" dirty="0"/>
              <a:t>the sorted data series into leading digits (the </a:t>
            </a:r>
            <a:r>
              <a:rPr lang="en-US" sz="2400" b="1" dirty="0"/>
              <a:t>stem</a:t>
            </a:r>
            <a:r>
              <a:rPr lang="en-US" sz="2400" dirty="0"/>
              <a:t>) and the trailing digits (the </a:t>
            </a:r>
            <a:r>
              <a:rPr lang="en-US" sz="2400" b="1" dirty="0"/>
              <a:t>leaves</a:t>
            </a:r>
            <a:r>
              <a:rPr lang="en-US" sz="2400" dirty="0" smtClean="0"/>
              <a:t>)</a:t>
            </a:r>
          </a:p>
          <a:p>
            <a:pPr marL="0" indent="0">
              <a:buNone/>
            </a:pPr>
            <a:r>
              <a:rPr lang="en-US" sz="2400" dirty="0" smtClean="0"/>
              <a:t>e.g. In 13, the leading digit (stem) is 1 and trailing digit (leaf) is 3 and in 21, the leading digit (stem) is 2 and trailing </a:t>
            </a:r>
            <a:r>
              <a:rPr lang="en-US" sz="2400" dirty="0"/>
              <a:t>digit (leaf) is </a:t>
            </a:r>
            <a:r>
              <a:rPr lang="en-US" sz="2400" dirty="0" smtClean="0"/>
              <a:t>1.</a:t>
            </a:r>
            <a:endParaRPr lang="en-US" sz="2400" dirty="0"/>
          </a:p>
          <a:p>
            <a:r>
              <a:rPr lang="en-US" sz="2400" dirty="0"/>
              <a:t>List all stems in a column from low to high</a:t>
            </a:r>
          </a:p>
          <a:p>
            <a:r>
              <a:rPr lang="en-US" sz="2400" dirty="0"/>
              <a:t>For each stem, list all associated leaves</a:t>
            </a:r>
          </a:p>
          <a:p>
            <a:pPr marL="533400" indent="-533400" defTabSz="914400">
              <a:buFont typeface="Wingdings" pitchFamily="2" charset="2"/>
              <a:buAutoNum type="arabicPeriod"/>
            </a:pPr>
            <a:endParaRPr lang="en-US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1339801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Review: Stem </a:t>
            </a:r>
            <a:r>
              <a:rPr lang="en-US" dirty="0" smtClean="0"/>
              <a:t>and Leaf Plot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/>
        <p:txBody>
          <a:bodyPr>
            <a:normAutofit/>
          </a:bodyPr>
          <a:lstStyle/>
          <a:p>
            <a:pPr marL="0" indent="0" algn="just" eaLnBrk="0" hangingPunct="0">
              <a:spcBef>
                <a:spcPct val="50000"/>
              </a:spcBef>
              <a:buNone/>
            </a:pPr>
            <a:r>
              <a:rPr lang="en-US" sz="2400" b="1" dirty="0" smtClean="0"/>
              <a:t>Example 1:</a:t>
            </a:r>
            <a:r>
              <a:rPr lang="en-US" sz="2400" dirty="0" smtClean="0"/>
              <a:t> Consider the temperature data example.</a:t>
            </a:r>
          </a:p>
          <a:p>
            <a:pPr marL="0" indent="0" algn="just" eaLnBrk="0" hangingPunct="0">
              <a:spcBef>
                <a:spcPct val="50000"/>
              </a:spcBef>
              <a:buNone/>
            </a:pPr>
            <a:r>
              <a:rPr lang="en-US" sz="2400" dirty="0" smtClean="0"/>
              <a:t>The sorted data from low to high is shown below:</a:t>
            </a:r>
            <a:endParaRPr lang="en-US" sz="2400" dirty="0"/>
          </a:p>
          <a:p>
            <a:pPr marL="0" indent="0" algn="ctr" eaLnBrk="0" hangingPunct="0">
              <a:spcBef>
                <a:spcPct val="15000"/>
              </a:spcBef>
              <a:buNone/>
            </a:pPr>
            <a:r>
              <a:rPr lang="en-US" sz="2000" b="1" dirty="0">
                <a:solidFill>
                  <a:srgbClr val="FF3300"/>
                </a:solidFill>
              </a:rPr>
              <a:t>12, 13, 17, 21, 24, 24, 26, 27, 27, 30, 32, 35, 37, 38, 41, 43, 44, 46, 53, </a:t>
            </a:r>
            <a:r>
              <a:rPr lang="en-US" sz="2000" b="1" dirty="0" smtClean="0">
                <a:solidFill>
                  <a:srgbClr val="FF3300"/>
                </a:solidFill>
              </a:rPr>
              <a:t>58</a:t>
            </a:r>
          </a:p>
          <a:p>
            <a:pPr marL="0" indent="0" algn="ctr" eaLnBrk="0" hangingPunct="0">
              <a:spcBef>
                <a:spcPct val="15000"/>
              </a:spcBef>
              <a:buNone/>
            </a:pPr>
            <a:r>
              <a:rPr lang="en-US" sz="2000" dirty="0" smtClean="0"/>
              <a:t>Here, use the 10’s digit for the stem unit:</a:t>
            </a:r>
          </a:p>
          <a:p>
            <a:pPr marL="0" indent="0" algn="ctr" eaLnBrk="0" hangingPunct="0">
              <a:spcBef>
                <a:spcPct val="15000"/>
              </a:spcBef>
              <a:buNone/>
            </a:pPr>
            <a:endParaRPr lang="en-US" sz="2000" dirty="0"/>
          </a:p>
          <a:p>
            <a:pPr marL="0" indent="0">
              <a:spcBef>
                <a:spcPct val="20000"/>
              </a:spcBef>
              <a:buClr>
                <a:schemeClr val="folHlink"/>
              </a:buClr>
              <a:buSzPct val="60000"/>
              <a:buNone/>
            </a:pPr>
            <a:endParaRPr lang="en-US" sz="2000" dirty="0" smtClean="0"/>
          </a:p>
          <a:p>
            <a:pPr marL="0" indent="0">
              <a:spcBef>
                <a:spcPct val="20000"/>
              </a:spcBef>
              <a:buClr>
                <a:schemeClr val="folHlink"/>
              </a:buClr>
              <a:buSzPct val="60000"/>
              <a:buNone/>
            </a:pPr>
            <a:endParaRPr lang="en-US" sz="2000" dirty="0" smtClean="0"/>
          </a:p>
          <a:p>
            <a:pPr marL="0" indent="0">
              <a:spcBef>
                <a:spcPct val="20000"/>
              </a:spcBef>
              <a:buClr>
                <a:schemeClr val="folHlink"/>
              </a:buClr>
              <a:buSzPct val="60000"/>
              <a:buNone/>
            </a:pPr>
            <a:r>
              <a:rPr lang="en-US" sz="2000" dirty="0" smtClean="0"/>
              <a:t>	</a:t>
            </a:r>
            <a:r>
              <a:rPr lang="en-US" sz="2000" dirty="0"/>
              <a:t>	</a:t>
            </a:r>
            <a:r>
              <a:rPr lang="en-US" sz="2000" dirty="0" smtClean="0"/>
              <a:t>13 </a:t>
            </a:r>
            <a:r>
              <a:rPr lang="en-US" sz="2000" dirty="0"/>
              <a:t>is shown as</a:t>
            </a:r>
          </a:p>
          <a:p>
            <a:pPr marL="0" indent="0">
              <a:lnSpc>
                <a:spcPct val="110000"/>
              </a:lnSpc>
              <a:spcBef>
                <a:spcPct val="20000"/>
              </a:spcBef>
              <a:buClr>
                <a:schemeClr val="folHlink"/>
              </a:buClr>
              <a:buSzPct val="60000"/>
              <a:buNone/>
            </a:pPr>
            <a:r>
              <a:rPr lang="en-US" sz="2000" dirty="0" smtClean="0"/>
              <a:t>		21 </a:t>
            </a:r>
            <a:r>
              <a:rPr lang="en-US" sz="2000" dirty="0"/>
              <a:t>is shown </a:t>
            </a:r>
            <a:r>
              <a:rPr lang="en-US" sz="2000" dirty="0" smtClean="0"/>
              <a:t>as</a:t>
            </a:r>
          </a:p>
          <a:p>
            <a:pPr marL="0" indent="0">
              <a:lnSpc>
                <a:spcPct val="110000"/>
              </a:lnSpc>
              <a:spcBef>
                <a:spcPct val="20000"/>
              </a:spcBef>
              <a:buClr>
                <a:schemeClr val="folHlink"/>
              </a:buClr>
              <a:buSzPct val="60000"/>
              <a:buNone/>
            </a:pPr>
            <a:r>
              <a:rPr lang="en-US" sz="2000" dirty="0" smtClean="0"/>
              <a:t>		35 </a:t>
            </a:r>
            <a:r>
              <a:rPr lang="en-US" sz="2000" dirty="0"/>
              <a:t>is shown as</a:t>
            </a:r>
          </a:p>
          <a:p>
            <a:pPr marL="0" indent="0">
              <a:lnSpc>
                <a:spcPct val="110000"/>
              </a:lnSpc>
              <a:spcBef>
                <a:spcPct val="20000"/>
              </a:spcBef>
              <a:buClr>
                <a:schemeClr val="folHlink"/>
              </a:buClr>
              <a:buSzPct val="60000"/>
              <a:buNone/>
            </a:pPr>
            <a:endParaRPr lang="en-US" sz="2000" dirty="0"/>
          </a:p>
          <a:p>
            <a:pPr marL="0" indent="0" algn="ctr" eaLnBrk="0" hangingPunct="0">
              <a:spcBef>
                <a:spcPct val="15000"/>
              </a:spcBef>
              <a:buNone/>
            </a:pPr>
            <a:endParaRPr lang="en-US" sz="2000" dirty="0" smtClean="0"/>
          </a:p>
          <a:p>
            <a:pPr marL="0" indent="0" algn="ctr" eaLnBrk="0" hangingPunct="0">
              <a:spcBef>
                <a:spcPct val="15000"/>
              </a:spcBef>
              <a:buNone/>
            </a:pPr>
            <a:endParaRPr lang="en-US" sz="2000" b="1" dirty="0">
              <a:solidFill>
                <a:srgbClr val="FF33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6</a:t>
            </a:fld>
            <a:endParaRPr lang="en-US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012987760"/>
              </p:ext>
            </p:extLst>
          </p:nvPr>
        </p:nvGraphicFramePr>
        <p:xfrm>
          <a:off x="4470400" y="3937000"/>
          <a:ext cx="4064000" cy="1854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32000"/>
                <a:gridCol w="203200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Stem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Leaf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5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7" name="Line 58"/>
          <p:cNvSpPr>
            <a:spLocks noChangeShapeType="1"/>
          </p:cNvSpPr>
          <p:nvPr/>
        </p:nvSpPr>
        <p:spPr bwMode="auto">
          <a:xfrm>
            <a:off x="4000500" y="4495800"/>
            <a:ext cx="419100" cy="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8" name="Line 58"/>
          <p:cNvSpPr>
            <a:spLocks noChangeShapeType="1"/>
          </p:cNvSpPr>
          <p:nvPr/>
        </p:nvSpPr>
        <p:spPr bwMode="auto">
          <a:xfrm>
            <a:off x="4000500" y="4876800"/>
            <a:ext cx="419100" cy="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9" name="Line 58"/>
          <p:cNvSpPr>
            <a:spLocks noChangeShapeType="1"/>
          </p:cNvSpPr>
          <p:nvPr/>
        </p:nvSpPr>
        <p:spPr bwMode="auto">
          <a:xfrm>
            <a:off x="4000500" y="5257800"/>
            <a:ext cx="419100" cy="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0" name="Oval 60"/>
          <p:cNvSpPr>
            <a:spLocks noChangeArrowheads="1"/>
          </p:cNvSpPr>
          <p:nvPr/>
        </p:nvSpPr>
        <p:spPr bwMode="auto">
          <a:xfrm>
            <a:off x="1143000" y="2514600"/>
            <a:ext cx="381000" cy="381000"/>
          </a:xfrm>
          <a:prstGeom prst="ellipse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" name="Oval 60"/>
          <p:cNvSpPr>
            <a:spLocks noChangeArrowheads="1"/>
          </p:cNvSpPr>
          <p:nvPr/>
        </p:nvSpPr>
        <p:spPr bwMode="auto">
          <a:xfrm>
            <a:off x="1905000" y="2514600"/>
            <a:ext cx="381000" cy="381000"/>
          </a:xfrm>
          <a:prstGeom prst="ellipse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2" name="Oval 60"/>
          <p:cNvSpPr>
            <a:spLocks noChangeArrowheads="1"/>
          </p:cNvSpPr>
          <p:nvPr/>
        </p:nvSpPr>
        <p:spPr bwMode="auto">
          <a:xfrm>
            <a:off x="4953000" y="2514600"/>
            <a:ext cx="381000" cy="381000"/>
          </a:xfrm>
          <a:prstGeom prst="ellipse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02028570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Review: Stem </a:t>
            </a:r>
            <a:r>
              <a:rPr lang="en-US" dirty="0" smtClean="0"/>
              <a:t>and Leaf Plot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/>
        <p:txBody>
          <a:bodyPr>
            <a:normAutofit/>
          </a:bodyPr>
          <a:lstStyle/>
          <a:p>
            <a:pPr marL="0" indent="0" algn="just" eaLnBrk="0" hangingPunct="0">
              <a:spcBef>
                <a:spcPct val="50000"/>
              </a:spcBef>
              <a:buNone/>
            </a:pPr>
            <a:r>
              <a:rPr lang="en-US" sz="2400" b="1" dirty="0" smtClean="0"/>
              <a:t>Sorted data is:</a:t>
            </a:r>
            <a:r>
              <a:rPr lang="en-US" sz="2400" b="1" dirty="0" smtClean="0">
                <a:solidFill>
                  <a:srgbClr val="FF3300"/>
                </a:solidFill>
              </a:rPr>
              <a:t>12</a:t>
            </a:r>
            <a:r>
              <a:rPr lang="en-US" sz="2400" b="1" dirty="0">
                <a:solidFill>
                  <a:srgbClr val="FF3300"/>
                </a:solidFill>
              </a:rPr>
              <a:t>, 13, 17, 21, 24, 24, 26, 27, 28, 30, 32, 35, 37, 38, 41, 43, 44, 46, 53, </a:t>
            </a:r>
            <a:r>
              <a:rPr lang="en-US" sz="2400" b="1" dirty="0" smtClean="0">
                <a:solidFill>
                  <a:srgbClr val="FF3300"/>
                </a:solidFill>
              </a:rPr>
              <a:t>58</a:t>
            </a:r>
          </a:p>
          <a:p>
            <a:pPr marL="0" indent="0" algn="ctr" eaLnBrk="0" hangingPunct="0">
              <a:spcBef>
                <a:spcPct val="15000"/>
              </a:spcBef>
              <a:buNone/>
            </a:pPr>
            <a:endParaRPr lang="en-US" sz="2400" b="1" dirty="0" smtClean="0"/>
          </a:p>
          <a:p>
            <a:pPr marL="0" indent="0" algn="ctr" eaLnBrk="0" hangingPunct="0">
              <a:spcBef>
                <a:spcPct val="15000"/>
              </a:spcBef>
              <a:buNone/>
            </a:pPr>
            <a:r>
              <a:rPr lang="en-US" sz="2400" b="1" dirty="0" smtClean="0"/>
              <a:t>Completed </a:t>
            </a:r>
            <a:r>
              <a:rPr lang="en-US" sz="2400" b="1" dirty="0"/>
              <a:t>Stem-and-leaf </a:t>
            </a:r>
            <a:r>
              <a:rPr lang="en-US" sz="2400" b="1" dirty="0" smtClean="0"/>
              <a:t>diagram</a:t>
            </a:r>
          </a:p>
          <a:p>
            <a:pPr marL="0" indent="0">
              <a:lnSpc>
                <a:spcPct val="110000"/>
              </a:lnSpc>
              <a:spcBef>
                <a:spcPct val="20000"/>
              </a:spcBef>
              <a:buClr>
                <a:schemeClr val="folHlink"/>
              </a:buClr>
              <a:buSzPct val="60000"/>
              <a:buNone/>
            </a:pPr>
            <a:endParaRPr lang="en-US" sz="2000" dirty="0"/>
          </a:p>
          <a:p>
            <a:pPr marL="0" indent="0" algn="ctr" eaLnBrk="0" hangingPunct="0">
              <a:spcBef>
                <a:spcPct val="15000"/>
              </a:spcBef>
              <a:buNone/>
            </a:pPr>
            <a:endParaRPr lang="en-US" sz="2000" dirty="0" smtClean="0"/>
          </a:p>
          <a:p>
            <a:pPr marL="0" indent="0" algn="ctr" eaLnBrk="0" hangingPunct="0">
              <a:spcBef>
                <a:spcPct val="15000"/>
              </a:spcBef>
              <a:buNone/>
            </a:pPr>
            <a:endParaRPr lang="en-US" sz="2000" b="1" dirty="0">
              <a:solidFill>
                <a:srgbClr val="FF33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7</a:t>
            </a:fld>
            <a:endParaRPr lang="en-US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02901158"/>
              </p:ext>
            </p:extLst>
          </p:nvPr>
        </p:nvGraphicFramePr>
        <p:xfrm>
          <a:off x="2514600" y="3352800"/>
          <a:ext cx="4064000" cy="2225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32000"/>
                <a:gridCol w="20320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Stem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Leaf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2  3  7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1  4   4    6</a:t>
                      </a:r>
                      <a:r>
                        <a:rPr lang="en-US" baseline="0" dirty="0" smtClean="0"/>
                        <a:t>   7   8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0   2   5   7   8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1   3</a:t>
                      </a:r>
                      <a:r>
                        <a:rPr lang="en-US" baseline="0" dirty="0" smtClean="0"/>
                        <a:t>   4    6 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3   8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265204777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Back-To-Back Stem and Leaf Plot 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304800" y="1524000"/>
            <a:ext cx="8610600" cy="5181600"/>
          </a:xfrm>
        </p:spPr>
        <p:txBody>
          <a:bodyPr>
            <a:noAutofit/>
          </a:bodyPr>
          <a:lstStyle/>
          <a:p>
            <a:pPr algn="just">
              <a:lnSpc>
                <a:spcPct val="150000"/>
              </a:lnSpc>
            </a:pPr>
            <a:r>
              <a:rPr lang="en-US" sz="2400" dirty="0" smtClean="0"/>
              <a:t>A </a:t>
            </a:r>
            <a:r>
              <a:rPr lang="en-US" sz="2400" dirty="0"/>
              <a:t>back-to-back stem and leaf plot is sometimes used to compare </a:t>
            </a:r>
            <a:r>
              <a:rPr lang="en-US" sz="2400" dirty="0" smtClean="0"/>
              <a:t>two sets </a:t>
            </a:r>
            <a:r>
              <a:rPr lang="en-US" sz="2400" dirty="0"/>
              <a:t>of data or rounded and truncated values of the same </a:t>
            </a:r>
            <a:r>
              <a:rPr lang="en-US" sz="2400" dirty="0" smtClean="0"/>
              <a:t>data.</a:t>
            </a:r>
          </a:p>
          <a:p>
            <a:pPr algn="just">
              <a:lnSpc>
                <a:spcPct val="150000"/>
              </a:lnSpc>
            </a:pPr>
            <a:r>
              <a:rPr lang="en-US" sz="2400" dirty="0" smtClean="0"/>
              <a:t>In </a:t>
            </a:r>
            <a:r>
              <a:rPr lang="en-US" sz="2400" dirty="0"/>
              <a:t>a back-to-back plot, the same stem is used for the leaves of both plots. </a:t>
            </a:r>
          </a:p>
          <a:p>
            <a:pPr marL="0" indent="0" defTabSz="914400">
              <a:buNone/>
            </a:pPr>
            <a:r>
              <a:rPr lang="en-US" sz="2400" b="1" dirty="0" smtClean="0"/>
              <a:t>Note: </a:t>
            </a:r>
            <a:r>
              <a:rPr lang="en-US" sz="2400" dirty="0" smtClean="0"/>
              <a:t>Data </a:t>
            </a:r>
            <a:r>
              <a:rPr lang="en-US" sz="2400" dirty="0"/>
              <a:t>with more than two digits can be rounded to two digits before plotting or can </a:t>
            </a:r>
            <a:r>
              <a:rPr lang="en-US" sz="2400" dirty="0" smtClean="0"/>
              <a:t>be </a:t>
            </a:r>
            <a:r>
              <a:rPr lang="en-US" sz="2400" dirty="0"/>
              <a:t>truncated to two </a:t>
            </a:r>
            <a:r>
              <a:rPr lang="en-US" sz="2400" dirty="0" smtClean="0"/>
              <a:t>digits.</a:t>
            </a:r>
          </a:p>
          <a:p>
            <a:pPr marL="0" indent="0" defTabSz="914400">
              <a:buNone/>
            </a:pPr>
            <a:r>
              <a:rPr lang="en-US" sz="2400" dirty="0" smtClean="0"/>
              <a:t>To </a:t>
            </a:r>
            <a:r>
              <a:rPr lang="en-US" sz="2400" dirty="0"/>
              <a:t>truncate means to cut </a:t>
            </a:r>
            <a:r>
              <a:rPr lang="en-US" sz="2400" dirty="0" smtClean="0"/>
              <a:t>off. For </a:t>
            </a:r>
            <a:r>
              <a:rPr lang="en-US" sz="2400" dirty="0"/>
              <a:t>a stem and leaf plot, </a:t>
            </a:r>
            <a:r>
              <a:rPr lang="en-US" sz="2400" dirty="0" smtClean="0"/>
              <a:t>you </a:t>
            </a:r>
            <a:r>
              <a:rPr lang="en-US" sz="2400" dirty="0"/>
              <a:t>would truncate everything after the second </a:t>
            </a:r>
            <a:r>
              <a:rPr lang="en-US" sz="2400" dirty="0" smtClean="0"/>
              <a:t>digit</a:t>
            </a:r>
          </a:p>
          <a:p>
            <a:r>
              <a:rPr lang="en-US" sz="2400" dirty="0"/>
              <a:t>The number 355 would round to 36 </a:t>
            </a:r>
            <a:endParaRPr lang="en-US" sz="2400" dirty="0" smtClean="0"/>
          </a:p>
          <a:p>
            <a:r>
              <a:rPr lang="en-US" sz="2400" dirty="0"/>
              <a:t>The number 355 would truncate to </a:t>
            </a:r>
            <a:r>
              <a:rPr lang="en-US" sz="2400" dirty="0" smtClean="0"/>
              <a:t>35</a:t>
            </a:r>
          </a:p>
          <a:p>
            <a:pPr marL="0" indent="0">
              <a:lnSpc>
                <a:spcPct val="110000"/>
              </a:lnSpc>
              <a:spcBef>
                <a:spcPct val="20000"/>
              </a:spcBef>
              <a:buClr>
                <a:schemeClr val="folHlink"/>
              </a:buClr>
              <a:buSzPct val="60000"/>
              <a:buNone/>
            </a:pPr>
            <a:endParaRPr lang="en-US" sz="2400" dirty="0"/>
          </a:p>
          <a:p>
            <a:pPr marL="0" indent="0" algn="ctr" eaLnBrk="0" hangingPunct="0">
              <a:spcBef>
                <a:spcPct val="15000"/>
              </a:spcBef>
              <a:buNone/>
            </a:pPr>
            <a:endParaRPr lang="en-US" sz="2400" dirty="0" smtClean="0"/>
          </a:p>
          <a:p>
            <a:pPr marL="0" indent="0" algn="ctr" eaLnBrk="0" hangingPunct="0">
              <a:spcBef>
                <a:spcPct val="15000"/>
              </a:spcBef>
              <a:buNone/>
            </a:pPr>
            <a:endParaRPr lang="en-US" sz="2400" b="1" dirty="0">
              <a:solidFill>
                <a:srgbClr val="FF33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46177627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Back-To-Back Stem and Leaf Plot 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304800" y="1524000"/>
            <a:ext cx="8382000" cy="4419600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n-US" sz="2800" b="1" dirty="0" smtClean="0"/>
              <a:t>Example:</a:t>
            </a:r>
            <a:r>
              <a:rPr lang="en-US" sz="2800" dirty="0" smtClean="0"/>
              <a:t> The </a:t>
            </a:r>
            <a:r>
              <a:rPr lang="en-US" sz="2800" dirty="0"/>
              <a:t>enrollments of </a:t>
            </a:r>
            <a:r>
              <a:rPr lang="en-US" sz="2800" dirty="0" smtClean="0"/>
              <a:t>eight </a:t>
            </a:r>
            <a:r>
              <a:rPr lang="en-US" sz="2800" dirty="0"/>
              <a:t>colleges are listed below. Make </a:t>
            </a:r>
            <a:r>
              <a:rPr lang="en-US" sz="2800" dirty="0" smtClean="0"/>
              <a:t>a back-to-back </a:t>
            </a:r>
            <a:r>
              <a:rPr lang="en-US" sz="2800" dirty="0"/>
              <a:t>stem and leaf plot of enrollments comparing rounded values </a:t>
            </a:r>
            <a:r>
              <a:rPr lang="en-US" sz="2800" dirty="0" smtClean="0"/>
              <a:t>and truncated </a:t>
            </a:r>
            <a:r>
              <a:rPr lang="en-US" sz="2800" dirty="0"/>
              <a:t>values</a:t>
            </a:r>
            <a:r>
              <a:rPr lang="en-US" sz="2800" dirty="0" smtClean="0"/>
              <a:t>.</a:t>
            </a:r>
            <a:endParaRPr lang="en-US" sz="2000" dirty="0">
              <a:solidFill>
                <a:srgbClr val="FF33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9</a:t>
            </a:fld>
            <a:endParaRPr lang="en-US"/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925660867"/>
              </p:ext>
            </p:extLst>
          </p:nvPr>
        </p:nvGraphicFramePr>
        <p:xfrm>
          <a:off x="4699000" y="3200400"/>
          <a:ext cx="4064000" cy="3337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32000"/>
                <a:gridCol w="20320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College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Enrollment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1342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1685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1013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2350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3781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6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1096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7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1960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8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3243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230427245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Back-To-Back Stem and Leaf Plot 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304800" y="1524000"/>
            <a:ext cx="8610600" cy="4953000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sz="2800" b="1" dirty="0" smtClean="0"/>
              <a:t>Step 1: </a:t>
            </a:r>
            <a:r>
              <a:rPr lang="en-US" sz="2800" dirty="0" smtClean="0"/>
              <a:t>Put </a:t>
            </a:r>
            <a:r>
              <a:rPr lang="en-US" sz="2800" dirty="0"/>
              <a:t>data into </a:t>
            </a:r>
            <a:r>
              <a:rPr lang="en-US" sz="2800" dirty="0" smtClean="0"/>
              <a:t>order. Then </a:t>
            </a:r>
            <a:r>
              <a:rPr lang="en-US" sz="2800" dirty="0"/>
              <a:t>round </a:t>
            </a:r>
            <a:r>
              <a:rPr lang="en-US" sz="2800" dirty="0" smtClean="0"/>
              <a:t>and truncate </a:t>
            </a:r>
            <a:r>
              <a:rPr lang="en-US" sz="2800" dirty="0"/>
              <a:t>to </a:t>
            </a:r>
            <a:r>
              <a:rPr lang="en-US" sz="2800" dirty="0" smtClean="0"/>
              <a:t>two digits.</a:t>
            </a:r>
          </a:p>
          <a:p>
            <a:pPr marL="0" indent="0">
              <a:buNone/>
            </a:pPr>
            <a:endParaRPr lang="en-US" sz="2800" dirty="0">
              <a:solidFill>
                <a:srgbClr val="FF3300"/>
              </a:solidFill>
            </a:endParaRPr>
          </a:p>
          <a:p>
            <a:pPr marL="0" indent="0">
              <a:buNone/>
            </a:pPr>
            <a:endParaRPr lang="en-US" sz="2800" dirty="0" smtClean="0">
              <a:solidFill>
                <a:srgbClr val="FF3300"/>
              </a:solidFill>
            </a:endParaRPr>
          </a:p>
          <a:p>
            <a:pPr marL="0" indent="0">
              <a:buNone/>
            </a:pPr>
            <a:endParaRPr lang="en-US" sz="2800" dirty="0">
              <a:solidFill>
                <a:srgbClr val="FF3300"/>
              </a:solidFill>
            </a:endParaRPr>
          </a:p>
          <a:p>
            <a:pPr marL="0" indent="0">
              <a:buNone/>
            </a:pPr>
            <a:endParaRPr lang="en-US" sz="2800" dirty="0" smtClean="0">
              <a:solidFill>
                <a:srgbClr val="FF3300"/>
              </a:solidFill>
            </a:endParaRPr>
          </a:p>
          <a:p>
            <a:pPr marL="0" indent="0">
              <a:buNone/>
            </a:pPr>
            <a:endParaRPr lang="en-US" sz="2800" dirty="0">
              <a:solidFill>
                <a:srgbClr val="FF3300"/>
              </a:solidFill>
            </a:endParaRPr>
          </a:p>
          <a:p>
            <a:pPr marL="0" indent="0">
              <a:buNone/>
            </a:pPr>
            <a:endParaRPr lang="en-US" sz="2800" dirty="0" smtClean="0">
              <a:solidFill>
                <a:srgbClr val="FF3300"/>
              </a:solidFill>
            </a:endParaRPr>
          </a:p>
          <a:p>
            <a:pPr marL="0" indent="0">
              <a:buNone/>
            </a:pPr>
            <a:r>
              <a:rPr lang="en-US" sz="2400" b="1" dirty="0" smtClean="0"/>
              <a:t>Step 2:</a:t>
            </a:r>
          </a:p>
          <a:p>
            <a:pPr marL="0" indent="0">
              <a:buNone/>
            </a:pPr>
            <a:r>
              <a:rPr lang="en-US" dirty="0" smtClean="0"/>
              <a:t>Construct Back-to-back </a:t>
            </a:r>
            <a:r>
              <a:rPr lang="en-US" dirty="0"/>
              <a:t>stem </a:t>
            </a: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and </a:t>
            </a:r>
            <a:r>
              <a:rPr lang="en-US" dirty="0"/>
              <a:t>leaf </a:t>
            </a:r>
            <a:r>
              <a:rPr lang="en-US" dirty="0" smtClean="0"/>
              <a:t>plot by using a single</a:t>
            </a:r>
          </a:p>
          <a:p>
            <a:pPr marL="0" indent="0">
              <a:buNone/>
            </a:pPr>
            <a:r>
              <a:rPr lang="en-US" dirty="0" smtClean="0"/>
              <a:t> stem.</a:t>
            </a:r>
            <a:r>
              <a:rPr lang="en-US" sz="1900" dirty="0" smtClean="0">
                <a:solidFill>
                  <a:srgbClr val="FF3300"/>
                </a:solidFill>
              </a:rPr>
              <a:t> </a:t>
            </a: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10</a:t>
            </a:fld>
            <a:endParaRPr 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514725" y="2066925"/>
            <a:ext cx="5476875" cy="2809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570780" y="4876800"/>
            <a:ext cx="3506420" cy="13954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04372876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dirty="0"/>
              <a:t>Graphical </a:t>
            </a:r>
            <a:r>
              <a:rPr lang="en-US" sz="3600" dirty="0" smtClean="0"/>
              <a:t>P</a:t>
            </a:r>
            <a:r>
              <a:rPr lang="en-US" sz="3600" dirty="0" smtClean="0"/>
              <a:t>resentation </a:t>
            </a:r>
            <a:r>
              <a:rPr lang="en-US" sz="3600" dirty="0" smtClean="0"/>
              <a:t>of Data</a:t>
            </a:r>
            <a:endParaRPr lang="en-US" sz="36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An old saying “a picture is worth a thousand words”.</a:t>
            </a:r>
          </a:p>
          <a:p>
            <a:endParaRPr lang="en-US" dirty="0"/>
          </a:p>
          <a:p>
            <a:r>
              <a:rPr lang="en-US" dirty="0"/>
              <a:t>Graph or Chart of a data set often provides the simplest and most efficient display.</a:t>
            </a:r>
          </a:p>
          <a:p>
            <a:endParaRPr lang="en-US" dirty="0"/>
          </a:p>
          <a:p>
            <a:pPr marL="0" indent="0">
              <a:buNone/>
            </a:pPr>
            <a:r>
              <a:rPr lang="en-US" b="1" dirty="0" smtClean="0"/>
              <a:t>Common </a:t>
            </a:r>
            <a:r>
              <a:rPr lang="en-US" b="1" dirty="0"/>
              <a:t>methods for graphically displaying qualitative data :</a:t>
            </a:r>
          </a:p>
          <a:p>
            <a:pPr marL="285750" indent="-285750"/>
            <a:r>
              <a:rPr lang="en-US" dirty="0" smtClean="0"/>
              <a:t>Bar </a:t>
            </a:r>
            <a:r>
              <a:rPr lang="en-US" dirty="0"/>
              <a:t>charts</a:t>
            </a:r>
          </a:p>
          <a:p>
            <a:pPr marL="285750" indent="-285750"/>
            <a:r>
              <a:rPr lang="en-US" dirty="0" smtClean="0"/>
              <a:t>Pie </a:t>
            </a:r>
            <a:r>
              <a:rPr lang="en-US" dirty="0"/>
              <a:t>charts</a:t>
            </a:r>
          </a:p>
          <a:p>
            <a:pPr marL="0" indent="0">
              <a:buNone/>
            </a:pPr>
            <a:r>
              <a:rPr lang="en-US" b="1" dirty="0" smtClean="0"/>
              <a:t>Common </a:t>
            </a:r>
            <a:r>
              <a:rPr lang="en-US" b="1" dirty="0"/>
              <a:t>methods for graphically displaying </a:t>
            </a:r>
            <a:r>
              <a:rPr lang="en-US" b="1" dirty="0" smtClean="0"/>
              <a:t>quantitative </a:t>
            </a:r>
            <a:r>
              <a:rPr lang="en-US" b="1" dirty="0"/>
              <a:t>data :</a:t>
            </a:r>
          </a:p>
          <a:p>
            <a:pPr marL="285750" indent="-285750"/>
            <a:r>
              <a:rPr lang="en-US" dirty="0" smtClean="0"/>
              <a:t>Histogram</a:t>
            </a:r>
            <a:endParaRPr lang="en-US" dirty="0"/>
          </a:p>
          <a:p>
            <a:pPr marL="285750" indent="-285750"/>
            <a:r>
              <a:rPr lang="en-US" dirty="0" smtClean="0"/>
              <a:t>Frequency Polygon</a:t>
            </a:r>
          </a:p>
          <a:p>
            <a:pPr marL="285750" indent="-285750"/>
            <a:r>
              <a:rPr lang="en-US" dirty="0"/>
              <a:t>Frequency </a:t>
            </a:r>
            <a:r>
              <a:rPr lang="en-US" dirty="0" err="1" smtClean="0"/>
              <a:t>Ogive</a:t>
            </a:r>
            <a:endParaRPr lang="en-US" dirty="0"/>
          </a:p>
          <a:p>
            <a:pPr marL="285750" indent="-285750"/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1361865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 smtClean="0"/>
              <a:t>Bar Charts for Qualitative Data</a:t>
            </a:r>
            <a:endParaRPr lang="en-US" sz="36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457200" y="1676400"/>
            <a:ext cx="8229600" cy="4876800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en-US" sz="2400" b="1" dirty="0" smtClean="0"/>
              <a:t>Most common types of Bar Chart:</a:t>
            </a:r>
          </a:p>
          <a:p>
            <a:pPr marL="0" indent="0" algn="just">
              <a:buNone/>
            </a:pPr>
            <a:endParaRPr lang="en-US" sz="2400" dirty="0" smtClean="0"/>
          </a:p>
          <a:p>
            <a:pPr algn="just"/>
            <a:r>
              <a:rPr lang="en-US" sz="2400" dirty="0" smtClean="0"/>
              <a:t>Simple Bar Chart</a:t>
            </a:r>
          </a:p>
          <a:p>
            <a:pPr algn="just"/>
            <a:r>
              <a:rPr lang="en-US" sz="2400" dirty="0" smtClean="0"/>
              <a:t>Multiple Bar Chart</a:t>
            </a:r>
          </a:p>
          <a:p>
            <a:pPr algn="just"/>
            <a:r>
              <a:rPr lang="en-US" sz="2400" dirty="0" smtClean="0"/>
              <a:t>Component Bar Chart</a:t>
            </a:r>
          </a:p>
        </p:txBody>
      </p:sp>
    </p:spTree>
    <p:extLst>
      <p:ext uri="{BB962C8B-B14F-4D97-AF65-F5344CB8AC3E}">
        <p14:creationId xmlns:p14="http://schemas.microsoft.com/office/powerpoint/2010/main" xmlns="" val="19164295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 smtClean="0"/>
              <a:t>Simple Bar Chart for Qualitative Data</a:t>
            </a:r>
            <a:endParaRPr lang="en-US" sz="36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457200" y="1600200"/>
            <a:ext cx="8229600" cy="4267200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en-US" sz="2400" b="1" dirty="0"/>
              <a:t>Simple Bar Chart</a:t>
            </a:r>
          </a:p>
          <a:p>
            <a:pPr algn="just"/>
            <a:r>
              <a:rPr lang="en-US" sz="2400" dirty="0" smtClean="0"/>
              <a:t>A Simple </a:t>
            </a:r>
            <a:r>
              <a:rPr lang="en-US" sz="2400" dirty="0"/>
              <a:t>Bar chart consists of horizontal or vertical bars of equal widths and lengths proportional to the values they </a:t>
            </a:r>
            <a:r>
              <a:rPr lang="en-US" sz="2400" dirty="0" smtClean="0"/>
              <a:t>represent.</a:t>
            </a:r>
          </a:p>
          <a:p>
            <a:pPr algn="just"/>
            <a:endParaRPr lang="en-US" sz="2400" dirty="0" smtClean="0"/>
          </a:p>
          <a:p>
            <a:pPr algn="just"/>
            <a:r>
              <a:rPr lang="en-US" sz="2400" dirty="0" smtClean="0"/>
              <a:t>It displays </a:t>
            </a:r>
            <a:r>
              <a:rPr lang="en-US" sz="2400" dirty="0"/>
              <a:t>graphically the same information concerning qualitative data that a frequency distribution shows in tabular form.</a:t>
            </a:r>
          </a:p>
          <a:p>
            <a:endParaRPr lang="en-US" sz="2400" dirty="0" smtClean="0"/>
          </a:p>
        </p:txBody>
      </p:sp>
    </p:spTree>
    <p:extLst>
      <p:ext uri="{BB962C8B-B14F-4D97-AF65-F5344CB8AC3E}">
        <p14:creationId xmlns:p14="http://schemas.microsoft.com/office/powerpoint/2010/main" xmlns="" val="379239702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 smtClean="0"/>
              <a:t>Simple Bar Chart for Qualitative Data</a:t>
            </a:r>
            <a:endParaRPr lang="en-US" sz="36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457200" y="1600200"/>
            <a:ext cx="8229600" cy="4267200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en-US" sz="2400" b="1" dirty="0" smtClean="0">
                <a:solidFill>
                  <a:srgbClr val="FF0000"/>
                </a:solidFill>
              </a:rPr>
              <a:t>Party Affiliation Example:</a:t>
            </a:r>
          </a:p>
          <a:p>
            <a:pPr marL="0" indent="0" algn="just">
              <a:buNone/>
            </a:pPr>
            <a:endParaRPr lang="en-US" sz="1800" b="1" dirty="0" smtClean="0"/>
          </a:p>
          <a:p>
            <a:pPr marL="0" indent="0" algn="just">
              <a:buNone/>
            </a:pPr>
            <a:r>
              <a:rPr lang="en-US" sz="1800" b="1" dirty="0" smtClean="0"/>
              <a:t>	Frequency Distribution</a:t>
            </a:r>
            <a:endParaRPr lang="en-US" sz="1800" b="1" dirty="0" smtClean="0"/>
          </a:p>
        </p:txBody>
      </p:sp>
      <p:graphicFrame>
        <p:nvGraphicFramePr>
          <p:cNvPr id="4" name="Chart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825469095"/>
              </p:ext>
            </p:extLst>
          </p:nvPr>
        </p:nvGraphicFramePr>
        <p:xfrm>
          <a:off x="4953000" y="2590800"/>
          <a:ext cx="3886200" cy="3124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773730431"/>
              </p:ext>
            </p:extLst>
          </p:nvPr>
        </p:nvGraphicFramePr>
        <p:xfrm>
          <a:off x="762000" y="2895600"/>
          <a:ext cx="3116580" cy="274320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22400"/>
                <a:gridCol w="1694180"/>
              </a:tblGrid>
              <a:tr h="391886">
                <a:tc>
                  <a:txBody>
                    <a:bodyPr/>
                    <a:lstStyle/>
                    <a:p>
                      <a:r>
                        <a:rPr lang="en-US" dirty="0" smtClean="0"/>
                        <a:t>Party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Frequency (f)</a:t>
                      </a:r>
                      <a:endParaRPr lang="en-US" dirty="0"/>
                    </a:p>
                  </a:txBody>
                  <a:tcPr/>
                </a:tc>
              </a:tr>
              <a:tr h="391886">
                <a:tc>
                  <a:txBody>
                    <a:bodyPr/>
                    <a:lstStyle/>
                    <a:p>
                      <a:r>
                        <a:rPr lang="en-US" dirty="0" smtClean="0"/>
                        <a:t>PTI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10</a:t>
                      </a:r>
                      <a:endParaRPr lang="en-US" dirty="0"/>
                    </a:p>
                  </a:txBody>
                  <a:tcPr/>
                </a:tc>
              </a:tr>
              <a:tr h="391886">
                <a:tc>
                  <a:txBody>
                    <a:bodyPr/>
                    <a:lstStyle/>
                    <a:p>
                      <a:r>
                        <a:rPr lang="en-US" dirty="0" smtClean="0"/>
                        <a:t>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9</a:t>
                      </a:r>
                      <a:endParaRPr lang="en-US" dirty="0"/>
                    </a:p>
                  </a:txBody>
                  <a:tcPr/>
                </a:tc>
              </a:tr>
              <a:tr h="391886">
                <a:tc>
                  <a:txBody>
                    <a:bodyPr/>
                    <a:lstStyle/>
                    <a:p>
                      <a:r>
                        <a:rPr lang="en-US" dirty="0" smtClean="0"/>
                        <a:t>Q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6</a:t>
                      </a:r>
                      <a:endParaRPr lang="en-US" dirty="0"/>
                    </a:p>
                  </a:txBody>
                  <a:tcPr/>
                </a:tc>
              </a:tr>
              <a:tr h="391886">
                <a:tc>
                  <a:txBody>
                    <a:bodyPr/>
                    <a:lstStyle/>
                    <a:p>
                      <a:r>
                        <a:rPr lang="en-US" dirty="0" smtClean="0"/>
                        <a:t>P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5</a:t>
                      </a:r>
                      <a:endParaRPr lang="en-US" dirty="0"/>
                    </a:p>
                  </a:txBody>
                  <a:tcPr/>
                </a:tc>
              </a:tr>
              <a:tr h="391886">
                <a:tc>
                  <a:txBody>
                    <a:bodyPr/>
                    <a:lstStyle/>
                    <a:p>
                      <a:r>
                        <a:rPr lang="en-US" b="1" dirty="0" smtClean="0"/>
                        <a:t>Total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30</a:t>
                      </a:r>
                      <a:endParaRPr lang="en-US" b="1" dirty="0"/>
                    </a:p>
                  </a:txBody>
                  <a:tcPr/>
                </a:tc>
              </a:tr>
              <a:tr h="391886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300919804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 smtClean="0"/>
              <a:t>Simple Bar Chart for Qualitative Data</a:t>
            </a:r>
            <a:endParaRPr lang="en-US" sz="36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457200" y="1600200"/>
            <a:ext cx="8229600" cy="4267200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en-US" sz="2400" b="1" dirty="0" smtClean="0">
                <a:solidFill>
                  <a:srgbClr val="FF0000"/>
                </a:solidFill>
              </a:rPr>
              <a:t>Party Affiliation Example:</a:t>
            </a:r>
          </a:p>
          <a:p>
            <a:pPr marL="0" indent="0" algn="just">
              <a:buNone/>
            </a:pPr>
            <a:endParaRPr lang="en-US" sz="1800" b="1" dirty="0" smtClean="0"/>
          </a:p>
          <a:p>
            <a:pPr marL="0" indent="0" algn="just">
              <a:buNone/>
            </a:pPr>
            <a:r>
              <a:rPr lang="en-US" sz="1800" b="1" dirty="0" smtClean="0"/>
              <a:t>Bar Charts for Party Affiliation Example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4272658184"/>
              </p:ext>
            </p:extLst>
          </p:nvPr>
        </p:nvGraphicFramePr>
        <p:xfrm>
          <a:off x="762000" y="2895600"/>
          <a:ext cx="3116580" cy="274320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22400"/>
                <a:gridCol w="1694180"/>
              </a:tblGrid>
              <a:tr h="391886">
                <a:tc>
                  <a:txBody>
                    <a:bodyPr/>
                    <a:lstStyle/>
                    <a:p>
                      <a:r>
                        <a:rPr lang="en-US" dirty="0" smtClean="0"/>
                        <a:t>Party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Frequency (f)</a:t>
                      </a:r>
                      <a:endParaRPr lang="en-US" dirty="0"/>
                    </a:p>
                  </a:txBody>
                  <a:tcPr/>
                </a:tc>
              </a:tr>
              <a:tr h="391886">
                <a:tc>
                  <a:txBody>
                    <a:bodyPr/>
                    <a:lstStyle/>
                    <a:p>
                      <a:r>
                        <a:rPr lang="en-US" dirty="0" smtClean="0"/>
                        <a:t>PTI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10</a:t>
                      </a:r>
                      <a:endParaRPr lang="en-US" dirty="0"/>
                    </a:p>
                  </a:txBody>
                  <a:tcPr/>
                </a:tc>
              </a:tr>
              <a:tr h="391886">
                <a:tc>
                  <a:txBody>
                    <a:bodyPr/>
                    <a:lstStyle/>
                    <a:p>
                      <a:r>
                        <a:rPr lang="en-US" dirty="0" smtClean="0"/>
                        <a:t>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9</a:t>
                      </a:r>
                      <a:endParaRPr lang="en-US" dirty="0"/>
                    </a:p>
                  </a:txBody>
                  <a:tcPr/>
                </a:tc>
              </a:tr>
              <a:tr h="391886">
                <a:tc>
                  <a:txBody>
                    <a:bodyPr/>
                    <a:lstStyle/>
                    <a:p>
                      <a:r>
                        <a:rPr lang="en-US" dirty="0" smtClean="0"/>
                        <a:t>Q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6</a:t>
                      </a:r>
                      <a:endParaRPr lang="en-US" dirty="0"/>
                    </a:p>
                  </a:txBody>
                  <a:tcPr/>
                </a:tc>
              </a:tr>
              <a:tr h="391886">
                <a:tc>
                  <a:txBody>
                    <a:bodyPr/>
                    <a:lstStyle/>
                    <a:p>
                      <a:r>
                        <a:rPr lang="en-US" dirty="0" smtClean="0"/>
                        <a:t>P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5</a:t>
                      </a:r>
                      <a:endParaRPr lang="en-US" dirty="0"/>
                    </a:p>
                  </a:txBody>
                  <a:tcPr/>
                </a:tc>
              </a:tr>
              <a:tr h="391886">
                <a:tc>
                  <a:txBody>
                    <a:bodyPr/>
                    <a:lstStyle/>
                    <a:p>
                      <a:r>
                        <a:rPr lang="en-US" b="1" dirty="0" smtClean="0"/>
                        <a:t>Total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30</a:t>
                      </a:r>
                      <a:endParaRPr lang="en-US" b="1" dirty="0"/>
                    </a:p>
                  </a:txBody>
                  <a:tcPr/>
                </a:tc>
              </a:tr>
              <a:tr h="391886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7" name="Chart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510234780"/>
              </p:ext>
            </p:extLst>
          </p:nvPr>
        </p:nvGraphicFramePr>
        <p:xfrm>
          <a:off x="4267200" y="2895600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xmlns="" val="231585250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 smtClean="0"/>
              <a:t>Simple Bar Chart for Qualitative Data</a:t>
            </a:r>
            <a:endParaRPr lang="en-US" sz="36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457200" y="1600200"/>
            <a:ext cx="8229600" cy="4267200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en-US" sz="2400" b="1" dirty="0" smtClean="0">
                <a:solidFill>
                  <a:srgbClr val="FF0000"/>
                </a:solidFill>
              </a:rPr>
              <a:t>Party Affiliation Example:</a:t>
            </a:r>
          </a:p>
          <a:p>
            <a:pPr marL="0" indent="0" algn="just">
              <a:buNone/>
            </a:pPr>
            <a:endParaRPr lang="en-US" sz="1800" b="1" dirty="0" smtClean="0"/>
          </a:p>
          <a:p>
            <a:pPr marL="0" indent="0" algn="just">
              <a:buNone/>
            </a:pPr>
            <a:r>
              <a:rPr lang="en-US" sz="1800" b="1" dirty="0" smtClean="0"/>
              <a:t>Relative Frequency Distribution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385553548"/>
              </p:ext>
            </p:extLst>
          </p:nvPr>
        </p:nvGraphicFramePr>
        <p:xfrm>
          <a:off x="152400" y="2895600"/>
          <a:ext cx="3352800" cy="29913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38200"/>
                <a:gridCol w="990600"/>
                <a:gridCol w="1524000"/>
              </a:tblGrid>
              <a:tr h="391886">
                <a:tc>
                  <a:txBody>
                    <a:bodyPr/>
                    <a:lstStyle/>
                    <a:p>
                      <a:r>
                        <a:rPr lang="en-US" dirty="0" smtClean="0"/>
                        <a:t>Party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Freq</a:t>
                      </a:r>
                      <a:r>
                        <a:rPr lang="en-US" dirty="0" smtClean="0"/>
                        <a:t> (f)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Relative</a:t>
                      </a:r>
                      <a:r>
                        <a:rPr lang="en-US" baseline="0" dirty="0" smtClean="0"/>
                        <a:t> Frequency</a:t>
                      </a:r>
                      <a:endParaRPr lang="en-US" dirty="0"/>
                    </a:p>
                  </a:txBody>
                  <a:tcPr/>
                </a:tc>
              </a:tr>
              <a:tr h="391886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PTI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0.3333</a:t>
                      </a:r>
                      <a:endParaRPr lang="en-US" dirty="0"/>
                    </a:p>
                  </a:txBody>
                  <a:tcPr/>
                </a:tc>
              </a:tr>
              <a:tr h="391886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9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0.30</a:t>
                      </a:r>
                      <a:endParaRPr lang="en-US" dirty="0"/>
                    </a:p>
                  </a:txBody>
                  <a:tcPr/>
                </a:tc>
              </a:tr>
              <a:tr h="391886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Q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6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0.20</a:t>
                      </a:r>
                      <a:endParaRPr lang="en-US" dirty="0"/>
                    </a:p>
                  </a:txBody>
                  <a:tcPr/>
                </a:tc>
              </a:tr>
              <a:tr h="391886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P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0.1667</a:t>
                      </a:r>
                      <a:endParaRPr lang="en-US" dirty="0"/>
                    </a:p>
                  </a:txBody>
                  <a:tcPr/>
                </a:tc>
              </a:tr>
              <a:tr h="391886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Total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30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1</a:t>
                      </a:r>
                      <a:endParaRPr lang="en-US" b="1" dirty="0"/>
                    </a:p>
                  </a:txBody>
                  <a:tcPr/>
                </a:tc>
              </a:tr>
              <a:tr h="391886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8" name="Chart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574661728"/>
              </p:ext>
            </p:extLst>
          </p:nvPr>
        </p:nvGraphicFramePr>
        <p:xfrm>
          <a:off x="3733800" y="2743200"/>
          <a:ext cx="5257800" cy="2971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xmlns="" val="340380079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 smtClean="0"/>
              <a:t>Simple Bar Chart for Qualitative Data</a:t>
            </a:r>
            <a:endParaRPr lang="en-US" sz="36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457200" y="1600200"/>
            <a:ext cx="8229600" cy="4267200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en-US" sz="2400" b="1" dirty="0" smtClean="0">
                <a:solidFill>
                  <a:srgbClr val="FF0000"/>
                </a:solidFill>
              </a:rPr>
              <a:t>Party Affiliation Example:</a:t>
            </a:r>
          </a:p>
          <a:p>
            <a:pPr marL="0" indent="0" algn="just">
              <a:buNone/>
            </a:pPr>
            <a:endParaRPr lang="en-US" sz="1800" b="1" dirty="0" smtClean="0"/>
          </a:p>
          <a:p>
            <a:pPr marL="0" indent="0" algn="just">
              <a:buNone/>
            </a:pPr>
            <a:r>
              <a:rPr lang="en-US" sz="1800" b="1" dirty="0" smtClean="0"/>
              <a:t>Relative Frequency Distribution</a:t>
            </a:r>
          </a:p>
        </p:txBody>
      </p:sp>
      <p:graphicFrame>
        <p:nvGraphicFramePr>
          <p:cNvPr id="6" name="Chart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3156329065"/>
              </p:ext>
            </p:extLst>
          </p:nvPr>
        </p:nvGraphicFramePr>
        <p:xfrm>
          <a:off x="3657600" y="2667000"/>
          <a:ext cx="5257800" cy="3505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335176894"/>
              </p:ext>
            </p:extLst>
          </p:nvPr>
        </p:nvGraphicFramePr>
        <p:xfrm>
          <a:off x="152400" y="2895600"/>
          <a:ext cx="3352800" cy="29913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38200"/>
                <a:gridCol w="990600"/>
                <a:gridCol w="1524000"/>
              </a:tblGrid>
              <a:tr h="391886">
                <a:tc>
                  <a:txBody>
                    <a:bodyPr/>
                    <a:lstStyle/>
                    <a:p>
                      <a:r>
                        <a:rPr lang="en-US" dirty="0" smtClean="0"/>
                        <a:t>Party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Freq</a:t>
                      </a:r>
                      <a:r>
                        <a:rPr lang="en-US" dirty="0" smtClean="0"/>
                        <a:t> (f)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Relative</a:t>
                      </a:r>
                      <a:r>
                        <a:rPr lang="en-US" baseline="0" dirty="0" smtClean="0"/>
                        <a:t> Frequency</a:t>
                      </a:r>
                      <a:endParaRPr lang="en-US" dirty="0"/>
                    </a:p>
                  </a:txBody>
                  <a:tcPr/>
                </a:tc>
              </a:tr>
              <a:tr h="391886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PTI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0.3333</a:t>
                      </a:r>
                      <a:endParaRPr lang="en-US" dirty="0"/>
                    </a:p>
                  </a:txBody>
                  <a:tcPr/>
                </a:tc>
              </a:tr>
              <a:tr h="391886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9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0.30</a:t>
                      </a:r>
                      <a:endParaRPr lang="en-US" dirty="0"/>
                    </a:p>
                  </a:txBody>
                  <a:tcPr/>
                </a:tc>
              </a:tr>
              <a:tr h="391886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Q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6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0.20</a:t>
                      </a:r>
                      <a:endParaRPr lang="en-US" dirty="0"/>
                    </a:p>
                  </a:txBody>
                  <a:tcPr/>
                </a:tc>
              </a:tr>
              <a:tr h="391886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P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0.1667</a:t>
                      </a:r>
                      <a:endParaRPr lang="en-US" dirty="0"/>
                    </a:p>
                  </a:txBody>
                  <a:tcPr/>
                </a:tc>
              </a:tr>
              <a:tr h="391886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Total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30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1</a:t>
                      </a:r>
                      <a:endParaRPr lang="en-US" b="1" dirty="0"/>
                    </a:p>
                  </a:txBody>
                  <a:tcPr/>
                </a:tc>
              </a:tr>
              <a:tr h="391886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62582025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 smtClean="0"/>
              <a:t>Multiple Bar Chart</a:t>
            </a:r>
            <a:endParaRPr lang="en-US" sz="36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457200" y="1676400"/>
            <a:ext cx="8229600" cy="4876800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en-US" sz="2400" b="1" dirty="0" smtClean="0"/>
              <a:t>Multiple Bar Chart</a:t>
            </a:r>
          </a:p>
          <a:p>
            <a:pPr marL="0" indent="0" algn="just">
              <a:buNone/>
            </a:pPr>
            <a:r>
              <a:rPr lang="en-US" sz="2400" dirty="0" smtClean="0"/>
              <a:t>Multiple Bar Chart shows two or more characteristics corresponding to  values of a common variable in the form of a grouped bars, whose lengths are proportional to the values of the characteristics.</a:t>
            </a:r>
          </a:p>
          <a:p>
            <a:pPr marL="0" indent="0" algn="just">
              <a:buNone/>
            </a:pPr>
            <a:r>
              <a:rPr lang="en-US" sz="2000" b="1" dirty="0" smtClean="0"/>
              <a:t>Example: </a:t>
            </a:r>
            <a:r>
              <a:rPr lang="en-US" sz="2000" dirty="0"/>
              <a:t>Draw multiple bar charts to show the area and production of cotton in Punjab </a:t>
            </a:r>
            <a:r>
              <a:rPr lang="en-US" sz="2000" dirty="0" smtClean="0"/>
              <a:t>for </a:t>
            </a:r>
            <a:r>
              <a:rPr lang="en-US" sz="2000" dirty="0"/>
              <a:t>the following data:</a:t>
            </a:r>
          </a:p>
          <a:p>
            <a:pPr marL="0" indent="0" algn="just">
              <a:buNone/>
            </a:pPr>
            <a:endParaRPr lang="en-US" sz="2400" dirty="0" smtClean="0"/>
          </a:p>
          <a:p>
            <a:pPr marL="0" indent="0" algn="just">
              <a:buNone/>
            </a:pPr>
            <a:endParaRPr lang="en-US" sz="2400" dirty="0"/>
          </a:p>
          <a:p>
            <a:pPr marL="0" indent="0" algn="just">
              <a:buNone/>
            </a:pPr>
            <a:endParaRPr lang="en-US" sz="2400" dirty="0" smtClean="0"/>
          </a:p>
          <a:p>
            <a:pPr marL="0" indent="0" algn="just">
              <a:buNone/>
            </a:pPr>
            <a:endParaRPr lang="en-US" sz="2400" dirty="0"/>
          </a:p>
          <a:p>
            <a:pPr marL="0" indent="0" algn="just">
              <a:buNone/>
            </a:pPr>
            <a:endParaRPr lang="en-US" sz="900" dirty="0" smtClean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271757078"/>
              </p:ext>
            </p:extLst>
          </p:nvPr>
        </p:nvGraphicFramePr>
        <p:xfrm>
          <a:off x="2438400" y="4495800"/>
          <a:ext cx="4267200" cy="1752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43000"/>
                <a:gridCol w="1143000"/>
                <a:gridCol w="198120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Year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Area (000 acres)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Production</a:t>
                      </a:r>
                      <a:r>
                        <a:rPr lang="en-US" baseline="0" dirty="0" smtClean="0"/>
                        <a:t> (000 bales)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1965-66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2866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1588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1970-71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3233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2229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1975-76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3420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1937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153312904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 dirty="0"/>
              <a:t>Multiple Bar Charts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/>
        <p:txBody>
          <a:bodyPr>
            <a:normAutofit/>
          </a:bodyPr>
          <a:lstStyle/>
          <a:p>
            <a:pPr marL="0" indent="0" algn="just">
              <a:buNone/>
            </a:pPr>
            <a:r>
              <a:rPr lang="en-US" sz="2000" b="1" dirty="0" smtClean="0"/>
              <a:t>Example (Area and Production of Cotton):</a:t>
            </a:r>
            <a:endParaRPr lang="en-US" sz="2800" b="1" dirty="0" smtClean="0"/>
          </a:p>
        </p:txBody>
      </p:sp>
      <p:graphicFrame>
        <p:nvGraphicFramePr>
          <p:cNvPr id="4" name="Chart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616259812"/>
              </p:ext>
            </p:extLst>
          </p:nvPr>
        </p:nvGraphicFramePr>
        <p:xfrm>
          <a:off x="1447800" y="3429000"/>
          <a:ext cx="5529618" cy="3200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293741201"/>
              </p:ext>
            </p:extLst>
          </p:nvPr>
        </p:nvGraphicFramePr>
        <p:xfrm>
          <a:off x="5486400" y="1676400"/>
          <a:ext cx="3276600" cy="1630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90600"/>
                <a:gridCol w="990600"/>
                <a:gridCol w="129540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Year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Area (000 acres)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Production</a:t>
                      </a:r>
                      <a:r>
                        <a:rPr lang="en-US" sz="1400" baseline="0" dirty="0" smtClean="0"/>
                        <a:t> (000 bales)</a:t>
                      </a:r>
                      <a:endParaRPr lang="en-US" sz="1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1965-66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2866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1588</a:t>
                      </a:r>
                      <a:endParaRPr lang="en-US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1970-71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3233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2229</a:t>
                      </a:r>
                      <a:endParaRPr lang="en-US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1975-76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3420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1937</a:t>
                      </a:r>
                      <a:endParaRPr lang="en-US" sz="16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186010806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Component Bar Chart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/>
        <p:txBody>
          <a:bodyPr>
            <a:normAutofit/>
          </a:bodyPr>
          <a:lstStyle/>
          <a:p>
            <a:pPr marL="0" indent="0">
              <a:spcBef>
                <a:spcPct val="50000"/>
              </a:spcBef>
              <a:buNone/>
            </a:pPr>
            <a:r>
              <a:rPr lang="en-US" sz="2400" b="1" dirty="0" smtClean="0"/>
              <a:t>Component Bar Chart (subdivided bars)</a:t>
            </a:r>
          </a:p>
          <a:p>
            <a:pPr marL="0" indent="0" algn="just">
              <a:spcBef>
                <a:spcPct val="50000"/>
              </a:spcBef>
              <a:buNone/>
            </a:pPr>
            <a:r>
              <a:rPr lang="en-US" sz="2400" dirty="0" smtClean="0"/>
              <a:t>A bar is divided into two or more sections, proportional in size to the component parts of a total displayed by each bar.</a:t>
            </a:r>
          </a:p>
          <a:p>
            <a:pPr marL="0" indent="0">
              <a:spcBef>
                <a:spcPct val="50000"/>
              </a:spcBef>
              <a:buNone/>
            </a:pPr>
            <a:endParaRPr lang="en-US" sz="2400" dirty="0" smtClean="0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marL="0" indent="0" algn="just">
              <a:buNone/>
            </a:pPr>
            <a:r>
              <a:rPr lang="en-US" sz="2400" b="1" dirty="0"/>
              <a:t>Example: </a:t>
            </a:r>
            <a:r>
              <a:rPr lang="en-US" sz="2400" dirty="0"/>
              <a:t>Draw component bar chart of the </a:t>
            </a:r>
            <a:r>
              <a:rPr lang="en-US" sz="2400" dirty="0" smtClean="0"/>
              <a:t>students’ enrollment data:</a:t>
            </a:r>
            <a:endParaRPr lang="en-US" sz="2400" dirty="0"/>
          </a:p>
          <a:p>
            <a:pPr marL="0" indent="0" algn="just">
              <a:buNone/>
            </a:pPr>
            <a:endParaRPr lang="en-US" sz="2400" dirty="0"/>
          </a:p>
          <a:p>
            <a:pPr marL="0" indent="0" algn="just">
              <a:buNone/>
            </a:pPr>
            <a:endParaRPr lang="en-US" sz="2400" dirty="0"/>
          </a:p>
          <a:p>
            <a:pPr marL="0" indent="0" algn="just">
              <a:buNone/>
            </a:pPr>
            <a:endParaRPr lang="en-US" sz="2400" dirty="0"/>
          </a:p>
          <a:p>
            <a:pPr marL="0" indent="0" algn="just">
              <a:buNone/>
            </a:pPr>
            <a:endParaRPr lang="en-US" sz="2400" dirty="0"/>
          </a:p>
          <a:p>
            <a:pPr marL="0" indent="0" algn="just">
              <a:buNone/>
            </a:pPr>
            <a:endParaRPr lang="en-US" sz="1000" dirty="0"/>
          </a:p>
          <a:p>
            <a:pPr marL="0" indent="0">
              <a:spcBef>
                <a:spcPct val="50000"/>
              </a:spcBef>
              <a:buNone/>
            </a:pPr>
            <a:endParaRPr lang="en-US" sz="2400" dirty="0" smtClean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139918671"/>
              </p:ext>
            </p:extLst>
          </p:nvPr>
        </p:nvGraphicFramePr>
        <p:xfrm>
          <a:off x="2514600" y="3962400"/>
          <a:ext cx="4724400" cy="2209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81100"/>
                <a:gridCol w="1181100"/>
                <a:gridCol w="1181100"/>
                <a:gridCol w="1181100"/>
              </a:tblGrid>
              <a:tr h="728887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800" u="none" strike="noStrike" dirty="0">
                          <a:effectLst/>
                        </a:rPr>
                        <a:t>Classes</a:t>
                      </a:r>
                      <a:endParaRPr lang="en-US" sz="1800" b="1" i="0" u="none" strike="noStrike" dirty="0">
                        <a:solidFill>
                          <a:srgbClr val="FFFFFF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800" u="none" strike="noStrike" dirty="0">
                          <a:effectLst/>
                        </a:rPr>
                        <a:t>Total</a:t>
                      </a:r>
                      <a:endParaRPr lang="en-US" sz="1800" b="1" i="0" u="none" strike="noStrike" dirty="0">
                        <a:solidFill>
                          <a:srgbClr val="FFFFFF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800" u="none" strike="noStrike" dirty="0">
                          <a:effectLst/>
                        </a:rPr>
                        <a:t>Male</a:t>
                      </a:r>
                      <a:endParaRPr lang="en-US" sz="1800" b="1" i="0" u="none" strike="noStrike" dirty="0">
                        <a:solidFill>
                          <a:srgbClr val="FFFFFF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800" u="none" strike="noStrike" dirty="0">
                          <a:effectLst/>
                        </a:rPr>
                        <a:t>Female</a:t>
                      </a:r>
                      <a:endParaRPr lang="en-US" sz="1800" b="1" i="0" u="none" strike="noStrike" dirty="0">
                        <a:solidFill>
                          <a:srgbClr val="FFFFFF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</a:tr>
              <a:tr h="381798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800" u="none" strike="noStrike" dirty="0">
                          <a:effectLst/>
                        </a:rPr>
                        <a:t>BBA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800" u="none" strike="noStrike" dirty="0" smtClean="0">
                          <a:effectLst/>
                        </a:rPr>
                        <a:t>65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800" u="none" strike="noStrike">
                          <a:effectLst/>
                        </a:rPr>
                        <a:t>33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800" u="none" strike="noStrike">
                          <a:effectLst/>
                        </a:rPr>
                        <a:t>32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</a:tr>
              <a:tr h="370228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800" u="none" strike="noStrike">
                          <a:effectLst/>
                        </a:rPr>
                        <a:t>MBA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800" u="none" strike="noStrike" dirty="0">
                          <a:effectLst/>
                        </a:rPr>
                        <a:t>60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800" u="none" strike="noStrike" dirty="0">
                          <a:effectLst/>
                        </a:rPr>
                        <a:t>32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800" u="none" strike="noStrike">
                          <a:effectLst/>
                        </a:rPr>
                        <a:t>28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</a:tr>
              <a:tr h="728887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800" u="none" strike="noStrike">
                          <a:effectLst/>
                        </a:rPr>
                        <a:t>MS/PHD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800" u="none" strike="noStrike">
                          <a:effectLst/>
                        </a:rPr>
                        <a:t>40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800" u="none" strike="noStrike" dirty="0">
                          <a:effectLst/>
                        </a:rPr>
                        <a:t>21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800" u="none" strike="noStrike" dirty="0">
                          <a:effectLst/>
                        </a:rPr>
                        <a:t>19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71807020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Component Bar Chart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/>
        <p:txBody>
          <a:bodyPr>
            <a:normAutofit/>
          </a:bodyPr>
          <a:lstStyle/>
          <a:p>
            <a:pPr marL="0" indent="0" algn="ctr">
              <a:spcBef>
                <a:spcPct val="50000"/>
              </a:spcBef>
              <a:buNone/>
            </a:pPr>
            <a:r>
              <a:rPr lang="en-US" sz="24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			Students’ Enrollment </a:t>
            </a:r>
            <a:r>
              <a:rPr lang="en-US" sz="2400" dirty="0" smtClean="0"/>
              <a:t>Data</a:t>
            </a:r>
            <a:endParaRPr lang="en-US" sz="2400" dirty="0" smtClean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graphicFrame>
        <p:nvGraphicFramePr>
          <p:cNvPr id="5" name="Char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2545209573"/>
              </p:ext>
            </p:extLst>
          </p:nvPr>
        </p:nvGraphicFramePr>
        <p:xfrm>
          <a:off x="457200" y="3352800"/>
          <a:ext cx="5181600" cy="3048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437106696"/>
              </p:ext>
            </p:extLst>
          </p:nvPr>
        </p:nvGraphicFramePr>
        <p:xfrm>
          <a:off x="4114800" y="2047426"/>
          <a:ext cx="4724400" cy="138157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81100"/>
                <a:gridCol w="1181100"/>
                <a:gridCol w="1181100"/>
                <a:gridCol w="1181100"/>
              </a:tblGrid>
              <a:tr h="381000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800" u="none" strike="noStrike" dirty="0">
                          <a:effectLst/>
                        </a:rPr>
                        <a:t>Classes</a:t>
                      </a:r>
                      <a:endParaRPr lang="en-US" sz="1800" b="1" i="0" u="none" strike="noStrike" dirty="0">
                        <a:solidFill>
                          <a:srgbClr val="FFFFFF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800" u="none" strike="noStrike" dirty="0">
                          <a:effectLst/>
                        </a:rPr>
                        <a:t>Total</a:t>
                      </a:r>
                      <a:endParaRPr lang="en-US" sz="1800" b="1" i="0" u="none" strike="noStrike" dirty="0">
                        <a:solidFill>
                          <a:srgbClr val="FFFFFF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800" u="none" strike="noStrike" dirty="0">
                          <a:effectLst/>
                        </a:rPr>
                        <a:t>Male</a:t>
                      </a:r>
                      <a:endParaRPr lang="en-US" sz="1800" b="1" i="0" u="none" strike="noStrike" dirty="0">
                        <a:solidFill>
                          <a:srgbClr val="FFFFFF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800" u="none" strike="noStrike" dirty="0">
                          <a:effectLst/>
                        </a:rPr>
                        <a:t>Female</a:t>
                      </a:r>
                      <a:endParaRPr lang="en-US" sz="1800" b="1" i="0" u="none" strike="noStrike" dirty="0">
                        <a:solidFill>
                          <a:srgbClr val="FFFFFF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</a:tr>
              <a:tr h="381798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800" u="none" strike="noStrike" dirty="0">
                          <a:effectLst/>
                        </a:rPr>
                        <a:t>BBA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800" u="none" strike="noStrike" dirty="0" smtClean="0">
                          <a:effectLst/>
                        </a:rPr>
                        <a:t>65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800" u="none" strike="noStrike">
                          <a:effectLst/>
                        </a:rPr>
                        <a:t>33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800" u="none" strike="noStrike">
                          <a:effectLst/>
                        </a:rPr>
                        <a:t>32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</a:tr>
              <a:tr h="304002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800" u="none" strike="noStrike">
                          <a:effectLst/>
                        </a:rPr>
                        <a:t>MBA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800" u="none" strike="noStrike" dirty="0">
                          <a:effectLst/>
                        </a:rPr>
                        <a:t>60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800" u="none" strike="noStrike" dirty="0">
                          <a:effectLst/>
                        </a:rPr>
                        <a:t>32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800" u="none" strike="noStrike">
                          <a:effectLst/>
                        </a:rPr>
                        <a:t>28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</a:tr>
              <a:tr h="314774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800" u="none" strike="noStrike">
                          <a:effectLst/>
                        </a:rPr>
                        <a:t>MS/PHD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800" u="none" strike="noStrike">
                          <a:effectLst/>
                        </a:rPr>
                        <a:t>40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800" u="none" strike="noStrike" dirty="0">
                          <a:effectLst/>
                        </a:rPr>
                        <a:t>21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800" u="none" strike="noStrike" dirty="0">
                          <a:effectLst/>
                        </a:rPr>
                        <a:t>19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183913664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Pie Charts For </a:t>
            </a:r>
            <a:r>
              <a:rPr lang="en-US" sz="4000" dirty="0" smtClean="0"/>
              <a:t>Qualitative </a:t>
            </a:r>
            <a:r>
              <a:rPr lang="en-US" sz="4000" dirty="0"/>
              <a:t>Data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/>
        <p:txBody>
          <a:bodyPr>
            <a:normAutofit/>
          </a:bodyPr>
          <a:lstStyle/>
          <a:p>
            <a:pPr marL="0" indent="0" algn="just">
              <a:buNone/>
            </a:pPr>
            <a:r>
              <a:rPr lang="en-US" sz="2800" dirty="0" smtClean="0"/>
              <a:t>A Pie-Chart (also called sector diagram), is a graph consisting of a circle divided into sectors whose areas are proportional to the various parts into which whole quantity is divided.</a:t>
            </a:r>
          </a:p>
        </p:txBody>
      </p:sp>
      <p:graphicFrame>
        <p:nvGraphicFramePr>
          <p:cNvPr id="4" name="Chart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1593764051"/>
              </p:ext>
            </p:extLst>
          </p:nvPr>
        </p:nvGraphicFramePr>
        <p:xfrm>
          <a:off x="2362200" y="3657600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xmlns="" val="390584922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Pie Charts For </a:t>
            </a:r>
            <a:r>
              <a:rPr lang="en-US" dirty="0"/>
              <a:t>Qualitative Data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/>
        <p:txBody>
          <a:bodyPr>
            <a:normAutofit/>
          </a:bodyPr>
          <a:lstStyle/>
          <a:p>
            <a:pPr marL="0" indent="0" algn="just">
              <a:spcBef>
                <a:spcPct val="50000"/>
              </a:spcBef>
              <a:buNone/>
            </a:pPr>
            <a:r>
              <a:rPr lang="en-US" sz="2800" b="1" dirty="0" smtClean="0">
                <a:solidFill>
                  <a:srgbClr val="333333"/>
                </a:solidFill>
              </a:rPr>
              <a:t>Example:</a:t>
            </a:r>
            <a:r>
              <a:rPr lang="en-US" sz="2800" dirty="0" smtClean="0">
                <a:solidFill>
                  <a:srgbClr val="333333"/>
                </a:solidFill>
              </a:rPr>
              <a:t> Represent the expenditures on various items of a family by a pie chart.</a:t>
            </a:r>
          </a:p>
          <a:p>
            <a:pPr marL="0" indent="0">
              <a:spcBef>
                <a:spcPct val="50000"/>
              </a:spcBef>
              <a:buNone/>
            </a:pPr>
            <a:endParaRPr lang="en-US" sz="3600" b="1" dirty="0">
              <a:solidFill>
                <a:srgbClr val="333333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063019127"/>
              </p:ext>
            </p:extLst>
          </p:nvPr>
        </p:nvGraphicFramePr>
        <p:xfrm>
          <a:off x="1219200" y="2895600"/>
          <a:ext cx="3048000" cy="2865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95400"/>
                <a:gridCol w="17526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Items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Expenditure (in 100 rupees)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Food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50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Clothing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30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Rent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20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Fuel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15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Misc.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35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Total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150</a:t>
                      </a:r>
                      <a:endParaRPr lang="en-US" b="1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66657175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Pie Charts For </a:t>
            </a:r>
            <a:r>
              <a:rPr lang="en-US" sz="4000" dirty="0" smtClean="0"/>
              <a:t>Qualitative </a:t>
            </a:r>
            <a:r>
              <a:rPr lang="en-US" sz="4000" dirty="0"/>
              <a:t>Data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/>
        <p:txBody>
          <a:bodyPr>
            <a:normAutofit/>
          </a:bodyPr>
          <a:lstStyle/>
          <a:p>
            <a:pPr marL="0" indent="0" algn="just">
              <a:buNone/>
            </a:pPr>
            <a:r>
              <a:rPr lang="en-US" sz="3200" b="1" u="sng" dirty="0" smtClean="0"/>
              <a:t>Steps for Constructing Pie-Chart:</a:t>
            </a:r>
          </a:p>
          <a:p>
            <a:pPr marL="0" indent="0" algn="just">
              <a:buNone/>
            </a:pPr>
            <a:r>
              <a:rPr lang="en-US" sz="2800" b="1" dirty="0" smtClean="0"/>
              <a:t>Step 1:</a:t>
            </a:r>
            <a:r>
              <a:rPr lang="en-US" sz="2800" dirty="0" smtClean="0"/>
              <a:t> Draw a circle of any radius</a:t>
            </a:r>
          </a:p>
        </p:txBody>
      </p:sp>
      <p:graphicFrame>
        <p:nvGraphicFramePr>
          <p:cNvPr id="4" name="Chart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2117027350"/>
              </p:ext>
            </p:extLst>
          </p:nvPr>
        </p:nvGraphicFramePr>
        <p:xfrm>
          <a:off x="2133600" y="2819400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xmlns="" val="283838196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Pie Charts For </a:t>
            </a:r>
            <a:r>
              <a:rPr lang="en-US" dirty="0"/>
              <a:t>Qualitative Data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/>
        <p:txBody>
          <a:bodyPr>
            <a:normAutofit/>
          </a:bodyPr>
          <a:lstStyle/>
          <a:p>
            <a:pPr marL="0" indent="0" algn="just">
              <a:buNone/>
            </a:pPr>
            <a:r>
              <a:rPr lang="en-US" sz="2800" b="1" u="sng" dirty="0"/>
              <a:t>Steps for Constructing Pie-Chart:</a:t>
            </a:r>
          </a:p>
          <a:p>
            <a:pPr marL="0" indent="0" algn="just">
              <a:buNone/>
            </a:pPr>
            <a:r>
              <a:rPr lang="en-US" sz="2400" b="1" dirty="0"/>
              <a:t>Step </a:t>
            </a:r>
            <a:r>
              <a:rPr lang="en-US" sz="2400" b="1" dirty="0" smtClean="0"/>
              <a:t>2:</a:t>
            </a:r>
            <a:r>
              <a:rPr lang="en-US" sz="2400" dirty="0" smtClean="0"/>
              <a:t> Find </a:t>
            </a:r>
            <a:r>
              <a:rPr lang="en-US" sz="2400" dirty="0"/>
              <a:t>angle of each sector corresponding to share of each component.</a:t>
            </a:r>
          </a:p>
          <a:p>
            <a:pPr marL="0" indent="0" algn="just">
              <a:buNone/>
            </a:pPr>
            <a:r>
              <a:rPr lang="en-US" sz="2400" dirty="0">
                <a:solidFill>
                  <a:srgbClr val="0070C0"/>
                </a:solidFill>
              </a:rPr>
              <a:t>Angle of sector=(component part/whole quantity) * </a:t>
            </a:r>
            <a:r>
              <a:rPr lang="en-US" sz="2400" dirty="0" smtClean="0">
                <a:solidFill>
                  <a:srgbClr val="0070C0"/>
                </a:solidFill>
              </a:rPr>
              <a:t>360</a:t>
            </a:r>
            <a:endParaRPr lang="en-US" sz="2400" dirty="0">
              <a:solidFill>
                <a:srgbClr val="0070C0"/>
              </a:solidFill>
            </a:endParaRPr>
          </a:p>
          <a:p>
            <a:pPr marL="0" indent="0">
              <a:spcBef>
                <a:spcPct val="50000"/>
              </a:spcBef>
              <a:buNone/>
            </a:pPr>
            <a:endParaRPr lang="en-US" sz="3600" b="1" dirty="0">
              <a:solidFill>
                <a:srgbClr val="333333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570010150"/>
              </p:ext>
            </p:extLst>
          </p:nvPr>
        </p:nvGraphicFramePr>
        <p:xfrm>
          <a:off x="304800" y="3652520"/>
          <a:ext cx="8686800" cy="2773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43000"/>
                <a:gridCol w="3810000"/>
                <a:gridCol w="37338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/>
                        <a:t>Items</a:t>
                      </a:r>
                      <a:endParaRPr lang="en-US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/>
                        <a:t>Expenditure (in 100 rupees)</a:t>
                      </a:r>
                      <a:endParaRPr lang="en-US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/>
                        <a:t>Angles of sector (in Degrees)</a:t>
                      </a:r>
                      <a:endParaRPr lang="en-US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Food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50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>
                          <a:solidFill>
                            <a:srgbClr val="0070C0"/>
                          </a:solidFill>
                        </a:rPr>
                        <a:t>(50/150)*360=120</a:t>
                      </a:r>
                      <a:r>
                        <a:rPr lang="en-US" sz="2000" b="1" baseline="30000" dirty="0" smtClean="0">
                          <a:solidFill>
                            <a:srgbClr val="0070C0"/>
                          </a:solidFill>
                        </a:rPr>
                        <a:t>0</a:t>
                      </a:r>
                      <a:endParaRPr lang="en-US" sz="2000" b="1" baseline="30000" dirty="0">
                        <a:solidFill>
                          <a:srgbClr val="0070C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Clothing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>
                          <a:solidFill>
                            <a:srgbClr val="0070C0"/>
                          </a:solidFill>
                        </a:rPr>
                        <a:t>(30/150)*360=72</a:t>
                      </a:r>
                      <a:r>
                        <a:rPr lang="en-US" sz="2000" b="1" baseline="30000" dirty="0" smtClean="0">
                          <a:solidFill>
                            <a:srgbClr val="0070C0"/>
                          </a:solidFill>
                        </a:rPr>
                        <a:t>0</a:t>
                      </a:r>
                      <a:endParaRPr lang="en-US" sz="2000" b="1" dirty="0">
                        <a:solidFill>
                          <a:srgbClr val="0070C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Rent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>
                          <a:solidFill>
                            <a:srgbClr val="0070C0"/>
                          </a:solidFill>
                        </a:rPr>
                        <a:t>(20/150)*360=48</a:t>
                      </a:r>
                      <a:r>
                        <a:rPr lang="en-US" sz="2000" b="1" baseline="30000" dirty="0" smtClean="0">
                          <a:solidFill>
                            <a:srgbClr val="0070C0"/>
                          </a:solidFill>
                        </a:rPr>
                        <a:t>0</a:t>
                      </a:r>
                      <a:endParaRPr lang="en-US" sz="2000" b="1" dirty="0">
                        <a:solidFill>
                          <a:srgbClr val="0070C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Fuel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>
                          <a:solidFill>
                            <a:srgbClr val="0070C0"/>
                          </a:solidFill>
                        </a:rPr>
                        <a:t>(15/150)*360=36</a:t>
                      </a:r>
                      <a:r>
                        <a:rPr lang="en-US" sz="2000" b="1" baseline="30000" dirty="0" smtClean="0">
                          <a:solidFill>
                            <a:srgbClr val="0070C0"/>
                          </a:solidFill>
                        </a:rPr>
                        <a:t>0</a:t>
                      </a:r>
                      <a:endParaRPr lang="en-US" sz="2000" b="1" dirty="0">
                        <a:solidFill>
                          <a:srgbClr val="0070C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Misc.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>
                          <a:solidFill>
                            <a:srgbClr val="0070C0"/>
                          </a:solidFill>
                        </a:rPr>
                        <a:t>(35/150)*360=84</a:t>
                      </a:r>
                      <a:r>
                        <a:rPr lang="en-US" sz="2000" b="1" baseline="30000" dirty="0" smtClean="0">
                          <a:solidFill>
                            <a:srgbClr val="0070C0"/>
                          </a:solidFill>
                        </a:rPr>
                        <a:t>0</a:t>
                      </a:r>
                      <a:endParaRPr lang="en-US" sz="2000" b="1" dirty="0">
                        <a:solidFill>
                          <a:srgbClr val="0070C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/>
                        <a:t>Total</a:t>
                      </a:r>
                      <a:endParaRPr lang="en-US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/>
                        <a:t>150</a:t>
                      </a:r>
                      <a:endParaRPr lang="en-US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/>
                        <a:t>360</a:t>
                      </a:r>
                      <a:r>
                        <a:rPr lang="en-US" sz="2000" b="1" baseline="30000" dirty="0" smtClean="0"/>
                        <a:t>0</a:t>
                      </a:r>
                      <a:endParaRPr lang="en-US" sz="2000" b="1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332933843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Pie Charts For </a:t>
            </a:r>
            <a:r>
              <a:rPr lang="en-US" sz="4000" dirty="0" smtClean="0"/>
              <a:t>Qualitative </a:t>
            </a:r>
            <a:r>
              <a:rPr lang="en-US" sz="4000" dirty="0"/>
              <a:t>Data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/>
        <p:txBody>
          <a:bodyPr>
            <a:normAutofit/>
          </a:bodyPr>
          <a:lstStyle/>
          <a:p>
            <a:pPr marL="0" indent="0" algn="just">
              <a:buNone/>
            </a:pPr>
            <a:r>
              <a:rPr lang="en-US" sz="3200" b="1" u="sng" dirty="0"/>
              <a:t>Steps for Constructing Pie-Chart:</a:t>
            </a:r>
          </a:p>
          <a:p>
            <a:pPr marL="0" indent="0" algn="just">
              <a:buNone/>
            </a:pPr>
            <a:r>
              <a:rPr lang="en-US" sz="2400" b="1" dirty="0"/>
              <a:t>Step </a:t>
            </a:r>
            <a:r>
              <a:rPr lang="en-US" sz="2400" b="1" dirty="0" smtClean="0"/>
              <a:t>3:</a:t>
            </a:r>
            <a:r>
              <a:rPr lang="en-US" sz="2400" dirty="0" smtClean="0"/>
              <a:t> Divide the circle into various sectors by measuring the corresponding angle via protector.</a:t>
            </a:r>
            <a:endParaRPr lang="en-US" sz="1800" b="1" dirty="0">
              <a:solidFill>
                <a:srgbClr val="333333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graphicFrame>
        <p:nvGraphicFramePr>
          <p:cNvPr id="4" name="Chart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1119224949"/>
              </p:ext>
            </p:extLst>
          </p:nvPr>
        </p:nvGraphicFramePr>
        <p:xfrm>
          <a:off x="4876800" y="3200400"/>
          <a:ext cx="4572000" cy="3429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357753605"/>
              </p:ext>
            </p:extLst>
          </p:nvPr>
        </p:nvGraphicFramePr>
        <p:xfrm>
          <a:off x="152400" y="3352800"/>
          <a:ext cx="5105400" cy="3078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14400"/>
                <a:gridCol w="1981200"/>
                <a:gridCol w="22098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/>
                        <a:t>Items</a:t>
                      </a:r>
                      <a:endParaRPr lang="en-US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/>
                        <a:t>Expenditure (in 100 rupees)</a:t>
                      </a:r>
                      <a:endParaRPr lang="en-US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/>
                        <a:t>Angles of sector (in Degrees)</a:t>
                      </a:r>
                      <a:endParaRPr lang="en-US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Food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50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>
                          <a:solidFill>
                            <a:srgbClr val="0070C0"/>
                          </a:solidFill>
                        </a:rPr>
                        <a:t>120</a:t>
                      </a:r>
                      <a:r>
                        <a:rPr lang="en-US" sz="2000" b="1" baseline="30000" dirty="0" smtClean="0">
                          <a:solidFill>
                            <a:srgbClr val="0070C0"/>
                          </a:solidFill>
                        </a:rPr>
                        <a:t>0</a:t>
                      </a:r>
                      <a:endParaRPr lang="en-US" sz="2000" b="1" baseline="30000" dirty="0">
                        <a:solidFill>
                          <a:srgbClr val="0070C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Clothing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>
                          <a:solidFill>
                            <a:srgbClr val="0070C0"/>
                          </a:solidFill>
                        </a:rPr>
                        <a:t>72</a:t>
                      </a:r>
                      <a:r>
                        <a:rPr lang="en-US" sz="2000" b="1" baseline="30000" dirty="0" smtClean="0">
                          <a:solidFill>
                            <a:srgbClr val="0070C0"/>
                          </a:solidFill>
                        </a:rPr>
                        <a:t>0</a:t>
                      </a:r>
                      <a:endParaRPr lang="en-US" sz="2000" b="1" dirty="0">
                        <a:solidFill>
                          <a:srgbClr val="0070C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Rent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>
                          <a:solidFill>
                            <a:srgbClr val="0070C0"/>
                          </a:solidFill>
                        </a:rPr>
                        <a:t>48</a:t>
                      </a:r>
                      <a:r>
                        <a:rPr lang="en-US" sz="2000" b="1" baseline="30000" dirty="0" smtClean="0">
                          <a:solidFill>
                            <a:srgbClr val="0070C0"/>
                          </a:solidFill>
                        </a:rPr>
                        <a:t>0</a:t>
                      </a:r>
                      <a:endParaRPr lang="en-US" sz="2000" b="1" dirty="0">
                        <a:solidFill>
                          <a:srgbClr val="0070C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Fuel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>
                          <a:solidFill>
                            <a:srgbClr val="0070C0"/>
                          </a:solidFill>
                        </a:rPr>
                        <a:t>36</a:t>
                      </a:r>
                      <a:r>
                        <a:rPr lang="en-US" sz="2000" b="1" baseline="30000" dirty="0" smtClean="0">
                          <a:solidFill>
                            <a:srgbClr val="0070C0"/>
                          </a:solidFill>
                        </a:rPr>
                        <a:t>0</a:t>
                      </a:r>
                      <a:endParaRPr lang="en-US" sz="2000" b="1" dirty="0">
                        <a:solidFill>
                          <a:srgbClr val="0070C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Misc.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>
                          <a:solidFill>
                            <a:srgbClr val="0070C0"/>
                          </a:solidFill>
                        </a:rPr>
                        <a:t>84</a:t>
                      </a:r>
                      <a:r>
                        <a:rPr lang="en-US" sz="2000" b="1" baseline="30000" dirty="0" smtClean="0">
                          <a:solidFill>
                            <a:srgbClr val="0070C0"/>
                          </a:solidFill>
                        </a:rPr>
                        <a:t>0</a:t>
                      </a:r>
                      <a:endParaRPr lang="en-US" sz="2000" b="1" dirty="0">
                        <a:solidFill>
                          <a:srgbClr val="0070C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/>
                        <a:t>Total</a:t>
                      </a:r>
                      <a:endParaRPr lang="en-US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/>
                        <a:t>150</a:t>
                      </a:r>
                      <a:endParaRPr lang="en-US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/>
                        <a:t>360</a:t>
                      </a:r>
                      <a:r>
                        <a:rPr lang="en-US" sz="2000" b="1" baseline="30000" dirty="0" smtClean="0"/>
                        <a:t>0</a:t>
                      </a:r>
                      <a:endParaRPr lang="en-US" sz="2000" b="1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382264156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Review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533400" y="1524000"/>
            <a:ext cx="8153400" cy="47244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/>
              <a:t>Let’s review the main concepts:</a:t>
            </a:r>
          </a:p>
          <a:p>
            <a:pPr marL="0" indent="0">
              <a:buNone/>
            </a:pPr>
            <a:endParaRPr lang="en-US" sz="2400" b="1" dirty="0" smtClean="0"/>
          </a:p>
          <a:p>
            <a:pPr marL="0" indent="0">
              <a:buNone/>
            </a:pPr>
            <a:r>
              <a:rPr lang="en-US" sz="2600" b="1" dirty="0"/>
              <a:t>Graphical Methods of Data </a:t>
            </a:r>
            <a:r>
              <a:rPr lang="en-US" sz="2600" b="1" dirty="0" smtClean="0"/>
              <a:t>Presentations</a:t>
            </a:r>
            <a:endParaRPr lang="en-US" sz="2600" b="1" dirty="0"/>
          </a:p>
          <a:p>
            <a:pPr lvl="1"/>
            <a:r>
              <a:rPr lang="en-US" dirty="0"/>
              <a:t>Graphs for qualitative data</a:t>
            </a:r>
          </a:p>
          <a:p>
            <a:pPr lvl="2"/>
            <a:r>
              <a:rPr lang="en-US" dirty="0"/>
              <a:t>Bar Charts</a:t>
            </a:r>
          </a:p>
          <a:p>
            <a:pPr lvl="3"/>
            <a:r>
              <a:rPr lang="en-US" dirty="0"/>
              <a:t>Simple Bar Chart</a:t>
            </a:r>
          </a:p>
          <a:p>
            <a:pPr lvl="3"/>
            <a:r>
              <a:rPr lang="en-US" dirty="0"/>
              <a:t>Multiple Bar Chart</a:t>
            </a:r>
          </a:p>
          <a:p>
            <a:pPr lvl="3"/>
            <a:r>
              <a:rPr lang="en-US" dirty="0"/>
              <a:t>Component Bar Chart</a:t>
            </a:r>
          </a:p>
          <a:p>
            <a:pPr lvl="2"/>
            <a:r>
              <a:rPr lang="en-US" dirty="0"/>
              <a:t>Pie </a:t>
            </a:r>
            <a:r>
              <a:rPr lang="en-US" dirty="0" smtClean="0"/>
              <a:t>Charts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6521507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Next Lecture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533400" y="1371600"/>
            <a:ext cx="8153400" cy="48006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 smtClean="0"/>
              <a:t>In next lecture, we will study:</a:t>
            </a:r>
          </a:p>
          <a:p>
            <a:pPr lvl="1"/>
            <a:r>
              <a:rPr lang="en-US" dirty="0" smtClean="0"/>
              <a:t>Graphs for quantitative data</a:t>
            </a:r>
          </a:p>
          <a:p>
            <a:pPr lvl="2"/>
            <a:r>
              <a:rPr lang="en-US" dirty="0" smtClean="0"/>
              <a:t>Histograms</a:t>
            </a:r>
          </a:p>
          <a:p>
            <a:pPr lvl="2"/>
            <a:r>
              <a:rPr lang="en-US" dirty="0" smtClean="0"/>
              <a:t>Frequency Polygon</a:t>
            </a:r>
          </a:p>
          <a:p>
            <a:pPr lvl="2"/>
            <a:r>
              <a:rPr lang="en-US" dirty="0" smtClean="0"/>
              <a:t>Cumulative Frequency Polygon (Frequency </a:t>
            </a:r>
            <a:r>
              <a:rPr lang="en-US" dirty="0" err="1" smtClean="0"/>
              <a:t>Ogive</a:t>
            </a:r>
            <a:r>
              <a:rPr lang="en-US" dirty="0" smtClean="0"/>
              <a:t>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517832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Equity">
  <a:themeElements>
    <a:clrScheme name="Equity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Equity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Equity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1958</TotalTime>
  <Words>1424</Words>
  <Application>Microsoft Office PowerPoint</Application>
  <PresentationFormat>On-screen Show (4:3)</PresentationFormat>
  <Paragraphs>414</Paragraphs>
  <Slides>28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28</vt:i4>
      </vt:variant>
    </vt:vector>
  </HeadingPairs>
  <TitlesOfParts>
    <vt:vector size="30" baseType="lpstr">
      <vt:lpstr>Custom Design</vt:lpstr>
      <vt:lpstr>Equity</vt:lpstr>
      <vt:lpstr>MTH 161: Introduction To Statistics</vt:lpstr>
      <vt:lpstr>Review of Previous Lecture</vt:lpstr>
      <vt:lpstr>Objectives of Current Lecture</vt:lpstr>
      <vt:lpstr>Review: Stem and Leaf Plot</vt:lpstr>
      <vt:lpstr>Review: Stem and Leaf Plot</vt:lpstr>
      <vt:lpstr>Review: Stem and Leaf Plot</vt:lpstr>
      <vt:lpstr>Review: Stem and Leaf Plot</vt:lpstr>
      <vt:lpstr>Back-To-Back Stem and Leaf Plot </vt:lpstr>
      <vt:lpstr>Back-To-Back Stem and Leaf Plot </vt:lpstr>
      <vt:lpstr>Back-To-Back Stem and Leaf Plot </vt:lpstr>
      <vt:lpstr>Graphical Presentation of Data</vt:lpstr>
      <vt:lpstr>Bar Charts for Qualitative Data</vt:lpstr>
      <vt:lpstr>Simple Bar Chart for Qualitative Data</vt:lpstr>
      <vt:lpstr>Simple Bar Chart for Qualitative Data</vt:lpstr>
      <vt:lpstr>Simple Bar Chart for Qualitative Data</vt:lpstr>
      <vt:lpstr>Simple Bar Chart for Qualitative Data</vt:lpstr>
      <vt:lpstr>Simple Bar Chart for Qualitative Data</vt:lpstr>
      <vt:lpstr>Multiple Bar Chart</vt:lpstr>
      <vt:lpstr>Multiple Bar Charts</vt:lpstr>
      <vt:lpstr>Component Bar Chart</vt:lpstr>
      <vt:lpstr>Component Bar Chart</vt:lpstr>
      <vt:lpstr>Pie Charts For Qualitative Data</vt:lpstr>
      <vt:lpstr>Pie Charts For Qualitative Data</vt:lpstr>
      <vt:lpstr>Pie Charts For Qualitative Data</vt:lpstr>
      <vt:lpstr>Pie Charts For Qualitative Data</vt:lpstr>
      <vt:lpstr>Pie Charts For Qualitative Data</vt:lpstr>
      <vt:lpstr>Review</vt:lpstr>
      <vt:lpstr>Next Lecture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Introduction To Statistics</dc:title>
  <dc:creator>Dr. Mumtaz Ahmed</dc:creator>
  <cp:lastModifiedBy>NTS</cp:lastModifiedBy>
  <cp:revision>268</cp:revision>
  <dcterms:created xsi:type="dcterms:W3CDTF">2006-08-16T00:00:00Z</dcterms:created>
  <dcterms:modified xsi:type="dcterms:W3CDTF">2013-04-11T09:57:47Z</dcterms:modified>
</cp:coreProperties>
</file>