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xls" ContentType="application/vnd.ms-exce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37"/>
  </p:notesMasterIdLst>
  <p:sldIdLst>
    <p:sldId id="256" r:id="rId3"/>
    <p:sldId id="348" r:id="rId4"/>
    <p:sldId id="416" r:id="rId5"/>
    <p:sldId id="600" r:id="rId6"/>
    <p:sldId id="599" r:id="rId7"/>
    <p:sldId id="601" r:id="rId8"/>
    <p:sldId id="569" r:id="rId9"/>
    <p:sldId id="566" r:id="rId10"/>
    <p:sldId id="575" r:id="rId11"/>
    <p:sldId id="576" r:id="rId12"/>
    <p:sldId id="577" r:id="rId13"/>
    <p:sldId id="578" r:id="rId14"/>
    <p:sldId id="585" r:id="rId15"/>
    <p:sldId id="579" r:id="rId16"/>
    <p:sldId id="587" r:id="rId17"/>
    <p:sldId id="586" r:id="rId18"/>
    <p:sldId id="580" r:id="rId19"/>
    <p:sldId id="581" r:id="rId20"/>
    <p:sldId id="567" r:id="rId21"/>
    <p:sldId id="591" r:id="rId22"/>
    <p:sldId id="570" r:id="rId23"/>
    <p:sldId id="568" r:id="rId24"/>
    <p:sldId id="572" r:id="rId25"/>
    <p:sldId id="574" r:id="rId26"/>
    <p:sldId id="573" r:id="rId27"/>
    <p:sldId id="592" r:id="rId28"/>
    <p:sldId id="571" r:id="rId29"/>
    <p:sldId id="594" r:id="rId30"/>
    <p:sldId id="596" r:id="rId31"/>
    <p:sldId id="597" r:id="rId32"/>
    <p:sldId id="598" r:id="rId33"/>
    <p:sldId id="593" r:id="rId34"/>
    <p:sldId id="565" r:id="rId35"/>
    <p:sldId id="45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91" autoAdjust="0"/>
    <p:restoredTop sz="94454" autoAdjust="0"/>
  </p:normalViewPr>
  <p:slideViewPr>
    <p:cSldViewPr>
      <p:cViewPr>
        <p:scale>
          <a:sx n="70" d="100"/>
          <a:sy n="70" d="100"/>
        </p:scale>
        <p:origin x="-74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064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09AD64-158E-43FE-9BC2-53419D76BB9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83EC1D-80D0-437F-B493-94ABCF396E5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483EC1D-80D0-437F-B493-94ABCF396E5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14139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48793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96576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90379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03390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48646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3430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29964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2933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176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60749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6/13/2013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5" r:id="rId12"/>
    <p:sldLayoutId id="2147484386" r:id="rId13"/>
    <p:sldLayoutId id="2147483653" r:id="rId14"/>
    <p:sldLayoutId id="214748438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Microsoft_Office_Excel_97-2003_Worksheet3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4.xls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5.xls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6.xls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7.xls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8.xls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Microsoft_Office_Excel_97-2003_Worksheet9.xls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0.xls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1.xls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1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13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3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29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42537880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last lecture we discussed:</a:t>
            </a: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Joint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Distributions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Moment Generating Functions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Covariance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Related Examples</a:t>
            </a:r>
            <a:endParaRPr lang="en-US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current lecture:</a:t>
            </a: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Covariance: Some important Results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Describing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Bivariate Data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Scatter Plot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Concept of Correlation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Properties of Correlation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Related examples and Excel 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Covariance</a:t>
            </a:r>
          </a:p>
        </p:txBody>
      </p:sp>
      <p:sp>
        <p:nvSpPr>
          <p:cNvPr id="3" name="Text Placeholder 2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sz="quarter" idx="13"/>
          </p:nvPr>
        </p:nvSpPr>
        <p:spPr>
          <a:xfrm>
            <a:off x="533400" y="1676400"/>
            <a:ext cx="8458200" cy="4876800"/>
          </a:xfrm>
          <a:blipFill rotWithShape="1">
            <a:blip r:embed="rId4"/>
            <a:stretch>
              <a:fillRect l="-793" t="-625" r="-1442"/>
            </a:stretch>
          </a:blipFill>
          <a:extLst/>
        </p:spPr>
        <p:txBody>
          <a:bodyPr/>
          <a:lstStyle/>
          <a:p>
            <a:pPr eaLnBrk="1" hangingPunct="1"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8A9A1D1C-1C94-4711-9AEA-AD94651090C5}" type="slidenum">
              <a:rPr lang="en-US"/>
              <a:pPr>
                <a:defRPr/>
              </a:pPr>
              <a:t>4</a:t>
            </a:fld>
            <a:endParaRPr lang="en-US"/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48000"/>
            <a:ext cx="5854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3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962400"/>
            <a:ext cx="5257800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Covariance</a:t>
            </a:r>
          </a:p>
        </p:txBody>
      </p:sp>
      <p:sp>
        <p:nvSpPr>
          <p:cNvPr id="2867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458200" cy="4876800"/>
          </a:xfrm>
        </p:spPr>
        <p:txBody>
          <a:bodyPr/>
          <a:lstStyle/>
          <a:p>
            <a:pPr marL="0" indent="0" algn="just" eaLnBrk="1" hangingPunct="1">
              <a:buFont typeface="Wingdings 2" pitchFamily="18" charset="2"/>
              <a:buNone/>
            </a:pPr>
            <a:endParaRPr lang="en-US" sz="2000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 2" pitchFamily="18" charset="2"/>
              <a:buNone/>
            </a:pPr>
            <a:endParaRPr lang="en-US" sz="2000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 2" pitchFamily="18" charset="2"/>
              <a:buNone/>
            </a:pP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NOTE 2: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If X and Y are INDEPENDENT, then E(XY)=E(X) E(Y)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	Hence Cov(X,Y)=0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NOTE 3: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Converse of above results DOESN’T Hold, i.e. if Cov(X,Y)=0 then it doesn’t mean X and Y are independent.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e.g. Let X be Normal r.v with mean zero and Y=X</a:t>
            </a:r>
            <a:r>
              <a:rPr lang="en-US" sz="2000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 then obviously X and Y are NOT independent.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Now Cov(X,Y)=Cov( X, X</a:t>
            </a:r>
            <a:r>
              <a:rPr lang="en-US" sz="2000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)=E(X</a:t>
            </a:r>
            <a:r>
              <a:rPr lang="en-US" sz="2000" baseline="30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)-E(X</a:t>
            </a:r>
            <a:r>
              <a:rPr lang="en-US" sz="2000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)E(X)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			   =E(X</a:t>
            </a:r>
            <a:r>
              <a:rPr lang="en-US" sz="2000" baseline="30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)-E(X</a:t>
            </a:r>
            <a:r>
              <a:rPr lang="en-US" sz="2000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)*(0)	[since E(X)=0]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			   =E(X</a:t>
            </a:r>
            <a:r>
              <a:rPr lang="en-US" sz="2000" baseline="30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			   =0   [Since Normal is symmetric]</a:t>
            </a:r>
          </a:p>
          <a:p>
            <a:pPr marL="0" indent="0" algn="just" eaLnBrk="1" hangingPunct="1">
              <a:buFont typeface="Wingdings 2" pitchFamily="18" charset="2"/>
              <a:buNone/>
            </a:pPr>
            <a:r>
              <a:rPr lang="en-US" sz="2000" b="1" smtClean="0">
                <a:latin typeface="Times New Roman" pitchFamily="18" charset="0"/>
                <a:cs typeface="Times New Roman" pitchFamily="18" charset="0"/>
              </a:rPr>
              <a:t>Hence, Zero Covariance doesn’t imply Independence.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373B4EAB-6FEA-4168-B7A2-0C6DA1ACBF05}" type="slidenum">
              <a:rPr lang="en-US"/>
              <a:pPr>
                <a:defRPr/>
              </a:pPr>
              <a:t>5</a:t>
            </a:fld>
            <a:endParaRPr lang="en-US"/>
          </a:p>
        </p:txBody>
      </p:sp>
      <p:pic>
        <p:nvPicPr>
          <p:cNvPr id="2867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2600"/>
            <a:ext cx="5257800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Covariance</a:t>
            </a:r>
          </a:p>
        </p:txBody>
      </p:sp>
      <p:sp>
        <p:nvSpPr>
          <p:cNvPr id="28675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458200" cy="4876800"/>
          </a:xfrm>
        </p:spPr>
        <p:txBody>
          <a:bodyPr/>
          <a:lstStyle/>
          <a:p>
            <a:pPr marL="0" indent="0" algn="just" eaLnBrk="1" hangingPunct="1">
              <a:buFont typeface="Wingdings 2" pitchFamily="18" charset="2"/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Do Excel 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fld id="{373B4EAB-6FEA-4168-B7A2-0C6DA1ACBF05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Describing Bivariate Data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Sometimes, our interest lies in finding the “relationship”,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or “association”, between two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variables.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This can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be done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by the following methods: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Scatter Plot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Correlation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Regression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100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Scatter Plot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 first step in finding whether or not a relationship between two variables exists, is to plot each pair of independent-dependent observations {(Xi, Yi)}, i=1,2,..,n as a point on a graph paper.</a:t>
            </a: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Such a diagram is called a Scatter Diagram or Scatter Plot.</a:t>
            </a: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Usually, independent variable is taken along X-axis and dependent variable is taken along Y-axis.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02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1206500" y="2882900"/>
            <a:ext cx="6057900" cy="34813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1658938" y="3148013"/>
            <a:ext cx="5367337" cy="2686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1658938" y="5494338"/>
            <a:ext cx="5367337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>
            <a:off x="1658938" y="5165725"/>
            <a:ext cx="5367337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1658938" y="4826000"/>
            <a:ext cx="5367337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>
            <a:off x="1658938" y="4497388"/>
            <a:ext cx="5367337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1658938" y="4156075"/>
            <a:ext cx="5367337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>
            <a:off x="1658938" y="3816350"/>
            <a:ext cx="5367337" cy="1588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>
            <a:off x="1658938" y="3487738"/>
            <a:ext cx="5367337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>
            <a:off x="1658938" y="3148013"/>
            <a:ext cx="5367337" cy="1587"/>
          </a:xfrm>
          <a:prstGeom prst="line">
            <a:avLst/>
          </a:prstGeom>
          <a:noFill/>
          <a:ln w="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4" name="Rectangle 20"/>
          <p:cNvSpPr>
            <a:spLocks noChangeArrowheads="1"/>
          </p:cNvSpPr>
          <p:nvPr/>
        </p:nvSpPr>
        <p:spPr bwMode="auto">
          <a:xfrm>
            <a:off x="1658938" y="3148013"/>
            <a:ext cx="5367337" cy="2686050"/>
          </a:xfrm>
          <a:prstGeom prst="rect">
            <a:avLst/>
          </a:prstGeom>
          <a:noFill/>
          <a:ln w="38100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82" name="Freeform 38"/>
          <p:cNvSpPr>
            <a:spLocks/>
          </p:cNvSpPr>
          <p:nvPr/>
        </p:nvSpPr>
        <p:spPr bwMode="auto">
          <a:xfrm>
            <a:off x="5916613" y="3449638"/>
            <a:ext cx="76200" cy="76200"/>
          </a:xfrm>
          <a:custGeom>
            <a:avLst/>
            <a:gdLst>
              <a:gd name="T0" fmla="*/ 24 w 48"/>
              <a:gd name="T1" fmla="*/ 0 h 48"/>
              <a:gd name="T2" fmla="*/ 48 w 48"/>
              <a:gd name="T3" fmla="*/ 24 h 48"/>
              <a:gd name="T4" fmla="*/ 24 w 48"/>
              <a:gd name="T5" fmla="*/ 48 h 48"/>
              <a:gd name="T6" fmla="*/ 0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3" name="Freeform 39"/>
          <p:cNvSpPr>
            <a:spLocks/>
          </p:cNvSpPr>
          <p:nvPr/>
        </p:nvSpPr>
        <p:spPr bwMode="auto">
          <a:xfrm>
            <a:off x="5916613" y="3778250"/>
            <a:ext cx="76200" cy="76200"/>
          </a:xfrm>
          <a:custGeom>
            <a:avLst/>
            <a:gdLst>
              <a:gd name="T0" fmla="*/ 24 w 48"/>
              <a:gd name="T1" fmla="*/ 0 h 48"/>
              <a:gd name="T2" fmla="*/ 48 w 48"/>
              <a:gd name="T3" fmla="*/ 24 h 48"/>
              <a:gd name="T4" fmla="*/ 24 w 48"/>
              <a:gd name="T5" fmla="*/ 48 h 48"/>
              <a:gd name="T6" fmla="*/ 0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4" name="Freeform 40"/>
          <p:cNvSpPr>
            <a:spLocks/>
          </p:cNvSpPr>
          <p:nvPr/>
        </p:nvSpPr>
        <p:spPr bwMode="auto">
          <a:xfrm>
            <a:off x="5916613" y="4622800"/>
            <a:ext cx="76200" cy="76200"/>
          </a:xfrm>
          <a:custGeom>
            <a:avLst/>
            <a:gdLst>
              <a:gd name="T0" fmla="*/ 24 w 48"/>
              <a:gd name="T1" fmla="*/ 0 h 48"/>
              <a:gd name="T2" fmla="*/ 48 w 48"/>
              <a:gd name="T3" fmla="*/ 24 h 48"/>
              <a:gd name="T4" fmla="*/ 24 w 48"/>
              <a:gd name="T5" fmla="*/ 48 h 48"/>
              <a:gd name="T6" fmla="*/ 0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5" name="Freeform 41"/>
          <p:cNvSpPr>
            <a:spLocks/>
          </p:cNvSpPr>
          <p:nvPr/>
        </p:nvSpPr>
        <p:spPr bwMode="auto">
          <a:xfrm>
            <a:off x="6446838" y="3778250"/>
            <a:ext cx="74612" cy="76200"/>
          </a:xfrm>
          <a:custGeom>
            <a:avLst/>
            <a:gdLst>
              <a:gd name="T0" fmla="*/ 23 w 47"/>
              <a:gd name="T1" fmla="*/ 0 h 48"/>
              <a:gd name="T2" fmla="*/ 47 w 47"/>
              <a:gd name="T3" fmla="*/ 24 h 48"/>
              <a:gd name="T4" fmla="*/ 23 w 47"/>
              <a:gd name="T5" fmla="*/ 48 h 48"/>
              <a:gd name="T6" fmla="*/ 0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47" y="24"/>
                </a:lnTo>
                <a:lnTo>
                  <a:pt x="23" y="48"/>
                </a:lnTo>
                <a:lnTo>
                  <a:pt x="0" y="24"/>
                </a:lnTo>
                <a:lnTo>
                  <a:pt x="23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6" name="Freeform 42"/>
          <p:cNvSpPr>
            <a:spLocks/>
          </p:cNvSpPr>
          <p:nvPr/>
        </p:nvSpPr>
        <p:spPr bwMode="auto">
          <a:xfrm>
            <a:off x="6446838" y="3449638"/>
            <a:ext cx="74612" cy="76200"/>
          </a:xfrm>
          <a:custGeom>
            <a:avLst/>
            <a:gdLst>
              <a:gd name="T0" fmla="*/ 23 w 47"/>
              <a:gd name="T1" fmla="*/ 0 h 48"/>
              <a:gd name="T2" fmla="*/ 47 w 47"/>
              <a:gd name="T3" fmla="*/ 24 h 48"/>
              <a:gd name="T4" fmla="*/ 23 w 47"/>
              <a:gd name="T5" fmla="*/ 48 h 48"/>
              <a:gd name="T6" fmla="*/ 0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47" y="24"/>
                </a:lnTo>
                <a:lnTo>
                  <a:pt x="23" y="48"/>
                </a:lnTo>
                <a:lnTo>
                  <a:pt x="0" y="24"/>
                </a:lnTo>
                <a:lnTo>
                  <a:pt x="23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7" name="Freeform 43"/>
          <p:cNvSpPr>
            <a:spLocks/>
          </p:cNvSpPr>
          <p:nvPr/>
        </p:nvSpPr>
        <p:spPr bwMode="auto">
          <a:xfrm>
            <a:off x="5375275" y="3778250"/>
            <a:ext cx="76200" cy="76200"/>
          </a:xfrm>
          <a:custGeom>
            <a:avLst/>
            <a:gdLst>
              <a:gd name="T0" fmla="*/ 24 w 48"/>
              <a:gd name="T1" fmla="*/ 0 h 48"/>
              <a:gd name="T2" fmla="*/ 48 w 48"/>
              <a:gd name="T3" fmla="*/ 24 h 48"/>
              <a:gd name="T4" fmla="*/ 24 w 48"/>
              <a:gd name="T5" fmla="*/ 48 h 48"/>
              <a:gd name="T6" fmla="*/ 0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8" name="Freeform 44"/>
          <p:cNvSpPr>
            <a:spLocks/>
          </p:cNvSpPr>
          <p:nvPr/>
        </p:nvSpPr>
        <p:spPr bwMode="auto">
          <a:xfrm>
            <a:off x="5375275" y="4283075"/>
            <a:ext cx="76200" cy="76200"/>
          </a:xfrm>
          <a:custGeom>
            <a:avLst/>
            <a:gdLst>
              <a:gd name="T0" fmla="*/ 24 w 48"/>
              <a:gd name="T1" fmla="*/ 0 h 48"/>
              <a:gd name="T2" fmla="*/ 48 w 48"/>
              <a:gd name="T3" fmla="*/ 24 h 48"/>
              <a:gd name="T4" fmla="*/ 24 w 48"/>
              <a:gd name="T5" fmla="*/ 48 h 48"/>
              <a:gd name="T6" fmla="*/ 0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9" name="Freeform 45"/>
          <p:cNvSpPr>
            <a:spLocks/>
          </p:cNvSpPr>
          <p:nvPr/>
        </p:nvSpPr>
        <p:spPr bwMode="auto">
          <a:xfrm>
            <a:off x="4846638" y="4119563"/>
            <a:ext cx="74612" cy="74612"/>
          </a:xfrm>
          <a:custGeom>
            <a:avLst/>
            <a:gdLst>
              <a:gd name="T0" fmla="*/ 24 w 47"/>
              <a:gd name="T1" fmla="*/ 0 h 47"/>
              <a:gd name="T2" fmla="*/ 47 w 47"/>
              <a:gd name="T3" fmla="*/ 23 h 47"/>
              <a:gd name="T4" fmla="*/ 24 w 47"/>
              <a:gd name="T5" fmla="*/ 47 h 47"/>
              <a:gd name="T6" fmla="*/ 0 w 47"/>
              <a:gd name="T7" fmla="*/ 23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lnTo>
                  <a:pt x="47" y="23"/>
                </a:lnTo>
                <a:lnTo>
                  <a:pt x="24" y="47"/>
                </a:lnTo>
                <a:lnTo>
                  <a:pt x="0" y="23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0" name="Freeform 46"/>
          <p:cNvSpPr>
            <a:spLocks/>
          </p:cNvSpPr>
          <p:nvPr/>
        </p:nvSpPr>
        <p:spPr bwMode="auto">
          <a:xfrm>
            <a:off x="4846638" y="4459288"/>
            <a:ext cx="74612" cy="76200"/>
          </a:xfrm>
          <a:custGeom>
            <a:avLst/>
            <a:gdLst>
              <a:gd name="T0" fmla="*/ 24 w 47"/>
              <a:gd name="T1" fmla="*/ 0 h 48"/>
              <a:gd name="T2" fmla="*/ 47 w 47"/>
              <a:gd name="T3" fmla="*/ 24 h 48"/>
              <a:gd name="T4" fmla="*/ 24 w 47"/>
              <a:gd name="T5" fmla="*/ 48 h 48"/>
              <a:gd name="T6" fmla="*/ 0 w 47"/>
              <a:gd name="T7" fmla="*/ 24 h 48"/>
              <a:gd name="T8" fmla="*/ 24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4" y="0"/>
                </a:moveTo>
                <a:lnTo>
                  <a:pt x="47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1" name="Freeform 47"/>
          <p:cNvSpPr>
            <a:spLocks/>
          </p:cNvSpPr>
          <p:nvPr/>
        </p:nvSpPr>
        <p:spPr bwMode="auto">
          <a:xfrm>
            <a:off x="4846638" y="4622800"/>
            <a:ext cx="74612" cy="76200"/>
          </a:xfrm>
          <a:custGeom>
            <a:avLst/>
            <a:gdLst>
              <a:gd name="T0" fmla="*/ 24 w 47"/>
              <a:gd name="T1" fmla="*/ 0 h 48"/>
              <a:gd name="T2" fmla="*/ 47 w 47"/>
              <a:gd name="T3" fmla="*/ 24 h 48"/>
              <a:gd name="T4" fmla="*/ 24 w 47"/>
              <a:gd name="T5" fmla="*/ 48 h 48"/>
              <a:gd name="T6" fmla="*/ 0 w 47"/>
              <a:gd name="T7" fmla="*/ 24 h 48"/>
              <a:gd name="T8" fmla="*/ 24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4" y="0"/>
                </a:moveTo>
                <a:lnTo>
                  <a:pt x="47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2" name="Freeform 48"/>
          <p:cNvSpPr>
            <a:spLocks/>
          </p:cNvSpPr>
          <p:nvPr/>
        </p:nvSpPr>
        <p:spPr bwMode="auto">
          <a:xfrm>
            <a:off x="4846638" y="4787900"/>
            <a:ext cx="74612" cy="74613"/>
          </a:xfrm>
          <a:custGeom>
            <a:avLst/>
            <a:gdLst>
              <a:gd name="T0" fmla="*/ 24 w 47"/>
              <a:gd name="T1" fmla="*/ 0 h 47"/>
              <a:gd name="T2" fmla="*/ 47 w 47"/>
              <a:gd name="T3" fmla="*/ 24 h 47"/>
              <a:gd name="T4" fmla="*/ 24 w 47"/>
              <a:gd name="T5" fmla="*/ 47 h 47"/>
              <a:gd name="T6" fmla="*/ 0 w 47"/>
              <a:gd name="T7" fmla="*/ 24 h 47"/>
              <a:gd name="T8" fmla="*/ 24 w 47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7">
                <a:moveTo>
                  <a:pt x="24" y="0"/>
                </a:moveTo>
                <a:lnTo>
                  <a:pt x="47" y="24"/>
                </a:lnTo>
                <a:lnTo>
                  <a:pt x="24" y="47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3" name="Freeform 49"/>
          <p:cNvSpPr>
            <a:spLocks/>
          </p:cNvSpPr>
          <p:nvPr/>
        </p:nvSpPr>
        <p:spPr bwMode="auto">
          <a:xfrm>
            <a:off x="4305300" y="3954463"/>
            <a:ext cx="74613" cy="76200"/>
          </a:xfrm>
          <a:custGeom>
            <a:avLst/>
            <a:gdLst>
              <a:gd name="T0" fmla="*/ 23 w 47"/>
              <a:gd name="T1" fmla="*/ 0 h 48"/>
              <a:gd name="T2" fmla="*/ 47 w 47"/>
              <a:gd name="T3" fmla="*/ 24 h 48"/>
              <a:gd name="T4" fmla="*/ 23 w 47"/>
              <a:gd name="T5" fmla="*/ 48 h 48"/>
              <a:gd name="T6" fmla="*/ 0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47" y="24"/>
                </a:lnTo>
                <a:lnTo>
                  <a:pt x="23" y="48"/>
                </a:lnTo>
                <a:lnTo>
                  <a:pt x="0" y="24"/>
                </a:lnTo>
                <a:lnTo>
                  <a:pt x="23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4" name="Freeform 50"/>
          <p:cNvSpPr>
            <a:spLocks/>
          </p:cNvSpPr>
          <p:nvPr/>
        </p:nvSpPr>
        <p:spPr bwMode="auto">
          <a:xfrm>
            <a:off x="4305300" y="5127625"/>
            <a:ext cx="74613" cy="76200"/>
          </a:xfrm>
          <a:custGeom>
            <a:avLst/>
            <a:gdLst>
              <a:gd name="T0" fmla="*/ 23 w 47"/>
              <a:gd name="T1" fmla="*/ 0 h 48"/>
              <a:gd name="T2" fmla="*/ 47 w 47"/>
              <a:gd name="T3" fmla="*/ 24 h 48"/>
              <a:gd name="T4" fmla="*/ 23 w 47"/>
              <a:gd name="T5" fmla="*/ 48 h 48"/>
              <a:gd name="T6" fmla="*/ 0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47" y="24"/>
                </a:lnTo>
                <a:lnTo>
                  <a:pt x="23" y="48"/>
                </a:lnTo>
                <a:lnTo>
                  <a:pt x="0" y="24"/>
                </a:lnTo>
                <a:lnTo>
                  <a:pt x="23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5" name="Freeform 51"/>
          <p:cNvSpPr>
            <a:spLocks/>
          </p:cNvSpPr>
          <p:nvPr/>
        </p:nvSpPr>
        <p:spPr bwMode="auto">
          <a:xfrm>
            <a:off x="4305300" y="4459288"/>
            <a:ext cx="74613" cy="76200"/>
          </a:xfrm>
          <a:custGeom>
            <a:avLst/>
            <a:gdLst>
              <a:gd name="T0" fmla="*/ 23 w 47"/>
              <a:gd name="T1" fmla="*/ 0 h 48"/>
              <a:gd name="T2" fmla="*/ 47 w 47"/>
              <a:gd name="T3" fmla="*/ 24 h 48"/>
              <a:gd name="T4" fmla="*/ 23 w 47"/>
              <a:gd name="T5" fmla="*/ 48 h 48"/>
              <a:gd name="T6" fmla="*/ 0 w 47"/>
              <a:gd name="T7" fmla="*/ 24 h 48"/>
              <a:gd name="T8" fmla="*/ 23 w 47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48">
                <a:moveTo>
                  <a:pt x="23" y="0"/>
                </a:moveTo>
                <a:lnTo>
                  <a:pt x="47" y="24"/>
                </a:lnTo>
                <a:lnTo>
                  <a:pt x="23" y="48"/>
                </a:lnTo>
                <a:lnTo>
                  <a:pt x="0" y="24"/>
                </a:lnTo>
                <a:lnTo>
                  <a:pt x="23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6" name="Freeform 52"/>
          <p:cNvSpPr>
            <a:spLocks/>
          </p:cNvSpPr>
          <p:nvPr/>
        </p:nvSpPr>
        <p:spPr bwMode="auto">
          <a:xfrm>
            <a:off x="3762375" y="4951413"/>
            <a:ext cx="76200" cy="76200"/>
          </a:xfrm>
          <a:custGeom>
            <a:avLst/>
            <a:gdLst>
              <a:gd name="T0" fmla="*/ 24 w 48"/>
              <a:gd name="T1" fmla="*/ 0 h 48"/>
              <a:gd name="T2" fmla="*/ 48 w 48"/>
              <a:gd name="T3" fmla="*/ 24 h 48"/>
              <a:gd name="T4" fmla="*/ 24 w 48"/>
              <a:gd name="T5" fmla="*/ 48 h 48"/>
              <a:gd name="T6" fmla="*/ 0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7" name="Freeform 53"/>
          <p:cNvSpPr>
            <a:spLocks/>
          </p:cNvSpPr>
          <p:nvPr/>
        </p:nvSpPr>
        <p:spPr bwMode="auto">
          <a:xfrm>
            <a:off x="3762375" y="5292725"/>
            <a:ext cx="76200" cy="74613"/>
          </a:xfrm>
          <a:custGeom>
            <a:avLst/>
            <a:gdLst>
              <a:gd name="T0" fmla="*/ 24 w 48"/>
              <a:gd name="T1" fmla="*/ 0 h 47"/>
              <a:gd name="T2" fmla="*/ 48 w 48"/>
              <a:gd name="T3" fmla="*/ 23 h 47"/>
              <a:gd name="T4" fmla="*/ 24 w 48"/>
              <a:gd name="T5" fmla="*/ 47 h 47"/>
              <a:gd name="T6" fmla="*/ 0 w 48"/>
              <a:gd name="T7" fmla="*/ 23 h 47"/>
              <a:gd name="T8" fmla="*/ 24 w 48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7">
                <a:moveTo>
                  <a:pt x="24" y="0"/>
                </a:moveTo>
                <a:lnTo>
                  <a:pt x="48" y="23"/>
                </a:lnTo>
                <a:lnTo>
                  <a:pt x="24" y="47"/>
                </a:lnTo>
                <a:lnTo>
                  <a:pt x="0" y="23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8" name="Freeform 54"/>
          <p:cNvSpPr>
            <a:spLocks/>
          </p:cNvSpPr>
          <p:nvPr/>
        </p:nvSpPr>
        <p:spPr bwMode="auto">
          <a:xfrm>
            <a:off x="3762375" y="5127625"/>
            <a:ext cx="76200" cy="76200"/>
          </a:xfrm>
          <a:custGeom>
            <a:avLst/>
            <a:gdLst>
              <a:gd name="T0" fmla="*/ 24 w 48"/>
              <a:gd name="T1" fmla="*/ 0 h 48"/>
              <a:gd name="T2" fmla="*/ 48 w 48"/>
              <a:gd name="T3" fmla="*/ 24 h 48"/>
              <a:gd name="T4" fmla="*/ 24 w 48"/>
              <a:gd name="T5" fmla="*/ 48 h 48"/>
              <a:gd name="T6" fmla="*/ 0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9" name="Freeform 55"/>
          <p:cNvSpPr>
            <a:spLocks/>
          </p:cNvSpPr>
          <p:nvPr/>
        </p:nvSpPr>
        <p:spPr bwMode="auto">
          <a:xfrm>
            <a:off x="2692400" y="5456238"/>
            <a:ext cx="76200" cy="76200"/>
          </a:xfrm>
          <a:custGeom>
            <a:avLst/>
            <a:gdLst>
              <a:gd name="T0" fmla="*/ 24 w 48"/>
              <a:gd name="T1" fmla="*/ 0 h 48"/>
              <a:gd name="T2" fmla="*/ 48 w 48"/>
              <a:gd name="T3" fmla="*/ 24 h 48"/>
              <a:gd name="T4" fmla="*/ 24 w 48"/>
              <a:gd name="T5" fmla="*/ 48 h 48"/>
              <a:gd name="T6" fmla="*/ 0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0" name="Freeform 56"/>
          <p:cNvSpPr>
            <a:spLocks/>
          </p:cNvSpPr>
          <p:nvPr/>
        </p:nvSpPr>
        <p:spPr bwMode="auto">
          <a:xfrm>
            <a:off x="3233738" y="4951413"/>
            <a:ext cx="76200" cy="76200"/>
          </a:xfrm>
          <a:custGeom>
            <a:avLst/>
            <a:gdLst>
              <a:gd name="T0" fmla="*/ 24 w 48"/>
              <a:gd name="T1" fmla="*/ 0 h 48"/>
              <a:gd name="T2" fmla="*/ 48 w 48"/>
              <a:gd name="T3" fmla="*/ 24 h 48"/>
              <a:gd name="T4" fmla="*/ 24 w 48"/>
              <a:gd name="T5" fmla="*/ 48 h 48"/>
              <a:gd name="T6" fmla="*/ 0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01" name="Freeform 57"/>
          <p:cNvSpPr>
            <a:spLocks/>
          </p:cNvSpPr>
          <p:nvPr/>
        </p:nvSpPr>
        <p:spPr bwMode="auto">
          <a:xfrm>
            <a:off x="3233738" y="5456238"/>
            <a:ext cx="76200" cy="76200"/>
          </a:xfrm>
          <a:custGeom>
            <a:avLst/>
            <a:gdLst>
              <a:gd name="T0" fmla="*/ 24 w 48"/>
              <a:gd name="T1" fmla="*/ 0 h 48"/>
              <a:gd name="T2" fmla="*/ 48 w 48"/>
              <a:gd name="T3" fmla="*/ 24 h 48"/>
              <a:gd name="T4" fmla="*/ 24 w 48"/>
              <a:gd name="T5" fmla="*/ 48 h 48"/>
              <a:gd name="T6" fmla="*/ 0 w 48"/>
              <a:gd name="T7" fmla="*/ 24 h 48"/>
              <a:gd name="T8" fmla="*/ 24 w 48"/>
              <a:gd name="T9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48">
                <a:moveTo>
                  <a:pt x="24" y="0"/>
                </a:moveTo>
                <a:lnTo>
                  <a:pt x="48" y="24"/>
                </a:lnTo>
                <a:lnTo>
                  <a:pt x="24" y="48"/>
                </a:lnTo>
                <a:lnTo>
                  <a:pt x="0" y="24"/>
                </a:lnTo>
                <a:lnTo>
                  <a:pt x="24" y="0"/>
                </a:lnTo>
                <a:close/>
              </a:path>
            </a:pathLst>
          </a:custGeom>
          <a:solidFill>
            <a:srgbClr val="000080"/>
          </a:solidFill>
          <a:ln w="12700">
            <a:solidFill>
              <a:srgbClr val="00008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905000" y="2819400"/>
            <a:ext cx="4876800" cy="2819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57200" y="304800"/>
            <a:ext cx="7924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Suppose we wished to graph the relationship between foot length </a:t>
            </a:r>
          </a:p>
        </p:txBody>
      </p:sp>
      <p:grpSp>
        <p:nvGrpSpPr>
          <p:cNvPr id="6218" name="Group 74"/>
          <p:cNvGrpSpPr>
            <a:grpSpLocks/>
          </p:cNvGrpSpPr>
          <p:nvPr/>
        </p:nvGrpSpPr>
        <p:grpSpPr bwMode="auto">
          <a:xfrm>
            <a:off x="760413" y="3046413"/>
            <a:ext cx="900112" cy="2914650"/>
            <a:chOff x="479" y="1919"/>
            <a:chExt cx="567" cy="1836"/>
          </a:xfrm>
        </p:grpSpPr>
        <p:sp>
          <p:nvSpPr>
            <p:cNvPr id="6165" name="Line 21"/>
            <p:cNvSpPr>
              <a:spLocks noChangeShapeType="1"/>
            </p:cNvSpPr>
            <p:nvPr/>
          </p:nvSpPr>
          <p:spPr bwMode="auto">
            <a:xfrm>
              <a:off x="1045" y="1983"/>
              <a:ext cx="1" cy="169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Line 23"/>
            <p:cNvSpPr>
              <a:spLocks noChangeShapeType="1"/>
            </p:cNvSpPr>
            <p:nvPr/>
          </p:nvSpPr>
          <p:spPr bwMode="auto">
            <a:xfrm>
              <a:off x="1014" y="3461"/>
              <a:ext cx="3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8" name="Line 24"/>
            <p:cNvSpPr>
              <a:spLocks noChangeShapeType="1"/>
            </p:cNvSpPr>
            <p:nvPr/>
          </p:nvSpPr>
          <p:spPr bwMode="auto">
            <a:xfrm>
              <a:off x="1014" y="3254"/>
              <a:ext cx="3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9" name="Line 25"/>
            <p:cNvSpPr>
              <a:spLocks noChangeShapeType="1"/>
            </p:cNvSpPr>
            <p:nvPr/>
          </p:nvSpPr>
          <p:spPr bwMode="auto">
            <a:xfrm>
              <a:off x="1014" y="3040"/>
              <a:ext cx="3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0" name="Line 26"/>
            <p:cNvSpPr>
              <a:spLocks noChangeShapeType="1"/>
            </p:cNvSpPr>
            <p:nvPr/>
          </p:nvSpPr>
          <p:spPr bwMode="auto">
            <a:xfrm>
              <a:off x="1014" y="2833"/>
              <a:ext cx="3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1" name="Line 27"/>
            <p:cNvSpPr>
              <a:spLocks noChangeShapeType="1"/>
            </p:cNvSpPr>
            <p:nvPr/>
          </p:nvSpPr>
          <p:spPr bwMode="auto">
            <a:xfrm>
              <a:off x="1014" y="2618"/>
              <a:ext cx="3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Line 28"/>
            <p:cNvSpPr>
              <a:spLocks noChangeShapeType="1"/>
            </p:cNvSpPr>
            <p:nvPr/>
          </p:nvSpPr>
          <p:spPr bwMode="auto">
            <a:xfrm>
              <a:off x="1014" y="2404"/>
              <a:ext cx="3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3" name="Line 29"/>
            <p:cNvSpPr>
              <a:spLocks noChangeShapeType="1"/>
            </p:cNvSpPr>
            <p:nvPr/>
          </p:nvSpPr>
          <p:spPr bwMode="auto">
            <a:xfrm>
              <a:off x="1014" y="2197"/>
              <a:ext cx="3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4" name="Line 30"/>
            <p:cNvSpPr>
              <a:spLocks noChangeShapeType="1"/>
            </p:cNvSpPr>
            <p:nvPr/>
          </p:nvSpPr>
          <p:spPr bwMode="auto">
            <a:xfrm>
              <a:off x="1014" y="1983"/>
              <a:ext cx="3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2" name="Rectangle 58"/>
            <p:cNvSpPr>
              <a:spLocks noChangeArrowheads="1"/>
            </p:cNvSpPr>
            <p:nvPr/>
          </p:nvSpPr>
          <p:spPr bwMode="auto">
            <a:xfrm>
              <a:off x="855" y="3612"/>
              <a:ext cx="1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58</a:t>
              </a:r>
              <a:endParaRPr lang="en-US"/>
            </a:p>
          </p:txBody>
        </p:sp>
        <p:sp>
          <p:nvSpPr>
            <p:cNvPr id="6203" name="Rectangle 59"/>
            <p:cNvSpPr>
              <a:spLocks noChangeArrowheads="1"/>
            </p:cNvSpPr>
            <p:nvPr/>
          </p:nvSpPr>
          <p:spPr bwMode="auto">
            <a:xfrm>
              <a:off x="855" y="3397"/>
              <a:ext cx="1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60</a:t>
              </a:r>
              <a:endParaRPr lang="en-US"/>
            </a:p>
          </p:txBody>
        </p:sp>
        <p:sp>
          <p:nvSpPr>
            <p:cNvPr id="6204" name="Rectangle 60"/>
            <p:cNvSpPr>
              <a:spLocks noChangeArrowheads="1"/>
            </p:cNvSpPr>
            <p:nvPr/>
          </p:nvSpPr>
          <p:spPr bwMode="auto">
            <a:xfrm>
              <a:off x="855" y="3191"/>
              <a:ext cx="1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62</a:t>
              </a:r>
              <a:endParaRPr lang="en-US"/>
            </a:p>
          </p:txBody>
        </p:sp>
        <p:sp>
          <p:nvSpPr>
            <p:cNvPr id="6205" name="Rectangle 61"/>
            <p:cNvSpPr>
              <a:spLocks noChangeArrowheads="1"/>
            </p:cNvSpPr>
            <p:nvPr/>
          </p:nvSpPr>
          <p:spPr bwMode="auto">
            <a:xfrm>
              <a:off x="855" y="2976"/>
              <a:ext cx="1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64</a:t>
              </a:r>
              <a:endParaRPr lang="en-US"/>
            </a:p>
          </p:txBody>
        </p:sp>
        <p:sp>
          <p:nvSpPr>
            <p:cNvPr id="6206" name="Rectangle 62"/>
            <p:cNvSpPr>
              <a:spLocks noChangeArrowheads="1"/>
            </p:cNvSpPr>
            <p:nvPr/>
          </p:nvSpPr>
          <p:spPr bwMode="auto">
            <a:xfrm>
              <a:off x="855" y="2769"/>
              <a:ext cx="1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66</a:t>
              </a:r>
              <a:endParaRPr lang="en-US"/>
            </a:p>
          </p:txBody>
        </p:sp>
        <p:sp>
          <p:nvSpPr>
            <p:cNvPr id="6207" name="Rectangle 63"/>
            <p:cNvSpPr>
              <a:spLocks noChangeArrowheads="1"/>
            </p:cNvSpPr>
            <p:nvPr/>
          </p:nvSpPr>
          <p:spPr bwMode="auto">
            <a:xfrm>
              <a:off x="855" y="2555"/>
              <a:ext cx="1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68</a:t>
              </a:r>
              <a:endParaRPr lang="en-US"/>
            </a:p>
          </p:txBody>
        </p:sp>
        <p:sp>
          <p:nvSpPr>
            <p:cNvPr id="6208" name="Rectangle 64"/>
            <p:cNvSpPr>
              <a:spLocks noChangeArrowheads="1"/>
            </p:cNvSpPr>
            <p:nvPr/>
          </p:nvSpPr>
          <p:spPr bwMode="auto">
            <a:xfrm>
              <a:off x="855" y="2340"/>
              <a:ext cx="1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70</a:t>
              </a:r>
              <a:endParaRPr lang="en-US"/>
            </a:p>
          </p:txBody>
        </p:sp>
        <p:sp>
          <p:nvSpPr>
            <p:cNvPr id="6209" name="Rectangle 65"/>
            <p:cNvSpPr>
              <a:spLocks noChangeArrowheads="1"/>
            </p:cNvSpPr>
            <p:nvPr/>
          </p:nvSpPr>
          <p:spPr bwMode="auto">
            <a:xfrm>
              <a:off x="855" y="2134"/>
              <a:ext cx="1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72</a:t>
              </a:r>
              <a:endParaRPr lang="en-US"/>
            </a:p>
          </p:txBody>
        </p:sp>
        <p:sp>
          <p:nvSpPr>
            <p:cNvPr id="6210" name="Rectangle 66"/>
            <p:cNvSpPr>
              <a:spLocks noChangeArrowheads="1"/>
            </p:cNvSpPr>
            <p:nvPr/>
          </p:nvSpPr>
          <p:spPr bwMode="auto">
            <a:xfrm>
              <a:off x="855" y="1919"/>
              <a:ext cx="1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74</a:t>
              </a:r>
              <a:endParaRPr lang="en-US"/>
            </a:p>
          </p:txBody>
        </p:sp>
        <p:sp>
          <p:nvSpPr>
            <p:cNvPr id="6150" name="Text Box 6"/>
            <p:cNvSpPr txBox="1">
              <a:spLocks noChangeArrowheads="1"/>
            </p:cNvSpPr>
            <p:nvPr/>
          </p:nvSpPr>
          <p:spPr bwMode="auto">
            <a:xfrm rot="-5400000">
              <a:off x="211" y="2524"/>
              <a:ext cx="7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/>
                <a:t>Height</a:t>
              </a:r>
            </a:p>
          </p:txBody>
        </p:sp>
      </p:grpSp>
      <p:grpSp>
        <p:nvGrpSpPr>
          <p:cNvPr id="6217" name="Group 73"/>
          <p:cNvGrpSpPr>
            <a:grpSpLocks/>
          </p:cNvGrpSpPr>
          <p:nvPr/>
        </p:nvGrpSpPr>
        <p:grpSpPr bwMode="auto">
          <a:xfrm>
            <a:off x="1676400" y="5834063"/>
            <a:ext cx="5638800" cy="781050"/>
            <a:chOff x="1008" y="3675"/>
            <a:chExt cx="3552" cy="492"/>
          </a:xfrm>
        </p:grpSpPr>
        <p:sp>
          <p:nvSpPr>
            <p:cNvPr id="6166" name="Line 22"/>
            <p:cNvSpPr>
              <a:spLocks noChangeShapeType="1"/>
            </p:cNvSpPr>
            <p:nvPr/>
          </p:nvSpPr>
          <p:spPr bwMode="auto">
            <a:xfrm>
              <a:off x="1008" y="3675"/>
              <a:ext cx="37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5" name="Line 31"/>
            <p:cNvSpPr>
              <a:spLocks noChangeShapeType="1"/>
            </p:cNvSpPr>
            <p:nvPr/>
          </p:nvSpPr>
          <p:spPr bwMode="auto">
            <a:xfrm>
              <a:off x="1056" y="3675"/>
              <a:ext cx="3370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6" name="Line 32"/>
            <p:cNvSpPr>
              <a:spLocks noChangeShapeType="1"/>
            </p:cNvSpPr>
            <p:nvPr/>
          </p:nvSpPr>
          <p:spPr bwMode="auto">
            <a:xfrm flipV="1">
              <a:off x="1045" y="3675"/>
              <a:ext cx="1" cy="3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7" name="Line 33"/>
            <p:cNvSpPr>
              <a:spLocks noChangeShapeType="1"/>
            </p:cNvSpPr>
            <p:nvPr/>
          </p:nvSpPr>
          <p:spPr bwMode="auto">
            <a:xfrm flipV="1">
              <a:off x="1720" y="3675"/>
              <a:ext cx="1" cy="3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8" name="Line 34"/>
            <p:cNvSpPr>
              <a:spLocks noChangeShapeType="1"/>
            </p:cNvSpPr>
            <p:nvPr/>
          </p:nvSpPr>
          <p:spPr bwMode="auto">
            <a:xfrm flipV="1">
              <a:off x="2394" y="3675"/>
              <a:ext cx="1" cy="3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9" name="Line 35"/>
            <p:cNvSpPr>
              <a:spLocks noChangeShapeType="1"/>
            </p:cNvSpPr>
            <p:nvPr/>
          </p:nvSpPr>
          <p:spPr bwMode="auto">
            <a:xfrm flipV="1">
              <a:off x="3077" y="3675"/>
              <a:ext cx="1" cy="3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0" name="Line 36"/>
            <p:cNvSpPr>
              <a:spLocks noChangeShapeType="1"/>
            </p:cNvSpPr>
            <p:nvPr/>
          </p:nvSpPr>
          <p:spPr bwMode="auto">
            <a:xfrm flipV="1">
              <a:off x="3751" y="3675"/>
              <a:ext cx="1" cy="3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1" name="Line 37"/>
            <p:cNvSpPr>
              <a:spLocks noChangeShapeType="1"/>
            </p:cNvSpPr>
            <p:nvPr/>
          </p:nvSpPr>
          <p:spPr bwMode="auto">
            <a:xfrm flipV="1">
              <a:off x="4426" y="3675"/>
              <a:ext cx="1" cy="3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1" name="Rectangle 67"/>
            <p:cNvSpPr>
              <a:spLocks noChangeArrowheads="1"/>
            </p:cNvSpPr>
            <p:nvPr/>
          </p:nvSpPr>
          <p:spPr bwMode="auto">
            <a:xfrm>
              <a:off x="1022" y="3763"/>
              <a:ext cx="58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4</a:t>
              </a:r>
              <a:endParaRPr lang="en-US"/>
            </a:p>
          </p:txBody>
        </p:sp>
        <p:sp>
          <p:nvSpPr>
            <p:cNvPr id="6212" name="Rectangle 68"/>
            <p:cNvSpPr>
              <a:spLocks noChangeArrowheads="1"/>
            </p:cNvSpPr>
            <p:nvPr/>
          </p:nvSpPr>
          <p:spPr bwMode="auto">
            <a:xfrm>
              <a:off x="1696" y="3763"/>
              <a:ext cx="58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6</a:t>
              </a:r>
              <a:endParaRPr lang="en-US"/>
            </a:p>
          </p:txBody>
        </p:sp>
        <p:sp>
          <p:nvSpPr>
            <p:cNvPr id="6213" name="Rectangle 69"/>
            <p:cNvSpPr>
              <a:spLocks noChangeArrowheads="1"/>
            </p:cNvSpPr>
            <p:nvPr/>
          </p:nvSpPr>
          <p:spPr bwMode="auto">
            <a:xfrm>
              <a:off x="2370" y="3763"/>
              <a:ext cx="58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8</a:t>
              </a:r>
              <a:endParaRPr lang="en-US"/>
            </a:p>
          </p:txBody>
        </p:sp>
        <p:sp>
          <p:nvSpPr>
            <p:cNvPr id="6214" name="Rectangle 70"/>
            <p:cNvSpPr>
              <a:spLocks noChangeArrowheads="1"/>
            </p:cNvSpPr>
            <p:nvPr/>
          </p:nvSpPr>
          <p:spPr bwMode="auto">
            <a:xfrm>
              <a:off x="3021" y="3763"/>
              <a:ext cx="11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10</a:t>
              </a:r>
              <a:endParaRPr lang="en-US"/>
            </a:p>
          </p:txBody>
        </p:sp>
        <p:sp>
          <p:nvSpPr>
            <p:cNvPr id="6215" name="Rectangle 71"/>
            <p:cNvSpPr>
              <a:spLocks noChangeArrowheads="1"/>
            </p:cNvSpPr>
            <p:nvPr/>
          </p:nvSpPr>
          <p:spPr bwMode="auto">
            <a:xfrm>
              <a:off x="3696" y="3763"/>
              <a:ext cx="11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12</a:t>
              </a:r>
              <a:endParaRPr lang="en-US"/>
            </a:p>
          </p:txBody>
        </p:sp>
        <p:sp>
          <p:nvSpPr>
            <p:cNvPr id="6216" name="Rectangle 72"/>
            <p:cNvSpPr>
              <a:spLocks noChangeArrowheads="1"/>
            </p:cNvSpPr>
            <p:nvPr/>
          </p:nvSpPr>
          <p:spPr bwMode="auto">
            <a:xfrm>
              <a:off x="4370" y="3763"/>
              <a:ext cx="116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00"/>
                  </a:solidFill>
                </a:rPr>
                <a:t>14</a:t>
              </a:r>
              <a:endParaRPr lang="en-US"/>
            </a:p>
          </p:txBody>
        </p:sp>
        <p:sp>
          <p:nvSpPr>
            <p:cNvPr id="6151" name="Text Box 7"/>
            <p:cNvSpPr txBox="1">
              <a:spLocks noChangeArrowheads="1"/>
            </p:cNvSpPr>
            <p:nvPr/>
          </p:nvSpPr>
          <p:spPr bwMode="auto">
            <a:xfrm>
              <a:off x="2400" y="3936"/>
              <a:ext cx="21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b="1"/>
                <a:t>Foot Length</a:t>
              </a:r>
            </a:p>
          </p:txBody>
        </p:sp>
      </p:grpSp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1981200" y="6858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and height</a:t>
            </a:r>
          </a:p>
        </p:txBody>
      </p:sp>
      <p:sp>
        <p:nvSpPr>
          <p:cNvPr id="6219" name="Text Box 75"/>
          <p:cNvSpPr txBox="1">
            <a:spLocks noChangeArrowheads="1"/>
          </p:cNvSpPr>
          <p:nvPr/>
        </p:nvSpPr>
        <p:spPr bwMode="auto">
          <a:xfrm>
            <a:off x="533400" y="1371600"/>
            <a:ext cx="7467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 order to create the graph, which is called a scatterplot or scattergram, we need the foot length and height for each of our subjects.</a:t>
            </a:r>
          </a:p>
        </p:txBody>
      </p:sp>
      <p:sp>
        <p:nvSpPr>
          <p:cNvPr id="6220" name="Text Box 76"/>
          <p:cNvSpPr txBox="1">
            <a:spLocks noChangeArrowheads="1"/>
          </p:cNvSpPr>
          <p:nvPr/>
        </p:nvSpPr>
        <p:spPr bwMode="auto">
          <a:xfrm>
            <a:off x="3505200" y="6858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of 20 subjects.</a:t>
            </a:r>
          </a:p>
        </p:txBody>
      </p:sp>
    </p:spTree>
    <p:extLst>
      <p:ext uri="{BB962C8B-B14F-4D97-AF65-F5344CB8AC3E}">
        <p14:creationId xmlns="" xmlns:p14="http://schemas.microsoft.com/office/powerpoint/2010/main" val="234499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3" grpId="0" autoUpdateAnimBg="0"/>
      <p:bldP spid="6219" grpId="0" autoUpdateAnimBg="0"/>
      <p:bldP spid="6220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6" name="Group 8"/>
          <p:cNvGrpSpPr>
            <a:grpSpLocks/>
          </p:cNvGrpSpPr>
          <p:nvPr/>
        </p:nvGrpSpPr>
        <p:grpSpPr bwMode="auto">
          <a:xfrm>
            <a:off x="1143000" y="2819400"/>
            <a:ext cx="6172200" cy="3582988"/>
            <a:chOff x="720" y="1776"/>
            <a:chExt cx="3888" cy="2257"/>
          </a:xfrm>
        </p:grpSpPr>
        <p:graphicFrame>
          <p:nvGraphicFramePr>
            <p:cNvPr id="2050" name="Object 2"/>
            <p:cNvGraphicFramePr>
              <a:graphicFrameLocks noChangeAspect="1"/>
            </p:cNvGraphicFramePr>
            <p:nvPr/>
          </p:nvGraphicFramePr>
          <p:xfrm>
            <a:off x="720" y="1776"/>
            <a:ext cx="3888" cy="2257"/>
          </p:xfrm>
          <a:graphic>
            <a:graphicData uri="http://schemas.openxmlformats.org/presentationml/2006/ole">
              <p:oleObj spid="_x0000_s1039" name="Chart" r:id="rId3" imgW="4660560" imgH="2711880" progId="Excel.Sheet.8">
                <p:embed/>
              </p:oleObj>
            </a:graphicData>
          </a:graphic>
        </p:graphicFrame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1200" y="1776"/>
              <a:ext cx="3072" cy="1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1" name="Line 3"/>
          <p:cNvSpPr>
            <a:spLocks noChangeShapeType="1"/>
          </p:cNvSpPr>
          <p:nvPr/>
        </p:nvSpPr>
        <p:spPr bwMode="auto">
          <a:xfrm flipV="1">
            <a:off x="5943600" y="2514600"/>
            <a:ext cx="0" cy="3733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990600" y="3810000"/>
            <a:ext cx="624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3" name="Line 5"/>
          <p:cNvSpPr>
            <a:spLocks noChangeShapeType="1"/>
          </p:cNvSpPr>
          <p:nvPr/>
        </p:nvSpPr>
        <p:spPr bwMode="auto">
          <a:xfrm flipH="1" flipV="1">
            <a:off x="5943600" y="3810000"/>
            <a:ext cx="53340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 rot="-790353">
            <a:off x="5867400" y="3733800"/>
            <a:ext cx="76200" cy="76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533400" y="3810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1. Find 12 inches on the x-axis.</a:t>
            </a:r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533400" y="685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2. Find 70 inches on the y-axis.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533400" y="9906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3. Locate the intersection of 12 and 70.</a:t>
            </a: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533400" y="12954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4. Place a dot at the intersection of 12 and 70.</a:t>
            </a:r>
          </a:p>
        </p:txBody>
      </p:sp>
      <p:sp>
        <p:nvSpPr>
          <p:cNvPr id="2069" name="Text Box 21"/>
          <p:cNvSpPr txBox="1">
            <a:spLocks noChangeArrowheads="1"/>
          </p:cNvSpPr>
          <p:nvPr/>
        </p:nvSpPr>
        <p:spPr bwMode="auto">
          <a:xfrm rot="-5400000">
            <a:off x="334169" y="4007644"/>
            <a:ext cx="1219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/>
              <a:t>Height</a:t>
            </a:r>
          </a:p>
        </p:txBody>
      </p:sp>
      <p:sp>
        <p:nvSpPr>
          <p:cNvPr id="2070" name="Text Box 22"/>
          <p:cNvSpPr txBox="1">
            <a:spLocks noChangeArrowheads="1"/>
          </p:cNvSpPr>
          <p:nvPr/>
        </p:nvSpPr>
        <p:spPr bwMode="auto">
          <a:xfrm>
            <a:off x="3810000" y="6248400"/>
            <a:ext cx="3429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/>
              <a:t>Foot Length</a:t>
            </a:r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3886200" y="304800"/>
            <a:ext cx="5257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Assume our first subject had a 12 inch foot and was 70 inches tall.</a:t>
            </a:r>
          </a:p>
        </p:txBody>
      </p:sp>
    </p:spTree>
    <p:extLst>
      <p:ext uri="{BB962C8B-B14F-4D97-AF65-F5344CB8AC3E}">
        <p14:creationId xmlns="" xmlns:p14="http://schemas.microsoft.com/office/powerpoint/2010/main" val="975879211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animBg="1"/>
      <p:bldP spid="2052" grpId="0" animBg="1"/>
      <p:bldP spid="2053" grpId="0" animBg="1"/>
      <p:bldP spid="2058" grpId="0" animBg="1" autoUpdateAnimBg="0"/>
      <p:bldP spid="2063" grpId="0" autoUpdateAnimBg="0"/>
      <p:bldP spid="2065" grpId="0" autoUpdateAnimBg="0"/>
      <p:bldP spid="2066" grpId="0" autoUpdateAnimBg="0"/>
      <p:bldP spid="206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1143000" y="2819400"/>
            <a:ext cx="6172200" cy="3582988"/>
            <a:chOff x="720" y="1776"/>
            <a:chExt cx="3888" cy="2257"/>
          </a:xfrm>
        </p:grpSpPr>
        <p:graphicFrame>
          <p:nvGraphicFramePr>
            <p:cNvPr id="3076" name="Object 4"/>
            <p:cNvGraphicFramePr>
              <a:graphicFrameLocks noChangeAspect="1"/>
            </p:cNvGraphicFramePr>
            <p:nvPr/>
          </p:nvGraphicFramePr>
          <p:xfrm>
            <a:off x="720" y="1776"/>
            <a:ext cx="3888" cy="2257"/>
          </p:xfrm>
          <a:graphic>
            <a:graphicData uri="http://schemas.openxmlformats.org/presentationml/2006/ole">
              <p:oleObj spid="_x0000_s2076" name="Chart" r:id="rId3" imgW="4660560" imgH="2711880" progId="Excel.Sheet.8">
                <p:embed/>
              </p:oleObj>
            </a:graphicData>
          </a:graphic>
        </p:graphicFrame>
        <p:sp>
          <p:nvSpPr>
            <p:cNvPr id="3077" name="Rectangle 5"/>
            <p:cNvSpPr>
              <a:spLocks noChangeArrowheads="1"/>
            </p:cNvSpPr>
            <p:nvPr/>
          </p:nvSpPr>
          <p:spPr bwMode="auto">
            <a:xfrm>
              <a:off x="1200" y="1776"/>
              <a:ext cx="3072" cy="1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3078" name="Object 6"/>
          <p:cNvGraphicFramePr>
            <a:graphicFrameLocks noChangeAspect="1"/>
          </p:cNvGraphicFramePr>
          <p:nvPr/>
        </p:nvGraphicFramePr>
        <p:xfrm>
          <a:off x="1143000" y="2819400"/>
          <a:ext cx="6172200" cy="3582988"/>
        </p:xfrm>
        <a:graphic>
          <a:graphicData uri="http://schemas.openxmlformats.org/presentationml/2006/ole">
            <p:oleObj spid="_x0000_s2077" name="Chart" r:id="rId4" imgW="4660560" imgH="2711880" progId="Excel.Sheet.8">
              <p:embed/>
            </p:oleObj>
          </a:graphicData>
        </a:graphic>
      </p:graphicFrame>
      <p:sp>
        <p:nvSpPr>
          <p:cNvPr id="3083" name="Line 11"/>
          <p:cNvSpPr>
            <a:spLocks noChangeShapeType="1"/>
          </p:cNvSpPr>
          <p:nvPr/>
        </p:nvSpPr>
        <p:spPr bwMode="auto">
          <a:xfrm flipV="1">
            <a:off x="3810000" y="2514600"/>
            <a:ext cx="0" cy="3733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990600" y="5181600"/>
            <a:ext cx="624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5" name="Line 13"/>
          <p:cNvSpPr>
            <a:spLocks noChangeShapeType="1"/>
          </p:cNvSpPr>
          <p:nvPr/>
        </p:nvSpPr>
        <p:spPr bwMode="auto">
          <a:xfrm flipH="1" flipV="1">
            <a:off x="3810000" y="5181600"/>
            <a:ext cx="53340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6" name="Rectangle 14"/>
          <p:cNvSpPr>
            <a:spLocks noChangeArrowheads="1"/>
          </p:cNvSpPr>
          <p:nvPr/>
        </p:nvSpPr>
        <p:spPr bwMode="auto">
          <a:xfrm rot="-790353">
            <a:off x="3733800" y="5105400"/>
            <a:ext cx="76200" cy="76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 rot="-790353">
            <a:off x="5867400" y="3733800"/>
            <a:ext cx="76200" cy="76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3093" name="Text Box 21"/>
          <p:cNvSpPr txBox="1">
            <a:spLocks noChangeArrowheads="1"/>
          </p:cNvSpPr>
          <p:nvPr/>
        </p:nvSpPr>
        <p:spPr bwMode="auto">
          <a:xfrm>
            <a:off x="533400" y="3810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5. Find 8 inches on the x-axis.</a:t>
            </a:r>
          </a:p>
        </p:txBody>
      </p:sp>
      <p:sp>
        <p:nvSpPr>
          <p:cNvPr id="3094" name="Text Box 22"/>
          <p:cNvSpPr txBox="1">
            <a:spLocks noChangeArrowheads="1"/>
          </p:cNvSpPr>
          <p:nvPr/>
        </p:nvSpPr>
        <p:spPr bwMode="auto">
          <a:xfrm>
            <a:off x="533400" y="6858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6. Find 62 inches on the y-axis.</a:t>
            </a:r>
          </a:p>
        </p:txBody>
      </p:sp>
      <p:sp>
        <p:nvSpPr>
          <p:cNvPr id="3095" name="Text Box 23"/>
          <p:cNvSpPr txBox="1">
            <a:spLocks noChangeArrowheads="1"/>
          </p:cNvSpPr>
          <p:nvPr/>
        </p:nvSpPr>
        <p:spPr bwMode="auto">
          <a:xfrm>
            <a:off x="533400" y="9906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7. Locate the intersection of 8 and 62.</a:t>
            </a:r>
          </a:p>
        </p:txBody>
      </p:sp>
      <p:sp>
        <p:nvSpPr>
          <p:cNvPr id="3096" name="Text Box 24"/>
          <p:cNvSpPr txBox="1">
            <a:spLocks noChangeArrowheads="1"/>
          </p:cNvSpPr>
          <p:nvPr/>
        </p:nvSpPr>
        <p:spPr bwMode="auto">
          <a:xfrm>
            <a:off x="533400" y="12954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8. Place a dot at the intersection of 8 and 62.</a:t>
            </a: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533400" y="1600200"/>
            <a:ext cx="815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9. Continue to plot points for each pair of scores.</a:t>
            </a:r>
          </a:p>
        </p:txBody>
      </p:sp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3886200" y="304800"/>
            <a:ext cx="5029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Assume that our second subject had an 8 inch foot and was 62 inches tall.</a:t>
            </a:r>
          </a:p>
        </p:txBody>
      </p:sp>
    </p:spTree>
    <p:extLst>
      <p:ext uri="{BB962C8B-B14F-4D97-AF65-F5344CB8AC3E}">
        <p14:creationId xmlns="" xmlns:p14="http://schemas.microsoft.com/office/powerpoint/2010/main" val="26292479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078" grpId="0"/>
      <p:bldP spid="3083" grpId="0" animBg="1"/>
      <p:bldP spid="3084" grpId="0" animBg="1"/>
      <p:bldP spid="3085" grpId="0" animBg="1"/>
      <p:bldP spid="3086" grpId="0" animBg="1" autoUpdateAnimBg="0"/>
      <p:bldP spid="3093" grpId="0" autoUpdateAnimBg="0"/>
      <p:bldP spid="3094" grpId="0" autoUpdateAnimBg="0"/>
      <p:bldP spid="3095" grpId="0" autoUpdateAnimBg="0"/>
      <p:bldP spid="3096" grpId="0" autoUpdateAnimBg="0"/>
      <p:bldP spid="309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143000" y="2817813"/>
          <a:ext cx="6172200" cy="3582987"/>
        </p:xfrm>
        <a:graphic>
          <a:graphicData uri="http://schemas.openxmlformats.org/presentationml/2006/ole">
            <p:oleObj spid="_x0000_s3087" name="Chart" r:id="rId3" imgW="4660560" imgH="2711880" progId="Excel.Sheet.8">
              <p:embed/>
            </p:oleObj>
          </a:graphicData>
        </a:graphic>
      </p:graphicFrame>
      <p:sp>
        <p:nvSpPr>
          <p:cNvPr id="4099" name="Rectangle 3"/>
          <p:cNvSpPr>
            <a:spLocks noChangeArrowheads="1"/>
          </p:cNvSpPr>
          <p:nvPr/>
        </p:nvSpPr>
        <p:spPr bwMode="auto">
          <a:xfrm rot="-790353">
            <a:off x="5867400" y="3733800"/>
            <a:ext cx="76200" cy="76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 rot="-790353">
            <a:off x="3733800" y="5105400"/>
            <a:ext cx="76200" cy="76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708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Notice how the scores cluster to form a pattern.</a:t>
            </a:r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 rot="-1656126">
            <a:off x="2133600" y="3733800"/>
            <a:ext cx="5638800" cy="1447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33400" y="962025"/>
            <a:ext cx="8153400" cy="133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The more closely they cluster to a line that is drawn through them, the stronger the linear relationship between the two variables is (in this case foot length and height).</a:t>
            </a:r>
            <a:endParaRPr lang="en-US" dirty="0" smtClean="0"/>
          </a:p>
          <a:p>
            <a:pPr>
              <a:spcBef>
                <a:spcPct val="50000"/>
              </a:spcBef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46639939"/>
      </p:ext>
    </p:extLst>
  </p:cSld>
  <p:clrMapOvr>
    <a:masterClrMapping/>
  </p:clrMapOvr>
  <p:transition advTm="1712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143000" y="2817813"/>
          <a:ext cx="6172200" cy="3582987"/>
        </p:xfrm>
        <a:graphic>
          <a:graphicData uri="http://schemas.openxmlformats.org/presentationml/2006/ole">
            <p:oleObj spid="_x0000_s4111" name="Chart" r:id="rId3" imgW="4660560" imgH="2711880" progId="Excel.Sheet.8">
              <p:embed/>
            </p:oleObj>
          </a:graphicData>
        </a:graphic>
      </p:graphicFrame>
      <p:sp>
        <p:nvSpPr>
          <p:cNvPr id="4099" name="Rectangle 3"/>
          <p:cNvSpPr>
            <a:spLocks noChangeArrowheads="1"/>
          </p:cNvSpPr>
          <p:nvPr/>
        </p:nvSpPr>
        <p:spPr bwMode="auto">
          <a:xfrm rot="-790353">
            <a:off x="5867400" y="3733800"/>
            <a:ext cx="76200" cy="76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 rot="-790353">
            <a:off x="3733800" y="5105400"/>
            <a:ext cx="76200" cy="76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33400" y="304800"/>
            <a:ext cx="708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Notice how the scores cluster to form a pattern.</a:t>
            </a:r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 rot="-1656126">
            <a:off x="2133600" y="3733800"/>
            <a:ext cx="5638800" cy="14478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33400" y="962025"/>
            <a:ext cx="81534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The more closely they cluster to a line that is drawn through them, the stronger the linear relationship between the two variables is (in this case foot length and height).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 flipV="1">
            <a:off x="2057400" y="2895600"/>
            <a:ext cx="5638800" cy="3124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533400" y="1311275"/>
            <a:ext cx="8153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                    </a:t>
            </a:r>
          </a:p>
        </p:txBody>
      </p:sp>
    </p:spTree>
    <p:extLst>
      <p:ext uri="{BB962C8B-B14F-4D97-AF65-F5344CB8AC3E}">
        <p14:creationId xmlns="" xmlns:p14="http://schemas.microsoft.com/office/powerpoint/2010/main" val="29120235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52400" y="444500"/>
            <a:ext cx="441960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If the points on the scatterplot have an upward movement from left to right,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say the relationship between the variables is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positive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spcBef>
                <a:spcPct val="50000"/>
              </a:spcBef>
            </a:pPr>
            <a:endParaRPr lang="en-US" sz="2200" dirty="0"/>
          </a:p>
          <a:p>
            <a:pPr algn="just">
              <a:spcBef>
                <a:spcPct val="50000"/>
              </a:spcBef>
            </a:pPr>
            <a:endParaRPr lang="en-US" sz="2200" dirty="0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4724400" y="457200"/>
          <a:ext cx="3962400" cy="2300288"/>
        </p:xfrm>
        <a:graphic>
          <a:graphicData uri="http://schemas.openxmlformats.org/presentationml/2006/ole">
            <p:oleObj spid="_x0000_s5135" name="Chart" r:id="rId3" imgW="4660560" imgH="2711880" progId="Excel.Sheet.8">
              <p:embed/>
            </p:oleObj>
          </a:graphicData>
        </a:graphic>
      </p:graphicFrame>
      <p:sp>
        <p:nvSpPr>
          <p:cNvPr id="7266" name="Rectangle 98"/>
          <p:cNvSpPr>
            <a:spLocks noChangeArrowheads="1"/>
          </p:cNvSpPr>
          <p:nvPr/>
        </p:nvSpPr>
        <p:spPr bwMode="auto">
          <a:xfrm>
            <a:off x="5181600" y="762000"/>
            <a:ext cx="3200400" cy="152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269" name="Group 101"/>
          <p:cNvGrpSpPr>
            <a:grpSpLocks/>
          </p:cNvGrpSpPr>
          <p:nvPr/>
        </p:nvGrpSpPr>
        <p:grpSpPr bwMode="auto">
          <a:xfrm>
            <a:off x="5410200" y="914400"/>
            <a:ext cx="2590800" cy="1336675"/>
            <a:chOff x="3408" y="576"/>
            <a:chExt cx="1632" cy="842"/>
          </a:xfrm>
        </p:grpSpPr>
        <p:sp>
          <p:nvSpPr>
            <p:cNvPr id="7241" name="Line 73"/>
            <p:cNvSpPr>
              <a:spLocks noChangeShapeType="1"/>
            </p:cNvSpPr>
            <p:nvPr/>
          </p:nvSpPr>
          <p:spPr bwMode="auto">
            <a:xfrm flipV="1">
              <a:off x="3552" y="576"/>
              <a:ext cx="1488" cy="81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245" name="Group 77"/>
            <p:cNvGrpSpPr>
              <a:grpSpLocks/>
            </p:cNvGrpSpPr>
            <p:nvPr/>
          </p:nvGrpSpPr>
          <p:grpSpPr bwMode="auto">
            <a:xfrm flipH="1">
              <a:off x="3408" y="576"/>
              <a:ext cx="1548" cy="842"/>
              <a:chOff x="829" y="1525"/>
              <a:chExt cx="1548" cy="842"/>
            </a:xfrm>
          </p:grpSpPr>
          <p:sp>
            <p:nvSpPr>
              <p:cNvPr id="7246" name="Freeform 78"/>
              <p:cNvSpPr>
                <a:spLocks/>
              </p:cNvSpPr>
              <p:nvPr/>
            </p:nvSpPr>
            <p:spPr bwMode="auto">
              <a:xfrm flipH="1">
                <a:off x="1043" y="1525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7" name="Freeform 79"/>
              <p:cNvSpPr>
                <a:spLocks/>
              </p:cNvSpPr>
              <p:nvPr/>
            </p:nvSpPr>
            <p:spPr bwMode="auto">
              <a:xfrm flipH="1">
                <a:off x="1043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8" name="Freeform 80"/>
              <p:cNvSpPr>
                <a:spLocks/>
              </p:cNvSpPr>
              <p:nvPr/>
            </p:nvSpPr>
            <p:spPr bwMode="auto">
              <a:xfrm flipH="1">
                <a:off x="1043" y="2000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9" name="Freeform 81"/>
              <p:cNvSpPr>
                <a:spLocks/>
              </p:cNvSpPr>
              <p:nvPr/>
            </p:nvSpPr>
            <p:spPr bwMode="auto">
              <a:xfrm flipH="1">
                <a:off x="829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0" name="Freeform 82"/>
              <p:cNvSpPr>
                <a:spLocks/>
              </p:cNvSpPr>
              <p:nvPr/>
            </p:nvSpPr>
            <p:spPr bwMode="auto">
              <a:xfrm flipH="1">
                <a:off x="829" y="1525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1" name="Freeform 83"/>
              <p:cNvSpPr>
                <a:spLocks/>
              </p:cNvSpPr>
              <p:nvPr/>
            </p:nvSpPr>
            <p:spPr bwMode="auto">
              <a:xfrm flipH="1">
                <a:off x="1262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2" name="Freeform 84"/>
              <p:cNvSpPr>
                <a:spLocks/>
              </p:cNvSpPr>
              <p:nvPr/>
            </p:nvSpPr>
            <p:spPr bwMode="auto">
              <a:xfrm flipH="1">
                <a:off x="1262" y="1862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3" name="Freeform 85"/>
              <p:cNvSpPr>
                <a:spLocks/>
              </p:cNvSpPr>
              <p:nvPr/>
            </p:nvSpPr>
            <p:spPr bwMode="auto">
              <a:xfrm flipH="1">
                <a:off x="1476" y="1796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4" name="Freeform 86"/>
              <p:cNvSpPr>
                <a:spLocks/>
              </p:cNvSpPr>
              <p:nvPr/>
            </p:nvSpPr>
            <p:spPr bwMode="auto">
              <a:xfrm flipH="1">
                <a:off x="1476" y="1933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5" name="Freeform 87"/>
              <p:cNvSpPr>
                <a:spLocks/>
              </p:cNvSpPr>
              <p:nvPr/>
            </p:nvSpPr>
            <p:spPr bwMode="auto">
              <a:xfrm flipH="1">
                <a:off x="1476" y="2000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6" name="Freeform 88"/>
              <p:cNvSpPr>
                <a:spLocks/>
              </p:cNvSpPr>
              <p:nvPr/>
            </p:nvSpPr>
            <p:spPr bwMode="auto">
              <a:xfrm flipH="1">
                <a:off x="1476" y="206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7" name="Freeform 89"/>
              <p:cNvSpPr>
                <a:spLocks/>
              </p:cNvSpPr>
              <p:nvPr/>
            </p:nvSpPr>
            <p:spPr bwMode="auto">
              <a:xfrm flipH="1">
                <a:off x="1695" y="1729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8" name="Freeform 90"/>
              <p:cNvSpPr>
                <a:spLocks/>
              </p:cNvSpPr>
              <p:nvPr/>
            </p:nvSpPr>
            <p:spPr bwMode="auto">
              <a:xfrm flipH="1">
                <a:off x="1695" y="2204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9" name="Freeform 91"/>
              <p:cNvSpPr>
                <a:spLocks/>
              </p:cNvSpPr>
              <p:nvPr/>
            </p:nvSpPr>
            <p:spPr bwMode="auto">
              <a:xfrm flipH="1">
                <a:off x="1695" y="1933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0" name="Freeform 92"/>
              <p:cNvSpPr>
                <a:spLocks/>
              </p:cNvSpPr>
              <p:nvPr/>
            </p:nvSpPr>
            <p:spPr bwMode="auto">
              <a:xfrm flipH="1">
                <a:off x="1914" y="2132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1" name="Freeform 93"/>
              <p:cNvSpPr>
                <a:spLocks/>
              </p:cNvSpPr>
              <p:nvPr/>
            </p:nvSpPr>
            <p:spPr bwMode="auto">
              <a:xfrm flipH="1">
                <a:off x="1914" y="2270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2" name="Freeform 94"/>
              <p:cNvSpPr>
                <a:spLocks/>
              </p:cNvSpPr>
              <p:nvPr/>
            </p:nvSpPr>
            <p:spPr bwMode="auto">
              <a:xfrm flipH="1">
                <a:off x="1914" y="2204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3" name="Freeform 95"/>
              <p:cNvSpPr>
                <a:spLocks/>
              </p:cNvSpPr>
              <p:nvPr/>
            </p:nvSpPr>
            <p:spPr bwMode="auto">
              <a:xfrm flipH="1">
                <a:off x="2347" y="233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4" name="Freeform 96"/>
              <p:cNvSpPr>
                <a:spLocks/>
              </p:cNvSpPr>
              <p:nvPr/>
            </p:nvSpPr>
            <p:spPr bwMode="auto">
              <a:xfrm flipH="1">
                <a:off x="2128" y="2132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5" name="Freeform 97"/>
              <p:cNvSpPr>
                <a:spLocks/>
              </p:cNvSpPr>
              <p:nvPr/>
            </p:nvSpPr>
            <p:spPr bwMode="auto">
              <a:xfrm flipH="1">
                <a:off x="2128" y="233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197837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152400" y="444500"/>
            <a:ext cx="441960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If the points on the scatterplot have an upward movement from left to right,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say the relationship between the variables is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positive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spcBef>
                <a:spcPct val="50000"/>
              </a:spcBef>
            </a:pPr>
            <a:endParaRPr lang="en-US" sz="2200" dirty="0"/>
          </a:p>
          <a:p>
            <a:pPr algn="just">
              <a:spcBef>
                <a:spcPct val="50000"/>
              </a:spcBef>
            </a:pPr>
            <a:endParaRPr lang="en-US" sz="2200" dirty="0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4724400" y="457200"/>
          <a:ext cx="3962400" cy="2300288"/>
        </p:xfrm>
        <a:graphic>
          <a:graphicData uri="http://schemas.openxmlformats.org/presentationml/2006/ole">
            <p:oleObj spid="_x0000_s9230" name="Chart" r:id="rId3" imgW="4660560" imgH="2711880" progId="Excel.Sheet.8">
              <p:embed/>
            </p:oleObj>
          </a:graphicData>
        </a:graphic>
      </p:graphicFrame>
      <p:sp>
        <p:nvSpPr>
          <p:cNvPr id="7266" name="Rectangle 98"/>
          <p:cNvSpPr>
            <a:spLocks noChangeArrowheads="1"/>
          </p:cNvSpPr>
          <p:nvPr/>
        </p:nvSpPr>
        <p:spPr bwMode="auto">
          <a:xfrm>
            <a:off x="5181600" y="762000"/>
            <a:ext cx="3200400" cy="152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269" name="Group 101"/>
          <p:cNvGrpSpPr>
            <a:grpSpLocks/>
          </p:cNvGrpSpPr>
          <p:nvPr/>
        </p:nvGrpSpPr>
        <p:grpSpPr bwMode="auto">
          <a:xfrm>
            <a:off x="5410200" y="914400"/>
            <a:ext cx="2590800" cy="1336675"/>
            <a:chOff x="3408" y="576"/>
            <a:chExt cx="1632" cy="842"/>
          </a:xfrm>
        </p:grpSpPr>
        <p:sp>
          <p:nvSpPr>
            <p:cNvPr id="7241" name="Line 73"/>
            <p:cNvSpPr>
              <a:spLocks noChangeShapeType="1"/>
            </p:cNvSpPr>
            <p:nvPr/>
          </p:nvSpPr>
          <p:spPr bwMode="auto">
            <a:xfrm flipV="1">
              <a:off x="3552" y="576"/>
              <a:ext cx="1488" cy="81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245" name="Group 77"/>
            <p:cNvGrpSpPr>
              <a:grpSpLocks/>
            </p:cNvGrpSpPr>
            <p:nvPr/>
          </p:nvGrpSpPr>
          <p:grpSpPr bwMode="auto">
            <a:xfrm flipH="1">
              <a:off x="3408" y="576"/>
              <a:ext cx="1548" cy="842"/>
              <a:chOff x="829" y="1525"/>
              <a:chExt cx="1548" cy="842"/>
            </a:xfrm>
          </p:grpSpPr>
          <p:sp>
            <p:nvSpPr>
              <p:cNvPr id="7246" name="Freeform 78"/>
              <p:cNvSpPr>
                <a:spLocks/>
              </p:cNvSpPr>
              <p:nvPr/>
            </p:nvSpPr>
            <p:spPr bwMode="auto">
              <a:xfrm flipH="1">
                <a:off x="1043" y="1525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7" name="Freeform 79"/>
              <p:cNvSpPr>
                <a:spLocks/>
              </p:cNvSpPr>
              <p:nvPr/>
            </p:nvSpPr>
            <p:spPr bwMode="auto">
              <a:xfrm flipH="1">
                <a:off x="1043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8" name="Freeform 80"/>
              <p:cNvSpPr>
                <a:spLocks/>
              </p:cNvSpPr>
              <p:nvPr/>
            </p:nvSpPr>
            <p:spPr bwMode="auto">
              <a:xfrm flipH="1">
                <a:off x="1043" y="2000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9" name="Freeform 81"/>
              <p:cNvSpPr>
                <a:spLocks/>
              </p:cNvSpPr>
              <p:nvPr/>
            </p:nvSpPr>
            <p:spPr bwMode="auto">
              <a:xfrm flipH="1">
                <a:off x="829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0" name="Freeform 82"/>
              <p:cNvSpPr>
                <a:spLocks/>
              </p:cNvSpPr>
              <p:nvPr/>
            </p:nvSpPr>
            <p:spPr bwMode="auto">
              <a:xfrm flipH="1">
                <a:off x="829" y="1525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1" name="Freeform 83"/>
              <p:cNvSpPr>
                <a:spLocks/>
              </p:cNvSpPr>
              <p:nvPr/>
            </p:nvSpPr>
            <p:spPr bwMode="auto">
              <a:xfrm flipH="1">
                <a:off x="1262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2" name="Freeform 84"/>
              <p:cNvSpPr>
                <a:spLocks/>
              </p:cNvSpPr>
              <p:nvPr/>
            </p:nvSpPr>
            <p:spPr bwMode="auto">
              <a:xfrm flipH="1">
                <a:off x="1262" y="1862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3" name="Freeform 85"/>
              <p:cNvSpPr>
                <a:spLocks/>
              </p:cNvSpPr>
              <p:nvPr/>
            </p:nvSpPr>
            <p:spPr bwMode="auto">
              <a:xfrm flipH="1">
                <a:off x="1476" y="1796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4" name="Freeform 86"/>
              <p:cNvSpPr>
                <a:spLocks/>
              </p:cNvSpPr>
              <p:nvPr/>
            </p:nvSpPr>
            <p:spPr bwMode="auto">
              <a:xfrm flipH="1">
                <a:off x="1476" y="1933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5" name="Freeform 87"/>
              <p:cNvSpPr>
                <a:spLocks/>
              </p:cNvSpPr>
              <p:nvPr/>
            </p:nvSpPr>
            <p:spPr bwMode="auto">
              <a:xfrm flipH="1">
                <a:off x="1476" y="2000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6" name="Freeform 88"/>
              <p:cNvSpPr>
                <a:spLocks/>
              </p:cNvSpPr>
              <p:nvPr/>
            </p:nvSpPr>
            <p:spPr bwMode="auto">
              <a:xfrm flipH="1">
                <a:off x="1476" y="206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7" name="Freeform 89"/>
              <p:cNvSpPr>
                <a:spLocks/>
              </p:cNvSpPr>
              <p:nvPr/>
            </p:nvSpPr>
            <p:spPr bwMode="auto">
              <a:xfrm flipH="1">
                <a:off x="1695" y="1729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8" name="Freeform 90"/>
              <p:cNvSpPr>
                <a:spLocks/>
              </p:cNvSpPr>
              <p:nvPr/>
            </p:nvSpPr>
            <p:spPr bwMode="auto">
              <a:xfrm flipH="1">
                <a:off x="1695" y="2204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9" name="Freeform 91"/>
              <p:cNvSpPr>
                <a:spLocks/>
              </p:cNvSpPr>
              <p:nvPr/>
            </p:nvSpPr>
            <p:spPr bwMode="auto">
              <a:xfrm flipH="1">
                <a:off x="1695" y="1933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0" name="Freeform 92"/>
              <p:cNvSpPr>
                <a:spLocks/>
              </p:cNvSpPr>
              <p:nvPr/>
            </p:nvSpPr>
            <p:spPr bwMode="auto">
              <a:xfrm flipH="1">
                <a:off x="1914" y="2132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1" name="Freeform 93"/>
              <p:cNvSpPr>
                <a:spLocks/>
              </p:cNvSpPr>
              <p:nvPr/>
            </p:nvSpPr>
            <p:spPr bwMode="auto">
              <a:xfrm flipH="1">
                <a:off x="1914" y="2270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2" name="Freeform 94"/>
              <p:cNvSpPr>
                <a:spLocks/>
              </p:cNvSpPr>
              <p:nvPr/>
            </p:nvSpPr>
            <p:spPr bwMode="auto">
              <a:xfrm flipH="1">
                <a:off x="1914" y="2204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3" name="Freeform 95"/>
              <p:cNvSpPr>
                <a:spLocks/>
              </p:cNvSpPr>
              <p:nvPr/>
            </p:nvSpPr>
            <p:spPr bwMode="auto">
              <a:xfrm flipH="1">
                <a:off x="2347" y="233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4" name="Freeform 96"/>
              <p:cNvSpPr>
                <a:spLocks/>
              </p:cNvSpPr>
              <p:nvPr/>
            </p:nvSpPr>
            <p:spPr bwMode="auto">
              <a:xfrm flipH="1">
                <a:off x="2128" y="2132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5" name="Freeform 97"/>
              <p:cNvSpPr>
                <a:spLocks/>
              </p:cNvSpPr>
              <p:nvPr/>
            </p:nvSpPr>
            <p:spPr bwMode="auto">
              <a:xfrm flipH="1">
                <a:off x="2128" y="233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181484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4648200" y="3886200"/>
            <a:ext cx="4038600" cy="220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If the points on the scatterplot have a downward movement from left to right, we say the relationship between the variables is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negative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spcBef>
                <a:spcPct val="50000"/>
              </a:spcBef>
            </a:pPr>
            <a:endParaRPr lang="en-US" dirty="0"/>
          </a:p>
        </p:txBody>
      </p:sp>
      <p:graphicFrame>
        <p:nvGraphicFramePr>
          <p:cNvPr id="7172" name="Object 4"/>
          <p:cNvGraphicFramePr>
            <a:graphicFrameLocks noChangeAspect="1"/>
          </p:cNvGraphicFramePr>
          <p:nvPr/>
        </p:nvGraphicFramePr>
        <p:xfrm>
          <a:off x="4724400" y="457200"/>
          <a:ext cx="3962400" cy="2300288"/>
        </p:xfrm>
        <a:graphic>
          <a:graphicData uri="http://schemas.openxmlformats.org/presentationml/2006/ole">
            <p:oleObj spid="_x0000_s6172" name="Chart" r:id="rId3" imgW="4660560" imgH="2711880" progId="Excel.Sheet.8">
              <p:embed/>
            </p:oleObj>
          </a:graphicData>
        </a:graphic>
      </p:graphicFrame>
      <p:graphicFrame>
        <p:nvGraphicFramePr>
          <p:cNvPr id="7173" name="Object 5"/>
          <p:cNvGraphicFramePr>
            <a:graphicFrameLocks noChangeAspect="1"/>
          </p:cNvGraphicFramePr>
          <p:nvPr/>
        </p:nvGraphicFramePr>
        <p:xfrm>
          <a:off x="457200" y="4038600"/>
          <a:ext cx="3962400" cy="2300288"/>
        </p:xfrm>
        <a:graphic>
          <a:graphicData uri="http://schemas.openxmlformats.org/presentationml/2006/ole">
            <p:oleObj spid="_x0000_s6173" name="Chart" r:id="rId4" imgW="4660560" imgH="2711880" progId="Excel.Sheet.8">
              <p:embed/>
            </p:oleObj>
          </a:graphicData>
        </a:graphic>
      </p:graphicFrame>
      <p:sp>
        <p:nvSpPr>
          <p:cNvPr id="7240" name="Rectangle 72"/>
          <p:cNvSpPr>
            <a:spLocks noChangeArrowheads="1"/>
          </p:cNvSpPr>
          <p:nvPr/>
        </p:nvSpPr>
        <p:spPr bwMode="auto">
          <a:xfrm>
            <a:off x="1066800" y="4267200"/>
            <a:ext cx="3200400" cy="152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270" name="Group 102"/>
          <p:cNvGrpSpPr>
            <a:grpSpLocks/>
          </p:cNvGrpSpPr>
          <p:nvPr/>
        </p:nvGrpSpPr>
        <p:grpSpPr bwMode="auto">
          <a:xfrm>
            <a:off x="1295400" y="4343400"/>
            <a:ext cx="2478088" cy="1524000"/>
            <a:chOff x="816" y="2736"/>
            <a:chExt cx="1561" cy="960"/>
          </a:xfrm>
        </p:grpSpPr>
        <p:grpSp>
          <p:nvGrpSpPr>
            <p:cNvPr id="7239" name="Group 71"/>
            <p:cNvGrpSpPr>
              <a:grpSpLocks/>
            </p:cNvGrpSpPr>
            <p:nvPr/>
          </p:nvGrpSpPr>
          <p:grpSpPr bwMode="auto">
            <a:xfrm>
              <a:off x="829" y="2806"/>
              <a:ext cx="1548" cy="842"/>
              <a:chOff x="829" y="1525"/>
              <a:chExt cx="1548" cy="842"/>
            </a:xfrm>
          </p:grpSpPr>
          <p:sp>
            <p:nvSpPr>
              <p:cNvPr id="7203" name="Freeform 35"/>
              <p:cNvSpPr>
                <a:spLocks/>
              </p:cNvSpPr>
              <p:nvPr/>
            </p:nvSpPr>
            <p:spPr bwMode="auto">
              <a:xfrm flipH="1">
                <a:off x="1043" y="1525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4" name="Freeform 36"/>
              <p:cNvSpPr>
                <a:spLocks/>
              </p:cNvSpPr>
              <p:nvPr/>
            </p:nvSpPr>
            <p:spPr bwMode="auto">
              <a:xfrm flipH="1">
                <a:off x="1043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5" name="Freeform 37"/>
              <p:cNvSpPr>
                <a:spLocks/>
              </p:cNvSpPr>
              <p:nvPr/>
            </p:nvSpPr>
            <p:spPr bwMode="auto">
              <a:xfrm flipH="1">
                <a:off x="1043" y="2000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6" name="Freeform 38"/>
              <p:cNvSpPr>
                <a:spLocks/>
              </p:cNvSpPr>
              <p:nvPr/>
            </p:nvSpPr>
            <p:spPr bwMode="auto">
              <a:xfrm flipH="1">
                <a:off x="829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7" name="Freeform 39"/>
              <p:cNvSpPr>
                <a:spLocks/>
              </p:cNvSpPr>
              <p:nvPr/>
            </p:nvSpPr>
            <p:spPr bwMode="auto">
              <a:xfrm flipH="1">
                <a:off x="829" y="1525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8" name="Freeform 40"/>
              <p:cNvSpPr>
                <a:spLocks/>
              </p:cNvSpPr>
              <p:nvPr/>
            </p:nvSpPr>
            <p:spPr bwMode="auto">
              <a:xfrm flipH="1">
                <a:off x="1262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auto">
              <a:xfrm flipH="1">
                <a:off x="1262" y="1862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0" name="Freeform 42"/>
              <p:cNvSpPr>
                <a:spLocks/>
              </p:cNvSpPr>
              <p:nvPr/>
            </p:nvSpPr>
            <p:spPr bwMode="auto">
              <a:xfrm flipH="1">
                <a:off x="1476" y="1796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1" name="Freeform 43"/>
              <p:cNvSpPr>
                <a:spLocks/>
              </p:cNvSpPr>
              <p:nvPr/>
            </p:nvSpPr>
            <p:spPr bwMode="auto">
              <a:xfrm flipH="1">
                <a:off x="1476" y="1933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2" name="Freeform 44"/>
              <p:cNvSpPr>
                <a:spLocks/>
              </p:cNvSpPr>
              <p:nvPr/>
            </p:nvSpPr>
            <p:spPr bwMode="auto">
              <a:xfrm flipH="1">
                <a:off x="1476" y="2000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3" name="Freeform 45"/>
              <p:cNvSpPr>
                <a:spLocks/>
              </p:cNvSpPr>
              <p:nvPr/>
            </p:nvSpPr>
            <p:spPr bwMode="auto">
              <a:xfrm flipH="1">
                <a:off x="1476" y="206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4" name="Freeform 46"/>
              <p:cNvSpPr>
                <a:spLocks/>
              </p:cNvSpPr>
              <p:nvPr/>
            </p:nvSpPr>
            <p:spPr bwMode="auto">
              <a:xfrm flipH="1">
                <a:off x="1695" y="1729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5" name="Freeform 47"/>
              <p:cNvSpPr>
                <a:spLocks/>
              </p:cNvSpPr>
              <p:nvPr/>
            </p:nvSpPr>
            <p:spPr bwMode="auto">
              <a:xfrm flipH="1">
                <a:off x="1695" y="2204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6" name="Freeform 48"/>
              <p:cNvSpPr>
                <a:spLocks/>
              </p:cNvSpPr>
              <p:nvPr/>
            </p:nvSpPr>
            <p:spPr bwMode="auto">
              <a:xfrm flipH="1">
                <a:off x="1695" y="1933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7" name="Freeform 49"/>
              <p:cNvSpPr>
                <a:spLocks/>
              </p:cNvSpPr>
              <p:nvPr/>
            </p:nvSpPr>
            <p:spPr bwMode="auto">
              <a:xfrm flipH="1">
                <a:off x="1914" y="2132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8" name="Freeform 50"/>
              <p:cNvSpPr>
                <a:spLocks/>
              </p:cNvSpPr>
              <p:nvPr/>
            </p:nvSpPr>
            <p:spPr bwMode="auto">
              <a:xfrm flipH="1">
                <a:off x="1914" y="2270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9" name="Freeform 51"/>
              <p:cNvSpPr>
                <a:spLocks/>
              </p:cNvSpPr>
              <p:nvPr/>
            </p:nvSpPr>
            <p:spPr bwMode="auto">
              <a:xfrm flipH="1">
                <a:off x="1914" y="2204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20" name="Freeform 52"/>
              <p:cNvSpPr>
                <a:spLocks/>
              </p:cNvSpPr>
              <p:nvPr/>
            </p:nvSpPr>
            <p:spPr bwMode="auto">
              <a:xfrm flipH="1">
                <a:off x="2347" y="233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21" name="Freeform 53"/>
              <p:cNvSpPr>
                <a:spLocks/>
              </p:cNvSpPr>
              <p:nvPr/>
            </p:nvSpPr>
            <p:spPr bwMode="auto">
              <a:xfrm flipH="1">
                <a:off x="2128" y="2132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22" name="Freeform 54"/>
              <p:cNvSpPr>
                <a:spLocks/>
              </p:cNvSpPr>
              <p:nvPr/>
            </p:nvSpPr>
            <p:spPr bwMode="auto">
              <a:xfrm flipH="1">
                <a:off x="2128" y="233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242" name="Line 74"/>
            <p:cNvSpPr>
              <a:spLocks noChangeShapeType="1"/>
            </p:cNvSpPr>
            <p:nvPr/>
          </p:nvSpPr>
          <p:spPr bwMode="auto">
            <a:xfrm>
              <a:off x="816" y="2736"/>
              <a:ext cx="1536" cy="96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66" name="Rectangle 98"/>
          <p:cNvSpPr>
            <a:spLocks noChangeArrowheads="1"/>
          </p:cNvSpPr>
          <p:nvPr/>
        </p:nvSpPr>
        <p:spPr bwMode="auto">
          <a:xfrm>
            <a:off x="5181600" y="762000"/>
            <a:ext cx="3200400" cy="152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269" name="Group 101"/>
          <p:cNvGrpSpPr>
            <a:grpSpLocks/>
          </p:cNvGrpSpPr>
          <p:nvPr/>
        </p:nvGrpSpPr>
        <p:grpSpPr bwMode="auto">
          <a:xfrm>
            <a:off x="5410200" y="914400"/>
            <a:ext cx="2590800" cy="1336675"/>
            <a:chOff x="3408" y="576"/>
            <a:chExt cx="1632" cy="842"/>
          </a:xfrm>
        </p:grpSpPr>
        <p:sp>
          <p:nvSpPr>
            <p:cNvPr id="7241" name="Line 73"/>
            <p:cNvSpPr>
              <a:spLocks noChangeShapeType="1"/>
            </p:cNvSpPr>
            <p:nvPr/>
          </p:nvSpPr>
          <p:spPr bwMode="auto">
            <a:xfrm flipV="1">
              <a:off x="3552" y="576"/>
              <a:ext cx="1488" cy="81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245" name="Group 77"/>
            <p:cNvGrpSpPr>
              <a:grpSpLocks/>
            </p:cNvGrpSpPr>
            <p:nvPr/>
          </p:nvGrpSpPr>
          <p:grpSpPr bwMode="auto">
            <a:xfrm flipH="1">
              <a:off x="3408" y="576"/>
              <a:ext cx="1548" cy="842"/>
              <a:chOff x="829" y="1525"/>
              <a:chExt cx="1548" cy="842"/>
            </a:xfrm>
          </p:grpSpPr>
          <p:sp>
            <p:nvSpPr>
              <p:cNvPr id="7246" name="Freeform 78"/>
              <p:cNvSpPr>
                <a:spLocks/>
              </p:cNvSpPr>
              <p:nvPr/>
            </p:nvSpPr>
            <p:spPr bwMode="auto">
              <a:xfrm flipH="1">
                <a:off x="1043" y="1525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7" name="Freeform 79"/>
              <p:cNvSpPr>
                <a:spLocks/>
              </p:cNvSpPr>
              <p:nvPr/>
            </p:nvSpPr>
            <p:spPr bwMode="auto">
              <a:xfrm flipH="1">
                <a:off x="1043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8" name="Freeform 80"/>
              <p:cNvSpPr>
                <a:spLocks/>
              </p:cNvSpPr>
              <p:nvPr/>
            </p:nvSpPr>
            <p:spPr bwMode="auto">
              <a:xfrm flipH="1">
                <a:off x="1043" y="2000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49" name="Freeform 81"/>
              <p:cNvSpPr>
                <a:spLocks/>
              </p:cNvSpPr>
              <p:nvPr/>
            </p:nvSpPr>
            <p:spPr bwMode="auto">
              <a:xfrm flipH="1">
                <a:off x="829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0" name="Freeform 82"/>
              <p:cNvSpPr>
                <a:spLocks/>
              </p:cNvSpPr>
              <p:nvPr/>
            </p:nvSpPr>
            <p:spPr bwMode="auto">
              <a:xfrm flipH="1">
                <a:off x="829" y="1525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1" name="Freeform 83"/>
              <p:cNvSpPr>
                <a:spLocks/>
              </p:cNvSpPr>
              <p:nvPr/>
            </p:nvSpPr>
            <p:spPr bwMode="auto">
              <a:xfrm flipH="1">
                <a:off x="1262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2" name="Freeform 84"/>
              <p:cNvSpPr>
                <a:spLocks/>
              </p:cNvSpPr>
              <p:nvPr/>
            </p:nvSpPr>
            <p:spPr bwMode="auto">
              <a:xfrm flipH="1">
                <a:off x="1262" y="1862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3" name="Freeform 85"/>
              <p:cNvSpPr>
                <a:spLocks/>
              </p:cNvSpPr>
              <p:nvPr/>
            </p:nvSpPr>
            <p:spPr bwMode="auto">
              <a:xfrm flipH="1">
                <a:off x="1476" y="1796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4" name="Freeform 86"/>
              <p:cNvSpPr>
                <a:spLocks/>
              </p:cNvSpPr>
              <p:nvPr/>
            </p:nvSpPr>
            <p:spPr bwMode="auto">
              <a:xfrm flipH="1">
                <a:off x="1476" y="1933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5" name="Freeform 87"/>
              <p:cNvSpPr>
                <a:spLocks/>
              </p:cNvSpPr>
              <p:nvPr/>
            </p:nvSpPr>
            <p:spPr bwMode="auto">
              <a:xfrm flipH="1">
                <a:off x="1476" y="2000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6" name="Freeform 88"/>
              <p:cNvSpPr>
                <a:spLocks/>
              </p:cNvSpPr>
              <p:nvPr/>
            </p:nvSpPr>
            <p:spPr bwMode="auto">
              <a:xfrm flipH="1">
                <a:off x="1476" y="206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7" name="Freeform 89"/>
              <p:cNvSpPr>
                <a:spLocks/>
              </p:cNvSpPr>
              <p:nvPr/>
            </p:nvSpPr>
            <p:spPr bwMode="auto">
              <a:xfrm flipH="1">
                <a:off x="1695" y="1729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8" name="Freeform 90"/>
              <p:cNvSpPr>
                <a:spLocks/>
              </p:cNvSpPr>
              <p:nvPr/>
            </p:nvSpPr>
            <p:spPr bwMode="auto">
              <a:xfrm flipH="1">
                <a:off x="1695" y="2204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59" name="Freeform 91"/>
              <p:cNvSpPr>
                <a:spLocks/>
              </p:cNvSpPr>
              <p:nvPr/>
            </p:nvSpPr>
            <p:spPr bwMode="auto">
              <a:xfrm flipH="1">
                <a:off x="1695" y="1933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0" name="Freeform 92"/>
              <p:cNvSpPr>
                <a:spLocks/>
              </p:cNvSpPr>
              <p:nvPr/>
            </p:nvSpPr>
            <p:spPr bwMode="auto">
              <a:xfrm flipH="1">
                <a:off x="1914" y="2132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1" name="Freeform 93"/>
              <p:cNvSpPr>
                <a:spLocks/>
              </p:cNvSpPr>
              <p:nvPr/>
            </p:nvSpPr>
            <p:spPr bwMode="auto">
              <a:xfrm flipH="1">
                <a:off x="1914" y="2270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2" name="Freeform 94"/>
              <p:cNvSpPr>
                <a:spLocks/>
              </p:cNvSpPr>
              <p:nvPr/>
            </p:nvSpPr>
            <p:spPr bwMode="auto">
              <a:xfrm flipH="1">
                <a:off x="1914" y="2204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3" name="Freeform 95"/>
              <p:cNvSpPr>
                <a:spLocks/>
              </p:cNvSpPr>
              <p:nvPr/>
            </p:nvSpPr>
            <p:spPr bwMode="auto">
              <a:xfrm flipH="1">
                <a:off x="2347" y="233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4" name="Freeform 96"/>
              <p:cNvSpPr>
                <a:spLocks/>
              </p:cNvSpPr>
              <p:nvPr/>
            </p:nvSpPr>
            <p:spPr bwMode="auto">
              <a:xfrm flipH="1">
                <a:off x="2128" y="2132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65" name="Freeform 97"/>
              <p:cNvSpPr>
                <a:spLocks/>
              </p:cNvSpPr>
              <p:nvPr/>
            </p:nvSpPr>
            <p:spPr bwMode="auto">
              <a:xfrm flipH="1">
                <a:off x="2128" y="233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7268" name="Text Box 100"/>
          <p:cNvSpPr txBox="1">
            <a:spLocks noChangeArrowheads="1"/>
          </p:cNvSpPr>
          <p:nvPr/>
        </p:nvSpPr>
        <p:spPr bwMode="auto">
          <a:xfrm>
            <a:off x="4648200" y="4117975"/>
            <a:ext cx="4038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                </a:t>
            </a:r>
          </a:p>
        </p:txBody>
      </p:sp>
      <p:sp>
        <p:nvSpPr>
          <p:cNvPr id="56" name="Text Box 2"/>
          <p:cNvSpPr txBox="1">
            <a:spLocks noChangeArrowheads="1"/>
          </p:cNvSpPr>
          <p:nvPr/>
        </p:nvSpPr>
        <p:spPr bwMode="auto">
          <a:xfrm>
            <a:off x="152400" y="399633"/>
            <a:ext cx="4419600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If the points on the scatterplot have an upward movement from left to right,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say the relationship between the variables is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positive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spcBef>
                <a:spcPct val="50000"/>
              </a:spcBef>
            </a:pPr>
            <a:endParaRPr lang="en-US" sz="2200" dirty="0"/>
          </a:p>
          <a:p>
            <a:pPr algn="just">
              <a:spcBef>
                <a:spcPct val="50000"/>
              </a:spcBef>
            </a:pPr>
            <a:endParaRPr lang="en-US" sz="2200" dirty="0"/>
          </a:p>
        </p:txBody>
      </p:sp>
    </p:spTree>
    <p:extLst>
      <p:ext uri="{BB962C8B-B14F-4D97-AF65-F5344CB8AC3E}">
        <p14:creationId xmlns="" xmlns:p14="http://schemas.microsoft.com/office/powerpoint/2010/main" val="367648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  <p:bldP spid="7268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8458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 positive relationship means that high scores on one variable  </a:t>
            </a:r>
          </a:p>
        </p:txBody>
      </p:sp>
      <p:grpSp>
        <p:nvGrpSpPr>
          <p:cNvPr id="11267" name="Group 3"/>
          <p:cNvGrpSpPr>
            <a:grpSpLocks/>
          </p:cNvGrpSpPr>
          <p:nvPr/>
        </p:nvGrpSpPr>
        <p:grpSpPr bwMode="auto">
          <a:xfrm>
            <a:off x="838200" y="2667000"/>
            <a:ext cx="6400800" cy="3886200"/>
            <a:chOff x="2976" y="288"/>
            <a:chExt cx="2496" cy="1449"/>
          </a:xfrm>
        </p:grpSpPr>
        <p:graphicFrame>
          <p:nvGraphicFramePr>
            <p:cNvPr id="11268" name="Object 4"/>
            <p:cNvGraphicFramePr>
              <a:graphicFrameLocks noChangeAspect="1"/>
            </p:cNvGraphicFramePr>
            <p:nvPr/>
          </p:nvGraphicFramePr>
          <p:xfrm>
            <a:off x="2976" y="288"/>
            <a:ext cx="2496" cy="1449"/>
          </p:xfrm>
          <a:graphic>
            <a:graphicData uri="http://schemas.openxmlformats.org/presentationml/2006/ole">
              <p:oleObj spid="_x0000_s7183" name="Chart" r:id="rId3" imgW="4660560" imgH="2711880" progId="Excel.Sheet.8">
                <p:embed/>
              </p:oleObj>
            </a:graphicData>
          </a:graphic>
        </p:graphicFrame>
        <p:sp>
          <p:nvSpPr>
            <p:cNvPr id="11269" name="Rectangle 5"/>
            <p:cNvSpPr>
              <a:spLocks noChangeArrowheads="1"/>
            </p:cNvSpPr>
            <p:nvPr/>
          </p:nvSpPr>
          <p:spPr bwMode="auto">
            <a:xfrm>
              <a:off x="3264" y="480"/>
              <a:ext cx="2016" cy="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270" name="Group 6"/>
            <p:cNvGrpSpPr>
              <a:grpSpLocks/>
            </p:cNvGrpSpPr>
            <p:nvPr/>
          </p:nvGrpSpPr>
          <p:grpSpPr bwMode="auto">
            <a:xfrm flipH="1">
              <a:off x="3408" y="576"/>
              <a:ext cx="1548" cy="842"/>
              <a:chOff x="829" y="1525"/>
              <a:chExt cx="1548" cy="842"/>
            </a:xfrm>
          </p:grpSpPr>
          <p:sp>
            <p:nvSpPr>
              <p:cNvPr id="11271" name="Freeform 7"/>
              <p:cNvSpPr>
                <a:spLocks/>
              </p:cNvSpPr>
              <p:nvPr/>
            </p:nvSpPr>
            <p:spPr bwMode="auto">
              <a:xfrm flipH="1">
                <a:off x="1043" y="1525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2" name="Freeform 8"/>
              <p:cNvSpPr>
                <a:spLocks/>
              </p:cNvSpPr>
              <p:nvPr/>
            </p:nvSpPr>
            <p:spPr bwMode="auto">
              <a:xfrm flipH="1">
                <a:off x="1043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3" name="Freeform 9"/>
              <p:cNvSpPr>
                <a:spLocks/>
              </p:cNvSpPr>
              <p:nvPr/>
            </p:nvSpPr>
            <p:spPr bwMode="auto">
              <a:xfrm flipH="1">
                <a:off x="1043" y="2000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4" name="Freeform 10"/>
              <p:cNvSpPr>
                <a:spLocks/>
              </p:cNvSpPr>
              <p:nvPr/>
            </p:nvSpPr>
            <p:spPr bwMode="auto">
              <a:xfrm flipH="1">
                <a:off x="829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5" name="Freeform 11"/>
              <p:cNvSpPr>
                <a:spLocks/>
              </p:cNvSpPr>
              <p:nvPr/>
            </p:nvSpPr>
            <p:spPr bwMode="auto">
              <a:xfrm flipH="1">
                <a:off x="829" y="1525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6" name="Freeform 12"/>
              <p:cNvSpPr>
                <a:spLocks/>
              </p:cNvSpPr>
              <p:nvPr/>
            </p:nvSpPr>
            <p:spPr bwMode="auto">
              <a:xfrm flipH="1">
                <a:off x="1262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7" name="Freeform 13"/>
              <p:cNvSpPr>
                <a:spLocks/>
              </p:cNvSpPr>
              <p:nvPr/>
            </p:nvSpPr>
            <p:spPr bwMode="auto">
              <a:xfrm flipH="1">
                <a:off x="1262" y="1862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8" name="Freeform 14"/>
              <p:cNvSpPr>
                <a:spLocks/>
              </p:cNvSpPr>
              <p:nvPr/>
            </p:nvSpPr>
            <p:spPr bwMode="auto">
              <a:xfrm flipH="1">
                <a:off x="1476" y="1796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9" name="Freeform 15"/>
              <p:cNvSpPr>
                <a:spLocks/>
              </p:cNvSpPr>
              <p:nvPr/>
            </p:nvSpPr>
            <p:spPr bwMode="auto">
              <a:xfrm flipH="1">
                <a:off x="1476" y="1933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0" name="Freeform 16"/>
              <p:cNvSpPr>
                <a:spLocks/>
              </p:cNvSpPr>
              <p:nvPr/>
            </p:nvSpPr>
            <p:spPr bwMode="auto">
              <a:xfrm flipH="1">
                <a:off x="1476" y="2000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1" name="Freeform 17"/>
              <p:cNvSpPr>
                <a:spLocks/>
              </p:cNvSpPr>
              <p:nvPr/>
            </p:nvSpPr>
            <p:spPr bwMode="auto">
              <a:xfrm flipH="1">
                <a:off x="1476" y="206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2" name="Freeform 18"/>
              <p:cNvSpPr>
                <a:spLocks/>
              </p:cNvSpPr>
              <p:nvPr/>
            </p:nvSpPr>
            <p:spPr bwMode="auto">
              <a:xfrm flipH="1">
                <a:off x="1695" y="1729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3" name="Freeform 19"/>
              <p:cNvSpPr>
                <a:spLocks/>
              </p:cNvSpPr>
              <p:nvPr/>
            </p:nvSpPr>
            <p:spPr bwMode="auto">
              <a:xfrm flipH="1">
                <a:off x="1695" y="2204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4" name="Freeform 20"/>
              <p:cNvSpPr>
                <a:spLocks/>
              </p:cNvSpPr>
              <p:nvPr/>
            </p:nvSpPr>
            <p:spPr bwMode="auto">
              <a:xfrm flipH="1">
                <a:off x="1695" y="1933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5" name="Freeform 21"/>
              <p:cNvSpPr>
                <a:spLocks/>
              </p:cNvSpPr>
              <p:nvPr/>
            </p:nvSpPr>
            <p:spPr bwMode="auto">
              <a:xfrm flipH="1">
                <a:off x="1914" y="2132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6" name="Freeform 22"/>
              <p:cNvSpPr>
                <a:spLocks/>
              </p:cNvSpPr>
              <p:nvPr/>
            </p:nvSpPr>
            <p:spPr bwMode="auto">
              <a:xfrm flipH="1">
                <a:off x="1914" y="2270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7" name="Freeform 23"/>
              <p:cNvSpPr>
                <a:spLocks/>
              </p:cNvSpPr>
              <p:nvPr/>
            </p:nvSpPr>
            <p:spPr bwMode="auto">
              <a:xfrm flipH="1">
                <a:off x="1914" y="2204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8" name="Freeform 24"/>
              <p:cNvSpPr>
                <a:spLocks/>
              </p:cNvSpPr>
              <p:nvPr/>
            </p:nvSpPr>
            <p:spPr bwMode="auto">
              <a:xfrm flipH="1">
                <a:off x="2347" y="233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89" name="Freeform 25"/>
              <p:cNvSpPr>
                <a:spLocks/>
              </p:cNvSpPr>
              <p:nvPr/>
            </p:nvSpPr>
            <p:spPr bwMode="auto">
              <a:xfrm flipH="1">
                <a:off x="2128" y="2132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90" name="Freeform 26"/>
              <p:cNvSpPr>
                <a:spLocks/>
              </p:cNvSpPr>
              <p:nvPr/>
            </p:nvSpPr>
            <p:spPr bwMode="auto">
              <a:xfrm flipH="1">
                <a:off x="2128" y="233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457200" y="228600"/>
            <a:ext cx="84582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  <a:p>
            <a:r>
              <a:rPr lang="en-US"/>
              <a:t>              are associated with high scores on the other variable  </a:t>
            </a:r>
          </a:p>
        </p:txBody>
      </p:sp>
      <p:sp>
        <p:nvSpPr>
          <p:cNvPr id="11292" name="Text Box 28"/>
          <p:cNvSpPr txBox="1">
            <a:spLocks noChangeArrowheads="1"/>
          </p:cNvSpPr>
          <p:nvPr/>
        </p:nvSpPr>
        <p:spPr bwMode="auto">
          <a:xfrm>
            <a:off x="457200" y="1555750"/>
            <a:ext cx="8458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  <a:p>
            <a:r>
              <a:rPr lang="en-US"/>
              <a:t>are associated with low scores on the other variable.  </a:t>
            </a:r>
          </a:p>
        </p:txBody>
      </p:sp>
      <p:sp>
        <p:nvSpPr>
          <p:cNvPr id="11293" name="Text Box 29"/>
          <p:cNvSpPr txBox="1">
            <a:spLocks noChangeArrowheads="1"/>
          </p:cNvSpPr>
          <p:nvPr/>
        </p:nvSpPr>
        <p:spPr bwMode="auto">
          <a:xfrm>
            <a:off x="457200" y="155575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It also indicates that low scores on one variable  </a:t>
            </a:r>
          </a:p>
        </p:txBody>
      </p:sp>
      <p:sp>
        <p:nvSpPr>
          <p:cNvPr id="11294" name="Line 30"/>
          <p:cNvSpPr>
            <a:spLocks noChangeShapeType="1"/>
          </p:cNvSpPr>
          <p:nvPr/>
        </p:nvSpPr>
        <p:spPr bwMode="auto">
          <a:xfrm>
            <a:off x="5886450" y="3657600"/>
            <a:ext cx="0" cy="22098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5" name="Line 31"/>
          <p:cNvSpPr>
            <a:spLocks noChangeShapeType="1"/>
          </p:cNvSpPr>
          <p:nvPr/>
        </p:nvSpPr>
        <p:spPr bwMode="auto">
          <a:xfrm flipH="1">
            <a:off x="1600200" y="3505200"/>
            <a:ext cx="4038600" cy="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6" name="Line 32"/>
          <p:cNvSpPr>
            <a:spLocks noChangeShapeType="1"/>
          </p:cNvSpPr>
          <p:nvPr/>
        </p:nvSpPr>
        <p:spPr bwMode="auto">
          <a:xfrm>
            <a:off x="2590800" y="5257800"/>
            <a:ext cx="0" cy="609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7" name="Line 33"/>
          <p:cNvSpPr>
            <a:spLocks noChangeShapeType="1"/>
          </p:cNvSpPr>
          <p:nvPr/>
        </p:nvSpPr>
        <p:spPr bwMode="auto">
          <a:xfrm flipH="1">
            <a:off x="1600200" y="5105400"/>
            <a:ext cx="8382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34005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91" grpId="0" autoUpdateAnimBg="0"/>
      <p:bldP spid="11292" grpId="0" autoUpdateAnimBg="0"/>
      <p:bldP spid="11293" grpId="0" autoUpdateAnimBg="0"/>
      <p:bldP spid="11294" grpId="0" animBg="1"/>
      <p:bldP spid="11295" grpId="0" animBg="1"/>
      <p:bldP spid="11296" grpId="0" animBg="1"/>
      <p:bldP spid="1129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838200" y="2667000"/>
            <a:ext cx="6400800" cy="3886200"/>
            <a:chOff x="2976" y="288"/>
            <a:chExt cx="2496" cy="1449"/>
          </a:xfrm>
        </p:grpSpPr>
        <p:graphicFrame>
          <p:nvGraphicFramePr>
            <p:cNvPr id="9220" name="Object 4"/>
            <p:cNvGraphicFramePr>
              <a:graphicFrameLocks noChangeAspect="1"/>
            </p:cNvGraphicFramePr>
            <p:nvPr/>
          </p:nvGraphicFramePr>
          <p:xfrm>
            <a:off x="2976" y="288"/>
            <a:ext cx="2496" cy="1449"/>
          </p:xfrm>
          <a:graphic>
            <a:graphicData uri="http://schemas.openxmlformats.org/presentationml/2006/ole">
              <p:oleObj spid="_x0000_s8207" name="Chart" r:id="rId3" imgW="4660560" imgH="2711880" progId="Excel.Sheet.8">
                <p:embed/>
              </p:oleObj>
            </a:graphicData>
          </a:graphic>
        </p:graphicFrame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264" y="480"/>
              <a:ext cx="2016" cy="9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9222" name="Group 6"/>
            <p:cNvGrpSpPr>
              <a:grpSpLocks/>
            </p:cNvGrpSpPr>
            <p:nvPr/>
          </p:nvGrpSpPr>
          <p:grpSpPr bwMode="auto">
            <a:xfrm flipH="1">
              <a:off x="3408" y="576"/>
              <a:ext cx="1548" cy="842"/>
              <a:chOff x="829" y="1525"/>
              <a:chExt cx="1548" cy="842"/>
            </a:xfrm>
          </p:grpSpPr>
          <p:sp>
            <p:nvSpPr>
              <p:cNvPr id="9223" name="Freeform 7"/>
              <p:cNvSpPr>
                <a:spLocks/>
              </p:cNvSpPr>
              <p:nvPr/>
            </p:nvSpPr>
            <p:spPr bwMode="auto">
              <a:xfrm flipH="1">
                <a:off x="1043" y="1525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4" name="Freeform 8"/>
              <p:cNvSpPr>
                <a:spLocks/>
              </p:cNvSpPr>
              <p:nvPr/>
            </p:nvSpPr>
            <p:spPr bwMode="auto">
              <a:xfrm flipH="1">
                <a:off x="1043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5" name="Freeform 9"/>
              <p:cNvSpPr>
                <a:spLocks/>
              </p:cNvSpPr>
              <p:nvPr/>
            </p:nvSpPr>
            <p:spPr bwMode="auto">
              <a:xfrm flipH="1">
                <a:off x="1043" y="2000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6" name="Freeform 10"/>
              <p:cNvSpPr>
                <a:spLocks/>
              </p:cNvSpPr>
              <p:nvPr/>
            </p:nvSpPr>
            <p:spPr bwMode="auto">
              <a:xfrm flipH="1">
                <a:off x="829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auto">
              <a:xfrm flipH="1">
                <a:off x="829" y="1525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8" name="Freeform 12"/>
              <p:cNvSpPr>
                <a:spLocks/>
              </p:cNvSpPr>
              <p:nvPr/>
            </p:nvSpPr>
            <p:spPr bwMode="auto">
              <a:xfrm flipH="1">
                <a:off x="1262" y="1658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9" name="Freeform 13"/>
              <p:cNvSpPr>
                <a:spLocks/>
              </p:cNvSpPr>
              <p:nvPr/>
            </p:nvSpPr>
            <p:spPr bwMode="auto">
              <a:xfrm flipH="1">
                <a:off x="1262" y="1862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auto">
              <a:xfrm flipH="1">
                <a:off x="1476" y="1796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1" name="Freeform 15"/>
              <p:cNvSpPr>
                <a:spLocks/>
              </p:cNvSpPr>
              <p:nvPr/>
            </p:nvSpPr>
            <p:spPr bwMode="auto">
              <a:xfrm flipH="1">
                <a:off x="1476" y="1933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2" name="Freeform 16"/>
              <p:cNvSpPr>
                <a:spLocks/>
              </p:cNvSpPr>
              <p:nvPr/>
            </p:nvSpPr>
            <p:spPr bwMode="auto">
              <a:xfrm flipH="1">
                <a:off x="1476" y="2000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3" name="Freeform 17"/>
              <p:cNvSpPr>
                <a:spLocks/>
              </p:cNvSpPr>
              <p:nvPr/>
            </p:nvSpPr>
            <p:spPr bwMode="auto">
              <a:xfrm flipH="1">
                <a:off x="1476" y="206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4" name="Freeform 18"/>
              <p:cNvSpPr>
                <a:spLocks/>
              </p:cNvSpPr>
              <p:nvPr/>
            </p:nvSpPr>
            <p:spPr bwMode="auto">
              <a:xfrm flipH="1">
                <a:off x="1695" y="1729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5" name="Freeform 19"/>
              <p:cNvSpPr>
                <a:spLocks/>
              </p:cNvSpPr>
              <p:nvPr/>
            </p:nvSpPr>
            <p:spPr bwMode="auto">
              <a:xfrm flipH="1">
                <a:off x="1695" y="2204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6" name="Freeform 20"/>
              <p:cNvSpPr>
                <a:spLocks/>
              </p:cNvSpPr>
              <p:nvPr/>
            </p:nvSpPr>
            <p:spPr bwMode="auto">
              <a:xfrm flipH="1">
                <a:off x="1695" y="1933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7" name="Freeform 21"/>
              <p:cNvSpPr>
                <a:spLocks/>
              </p:cNvSpPr>
              <p:nvPr/>
            </p:nvSpPr>
            <p:spPr bwMode="auto">
              <a:xfrm flipH="1">
                <a:off x="1914" y="2132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8" name="Freeform 22"/>
              <p:cNvSpPr>
                <a:spLocks/>
              </p:cNvSpPr>
              <p:nvPr/>
            </p:nvSpPr>
            <p:spPr bwMode="auto">
              <a:xfrm flipH="1">
                <a:off x="1914" y="2270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5 h 31"/>
                  <a:gd name="T4" fmla="*/ 15 w 30"/>
                  <a:gd name="T5" fmla="*/ 31 h 31"/>
                  <a:gd name="T6" fmla="*/ 0 w 30"/>
                  <a:gd name="T7" fmla="*/ 15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1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9" name="Freeform 23"/>
              <p:cNvSpPr>
                <a:spLocks/>
              </p:cNvSpPr>
              <p:nvPr/>
            </p:nvSpPr>
            <p:spPr bwMode="auto">
              <a:xfrm flipH="1">
                <a:off x="1914" y="2204"/>
                <a:ext cx="30" cy="30"/>
              </a:xfrm>
              <a:custGeom>
                <a:avLst/>
                <a:gdLst>
                  <a:gd name="T0" fmla="*/ 15 w 30"/>
                  <a:gd name="T1" fmla="*/ 0 h 30"/>
                  <a:gd name="T2" fmla="*/ 30 w 30"/>
                  <a:gd name="T3" fmla="*/ 15 h 30"/>
                  <a:gd name="T4" fmla="*/ 15 w 30"/>
                  <a:gd name="T5" fmla="*/ 30 h 30"/>
                  <a:gd name="T6" fmla="*/ 0 w 30"/>
                  <a:gd name="T7" fmla="*/ 15 h 30"/>
                  <a:gd name="T8" fmla="*/ 15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15" y="0"/>
                    </a:moveTo>
                    <a:lnTo>
                      <a:pt x="30" y="15"/>
                    </a:lnTo>
                    <a:lnTo>
                      <a:pt x="15" y="30"/>
                    </a:lnTo>
                    <a:lnTo>
                      <a:pt x="0" y="1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0" name="Freeform 24"/>
              <p:cNvSpPr>
                <a:spLocks/>
              </p:cNvSpPr>
              <p:nvPr/>
            </p:nvSpPr>
            <p:spPr bwMode="auto">
              <a:xfrm flipH="1">
                <a:off x="2347" y="233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1" name="Freeform 25"/>
              <p:cNvSpPr>
                <a:spLocks/>
              </p:cNvSpPr>
              <p:nvPr/>
            </p:nvSpPr>
            <p:spPr bwMode="auto">
              <a:xfrm flipH="1">
                <a:off x="2128" y="2132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42" name="Freeform 26"/>
              <p:cNvSpPr>
                <a:spLocks/>
              </p:cNvSpPr>
              <p:nvPr/>
            </p:nvSpPr>
            <p:spPr bwMode="auto">
              <a:xfrm flipH="1">
                <a:off x="2128" y="2336"/>
                <a:ext cx="30" cy="31"/>
              </a:xfrm>
              <a:custGeom>
                <a:avLst/>
                <a:gdLst>
                  <a:gd name="T0" fmla="*/ 15 w 30"/>
                  <a:gd name="T1" fmla="*/ 0 h 31"/>
                  <a:gd name="T2" fmla="*/ 30 w 30"/>
                  <a:gd name="T3" fmla="*/ 16 h 31"/>
                  <a:gd name="T4" fmla="*/ 15 w 30"/>
                  <a:gd name="T5" fmla="*/ 31 h 31"/>
                  <a:gd name="T6" fmla="*/ 0 w 30"/>
                  <a:gd name="T7" fmla="*/ 16 h 31"/>
                  <a:gd name="T8" fmla="*/ 15 w 30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30" y="16"/>
                    </a:lnTo>
                    <a:lnTo>
                      <a:pt x="15" y="31"/>
                    </a:lnTo>
                    <a:lnTo>
                      <a:pt x="0" y="1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80"/>
              </a:solidFill>
              <a:ln w="7938">
                <a:solidFill>
                  <a:srgbClr val="00008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256" name="Rectangle 40"/>
          <p:cNvSpPr>
            <a:spLocks noChangeArrowheads="1"/>
          </p:cNvSpPr>
          <p:nvPr/>
        </p:nvSpPr>
        <p:spPr bwMode="auto">
          <a:xfrm>
            <a:off x="1905000" y="3352800"/>
            <a:ext cx="4572000" cy="2438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8458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 negative relationship means that high scores on one variable  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457200" y="228600"/>
            <a:ext cx="8458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  <a:p>
            <a:r>
              <a:rPr lang="en-US"/>
              <a:t>              are associated with low scores on the other variable.  </a:t>
            </a:r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>
            <a:off x="457200" y="1555750"/>
            <a:ext cx="8458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  <a:p>
            <a:r>
              <a:rPr lang="en-US"/>
              <a:t>are associated with high scores on the other variable.  </a:t>
            </a:r>
          </a:p>
        </p:txBody>
      </p:sp>
      <p:sp>
        <p:nvSpPr>
          <p:cNvPr id="9245" name="Text Box 29"/>
          <p:cNvSpPr txBox="1">
            <a:spLocks noChangeArrowheads="1"/>
          </p:cNvSpPr>
          <p:nvPr/>
        </p:nvSpPr>
        <p:spPr bwMode="auto">
          <a:xfrm>
            <a:off x="457200" y="155575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/>
              <a:t>It also indicates that low scores on one variable  </a:t>
            </a:r>
          </a:p>
        </p:txBody>
      </p:sp>
      <p:sp>
        <p:nvSpPr>
          <p:cNvPr id="9247" name="Line 31"/>
          <p:cNvSpPr>
            <a:spLocks noChangeShapeType="1"/>
          </p:cNvSpPr>
          <p:nvPr/>
        </p:nvSpPr>
        <p:spPr bwMode="auto">
          <a:xfrm>
            <a:off x="5295900" y="5334000"/>
            <a:ext cx="0" cy="53340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8" name="Line 32"/>
          <p:cNvSpPr>
            <a:spLocks noChangeShapeType="1"/>
          </p:cNvSpPr>
          <p:nvPr/>
        </p:nvSpPr>
        <p:spPr bwMode="auto">
          <a:xfrm flipH="1">
            <a:off x="1524000" y="5105400"/>
            <a:ext cx="3562350" cy="0"/>
          </a:xfrm>
          <a:prstGeom prst="line">
            <a:avLst/>
          </a:prstGeom>
          <a:noFill/>
          <a:ln w="38100">
            <a:solidFill>
              <a:srgbClr val="FF33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2" name="Line 36"/>
          <p:cNvSpPr>
            <a:spLocks noChangeShapeType="1"/>
          </p:cNvSpPr>
          <p:nvPr/>
        </p:nvSpPr>
        <p:spPr bwMode="auto">
          <a:xfrm>
            <a:off x="1981200" y="3810000"/>
            <a:ext cx="0" cy="19812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3" name="Line 37"/>
          <p:cNvSpPr>
            <a:spLocks noChangeShapeType="1"/>
          </p:cNvSpPr>
          <p:nvPr/>
        </p:nvSpPr>
        <p:spPr bwMode="auto">
          <a:xfrm flipH="1">
            <a:off x="1447800" y="3581400"/>
            <a:ext cx="38100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9257" name="Group 41"/>
          <p:cNvGrpSpPr>
            <a:grpSpLocks/>
          </p:cNvGrpSpPr>
          <p:nvPr/>
        </p:nvGrpSpPr>
        <p:grpSpPr bwMode="auto">
          <a:xfrm>
            <a:off x="1905000" y="3505200"/>
            <a:ext cx="3962400" cy="2133600"/>
            <a:chOff x="829" y="1525"/>
            <a:chExt cx="1548" cy="842"/>
          </a:xfrm>
        </p:grpSpPr>
        <p:sp>
          <p:nvSpPr>
            <p:cNvPr id="9258" name="Freeform 42"/>
            <p:cNvSpPr>
              <a:spLocks/>
            </p:cNvSpPr>
            <p:nvPr/>
          </p:nvSpPr>
          <p:spPr bwMode="auto">
            <a:xfrm flipH="1">
              <a:off x="1043" y="1525"/>
              <a:ext cx="30" cy="31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5 h 31"/>
                <a:gd name="T4" fmla="*/ 15 w 30"/>
                <a:gd name="T5" fmla="*/ 31 h 31"/>
                <a:gd name="T6" fmla="*/ 0 w 30"/>
                <a:gd name="T7" fmla="*/ 15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5"/>
                  </a:lnTo>
                  <a:lnTo>
                    <a:pt x="15" y="31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9" name="Freeform 43"/>
            <p:cNvSpPr>
              <a:spLocks/>
            </p:cNvSpPr>
            <p:nvPr/>
          </p:nvSpPr>
          <p:spPr bwMode="auto">
            <a:xfrm flipH="1">
              <a:off x="1043" y="1658"/>
              <a:ext cx="30" cy="30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15 h 30"/>
                <a:gd name="T4" fmla="*/ 15 w 30"/>
                <a:gd name="T5" fmla="*/ 30 h 30"/>
                <a:gd name="T6" fmla="*/ 0 w 30"/>
                <a:gd name="T7" fmla="*/ 15 h 30"/>
                <a:gd name="T8" fmla="*/ 15 w 3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15"/>
                  </a:lnTo>
                  <a:lnTo>
                    <a:pt x="15" y="3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0" name="Freeform 44"/>
            <p:cNvSpPr>
              <a:spLocks/>
            </p:cNvSpPr>
            <p:nvPr/>
          </p:nvSpPr>
          <p:spPr bwMode="auto">
            <a:xfrm flipH="1">
              <a:off x="1043" y="2000"/>
              <a:ext cx="30" cy="30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15 h 30"/>
                <a:gd name="T4" fmla="*/ 15 w 30"/>
                <a:gd name="T5" fmla="*/ 30 h 30"/>
                <a:gd name="T6" fmla="*/ 0 w 30"/>
                <a:gd name="T7" fmla="*/ 15 h 30"/>
                <a:gd name="T8" fmla="*/ 15 w 3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15"/>
                  </a:lnTo>
                  <a:lnTo>
                    <a:pt x="15" y="3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1" name="Freeform 45"/>
            <p:cNvSpPr>
              <a:spLocks/>
            </p:cNvSpPr>
            <p:nvPr/>
          </p:nvSpPr>
          <p:spPr bwMode="auto">
            <a:xfrm flipH="1">
              <a:off x="829" y="1658"/>
              <a:ext cx="30" cy="30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15 h 30"/>
                <a:gd name="T4" fmla="*/ 15 w 30"/>
                <a:gd name="T5" fmla="*/ 30 h 30"/>
                <a:gd name="T6" fmla="*/ 0 w 30"/>
                <a:gd name="T7" fmla="*/ 15 h 30"/>
                <a:gd name="T8" fmla="*/ 15 w 3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15"/>
                  </a:lnTo>
                  <a:lnTo>
                    <a:pt x="15" y="3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2" name="Freeform 46"/>
            <p:cNvSpPr>
              <a:spLocks/>
            </p:cNvSpPr>
            <p:nvPr/>
          </p:nvSpPr>
          <p:spPr bwMode="auto">
            <a:xfrm flipH="1">
              <a:off x="829" y="1525"/>
              <a:ext cx="30" cy="31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5 h 31"/>
                <a:gd name="T4" fmla="*/ 15 w 30"/>
                <a:gd name="T5" fmla="*/ 31 h 31"/>
                <a:gd name="T6" fmla="*/ 0 w 30"/>
                <a:gd name="T7" fmla="*/ 15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5"/>
                  </a:lnTo>
                  <a:lnTo>
                    <a:pt x="15" y="31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3" name="Freeform 47"/>
            <p:cNvSpPr>
              <a:spLocks/>
            </p:cNvSpPr>
            <p:nvPr/>
          </p:nvSpPr>
          <p:spPr bwMode="auto">
            <a:xfrm flipH="1">
              <a:off x="1262" y="1658"/>
              <a:ext cx="30" cy="30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15 h 30"/>
                <a:gd name="T4" fmla="*/ 15 w 30"/>
                <a:gd name="T5" fmla="*/ 30 h 30"/>
                <a:gd name="T6" fmla="*/ 0 w 30"/>
                <a:gd name="T7" fmla="*/ 15 h 30"/>
                <a:gd name="T8" fmla="*/ 15 w 3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15"/>
                  </a:lnTo>
                  <a:lnTo>
                    <a:pt x="15" y="3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4" name="Freeform 48"/>
            <p:cNvSpPr>
              <a:spLocks/>
            </p:cNvSpPr>
            <p:nvPr/>
          </p:nvSpPr>
          <p:spPr bwMode="auto">
            <a:xfrm flipH="1">
              <a:off x="1262" y="1862"/>
              <a:ext cx="30" cy="30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15 h 30"/>
                <a:gd name="T4" fmla="*/ 15 w 30"/>
                <a:gd name="T5" fmla="*/ 30 h 30"/>
                <a:gd name="T6" fmla="*/ 0 w 30"/>
                <a:gd name="T7" fmla="*/ 15 h 30"/>
                <a:gd name="T8" fmla="*/ 15 w 3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15"/>
                  </a:lnTo>
                  <a:lnTo>
                    <a:pt x="15" y="3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5" name="Freeform 49"/>
            <p:cNvSpPr>
              <a:spLocks/>
            </p:cNvSpPr>
            <p:nvPr/>
          </p:nvSpPr>
          <p:spPr bwMode="auto">
            <a:xfrm flipH="1">
              <a:off x="1476" y="1796"/>
              <a:ext cx="30" cy="30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15 h 30"/>
                <a:gd name="T4" fmla="*/ 15 w 30"/>
                <a:gd name="T5" fmla="*/ 30 h 30"/>
                <a:gd name="T6" fmla="*/ 0 w 30"/>
                <a:gd name="T7" fmla="*/ 15 h 30"/>
                <a:gd name="T8" fmla="*/ 15 w 3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15"/>
                  </a:lnTo>
                  <a:lnTo>
                    <a:pt x="15" y="3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6" name="Freeform 50"/>
            <p:cNvSpPr>
              <a:spLocks/>
            </p:cNvSpPr>
            <p:nvPr/>
          </p:nvSpPr>
          <p:spPr bwMode="auto">
            <a:xfrm flipH="1">
              <a:off x="1476" y="1933"/>
              <a:ext cx="30" cy="31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6 h 31"/>
                <a:gd name="T4" fmla="*/ 15 w 30"/>
                <a:gd name="T5" fmla="*/ 31 h 31"/>
                <a:gd name="T6" fmla="*/ 0 w 30"/>
                <a:gd name="T7" fmla="*/ 16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6"/>
                  </a:lnTo>
                  <a:lnTo>
                    <a:pt x="15" y="31"/>
                  </a:lnTo>
                  <a:lnTo>
                    <a:pt x="0" y="1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7" name="Freeform 51"/>
            <p:cNvSpPr>
              <a:spLocks/>
            </p:cNvSpPr>
            <p:nvPr/>
          </p:nvSpPr>
          <p:spPr bwMode="auto">
            <a:xfrm flipH="1">
              <a:off x="1476" y="2000"/>
              <a:ext cx="30" cy="30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15 h 30"/>
                <a:gd name="T4" fmla="*/ 15 w 30"/>
                <a:gd name="T5" fmla="*/ 30 h 30"/>
                <a:gd name="T6" fmla="*/ 0 w 30"/>
                <a:gd name="T7" fmla="*/ 15 h 30"/>
                <a:gd name="T8" fmla="*/ 15 w 3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15"/>
                  </a:lnTo>
                  <a:lnTo>
                    <a:pt x="15" y="3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8" name="Freeform 52"/>
            <p:cNvSpPr>
              <a:spLocks/>
            </p:cNvSpPr>
            <p:nvPr/>
          </p:nvSpPr>
          <p:spPr bwMode="auto">
            <a:xfrm flipH="1">
              <a:off x="1476" y="2066"/>
              <a:ext cx="30" cy="31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5 h 31"/>
                <a:gd name="T4" fmla="*/ 15 w 30"/>
                <a:gd name="T5" fmla="*/ 31 h 31"/>
                <a:gd name="T6" fmla="*/ 0 w 30"/>
                <a:gd name="T7" fmla="*/ 15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5"/>
                  </a:lnTo>
                  <a:lnTo>
                    <a:pt x="15" y="31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9" name="Freeform 53"/>
            <p:cNvSpPr>
              <a:spLocks/>
            </p:cNvSpPr>
            <p:nvPr/>
          </p:nvSpPr>
          <p:spPr bwMode="auto">
            <a:xfrm flipH="1">
              <a:off x="1695" y="1729"/>
              <a:ext cx="30" cy="31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5 h 31"/>
                <a:gd name="T4" fmla="*/ 15 w 30"/>
                <a:gd name="T5" fmla="*/ 31 h 31"/>
                <a:gd name="T6" fmla="*/ 0 w 30"/>
                <a:gd name="T7" fmla="*/ 15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5"/>
                  </a:lnTo>
                  <a:lnTo>
                    <a:pt x="15" y="31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0" name="Freeform 54"/>
            <p:cNvSpPr>
              <a:spLocks/>
            </p:cNvSpPr>
            <p:nvPr/>
          </p:nvSpPr>
          <p:spPr bwMode="auto">
            <a:xfrm flipH="1">
              <a:off x="1695" y="2204"/>
              <a:ext cx="30" cy="30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15 h 30"/>
                <a:gd name="T4" fmla="*/ 15 w 30"/>
                <a:gd name="T5" fmla="*/ 30 h 30"/>
                <a:gd name="T6" fmla="*/ 0 w 30"/>
                <a:gd name="T7" fmla="*/ 15 h 30"/>
                <a:gd name="T8" fmla="*/ 15 w 3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15"/>
                  </a:lnTo>
                  <a:lnTo>
                    <a:pt x="15" y="3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1" name="Freeform 55"/>
            <p:cNvSpPr>
              <a:spLocks/>
            </p:cNvSpPr>
            <p:nvPr/>
          </p:nvSpPr>
          <p:spPr bwMode="auto">
            <a:xfrm flipH="1">
              <a:off x="1695" y="1933"/>
              <a:ext cx="30" cy="31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6 h 31"/>
                <a:gd name="T4" fmla="*/ 15 w 30"/>
                <a:gd name="T5" fmla="*/ 31 h 31"/>
                <a:gd name="T6" fmla="*/ 0 w 30"/>
                <a:gd name="T7" fmla="*/ 16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6"/>
                  </a:lnTo>
                  <a:lnTo>
                    <a:pt x="15" y="31"/>
                  </a:lnTo>
                  <a:lnTo>
                    <a:pt x="0" y="1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2" name="Freeform 56"/>
            <p:cNvSpPr>
              <a:spLocks/>
            </p:cNvSpPr>
            <p:nvPr/>
          </p:nvSpPr>
          <p:spPr bwMode="auto">
            <a:xfrm flipH="1">
              <a:off x="1914" y="2132"/>
              <a:ext cx="30" cy="31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6 h 31"/>
                <a:gd name="T4" fmla="*/ 15 w 30"/>
                <a:gd name="T5" fmla="*/ 31 h 31"/>
                <a:gd name="T6" fmla="*/ 0 w 30"/>
                <a:gd name="T7" fmla="*/ 16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6"/>
                  </a:lnTo>
                  <a:lnTo>
                    <a:pt x="15" y="31"/>
                  </a:lnTo>
                  <a:lnTo>
                    <a:pt x="0" y="1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3" name="Freeform 57"/>
            <p:cNvSpPr>
              <a:spLocks/>
            </p:cNvSpPr>
            <p:nvPr/>
          </p:nvSpPr>
          <p:spPr bwMode="auto">
            <a:xfrm flipH="1">
              <a:off x="1914" y="2270"/>
              <a:ext cx="30" cy="31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5 h 31"/>
                <a:gd name="T4" fmla="*/ 15 w 30"/>
                <a:gd name="T5" fmla="*/ 31 h 31"/>
                <a:gd name="T6" fmla="*/ 0 w 30"/>
                <a:gd name="T7" fmla="*/ 15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5"/>
                  </a:lnTo>
                  <a:lnTo>
                    <a:pt x="15" y="31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4" name="Freeform 58"/>
            <p:cNvSpPr>
              <a:spLocks/>
            </p:cNvSpPr>
            <p:nvPr/>
          </p:nvSpPr>
          <p:spPr bwMode="auto">
            <a:xfrm flipH="1">
              <a:off x="1914" y="2204"/>
              <a:ext cx="30" cy="30"/>
            </a:xfrm>
            <a:custGeom>
              <a:avLst/>
              <a:gdLst>
                <a:gd name="T0" fmla="*/ 15 w 30"/>
                <a:gd name="T1" fmla="*/ 0 h 30"/>
                <a:gd name="T2" fmla="*/ 30 w 30"/>
                <a:gd name="T3" fmla="*/ 15 h 30"/>
                <a:gd name="T4" fmla="*/ 15 w 30"/>
                <a:gd name="T5" fmla="*/ 30 h 30"/>
                <a:gd name="T6" fmla="*/ 0 w 30"/>
                <a:gd name="T7" fmla="*/ 15 h 30"/>
                <a:gd name="T8" fmla="*/ 15 w 30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30" y="15"/>
                  </a:lnTo>
                  <a:lnTo>
                    <a:pt x="15" y="30"/>
                  </a:lnTo>
                  <a:lnTo>
                    <a:pt x="0" y="1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5" name="Freeform 59"/>
            <p:cNvSpPr>
              <a:spLocks/>
            </p:cNvSpPr>
            <p:nvPr/>
          </p:nvSpPr>
          <p:spPr bwMode="auto">
            <a:xfrm flipH="1">
              <a:off x="2347" y="2336"/>
              <a:ext cx="30" cy="31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6 h 31"/>
                <a:gd name="T4" fmla="*/ 15 w 30"/>
                <a:gd name="T5" fmla="*/ 31 h 31"/>
                <a:gd name="T6" fmla="*/ 0 w 30"/>
                <a:gd name="T7" fmla="*/ 16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6"/>
                  </a:lnTo>
                  <a:lnTo>
                    <a:pt x="15" y="31"/>
                  </a:lnTo>
                  <a:lnTo>
                    <a:pt x="0" y="1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6" name="Freeform 60"/>
            <p:cNvSpPr>
              <a:spLocks/>
            </p:cNvSpPr>
            <p:nvPr/>
          </p:nvSpPr>
          <p:spPr bwMode="auto">
            <a:xfrm flipH="1">
              <a:off x="2128" y="2132"/>
              <a:ext cx="30" cy="31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6 h 31"/>
                <a:gd name="T4" fmla="*/ 15 w 30"/>
                <a:gd name="T5" fmla="*/ 31 h 31"/>
                <a:gd name="T6" fmla="*/ 0 w 30"/>
                <a:gd name="T7" fmla="*/ 16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6"/>
                  </a:lnTo>
                  <a:lnTo>
                    <a:pt x="15" y="31"/>
                  </a:lnTo>
                  <a:lnTo>
                    <a:pt x="0" y="1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7" name="Freeform 61"/>
            <p:cNvSpPr>
              <a:spLocks/>
            </p:cNvSpPr>
            <p:nvPr/>
          </p:nvSpPr>
          <p:spPr bwMode="auto">
            <a:xfrm flipH="1">
              <a:off x="2128" y="2336"/>
              <a:ext cx="30" cy="31"/>
            </a:xfrm>
            <a:custGeom>
              <a:avLst/>
              <a:gdLst>
                <a:gd name="T0" fmla="*/ 15 w 30"/>
                <a:gd name="T1" fmla="*/ 0 h 31"/>
                <a:gd name="T2" fmla="*/ 30 w 30"/>
                <a:gd name="T3" fmla="*/ 16 h 31"/>
                <a:gd name="T4" fmla="*/ 15 w 30"/>
                <a:gd name="T5" fmla="*/ 31 h 31"/>
                <a:gd name="T6" fmla="*/ 0 w 30"/>
                <a:gd name="T7" fmla="*/ 16 h 31"/>
                <a:gd name="T8" fmla="*/ 15 w 30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30" y="16"/>
                  </a:lnTo>
                  <a:lnTo>
                    <a:pt x="15" y="31"/>
                  </a:lnTo>
                  <a:lnTo>
                    <a:pt x="0" y="1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80"/>
            </a:solidFill>
            <a:ln w="7938">
              <a:solidFill>
                <a:srgbClr val="000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74740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43" grpId="0" autoUpdateAnimBg="0"/>
      <p:bldP spid="9244" grpId="0" autoUpdateAnimBg="0"/>
      <p:bldP spid="9245" grpId="0" autoUpdateAnimBg="0"/>
      <p:bldP spid="9247" grpId="0" animBg="1"/>
      <p:bldP spid="9248" grpId="0" animBg="1"/>
      <p:bldP spid="9252" grpId="0" animBg="1"/>
      <p:bldP spid="925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2296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Scatter Plot of No relationship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917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2296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Correlation measures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direction 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and strength of the linear relationship between two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random variables.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other words, two variables are said to be correlated if they tend to vary in some direction simultaneously.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If both variables tend to increase (or decrease) together, the correlation is said to be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direct or positive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E.g. The length of an iron bar will increase as the temperature increases.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one variable tends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to increase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 the other variable decreases, the correlation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 said to be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inverse or negative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E.g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If time spent on watching TV increases, then Grades of students decrease.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 variable neither increases nor decreases in response to an increase or decrease in other variable then 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correlation is said to be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Zero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E.g. The correlation between the shoe price and time spent on exercise is zero.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901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5344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Notations:</a:t>
            </a: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For population data, it is denoted by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Greek letter (</a:t>
            </a:r>
            <a:r>
              <a:rPr lang="el-GR" sz="2200" dirty="0" smtClean="0">
                <a:latin typeface="Times New Roman" pitchFamily="18" charset="0"/>
                <a:cs typeface="Times New Roman" pitchFamily="18" charset="0"/>
              </a:rPr>
              <a:t>ρ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For sample data it is denoted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by the roman letter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 or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200" baseline="-25000" dirty="0" err="1">
                <a:latin typeface="Times New Roman" pitchFamily="18" charset="0"/>
                <a:cs typeface="Times New Roman" pitchFamily="18" charset="0"/>
              </a:rPr>
              <a:t>xy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 algn="just"/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Range:</a:t>
            </a: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Correlation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always lies between -1 and 1 inclusive. </a:t>
            </a:r>
          </a:p>
          <a:p>
            <a:pPr lvl="1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-1 means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perfect negative linear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association</a:t>
            </a:r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0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means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No linear association</a:t>
            </a:r>
          </a:p>
          <a:p>
            <a:pPr lvl="1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+1 means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perfect positive linear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association</a:t>
            </a:r>
          </a:p>
          <a:p>
            <a:pPr lvl="1" algn="just"/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endParaRPr lang="en-US" sz="2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508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45720" indent="0" algn="just"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correlation analysis, both the variables are random and hence treated symmetrically, i.e. there is NO distinction between dependent and independent variables.</a:t>
            </a:r>
          </a:p>
          <a:p>
            <a:pPr lvl="1" algn="just"/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regression analysis (to be discussed in forthcoming lectures), we are interested in determining the dependence of one variable (that is random) upon the other variable that is non-random or fixed and in addition, we are interested in predicting the average value of the dependent variable by using the known values of other variable (called independent variable).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813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algn="just"/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is no assumption of causality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fact that correlation exists between two variables does not imply any Cause and Effect relationship but it describes only the linear association.</a:t>
            </a:r>
          </a:p>
          <a:p>
            <a:pPr marL="0" indent="0" algn="just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Correlation is a necessary, but not a sufficient condition for determining causality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401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Example: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Two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unrelated variables such as ‘sale of bananas’ and ‘the death rate from cancer’ in a city, may produce a high positive correlation which may be due to a third unknown variable (called confounding variable, namely, the city population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larger the city, the more consumption of bananas and the higher will be the death rate from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cancer.</a:t>
            </a:r>
          </a:p>
          <a:p>
            <a:pPr marL="0" indent="0" algn="just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Clearly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this is a false of merely incidental correlation which is the result of a third variable, the city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size.</a:t>
            </a:r>
          </a:p>
          <a:p>
            <a:pPr marL="0" indent="0"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Such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false correlation between two unconnected variables is called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Spurious or non-sense correlation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Therefore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one should be very careful in interpreting the correlation coefficient as a measure of relationship or interdependence between two variables.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438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Correlation: Computation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676400"/>
                <a:ext cx="8153400" cy="4876800"/>
              </a:xfrm>
            </p:spPr>
            <p:txBody>
              <a:bodyPr>
                <a:noAutofit/>
              </a:bodyPr>
              <a:lstStyle/>
              <a:p>
                <a:pPr marL="45720" indent="0" algn="just">
                  <a:buNone/>
                </a:pPr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Pearson Product Moment Correlation Coefficient</a:t>
                </a:r>
              </a:p>
              <a:p>
                <a:pPr marL="0" indent="0" algn="just">
                  <a:buNone/>
                </a:pPr>
                <a:r>
                  <a:rPr lang="en-US" sz="2100" dirty="0" smtClean="0">
                    <a:latin typeface="Times New Roman" pitchFamily="18" charset="0"/>
                    <a:cs typeface="Times New Roman" pitchFamily="18" charset="0"/>
                  </a:rPr>
                  <a:t>It is a numerical measure of strength in the linear relationship between any two variables, sometimes called coefficient of simple correlation or total correlation or simply the correlation coefficient.</a:t>
                </a:r>
              </a:p>
              <a:p>
                <a:pPr marL="0" indent="0" algn="just">
                  <a:buNone/>
                </a:pPr>
                <a:endParaRPr lang="en-US" sz="21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sz="2100" dirty="0" smtClean="0">
                    <a:latin typeface="Times New Roman" pitchFamily="18" charset="0"/>
                    <a:cs typeface="Times New Roman" pitchFamily="18" charset="0"/>
                  </a:rPr>
                  <a:t>The population correlation coefficient for a bivariate distribution is: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b="0" i="1">
                          <a:latin typeface="Cambria Math"/>
                        </a:rPr>
                        <m:t>𝜌</m:t>
                      </m:r>
                      <m:r>
                        <a:rPr lang="en-US" sz="2100" b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1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100" b="0" i="1">
                              <a:latin typeface="Cambria Math"/>
                            </a:rPr>
                            <m:t>𝐶𝑜𝑣</m:t>
                          </m:r>
                          <m:d>
                            <m:dPr>
                              <m:ctrlPr>
                                <a:rPr lang="en-US" sz="21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100" b="0" i="1">
                                  <a:latin typeface="Cambria Math"/>
                                </a:rPr>
                                <m:t>𝑋</m:t>
                              </m:r>
                              <m:r>
                                <a:rPr lang="en-US" sz="2100" b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100" b="0" i="1">
                                  <a:latin typeface="Cambria Math"/>
                                </a:rPr>
                                <m:t>𝑌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1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100" b="0" i="1">
                                  <a:latin typeface="Cambria Math"/>
                                </a:rPr>
                                <m:t>𝑉𝑎𝑟</m:t>
                              </m:r>
                              <m:d>
                                <m:dPr>
                                  <m:ctrlPr>
                                    <a:rPr lang="en-US" sz="21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100" b="0" i="1">
                                      <a:latin typeface="Cambria Math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m:rPr>
                                  <m:nor/>
                                </m:rPr>
                                <a:rPr lang="en-US" sz="2100" i="1">
                                  <a:latin typeface="Times New Roman" pitchFamily="18" charset="0"/>
                                  <a:cs typeface="Times New Roman" pitchFamily="18" charset="0"/>
                                </a:rPr>
                                <m:t> </m:t>
                              </m:r>
                              <m:r>
                                <a:rPr lang="en-US" sz="2100" b="0" i="1">
                                  <a:latin typeface="Cambria Math"/>
                                </a:rPr>
                                <m:t>𝑉𝑎𝑟</m:t>
                              </m:r>
                              <m:d>
                                <m:dPr>
                                  <m:ctrlPr>
                                    <a:rPr lang="en-US" sz="2100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2100" b="0" i="1">
                                      <a:latin typeface="Cambria Math"/>
                                    </a:rPr>
                                    <m:t>𝑌</m:t>
                                  </m:r>
                                </m:e>
                              </m:d>
                            </m:e>
                          </m:rad>
                        </m:den>
                      </m:f>
                    </m:oMath>
                  </m:oMathPara>
                </a14:m>
                <a:endParaRPr lang="en-US" sz="21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 algn="just">
                  <a:buNone/>
                </a:pPr>
                <a:r>
                  <a:rPr lang="en-US" sz="2100" dirty="0"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sz="2100" dirty="0" smtClean="0">
                    <a:latin typeface="Times New Roman" pitchFamily="18" charset="0"/>
                    <a:cs typeface="Times New Roman" pitchFamily="18" charset="0"/>
                  </a:rPr>
                  <a:t>Sample </a:t>
                </a:r>
                <a:r>
                  <a:rPr lang="en-US" sz="2100" dirty="0">
                    <a:latin typeface="Times New Roman" pitchFamily="18" charset="0"/>
                    <a:cs typeface="Times New Roman" pitchFamily="18" charset="0"/>
                  </a:rPr>
                  <a:t>correlation coefficient for a bivariate distribution is:</a:t>
                </a:r>
              </a:p>
              <a:p>
                <a:pPr marL="0" indent="0" algn="just">
                  <a:buNone/>
                </a:pPr>
                <a:endParaRPr lang="en-US" sz="21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676400"/>
                <a:ext cx="8153400" cy="4876800"/>
              </a:xfrm>
              <a:blipFill rotWithShape="1">
                <a:blip r:embed="rId4"/>
                <a:stretch>
                  <a:fillRect l="-898" t="-625" r="-1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160963"/>
            <a:ext cx="5930499" cy="1468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3557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Correlation: Computation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Computationally easier version is:</a:t>
            </a:r>
            <a:endParaRPr lang="en-US" sz="21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1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1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OR</a:t>
            </a:r>
          </a:p>
          <a:p>
            <a:pPr marL="0" indent="0" algn="just">
              <a:buNone/>
            </a:pPr>
            <a:endParaRPr lang="en-US" sz="21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1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Note: r is a pure number and hence is unit less.</a:t>
            </a:r>
            <a:endParaRPr lang="en-US" sz="2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09800"/>
            <a:ext cx="4242324" cy="1673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575175"/>
            <a:ext cx="4693985" cy="106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95259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Correlation: Computation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Example: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Consider a hypothetical data on two variables X and Y.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Calculate product moment coefficient of correlation between X and Y.</a:t>
            </a: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05838923"/>
              </p:ext>
            </p:extLst>
          </p:nvPr>
        </p:nvGraphicFramePr>
        <p:xfrm>
          <a:off x="609600" y="2819400"/>
          <a:ext cx="174171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4608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Correlation: Computation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Solution: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186847"/>
              </p:ext>
            </p:extLst>
          </p:nvPr>
        </p:nvGraphicFramePr>
        <p:xfrm>
          <a:off x="0" y="2819400"/>
          <a:ext cx="8717028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876"/>
                <a:gridCol w="500380"/>
                <a:gridCol w="500380"/>
                <a:gridCol w="1135380"/>
                <a:gridCol w="1198880"/>
                <a:gridCol w="1122744"/>
                <a:gridCol w="1186244"/>
                <a:gridCol w="2164144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(X-</a:t>
                      </a:r>
                      <a:r>
                        <a:rPr lang="en-US" dirty="0" err="1" smtClean="0"/>
                        <a:t>Xbar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(X-</a:t>
                      </a:r>
                      <a:r>
                        <a:rPr lang="en-US" dirty="0" err="1" smtClean="0"/>
                        <a:t>Xbar</a:t>
                      </a:r>
                      <a:r>
                        <a:rPr lang="en-US" dirty="0" smtClean="0"/>
                        <a:t>)</a:t>
                      </a:r>
                      <a:r>
                        <a:rPr lang="en-US" baseline="30000" dirty="0" smtClean="0"/>
                        <a:t>2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(Y-</a:t>
                      </a:r>
                      <a:r>
                        <a:rPr lang="en-US" dirty="0" err="1" smtClean="0"/>
                        <a:t>Ybar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(Y-</a:t>
                      </a:r>
                      <a:r>
                        <a:rPr lang="en-US" dirty="0" err="1" smtClean="0"/>
                        <a:t>Ybar</a:t>
                      </a:r>
                      <a:r>
                        <a:rPr lang="en-US" dirty="0" smtClean="0"/>
                        <a:t>)</a:t>
                      </a:r>
                      <a:r>
                        <a:rPr lang="en-US" baseline="30000" dirty="0" smtClean="0"/>
                        <a:t>2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(X-</a:t>
                      </a:r>
                      <a:r>
                        <a:rPr lang="en-US" dirty="0" err="1" smtClean="0"/>
                        <a:t>Xbar</a:t>
                      </a:r>
                      <a:r>
                        <a:rPr lang="en-US" dirty="0" smtClean="0"/>
                        <a:t>)* (Y-</a:t>
                      </a:r>
                      <a:r>
                        <a:rPr lang="en-US" dirty="0" err="1" smtClean="0"/>
                        <a:t>Ybar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Total=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861050"/>
            <a:ext cx="4176960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0"/>
            <a:ext cx="320553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5020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Correlation: Computation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Solution: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10873376"/>
              </p:ext>
            </p:extLst>
          </p:nvPr>
        </p:nvGraphicFramePr>
        <p:xfrm>
          <a:off x="0" y="2819400"/>
          <a:ext cx="8717028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876"/>
                <a:gridCol w="500380"/>
                <a:gridCol w="500380"/>
                <a:gridCol w="1135380"/>
                <a:gridCol w="1198880"/>
                <a:gridCol w="1122744"/>
                <a:gridCol w="1186244"/>
                <a:gridCol w="2164144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(X-</a:t>
                      </a:r>
                      <a:r>
                        <a:rPr lang="en-US" dirty="0" err="1" smtClean="0"/>
                        <a:t>Xbar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(X-</a:t>
                      </a:r>
                      <a:r>
                        <a:rPr lang="en-US" dirty="0" err="1" smtClean="0"/>
                        <a:t>Xbar</a:t>
                      </a:r>
                      <a:r>
                        <a:rPr lang="en-US" dirty="0" smtClean="0"/>
                        <a:t>)</a:t>
                      </a:r>
                      <a:r>
                        <a:rPr lang="en-US" baseline="30000" dirty="0" smtClean="0"/>
                        <a:t>2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(Y-</a:t>
                      </a:r>
                      <a:r>
                        <a:rPr lang="en-US" dirty="0" err="1" smtClean="0"/>
                        <a:t>Ybar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(Y-</a:t>
                      </a:r>
                      <a:r>
                        <a:rPr lang="en-US" dirty="0" err="1" smtClean="0"/>
                        <a:t>Ybar</a:t>
                      </a:r>
                      <a:r>
                        <a:rPr lang="en-US" dirty="0" smtClean="0"/>
                        <a:t>)</a:t>
                      </a:r>
                      <a:r>
                        <a:rPr lang="en-US" baseline="30000" dirty="0" smtClean="0"/>
                        <a:t>2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(X-</a:t>
                      </a:r>
                      <a:r>
                        <a:rPr lang="en-US" dirty="0" err="1" smtClean="0"/>
                        <a:t>Xbar</a:t>
                      </a:r>
                      <a:r>
                        <a:rPr lang="en-US" dirty="0" smtClean="0"/>
                        <a:t>)* (Y-</a:t>
                      </a:r>
                      <a:r>
                        <a:rPr lang="en-US" dirty="0" err="1" smtClean="0"/>
                        <a:t>Ybar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Total=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31925"/>
            <a:ext cx="5720016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0427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Correlation: Computation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Alternative Method: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59220287"/>
              </p:ext>
            </p:extLst>
          </p:nvPr>
        </p:nvGraphicFramePr>
        <p:xfrm>
          <a:off x="0" y="2819400"/>
          <a:ext cx="190963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876"/>
                <a:gridCol w="500380"/>
                <a:gridCol w="50038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Total=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03374"/>
            <a:ext cx="4693990" cy="1063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7706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Correlation: Computation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Alternative Method: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replacing values and simplifying, we get, r=0.8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48798846"/>
              </p:ext>
            </p:extLst>
          </p:nvPr>
        </p:nvGraphicFramePr>
        <p:xfrm>
          <a:off x="0" y="2819400"/>
          <a:ext cx="536664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876"/>
                <a:gridCol w="500380"/>
                <a:gridCol w="500380"/>
                <a:gridCol w="1135380"/>
                <a:gridCol w="1198880"/>
                <a:gridCol w="1122744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r>
                        <a:rPr lang="en-US" baseline="30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r>
                        <a:rPr lang="en-US" baseline="30000" dirty="0" smtClean="0"/>
                        <a:t>2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Total=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88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03374"/>
            <a:ext cx="4693990" cy="1063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3232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Properties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Correlation only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measures the strength of a linear relationship. There are other kinds of relationships besides linear.</a:t>
            </a:r>
          </a:p>
          <a:p>
            <a:pPr lvl="1" algn="just"/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Correlation is symmetrical with respect to the variables X and Y, i.e.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200" baseline="-25000" dirty="0" err="1" smtClean="0">
                <a:latin typeface="Times New Roman" pitchFamily="18" charset="0"/>
                <a:cs typeface="Times New Roman" pitchFamily="18" charset="0"/>
              </a:rPr>
              <a:t>xy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200" baseline="-25000" dirty="0" err="1" smtClean="0">
                <a:latin typeface="Times New Roman" pitchFamily="18" charset="0"/>
                <a:cs typeface="Times New Roman" pitchFamily="18" charset="0"/>
              </a:rPr>
              <a:t>yx</a:t>
            </a:r>
            <a:endParaRPr lang="en-US" sz="22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Correlation coefficient ranges from -1 to +1.</a:t>
            </a: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Correlation is not affected by change of origin and scale.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i.e. correlation does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not change if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multiply, divide, add, or subtract a value to/from all the x-values or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y-values.</a:t>
            </a: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Assumes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 linear association between two variables.</a:t>
            </a:r>
          </a:p>
          <a:p>
            <a:pPr marL="0" indent="0" algn="just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892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Let’s review the main concepts:</a:t>
            </a:r>
          </a:p>
          <a:p>
            <a:endParaRPr lang="en-US" sz="2000" dirty="0" smtClean="0"/>
          </a:p>
          <a:p>
            <a:pPr>
              <a:buClr>
                <a:srgbClr val="D34817"/>
              </a:buClr>
            </a:pPr>
            <a:r>
              <a:rPr lang="en-US" sz="2000" smtClean="0">
                <a:solidFill>
                  <a:prstClr val="black"/>
                </a:solidFill>
              </a:rPr>
              <a:t>Covariance: Some important Results</a:t>
            </a:r>
          </a:p>
          <a:p>
            <a:pPr lvl="0">
              <a:buClr>
                <a:srgbClr val="D34817"/>
              </a:buClr>
            </a:pPr>
            <a:r>
              <a:rPr lang="en-US" sz="2000" smtClean="0">
                <a:solidFill>
                  <a:prstClr val="black"/>
                </a:solidFill>
              </a:rPr>
              <a:t>Describing </a:t>
            </a:r>
            <a:r>
              <a:rPr lang="en-US" sz="2000" dirty="0">
                <a:solidFill>
                  <a:prstClr val="black"/>
                </a:solidFill>
              </a:rPr>
              <a:t>Bivariate Data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Scatter Plot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Concept of Correlation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Properties of Correlation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Related examples and Excel Demo</a:t>
            </a:r>
          </a:p>
          <a:p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27168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 next lecture, we will study:</a:t>
            </a:r>
          </a:p>
          <a:p>
            <a:endParaRPr lang="en-US" sz="2000" b="1" dirty="0" smtClean="0"/>
          </a:p>
          <a:p>
            <a:pPr lvl="0">
              <a:buClr>
                <a:srgbClr val="D34817"/>
              </a:buClr>
            </a:pPr>
            <a:r>
              <a:rPr lang="en-US" sz="2000" smtClean="0">
                <a:solidFill>
                  <a:prstClr val="black"/>
                </a:solidFill>
              </a:rPr>
              <a:t>Common </a:t>
            </a:r>
            <a:r>
              <a:rPr lang="en-US" sz="2000" dirty="0" smtClean="0">
                <a:solidFill>
                  <a:prstClr val="black"/>
                </a:solidFill>
              </a:rPr>
              <a:t>misconceptions about correlation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Related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783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3887</TotalTime>
  <Words>1595</Words>
  <Application>Microsoft Office PowerPoint</Application>
  <PresentationFormat>On-screen Show (4:3)</PresentationFormat>
  <Paragraphs>410</Paragraphs>
  <Slides>34</Slides>
  <Notes>21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Custom Design</vt:lpstr>
      <vt:lpstr>Equity</vt:lpstr>
      <vt:lpstr>Chart</vt:lpstr>
      <vt:lpstr>MTH 161: Introduction To Statistics</vt:lpstr>
      <vt:lpstr>Review of Previous Lecture</vt:lpstr>
      <vt:lpstr>Objectives of Current Lecture</vt:lpstr>
      <vt:lpstr>Covariance</vt:lpstr>
      <vt:lpstr>Covariance</vt:lpstr>
      <vt:lpstr>Covariance</vt:lpstr>
      <vt:lpstr>Describing Bivariate Data</vt:lpstr>
      <vt:lpstr>Scatter Plot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Correlation</vt:lpstr>
      <vt:lpstr>Correlation</vt:lpstr>
      <vt:lpstr>Correlation</vt:lpstr>
      <vt:lpstr>Correlation</vt:lpstr>
      <vt:lpstr>Correlation</vt:lpstr>
      <vt:lpstr>Correlation: Computation</vt:lpstr>
      <vt:lpstr>Correlation: Computation</vt:lpstr>
      <vt:lpstr>Correlation: Computation</vt:lpstr>
      <vt:lpstr>Correlation: Computation</vt:lpstr>
      <vt:lpstr>Correlation: Computation</vt:lpstr>
      <vt:lpstr>Correlation: Computation</vt:lpstr>
      <vt:lpstr>Correlation: Computation</vt:lpstr>
      <vt:lpstr>Properties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639</cp:revision>
  <dcterms:created xsi:type="dcterms:W3CDTF">2006-08-16T00:00:00Z</dcterms:created>
  <dcterms:modified xsi:type="dcterms:W3CDTF">2013-06-13T10:26:25Z</dcterms:modified>
</cp:coreProperties>
</file>