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25"/>
  </p:notesMasterIdLst>
  <p:sldIdLst>
    <p:sldId id="256" r:id="rId3"/>
    <p:sldId id="348" r:id="rId4"/>
    <p:sldId id="416" r:id="rId5"/>
    <p:sldId id="631" r:id="rId6"/>
    <p:sldId id="589" r:id="rId7"/>
    <p:sldId id="591" r:id="rId8"/>
    <p:sldId id="592" r:id="rId9"/>
    <p:sldId id="593" r:id="rId10"/>
    <p:sldId id="594" r:id="rId11"/>
    <p:sldId id="621" r:id="rId12"/>
    <p:sldId id="595" r:id="rId13"/>
    <p:sldId id="596" r:id="rId14"/>
    <p:sldId id="633" r:id="rId15"/>
    <p:sldId id="637" r:id="rId16"/>
    <p:sldId id="638" r:id="rId17"/>
    <p:sldId id="639" r:id="rId18"/>
    <p:sldId id="640" r:id="rId19"/>
    <p:sldId id="600" r:id="rId20"/>
    <p:sldId id="602" r:id="rId21"/>
    <p:sldId id="634" r:id="rId22"/>
    <p:sldId id="565" r:id="rId23"/>
    <p:sldId id="45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454" autoAdjust="0"/>
  </p:normalViewPr>
  <p:slideViewPr>
    <p:cSldViewPr>
      <p:cViewPr>
        <p:scale>
          <a:sx n="70" d="100"/>
          <a:sy n="70" d="100"/>
        </p:scale>
        <p:origin x="-130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06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2" tIns="44448" rIns="90482" bIns="44448"/>
          <a:lstStyle/>
          <a:p>
            <a:endParaRPr lang="en-US"/>
          </a:p>
        </p:txBody>
      </p:sp>
      <p:sp>
        <p:nvSpPr>
          <p:cNvPr id="17920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4F61-2A59-4655-932C-BEB0DC80C290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141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4EB26-EEEA-429A-893F-3C3FC80DCA9B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87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F67A-8052-4D5F-BFEC-203317DFCAC7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965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F377-32F1-4B60-AA33-4DFAD6B9167A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903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48FDC-6750-4FC8-A72D-8DD80F11ED00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33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6091F-6165-4DAE-9EF6-09336D37DEA7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86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FC5AB-80F8-4050-9473-D52BAB3A8C57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343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AB90-BCE9-464E-8FA8-C61C7919C195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99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35B7-6515-4C0F-A9C2-65AC1AF5E6A8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85B9-EAB6-44E3-8567-107264A52B0C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17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8B82-DFE7-4034-A18A-0928F2231E94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07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5D23-CCA8-4A26-9A57-E9B625BA2D73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C6EE-5D40-480F-A054-FAFFDB2A8BA9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CE608-54B6-4A04-AFA9-49D92AA300CA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6DE41-2D8D-434B-9BCD-DA3E0B2BF055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153-CA66-4522-A3D8-06C273F898C5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E19B-3B88-4C6D-9576-5BB76A6DD821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F8B1-64A4-4DF6-80F4-7F5A844E04A9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FBC92-FCEF-4A52-BDB2-CBA644092D1F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BAE0-F2E5-4ED9-8968-78EE30F6137A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4DA-819C-4E59-8C3D-6552B946B17D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861A-46D8-463C-97F8-01533B204BF0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E86F-4A75-49B1-84A6-5054BB9C2A82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5E53C-43E4-4DE8-863D-E8DE55FFDFD3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F757-2640-4D19-A641-89C52FBC563B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E2AC-05D3-4CF5-8E2A-107154C697F0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28600"/>
            <a:ext cx="73834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868488"/>
            <a:ext cx="3962400" cy="4532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868488"/>
            <a:ext cx="3962400" cy="4532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52400" y="6534150"/>
            <a:ext cx="4648200" cy="3238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Statistics for Business and Economics, 6e © 2007 Pearson Education,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858000" y="653415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Chap 6-</a:t>
            </a:r>
            <a:fld id="{06F4519D-38AE-4C29-860C-1E2EA2FE02F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64812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28600"/>
            <a:ext cx="73834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68488"/>
            <a:ext cx="3962400" cy="4532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1868488"/>
            <a:ext cx="3962400" cy="4532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52400" y="6534150"/>
            <a:ext cx="4648200" cy="3238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Statistics for Business and Economics, 6e © 2007 Pearson Education,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858000" y="653415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Chap 6-</a:t>
            </a:r>
            <a:fld id="{A3BE347E-5988-48AB-ACAC-F6288DE756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828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DDE46-D9C7-4B28-AE1C-0E1935648D02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B4A214-060E-48C2-B70E-F0F24E3EC2BA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5" r:id="rId12"/>
    <p:sldLayoutId id="2147484386" r:id="rId13"/>
    <p:sldLayoutId id="2147483653" r:id="rId14"/>
    <p:sldLayoutId id="2147484387" r:id="rId15"/>
    <p:sldLayoutId id="2147484388" r:id="rId16"/>
    <p:sldLayoutId id="2147484389" r:id="rId1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20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dirty="0" smtClean="0"/>
              <a:t>Lecture 26</a:t>
            </a:r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5378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Review of Previous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last lecture we discussed:</a:t>
            </a:r>
          </a:p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Normal Distribution</a:t>
            </a:r>
          </a:p>
          <a:p>
            <a:pPr lvl="1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Probability Density Function of Normal Distribution</a:t>
            </a:r>
          </a:p>
          <a:p>
            <a:pPr lvl="1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Properties of Normal Distribution</a:t>
            </a:r>
          </a:p>
          <a:p>
            <a:pPr lvl="1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Related examples</a:t>
            </a:r>
          </a:p>
          <a:p>
            <a:pPr lvl="0">
              <a:buClr>
                <a:srgbClr val="D34817"/>
              </a:buClr>
            </a:pP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9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 of Current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current lecture:</a:t>
            </a:r>
          </a:p>
          <a:p>
            <a:pPr marL="0" indent="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Finding Area under the Normal Distribution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Normal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Approximation to Binomial Distribution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Related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36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3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normAutofit/>
          </a:bodyPr>
          <a:lstStyle/>
          <a:p>
            <a:pPr defTabSz="914400">
              <a:lnSpc>
                <a:spcPct val="95000"/>
              </a:lnSpc>
            </a:pPr>
            <a:r>
              <a:rPr lang="en-US" b="1" dirty="0" smtClean="0">
                <a:solidFill>
                  <a:schemeClr val="tx1"/>
                </a:solidFill>
              </a:rPr>
              <a:t>Properties of Normal </a:t>
            </a:r>
            <a:r>
              <a:rPr lang="en-US" b="1" dirty="0">
                <a:solidFill>
                  <a:schemeClr val="tx1"/>
                </a:solidFill>
              </a:rPr>
              <a:t>Distribution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95324" y="1746250"/>
            <a:ext cx="7878763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pPr marL="0" indent="0" algn="just">
              <a:spcBef>
                <a:spcPct val="50000"/>
              </a:spcBef>
              <a:buSzPct val="80000"/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Empirical Rule: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133600"/>
            <a:ext cx="5124450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093257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Cumulative Normal Distribution</a:t>
            </a: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68488"/>
            <a:ext cx="7543800" cy="4532312"/>
          </a:xfrm>
        </p:spPr>
        <p:txBody>
          <a:bodyPr/>
          <a:lstStyle/>
          <a:p>
            <a:r>
              <a:rPr lang="en-US" sz="2400" dirty="0"/>
              <a:t>For a normal random variable X with mean </a:t>
            </a:r>
            <a:r>
              <a:rPr lang="el-GR" sz="2400" dirty="0">
                <a:cs typeface="Arial" pitchFamily="34" charset="0"/>
                <a:sym typeface="Symbol" pitchFamily="18" charset="2"/>
              </a:rPr>
              <a:t>μ</a:t>
            </a:r>
            <a:r>
              <a:rPr lang="en-US" sz="2400" dirty="0">
                <a:sym typeface="Symbol" pitchFamily="18" charset="2"/>
              </a:rPr>
              <a:t> and variance </a:t>
            </a:r>
            <a:r>
              <a:rPr lang="el-GR" sz="2400" dirty="0">
                <a:cs typeface="Arial" pitchFamily="34" charset="0"/>
                <a:sym typeface="Symbol" pitchFamily="18" charset="2"/>
              </a:rPr>
              <a:t>σ</a:t>
            </a:r>
            <a:r>
              <a:rPr lang="en-US" sz="2400" baseline="30000" dirty="0">
                <a:sym typeface="Symbol" pitchFamily="18" charset="2"/>
              </a:rPr>
              <a:t>2</a:t>
            </a:r>
            <a:r>
              <a:rPr lang="en-US" sz="2400" dirty="0">
                <a:sym typeface="Symbol" pitchFamily="18" charset="2"/>
              </a:rPr>
              <a:t> , i.e., X~N(</a:t>
            </a:r>
            <a:r>
              <a:rPr lang="el-GR" sz="2400" dirty="0">
                <a:cs typeface="Arial" pitchFamily="34" charset="0"/>
                <a:sym typeface="Symbol" pitchFamily="18" charset="2"/>
              </a:rPr>
              <a:t>μ</a:t>
            </a:r>
            <a:r>
              <a:rPr lang="en-US" sz="2400" dirty="0">
                <a:sym typeface="Symbol" pitchFamily="18" charset="2"/>
              </a:rPr>
              <a:t>,</a:t>
            </a:r>
            <a:r>
              <a:rPr lang="en-US" sz="2400" baseline="30000" dirty="0">
                <a:sym typeface="Symbol" pitchFamily="18" charset="2"/>
              </a:rPr>
              <a:t> </a:t>
            </a:r>
            <a:r>
              <a:rPr lang="el-GR" sz="2400" dirty="0">
                <a:cs typeface="Arial" pitchFamily="34" charset="0"/>
                <a:sym typeface="Symbol" pitchFamily="18" charset="2"/>
              </a:rPr>
              <a:t>σ</a:t>
            </a:r>
            <a:r>
              <a:rPr lang="en-US" sz="2400" baseline="30000" dirty="0">
                <a:sym typeface="Symbol" pitchFamily="18" charset="2"/>
              </a:rPr>
              <a:t>2</a:t>
            </a:r>
            <a:r>
              <a:rPr lang="en-US" sz="2400" dirty="0">
                <a:sym typeface="Symbol" pitchFamily="18" charset="2"/>
              </a:rPr>
              <a:t>), the </a:t>
            </a:r>
            <a:r>
              <a:rPr lang="en-US" sz="2400" b="1" dirty="0">
                <a:sym typeface="Symbol" pitchFamily="18" charset="2"/>
              </a:rPr>
              <a:t>cumulative distribution function </a:t>
            </a:r>
            <a:r>
              <a:rPr lang="en-US" sz="2400" dirty="0">
                <a:sym typeface="Symbol" pitchFamily="18" charset="2"/>
              </a:rPr>
              <a:t>is</a:t>
            </a:r>
            <a:endParaRPr lang="en-US" sz="2400" dirty="0"/>
          </a:p>
          <a:p>
            <a:endParaRPr lang="en-US" sz="2400" dirty="0"/>
          </a:p>
        </p:txBody>
      </p:sp>
      <p:graphicFrame>
        <p:nvGraphicFramePr>
          <p:cNvPr id="354308" name="Object 4"/>
          <p:cNvGraphicFramePr>
            <a:graphicFrameLocks noChangeAspect="1"/>
          </p:cNvGraphicFramePr>
          <p:nvPr/>
        </p:nvGraphicFramePr>
        <p:xfrm>
          <a:off x="2971800" y="3200400"/>
          <a:ext cx="2846388" cy="576263"/>
        </p:xfrm>
        <a:graphic>
          <a:graphicData uri="http://schemas.openxmlformats.org/presentationml/2006/ole">
            <p:oleObj spid="_x0000_s4264" name="Equation" r:id="rId3" imgW="1130300" imgH="228600" progId="Equation.3">
              <p:embed/>
            </p:oleObj>
          </a:graphicData>
        </a:graphic>
      </p:graphicFrame>
      <p:sp>
        <p:nvSpPr>
          <p:cNvPr id="354309" name="Freeform 5"/>
          <p:cNvSpPr>
            <a:spLocks/>
          </p:cNvSpPr>
          <p:nvPr/>
        </p:nvSpPr>
        <p:spPr bwMode="auto">
          <a:xfrm>
            <a:off x="3051175" y="4648200"/>
            <a:ext cx="1387475" cy="1219200"/>
          </a:xfrm>
          <a:custGeom>
            <a:avLst/>
            <a:gdLst>
              <a:gd name="T0" fmla="*/ 874 w 874"/>
              <a:gd name="T1" fmla="*/ 768 h 768"/>
              <a:gd name="T2" fmla="*/ 874 w 874"/>
              <a:gd name="T3" fmla="*/ 0 h 768"/>
              <a:gd name="T4" fmla="*/ 787 w 874"/>
              <a:gd name="T5" fmla="*/ 54 h 768"/>
              <a:gd name="T6" fmla="*/ 712 w 874"/>
              <a:gd name="T7" fmla="*/ 126 h 768"/>
              <a:gd name="T8" fmla="*/ 644 w 874"/>
              <a:gd name="T9" fmla="*/ 234 h 768"/>
              <a:gd name="T10" fmla="*/ 570 w 874"/>
              <a:gd name="T11" fmla="*/ 346 h 768"/>
              <a:gd name="T12" fmla="*/ 522 w 874"/>
              <a:gd name="T13" fmla="*/ 428 h 768"/>
              <a:gd name="T14" fmla="*/ 456 w 874"/>
              <a:gd name="T15" fmla="*/ 504 h 768"/>
              <a:gd name="T16" fmla="*/ 394 w 874"/>
              <a:gd name="T17" fmla="*/ 576 h 768"/>
              <a:gd name="T18" fmla="*/ 270 w 874"/>
              <a:gd name="T19" fmla="*/ 656 h 768"/>
              <a:gd name="T20" fmla="*/ 166 w 874"/>
              <a:gd name="T21" fmla="*/ 702 h 768"/>
              <a:gd name="T22" fmla="*/ 0 w 874"/>
              <a:gd name="T23" fmla="*/ 726 h 768"/>
              <a:gd name="T24" fmla="*/ 0 w 874"/>
              <a:gd name="T25" fmla="*/ 768 h 768"/>
              <a:gd name="T26" fmla="*/ 874 w 874"/>
              <a:gd name="T27" fmla="*/ 768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74" h="768">
                <a:moveTo>
                  <a:pt x="874" y="768"/>
                </a:moveTo>
                <a:lnTo>
                  <a:pt x="874" y="0"/>
                </a:lnTo>
                <a:lnTo>
                  <a:pt x="787" y="54"/>
                </a:lnTo>
                <a:lnTo>
                  <a:pt x="712" y="126"/>
                </a:lnTo>
                <a:lnTo>
                  <a:pt x="644" y="234"/>
                </a:lnTo>
                <a:lnTo>
                  <a:pt x="570" y="346"/>
                </a:lnTo>
                <a:lnTo>
                  <a:pt x="522" y="428"/>
                </a:lnTo>
                <a:lnTo>
                  <a:pt x="456" y="504"/>
                </a:lnTo>
                <a:lnTo>
                  <a:pt x="394" y="576"/>
                </a:lnTo>
                <a:lnTo>
                  <a:pt x="270" y="656"/>
                </a:lnTo>
                <a:lnTo>
                  <a:pt x="166" y="702"/>
                </a:lnTo>
                <a:lnTo>
                  <a:pt x="0" y="726"/>
                </a:lnTo>
                <a:lnTo>
                  <a:pt x="0" y="768"/>
                </a:lnTo>
                <a:lnTo>
                  <a:pt x="874" y="768"/>
                </a:lnTo>
                <a:close/>
              </a:path>
            </a:pathLst>
          </a:cu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4310" name="Line 6"/>
          <p:cNvSpPr>
            <a:spLocks noChangeShapeType="1"/>
          </p:cNvSpPr>
          <p:nvPr/>
        </p:nvSpPr>
        <p:spPr bwMode="auto">
          <a:xfrm>
            <a:off x="5181600" y="5562600"/>
            <a:ext cx="0" cy="304800"/>
          </a:xfrm>
          <a:prstGeom prst="line">
            <a:avLst/>
          </a:prstGeom>
          <a:noFill/>
          <a:ln w="1016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4311" name="Rectangle 7"/>
          <p:cNvSpPr>
            <a:spLocks noChangeArrowheads="1"/>
          </p:cNvSpPr>
          <p:nvPr/>
        </p:nvSpPr>
        <p:spPr bwMode="auto">
          <a:xfrm>
            <a:off x="4419600" y="4648200"/>
            <a:ext cx="76200" cy="12192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4312" name="Freeform 8"/>
          <p:cNvSpPr>
            <a:spLocks/>
          </p:cNvSpPr>
          <p:nvPr/>
        </p:nvSpPr>
        <p:spPr bwMode="auto">
          <a:xfrm>
            <a:off x="4408488" y="4648200"/>
            <a:ext cx="812800" cy="1214438"/>
          </a:xfrm>
          <a:custGeom>
            <a:avLst/>
            <a:gdLst>
              <a:gd name="T0" fmla="*/ 23 w 512"/>
              <a:gd name="T1" fmla="*/ 19 h 765"/>
              <a:gd name="T2" fmla="*/ 17 w 512"/>
              <a:gd name="T3" fmla="*/ 17 h 765"/>
              <a:gd name="T4" fmla="*/ 43 w 512"/>
              <a:gd name="T5" fmla="*/ 27 h 765"/>
              <a:gd name="T6" fmla="*/ 65 w 512"/>
              <a:gd name="T7" fmla="*/ 27 h 765"/>
              <a:gd name="T8" fmla="*/ 95 w 512"/>
              <a:gd name="T9" fmla="*/ 43 h 765"/>
              <a:gd name="T10" fmla="*/ 167 w 512"/>
              <a:gd name="T11" fmla="*/ 106 h 765"/>
              <a:gd name="T12" fmla="*/ 245 w 512"/>
              <a:gd name="T13" fmla="*/ 208 h 765"/>
              <a:gd name="T14" fmla="*/ 296 w 512"/>
              <a:gd name="T15" fmla="*/ 280 h 765"/>
              <a:gd name="T16" fmla="*/ 327 w 512"/>
              <a:gd name="T17" fmla="*/ 313 h 765"/>
              <a:gd name="T18" fmla="*/ 339 w 512"/>
              <a:gd name="T19" fmla="*/ 340 h 765"/>
              <a:gd name="T20" fmla="*/ 374 w 512"/>
              <a:gd name="T21" fmla="*/ 391 h 765"/>
              <a:gd name="T22" fmla="*/ 431 w 512"/>
              <a:gd name="T23" fmla="*/ 458 h 765"/>
              <a:gd name="T24" fmla="*/ 471 w 512"/>
              <a:gd name="T25" fmla="*/ 526 h 765"/>
              <a:gd name="T26" fmla="*/ 494 w 512"/>
              <a:gd name="T27" fmla="*/ 571 h 765"/>
              <a:gd name="T28" fmla="*/ 326 w 512"/>
              <a:gd name="T29" fmla="*/ 750 h 765"/>
              <a:gd name="T30" fmla="*/ 272 w 512"/>
              <a:gd name="T31" fmla="*/ 756 h 765"/>
              <a:gd name="T32" fmla="*/ 116 w 512"/>
              <a:gd name="T33" fmla="*/ 745 h 765"/>
              <a:gd name="T34" fmla="*/ 19 w 512"/>
              <a:gd name="T35" fmla="*/ 745 h 765"/>
              <a:gd name="T36" fmla="*/ 49 w 512"/>
              <a:gd name="T37" fmla="*/ 513 h 765"/>
              <a:gd name="T38" fmla="*/ 5 w 512"/>
              <a:gd name="T39" fmla="*/ 23 h 765"/>
              <a:gd name="T40" fmla="*/ 23 w 512"/>
              <a:gd name="T41" fmla="*/ 19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2" h="765">
                <a:moveTo>
                  <a:pt x="23" y="19"/>
                </a:moveTo>
                <a:cubicBezTo>
                  <a:pt x="20" y="2"/>
                  <a:pt x="14" y="16"/>
                  <a:pt x="17" y="17"/>
                </a:cubicBezTo>
                <a:cubicBezTo>
                  <a:pt x="20" y="18"/>
                  <a:pt x="35" y="25"/>
                  <a:pt x="43" y="27"/>
                </a:cubicBezTo>
                <a:cubicBezTo>
                  <a:pt x="61" y="29"/>
                  <a:pt x="48" y="21"/>
                  <a:pt x="65" y="27"/>
                </a:cubicBezTo>
                <a:cubicBezTo>
                  <a:pt x="80" y="32"/>
                  <a:pt x="83" y="33"/>
                  <a:pt x="95" y="43"/>
                </a:cubicBezTo>
                <a:cubicBezTo>
                  <a:pt x="123" y="64"/>
                  <a:pt x="138" y="88"/>
                  <a:pt x="167" y="106"/>
                </a:cubicBezTo>
                <a:cubicBezTo>
                  <a:pt x="180" y="144"/>
                  <a:pt x="215" y="179"/>
                  <a:pt x="245" y="208"/>
                </a:cubicBezTo>
                <a:cubicBezTo>
                  <a:pt x="259" y="248"/>
                  <a:pt x="272" y="246"/>
                  <a:pt x="296" y="280"/>
                </a:cubicBezTo>
                <a:cubicBezTo>
                  <a:pt x="304" y="292"/>
                  <a:pt x="315" y="306"/>
                  <a:pt x="327" y="313"/>
                </a:cubicBezTo>
                <a:cubicBezTo>
                  <a:pt x="333" y="317"/>
                  <a:pt x="339" y="340"/>
                  <a:pt x="339" y="340"/>
                </a:cubicBezTo>
                <a:cubicBezTo>
                  <a:pt x="348" y="366"/>
                  <a:pt x="360" y="368"/>
                  <a:pt x="374" y="391"/>
                </a:cubicBezTo>
                <a:cubicBezTo>
                  <a:pt x="386" y="409"/>
                  <a:pt x="416" y="440"/>
                  <a:pt x="431" y="458"/>
                </a:cubicBezTo>
                <a:cubicBezTo>
                  <a:pt x="450" y="482"/>
                  <a:pt x="447" y="510"/>
                  <a:pt x="471" y="526"/>
                </a:cubicBezTo>
                <a:cubicBezTo>
                  <a:pt x="480" y="553"/>
                  <a:pt x="494" y="532"/>
                  <a:pt x="494" y="571"/>
                </a:cubicBezTo>
                <a:cubicBezTo>
                  <a:pt x="494" y="765"/>
                  <a:pt x="512" y="743"/>
                  <a:pt x="326" y="750"/>
                </a:cubicBezTo>
                <a:cubicBezTo>
                  <a:pt x="308" y="752"/>
                  <a:pt x="290" y="757"/>
                  <a:pt x="272" y="756"/>
                </a:cubicBezTo>
                <a:cubicBezTo>
                  <a:pt x="220" y="755"/>
                  <a:pt x="116" y="745"/>
                  <a:pt x="116" y="745"/>
                </a:cubicBezTo>
                <a:cubicBezTo>
                  <a:pt x="75" y="731"/>
                  <a:pt x="60" y="731"/>
                  <a:pt x="19" y="745"/>
                </a:cubicBezTo>
                <a:cubicBezTo>
                  <a:pt x="0" y="646"/>
                  <a:pt x="28" y="594"/>
                  <a:pt x="49" y="513"/>
                </a:cubicBezTo>
                <a:cubicBezTo>
                  <a:pt x="13" y="288"/>
                  <a:pt x="9" y="166"/>
                  <a:pt x="5" y="23"/>
                </a:cubicBezTo>
                <a:cubicBezTo>
                  <a:pt x="4" y="0"/>
                  <a:pt x="44" y="19"/>
                  <a:pt x="23" y="19"/>
                </a:cubicBezTo>
                <a:close/>
              </a:path>
            </a:pathLst>
          </a:cu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4313" name="Freeform 9"/>
          <p:cNvSpPr>
            <a:spLocks/>
          </p:cNvSpPr>
          <p:nvPr/>
        </p:nvSpPr>
        <p:spPr bwMode="auto">
          <a:xfrm>
            <a:off x="3048000" y="4641850"/>
            <a:ext cx="1400175" cy="1149350"/>
          </a:xfrm>
          <a:custGeom>
            <a:avLst/>
            <a:gdLst>
              <a:gd name="T0" fmla="*/ 0 w 882"/>
              <a:gd name="T1" fmla="*/ 724 h 724"/>
              <a:gd name="T2" fmla="*/ 95 w 882"/>
              <a:gd name="T3" fmla="*/ 716 h 724"/>
              <a:gd name="T4" fmla="*/ 142 w 882"/>
              <a:gd name="T5" fmla="*/ 708 h 724"/>
              <a:gd name="T6" fmla="*/ 189 w 882"/>
              <a:gd name="T7" fmla="*/ 695 h 724"/>
              <a:gd name="T8" fmla="*/ 237 w 882"/>
              <a:gd name="T9" fmla="*/ 679 h 724"/>
              <a:gd name="T10" fmla="*/ 284 w 882"/>
              <a:gd name="T11" fmla="*/ 657 h 724"/>
              <a:gd name="T12" fmla="*/ 331 w 882"/>
              <a:gd name="T13" fmla="*/ 627 h 724"/>
              <a:gd name="T14" fmla="*/ 426 w 882"/>
              <a:gd name="T15" fmla="*/ 544 h 724"/>
              <a:gd name="T16" fmla="*/ 521 w 882"/>
              <a:gd name="T17" fmla="*/ 426 h 724"/>
              <a:gd name="T18" fmla="*/ 616 w 882"/>
              <a:gd name="T19" fmla="*/ 285 h 724"/>
              <a:gd name="T20" fmla="*/ 663 w 882"/>
              <a:gd name="T21" fmla="*/ 213 h 724"/>
              <a:gd name="T22" fmla="*/ 710 w 882"/>
              <a:gd name="T23" fmla="*/ 146 h 724"/>
              <a:gd name="T24" fmla="*/ 757 w 882"/>
              <a:gd name="T25" fmla="*/ 87 h 724"/>
              <a:gd name="T26" fmla="*/ 805 w 882"/>
              <a:gd name="T27" fmla="*/ 42 h 724"/>
              <a:gd name="T28" fmla="*/ 852 w 882"/>
              <a:gd name="T29" fmla="*/ 13 h 724"/>
              <a:gd name="T30" fmla="*/ 882 w 882"/>
              <a:gd name="T31" fmla="*/ 0 h 7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82" h="724">
                <a:moveTo>
                  <a:pt x="0" y="724"/>
                </a:moveTo>
                <a:lnTo>
                  <a:pt x="95" y="716"/>
                </a:lnTo>
                <a:lnTo>
                  <a:pt x="142" y="708"/>
                </a:lnTo>
                <a:lnTo>
                  <a:pt x="189" y="695"/>
                </a:lnTo>
                <a:lnTo>
                  <a:pt x="237" y="679"/>
                </a:lnTo>
                <a:lnTo>
                  <a:pt x="284" y="657"/>
                </a:lnTo>
                <a:lnTo>
                  <a:pt x="331" y="627"/>
                </a:lnTo>
                <a:lnTo>
                  <a:pt x="426" y="544"/>
                </a:lnTo>
                <a:lnTo>
                  <a:pt x="521" y="426"/>
                </a:lnTo>
                <a:lnTo>
                  <a:pt x="616" y="285"/>
                </a:lnTo>
                <a:lnTo>
                  <a:pt x="663" y="213"/>
                </a:lnTo>
                <a:lnTo>
                  <a:pt x="710" y="146"/>
                </a:lnTo>
                <a:lnTo>
                  <a:pt x="757" y="87"/>
                </a:lnTo>
                <a:lnTo>
                  <a:pt x="805" y="42"/>
                </a:lnTo>
                <a:lnTo>
                  <a:pt x="852" y="13"/>
                </a:lnTo>
                <a:lnTo>
                  <a:pt x="882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4314" name="Line 10"/>
          <p:cNvSpPr>
            <a:spLocks noChangeShapeType="1"/>
          </p:cNvSpPr>
          <p:nvPr/>
        </p:nvSpPr>
        <p:spPr bwMode="auto">
          <a:xfrm>
            <a:off x="5969000" y="57261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4315" name="Rectangle 11"/>
          <p:cNvSpPr>
            <a:spLocks noChangeArrowheads="1"/>
          </p:cNvSpPr>
          <p:nvPr/>
        </p:nvSpPr>
        <p:spPr bwMode="auto">
          <a:xfrm>
            <a:off x="6096000" y="5791200"/>
            <a:ext cx="310982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b="1" dirty="0">
                <a:solidFill>
                  <a:srgbClr val="339933"/>
                </a:solidFill>
              </a:rPr>
              <a:t>x</a:t>
            </a:r>
          </a:p>
        </p:txBody>
      </p:sp>
      <p:sp>
        <p:nvSpPr>
          <p:cNvPr id="354316" name="Rectangle 12"/>
          <p:cNvSpPr>
            <a:spLocks noChangeArrowheads="1"/>
          </p:cNvSpPr>
          <p:nvPr/>
        </p:nvSpPr>
        <p:spPr bwMode="auto">
          <a:xfrm>
            <a:off x="4267200" y="5867400"/>
            <a:ext cx="4794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eaLnBrk="0" hangingPunct="0"/>
            <a:r>
              <a:rPr lang="en-US">
                <a:solidFill>
                  <a:srgbClr val="339933"/>
                </a:solidFill>
              </a:rPr>
              <a:t>0</a:t>
            </a:r>
          </a:p>
        </p:txBody>
      </p:sp>
      <p:sp>
        <p:nvSpPr>
          <p:cNvPr id="354317" name="Rectangle 13"/>
          <p:cNvSpPr>
            <a:spLocks noChangeArrowheads="1"/>
          </p:cNvSpPr>
          <p:nvPr/>
        </p:nvSpPr>
        <p:spPr bwMode="auto">
          <a:xfrm>
            <a:off x="5029200" y="5794375"/>
            <a:ext cx="685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eaLnBrk="0" hangingPunct="0"/>
            <a:r>
              <a:rPr lang="en-US">
                <a:solidFill>
                  <a:srgbClr val="339933"/>
                </a:solidFill>
              </a:rPr>
              <a:t>x</a:t>
            </a:r>
            <a:r>
              <a:rPr lang="en-US" baseline="-25000">
                <a:solidFill>
                  <a:srgbClr val="339933"/>
                </a:solidFill>
              </a:rPr>
              <a:t>0</a:t>
            </a:r>
          </a:p>
        </p:txBody>
      </p:sp>
      <p:sp>
        <p:nvSpPr>
          <p:cNvPr id="354318" name="Line 14"/>
          <p:cNvSpPr>
            <a:spLocks noChangeShapeType="1"/>
          </p:cNvSpPr>
          <p:nvPr/>
        </p:nvSpPr>
        <p:spPr bwMode="auto">
          <a:xfrm>
            <a:off x="4419600" y="5791200"/>
            <a:ext cx="7620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4319" name="Line 15"/>
          <p:cNvSpPr>
            <a:spLocks noChangeShapeType="1"/>
          </p:cNvSpPr>
          <p:nvPr/>
        </p:nvSpPr>
        <p:spPr bwMode="auto">
          <a:xfrm>
            <a:off x="4419600" y="5791200"/>
            <a:ext cx="7620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4320" name="Line 16"/>
          <p:cNvSpPr>
            <a:spLocks noChangeShapeType="1"/>
          </p:cNvSpPr>
          <p:nvPr/>
        </p:nvSpPr>
        <p:spPr bwMode="auto">
          <a:xfrm>
            <a:off x="4419600" y="5791200"/>
            <a:ext cx="762000" cy="0"/>
          </a:xfrm>
          <a:prstGeom prst="line">
            <a:avLst/>
          </a:prstGeom>
          <a:noFill/>
          <a:ln w="152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4322" name="Line 18"/>
          <p:cNvSpPr>
            <a:spLocks noChangeShapeType="1"/>
          </p:cNvSpPr>
          <p:nvPr/>
        </p:nvSpPr>
        <p:spPr bwMode="auto">
          <a:xfrm flipH="1">
            <a:off x="4800600" y="4953000"/>
            <a:ext cx="6096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4323" name="Freeform 19"/>
          <p:cNvSpPr>
            <a:spLocks/>
          </p:cNvSpPr>
          <p:nvPr/>
        </p:nvSpPr>
        <p:spPr bwMode="auto">
          <a:xfrm>
            <a:off x="4460875" y="4645025"/>
            <a:ext cx="1384300" cy="1139825"/>
          </a:xfrm>
          <a:custGeom>
            <a:avLst/>
            <a:gdLst>
              <a:gd name="T0" fmla="*/ 872 w 872"/>
              <a:gd name="T1" fmla="*/ 718 h 718"/>
              <a:gd name="T2" fmla="*/ 777 w 872"/>
              <a:gd name="T3" fmla="*/ 710 h 718"/>
              <a:gd name="T4" fmla="*/ 730 w 872"/>
              <a:gd name="T5" fmla="*/ 702 h 718"/>
              <a:gd name="T6" fmla="*/ 683 w 872"/>
              <a:gd name="T7" fmla="*/ 689 h 718"/>
              <a:gd name="T8" fmla="*/ 635 w 872"/>
              <a:gd name="T9" fmla="*/ 673 h 718"/>
              <a:gd name="T10" fmla="*/ 587 w 872"/>
              <a:gd name="T11" fmla="*/ 651 h 718"/>
              <a:gd name="T12" fmla="*/ 540 w 872"/>
              <a:gd name="T13" fmla="*/ 621 h 718"/>
              <a:gd name="T14" fmla="*/ 445 w 872"/>
              <a:gd name="T15" fmla="*/ 538 h 718"/>
              <a:gd name="T16" fmla="*/ 350 w 872"/>
              <a:gd name="T17" fmla="*/ 420 h 718"/>
              <a:gd name="T18" fmla="*/ 256 w 872"/>
              <a:gd name="T19" fmla="*/ 279 h 718"/>
              <a:gd name="T20" fmla="*/ 208 w 872"/>
              <a:gd name="T21" fmla="*/ 207 h 718"/>
              <a:gd name="T22" fmla="*/ 161 w 872"/>
              <a:gd name="T23" fmla="*/ 140 h 718"/>
              <a:gd name="T24" fmla="*/ 114 w 872"/>
              <a:gd name="T25" fmla="*/ 81 h 718"/>
              <a:gd name="T26" fmla="*/ 66 w 872"/>
              <a:gd name="T27" fmla="*/ 36 h 718"/>
              <a:gd name="T28" fmla="*/ 18 w 872"/>
              <a:gd name="T29" fmla="*/ 10 h 718"/>
              <a:gd name="T30" fmla="*/ 0 w 872"/>
              <a:gd name="T31" fmla="*/ 0 h 7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72" h="718">
                <a:moveTo>
                  <a:pt x="872" y="718"/>
                </a:moveTo>
                <a:lnTo>
                  <a:pt x="777" y="710"/>
                </a:lnTo>
                <a:lnTo>
                  <a:pt x="730" y="702"/>
                </a:lnTo>
                <a:lnTo>
                  <a:pt x="683" y="689"/>
                </a:lnTo>
                <a:lnTo>
                  <a:pt x="635" y="673"/>
                </a:lnTo>
                <a:lnTo>
                  <a:pt x="587" y="651"/>
                </a:lnTo>
                <a:lnTo>
                  <a:pt x="540" y="621"/>
                </a:lnTo>
                <a:lnTo>
                  <a:pt x="445" y="538"/>
                </a:lnTo>
                <a:lnTo>
                  <a:pt x="350" y="420"/>
                </a:lnTo>
                <a:lnTo>
                  <a:pt x="256" y="279"/>
                </a:lnTo>
                <a:lnTo>
                  <a:pt x="208" y="207"/>
                </a:lnTo>
                <a:lnTo>
                  <a:pt x="161" y="140"/>
                </a:lnTo>
                <a:lnTo>
                  <a:pt x="114" y="81"/>
                </a:lnTo>
                <a:lnTo>
                  <a:pt x="66" y="36"/>
                </a:lnTo>
                <a:lnTo>
                  <a:pt x="18" y="10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4324" name="Freeform 20"/>
          <p:cNvSpPr>
            <a:spLocks/>
          </p:cNvSpPr>
          <p:nvPr/>
        </p:nvSpPr>
        <p:spPr bwMode="auto">
          <a:xfrm>
            <a:off x="2743200" y="5867400"/>
            <a:ext cx="3422650" cy="1588"/>
          </a:xfrm>
          <a:custGeom>
            <a:avLst/>
            <a:gdLst>
              <a:gd name="T0" fmla="*/ 0 w 2156"/>
              <a:gd name="T1" fmla="*/ 0 h 1"/>
              <a:gd name="T2" fmla="*/ 72 w 2156"/>
              <a:gd name="T3" fmla="*/ 1 h 1"/>
              <a:gd name="T4" fmla="*/ 2156 w 2156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6" h="1">
                <a:moveTo>
                  <a:pt x="0" y="0"/>
                </a:moveTo>
                <a:lnTo>
                  <a:pt x="72" y="1"/>
                </a:lnTo>
                <a:lnTo>
                  <a:pt x="2156" y="1"/>
                </a:ln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54325" name="Line 21"/>
          <p:cNvSpPr>
            <a:spLocks noChangeShapeType="1"/>
          </p:cNvSpPr>
          <p:nvPr/>
        </p:nvSpPr>
        <p:spPr bwMode="auto">
          <a:xfrm>
            <a:off x="4419600" y="4648200"/>
            <a:ext cx="0" cy="1219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4326" name="Object 22"/>
          <p:cNvGraphicFramePr>
            <a:graphicFrameLocks noChangeAspect="1"/>
          </p:cNvGraphicFramePr>
          <p:nvPr/>
        </p:nvGraphicFramePr>
        <p:xfrm>
          <a:off x="5410200" y="4713288"/>
          <a:ext cx="1325563" cy="468312"/>
        </p:xfrm>
        <a:graphic>
          <a:graphicData uri="http://schemas.openxmlformats.org/presentationml/2006/ole">
            <p:oleObj spid="_x0000_s4265" name="Equation" r:id="rId4" imgW="647700" imgH="228600" progId="Equation.3">
              <p:embed/>
            </p:oleObj>
          </a:graphicData>
        </a:graphic>
      </p:graphicFrame>
      <p:sp>
        <p:nvSpPr>
          <p:cNvPr id="354327" name="Freeform 23"/>
          <p:cNvSpPr>
            <a:spLocks/>
          </p:cNvSpPr>
          <p:nvPr/>
        </p:nvSpPr>
        <p:spPr bwMode="auto">
          <a:xfrm>
            <a:off x="2743200" y="4419600"/>
            <a:ext cx="9525" cy="1447800"/>
          </a:xfrm>
          <a:custGeom>
            <a:avLst/>
            <a:gdLst>
              <a:gd name="T0" fmla="*/ 0 w 6"/>
              <a:gd name="T1" fmla="*/ 912 h 912"/>
              <a:gd name="T2" fmla="*/ 2 w 6"/>
              <a:gd name="T3" fmla="*/ 0 h 912"/>
              <a:gd name="T4" fmla="*/ 6 w 6"/>
              <a:gd name="T5" fmla="*/ 0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912">
                <a:moveTo>
                  <a:pt x="0" y="912"/>
                </a:moveTo>
                <a:lnTo>
                  <a:pt x="2" y="0"/>
                </a:lnTo>
                <a:lnTo>
                  <a:pt x="6" y="0"/>
                </a:ln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54328" name="Text Box 24"/>
          <p:cNvSpPr txBox="1">
            <a:spLocks noChangeArrowheads="1"/>
          </p:cNvSpPr>
          <p:nvPr/>
        </p:nvSpPr>
        <p:spPr bwMode="auto">
          <a:xfrm>
            <a:off x="2133600" y="41910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DE0BD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>
                <a:solidFill>
                  <a:srgbClr val="008260"/>
                </a:solidFill>
              </a:rPr>
              <a:t>f(x)</a:t>
            </a:r>
          </a:p>
        </p:txBody>
      </p:sp>
    </p:spTree>
    <p:extLst>
      <p:ext uri="{BB962C8B-B14F-4D97-AF65-F5344CB8AC3E}">
        <p14:creationId xmlns:p14="http://schemas.microsoft.com/office/powerpoint/2010/main" xmlns="" val="407494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4" name="Freeform 14"/>
          <p:cNvSpPr>
            <a:spLocks/>
          </p:cNvSpPr>
          <p:nvPr/>
        </p:nvSpPr>
        <p:spPr bwMode="auto">
          <a:xfrm>
            <a:off x="5943600" y="5257800"/>
            <a:ext cx="385763" cy="985838"/>
          </a:xfrm>
          <a:custGeom>
            <a:avLst/>
            <a:gdLst>
              <a:gd name="T0" fmla="*/ 6 w 243"/>
              <a:gd name="T1" fmla="*/ 0 h 621"/>
              <a:gd name="T2" fmla="*/ 0 w 243"/>
              <a:gd name="T3" fmla="*/ 618 h 621"/>
              <a:gd name="T4" fmla="*/ 243 w 243"/>
              <a:gd name="T5" fmla="*/ 621 h 621"/>
              <a:gd name="T6" fmla="*/ 240 w 243"/>
              <a:gd name="T7" fmla="*/ 114 h 621"/>
              <a:gd name="T8" fmla="*/ 198 w 243"/>
              <a:gd name="T9" fmla="*/ 84 h 621"/>
              <a:gd name="T10" fmla="*/ 108 w 243"/>
              <a:gd name="T11" fmla="*/ 30 h 621"/>
              <a:gd name="T12" fmla="*/ 48 w 243"/>
              <a:gd name="T13" fmla="*/ 12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3" h="621">
                <a:moveTo>
                  <a:pt x="6" y="0"/>
                </a:moveTo>
                <a:lnTo>
                  <a:pt x="0" y="618"/>
                </a:lnTo>
                <a:lnTo>
                  <a:pt x="243" y="621"/>
                </a:lnTo>
                <a:lnTo>
                  <a:pt x="240" y="114"/>
                </a:lnTo>
                <a:lnTo>
                  <a:pt x="198" y="84"/>
                </a:lnTo>
                <a:lnTo>
                  <a:pt x="108" y="30"/>
                </a:lnTo>
                <a:lnTo>
                  <a:pt x="48" y="12"/>
                </a:lnTo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58415" name="Freeform 15"/>
          <p:cNvSpPr>
            <a:spLocks/>
          </p:cNvSpPr>
          <p:nvPr/>
        </p:nvSpPr>
        <p:spPr bwMode="auto">
          <a:xfrm>
            <a:off x="5178425" y="5248275"/>
            <a:ext cx="774700" cy="996950"/>
          </a:xfrm>
          <a:custGeom>
            <a:avLst/>
            <a:gdLst>
              <a:gd name="T0" fmla="*/ 476 w 488"/>
              <a:gd name="T1" fmla="*/ 624 h 628"/>
              <a:gd name="T2" fmla="*/ 488 w 488"/>
              <a:gd name="T3" fmla="*/ 0 h 628"/>
              <a:gd name="T4" fmla="*/ 344 w 488"/>
              <a:gd name="T5" fmla="*/ 30 h 628"/>
              <a:gd name="T6" fmla="*/ 242 w 488"/>
              <a:gd name="T7" fmla="*/ 114 h 628"/>
              <a:gd name="T8" fmla="*/ 158 w 488"/>
              <a:gd name="T9" fmla="*/ 180 h 628"/>
              <a:gd name="T10" fmla="*/ 92 w 488"/>
              <a:gd name="T11" fmla="*/ 258 h 628"/>
              <a:gd name="T12" fmla="*/ 2 w 488"/>
              <a:gd name="T13" fmla="*/ 354 h 628"/>
              <a:gd name="T14" fmla="*/ 0 w 488"/>
              <a:gd name="T15" fmla="*/ 628 h 628"/>
              <a:gd name="T16" fmla="*/ 476 w 488"/>
              <a:gd name="T17" fmla="*/ 624 h 6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628">
                <a:moveTo>
                  <a:pt x="476" y="624"/>
                </a:moveTo>
                <a:lnTo>
                  <a:pt x="488" y="0"/>
                </a:lnTo>
                <a:lnTo>
                  <a:pt x="344" y="30"/>
                </a:lnTo>
                <a:lnTo>
                  <a:pt x="242" y="114"/>
                </a:lnTo>
                <a:lnTo>
                  <a:pt x="158" y="180"/>
                </a:lnTo>
                <a:lnTo>
                  <a:pt x="92" y="258"/>
                </a:lnTo>
                <a:lnTo>
                  <a:pt x="2" y="354"/>
                </a:lnTo>
                <a:lnTo>
                  <a:pt x="0" y="628"/>
                </a:lnTo>
                <a:lnTo>
                  <a:pt x="476" y="624"/>
                </a:lnTo>
                <a:close/>
              </a:path>
            </a:pathLst>
          </a:cu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17" name="Freeform 17"/>
          <p:cNvSpPr>
            <a:spLocks/>
          </p:cNvSpPr>
          <p:nvPr/>
        </p:nvSpPr>
        <p:spPr bwMode="auto">
          <a:xfrm>
            <a:off x="5962650" y="5257800"/>
            <a:ext cx="1649413" cy="889000"/>
          </a:xfrm>
          <a:custGeom>
            <a:avLst/>
            <a:gdLst>
              <a:gd name="T0" fmla="*/ 1039 w 1039"/>
              <a:gd name="T1" fmla="*/ 992 h 992"/>
              <a:gd name="T2" fmla="*/ 931 w 1039"/>
              <a:gd name="T3" fmla="*/ 982 h 992"/>
              <a:gd name="T4" fmla="*/ 876 w 1039"/>
              <a:gd name="T5" fmla="*/ 969 h 992"/>
              <a:gd name="T6" fmla="*/ 823 w 1039"/>
              <a:gd name="T7" fmla="*/ 954 h 992"/>
              <a:gd name="T8" fmla="*/ 768 w 1039"/>
              <a:gd name="T9" fmla="*/ 931 h 992"/>
              <a:gd name="T10" fmla="*/ 713 w 1039"/>
              <a:gd name="T11" fmla="*/ 899 h 992"/>
              <a:gd name="T12" fmla="*/ 661 w 1039"/>
              <a:gd name="T13" fmla="*/ 859 h 992"/>
              <a:gd name="T14" fmla="*/ 551 w 1039"/>
              <a:gd name="T15" fmla="*/ 745 h 992"/>
              <a:gd name="T16" fmla="*/ 443 w 1039"/>
              <a:gd name="T17" fmla="*/ 583 h 992"/>
              <a:gd name="T18" fmla="*/ 335 w 1039"/>
              <a:gd name="T19" fmla="*/ 388 h 992"/>
              <a:gd name="T20" fmla="*/ 280 w 1039"/>
              <a:gd name="T21" fmla="*/ 289 h 992"/>
              <a:gd name="T22" fmla="*/ 225 w 1039"/>
              <a:gd name="T23" fmla="*/ 198 h 992"/>
              <a:gd name="T24" fmla="*/ 173 w 1039"/>
              <a:gd name="T25" fmla="*/ 118 h 992"/>
              <a:gd name="T26" fmla="*/ 118 w 1039"/>
              <a:gd name="T27" fmla="*/ 55 h 992"/>
              <a:gd name="T28" fmla="*/ 63 w 1039"/>
              <a:gd name="T29" fmla="*/ 15 h 992"/>
              <a:gd name="T30" fmla="*/ 38 w 1039"/>
              <a:gd name="T31" fmla="*/ 8 h 992"/>
              <a:gd name="T32" fmla="*/ 0 w 1039"/>
              <a:gd name="T33" fmla="*/ 0 h 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39" h="992">
                <a:moveTo>
                  <a:pt x="1039" y="992"/>
                </a:moveTo>
                <a:lnTo>
                  <a:pt x="931" y="982"/>
                </a:lnTo>
                <a:lnTo>
                  <a:pt x="876" y="969"/>
                </a:lnTo>
                <a:lnTo>
                  <a:pt x="823" y="954"/>
                </a:lnTo>
                <a:lnTo>
                  <a:pt x="768" y="931"/>
                </a:lnTo>
                <a:lnTo>
                  <a:pt x="713" y="899"/>
                </a:lnTo>
                <a:lnTo>
                  <a:pt x="661" y="859"/>
                </a:lnTo>
                <a:lnTo>
                  <a:pt x="551" y="745"/>
                </a:lnTo>
                <a:lnTo>
                  <a:pt x="443" y="583"/>
                </a:lnTo>
                <a:lnTo>
                  <a:pt x="335" y="388"/>
                </a:lnTo>
                <a:lnTo>
                  <a:pt x="280" y="289"/>
                </a:lnTo>
                <a:lnTo>
                  <a:pt x="225" y="198"/>
                </a:lnTo>
                <a:lnTo>
                  <a:pt x="173" y="118"/>
                </a:lnTo>
                <a:lnTo>
                  <a:pt x="118" y="55"/>
                </a:lnTo>
                <a:lnTo>
                  <a:pt x="63" y="15"/>
                </a:lnTo>
                <a:lnTo>
                  <a:pt x="38" y="8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18" name="Freeform 18"/>
          <p:cNvSpPr>
            <a:spLocks/>
          </p:cNvSpPr>
          <p:nvPr/>
        </p:nvSpPr>
        <p:spPr bwMode="auto">
          <a:xfrm>
            <a:off x="4267200" y="5257800"/>
            <a:ext cx="1676400" cy="898525"/>
          </a:xfrm>
          <a:custGeom>
            <a:avLst/>
            <a:gdLst>
              <a:gd name="T0" fmla="*/ 0 w 1056"/>
              <a:gd name="T1" fmla="*/ 989 h 989"/>
              <a:gd name="T2" fmla="*/ 108 w 1056"/>
              <a:gd name="T3" fmla="*/ 979 h 989"/>
              <a:gd name="T4" fmla="*/ 163 w 1056"/>
              <a:gd name="T5" fmla="*/ 966 h 989"/>
              <a:gd name="T6" fmla="*/ 218 w 1056"/>
              <a:gd name="T7" fmla="*/ 951 h 989"/>
              <a:gd name="T8" fmla="*/ 271 w 1056"/>
              <a:gd name="T9" fmla="*/ 928 h 989"/>
              <a:gd name="T10" fmla="*/ 326 w 1056"/>
              <a:gd name="T11" fmla="*/ 896 h 989"/>
              <a:gd name="T12" fmla="*/ 381 w 1056"/>
              <a:gd name="T13" fmla="*/ 856 h 989"/>
              <a:gd name="T14" fmla="*/ 488 w 1056"/>
              <a:gd name="T15" fmla="*/ 742 h 989"/>
              <a:gd name="T16" fmla="*/ 596 w 1056"/>
              <a:gd name="T17" fmla="*/ 580 h 989"/>
              <a:gd name="T18" fmla="*/ 706 w 1056"/>
              <a:gd name="T19" fmla="*/ 385 h 989"/>
              <a:gd name="T20" fmla="*/ 759 w 1056"/>
              <a:gd name="T21" fmla="*/ 286 h 989"/>
              <a:gd name="T22" fmla="*/ 814 w 1056"/>
              <a:gd name="T23" fmla="*/ 195 h 989"/>
              <a:gd name="T24" fmla="*/ 868 w 1056"/>
              <a:gd name="T25" fmla="*/ 115 h 989"/>
              <a:gd name="T26" fmla="*/ 909 w 1056"/>
              <a:gd name="T27" fmla="*/ 72 h 989"/>
              <a:gd name="T28" fmla="*/ 969 w 1056"/>
              <a:gd name="T29" fmla="*/ 18 h 989"/>
              <a:gd name="T30" fmla="*/ 1056 w 1056"/>
              <a:gd name="T31" fmla="*/ 0 h 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56" h="989">
                <a:moveTo>
                  <a:pt x="0" y="989"/>
                </a:moveTo>
                <a:lnTo>
                  <a:pt x="108" y="979"/>
                </a:lnTo>
                <a:lnTo>
                  <a:pt x="163" y="966"/>
                </a:lnTo>
                <a:lnTo>
                  <a:pt x="218" y="951"/>
                </a:lnTo>
                <a:lnTo>
                  <a:pt x="271" y="928"/>
                </a:lnTo>
                <a:lnTo>
                  <a:pt x="326" y="896"/>
                </a:lnTo>
                <a:lnTo>
                  <a:pt x="381" y="856"/>
                </a:lnTo>
                <a:lnTo>
                  <a:pt x="488" y="742"/>
                </a:lnTo>
                <a:lnTo>
                  <a:pt x="596" y="580"/>
                </a:lnTo>
                <a:lnTo>
                  <a:pt x="706" y="385"/>
                </a:lnTo>
                <a:lnTo>
                  <a:pt x="759" y="286"/>
                </a:lnTo>
                <a:lnTo>
                  <a:pt x="814" y="195"/>
                </a:lnTo>
                <a:lnTo>
                  <a:pt x="868" y="115"/>
                </a:lnTo>
                <a:lnTo>
                  <a:pt x="909" y="72"/>
                </a:lnTo>
                <a:lnTo>
                  <a:pt x="969" y="18"/>
                </a:lnTo>
                <a:lnTo>
                  <a:pt x="1056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19" name="Freeform 19"/>
          <p:cNvSpPr>
            <a:spLocks/>
          </p:cNvSpPr>
          <p:nvPr/>
        </p:nvSpPr>
        <p:spPr bwMode="auto">
          <a:xfrm>
            <a:off x="4291013" y="6242050"/>
            <a:ext cx="3395662" cy="6350"/>
          </a:xfrm>
          <a:custGeom>
            <a:avLst/>
            <a:gdLst>
              <a:gd name="T0" fmla="*/ 0 w 2139"/>
              <a:gd name="T1" fmla="*/ 0 h 4"/>
              <a:gd name="T2" fmla="*/ 0 w 2139"/>
              <a:gd name="T3" fmla="*/ 0 h 4"/>
              <a:gd name="T4" fmla="*/ 2139 w 2139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39" h="4">
                <a:moveTo>
                  <a:pt x="0" y="0"/>
                </a:moveTo>
                <a:lnTo>
                  <a:pt x="0" y="0"/>
                </a:lnTo>
                <a:lnTo>
                  <a:pt x="2139" y="4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20" name="Rectangle 20"/>
          <p:cNvSpPr>
            <a:spLocks noChangeArrowheads="1"/>
          </p:cNvSpPr>
          <p:nvPr/>
        </p:nvSpPr>
        <p:spPr bwMode="auto">
          <a:xfrm>
            <a:off x="7620000" y="6153150"/>
            <a:ext cx="38100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800"/>
              <a:t>x</a:t>
            </a:r>
          </a:p>
        </p:txBody>
      </p:sp>
      <p:sp>
        <p:nvSpPr>
          <p:cNvPr id="358421" name="Rectangle 21"/>
          <p:cNvSpPr>
            <a:spLocks noChangeArrowheads="1"/>
          </p:cNvSpPr>
          <p:nvPr/>
        </p:nvSpPr>
        <p:spPr bwMode="auto">
          <a:xfrm>
            <a:off x="6172200" y="6229350"/>
            <a:ext cx="3206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800">
                <a:solidFill>
                  <a:srgbClr val="339933"/>
                </a:solidFill>
              </a:rPr>
              <a:t>b</a:t>
            </a:r>
            <a:endParaRPr lang="en-US">
              <a:solidFill>
                <a:srgbClr val="339933"/>
              </a:solidFill>
            </a:endParaRPr>
          </a:p>
        </p:txBody>
      </p:sp>
      <p:sp>
        <p:nvSpPr>
          <p:cNvPr id="358422" name="Rectangle 22"/>
          <p:cNvSpPr>
            <a:spLocks noChangeArrowheads="1"/>
          </p:cNvSpPr>
          <p:nvPr/>
        </p:nvSpPr>
        <p:spPr bwMode="auto">
          <a:xfrm>
            <a:off x="5791200" y="6229350"/>
            <a:ext cx="3206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l-GR" sz="1800">
                <a:cs typeface="Arial" pitchFamily="34" charset="0"/>
              </a:rPr>
              <a:t>μ</a:t>
            </a:r>
            <a:endParaRPr lang="el-GR">
              <a:cs typeface="Arial" pitchFamily="34" charset="0"/>
            </a:endParaRPr>
          </a:p>
        </p:txBody>
      </p:sp>
      <p:sp>
        <p:nvSpPr>
          <p:cNvPr id="358423" name="Rectangle 23"/>
          <p:cNvSpPr>
            <a:spLocks noChangeArrowheads="1"/>
          </p:cNvSpPr>
          <p:nvPr/>
        </p:nvSpPr>
        <p:spPr bwMode="auto">
          <a:xfrm>
            <a:off x="5029200" y="6229350"/>
            <a:ext cx="3079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800">
                <a:solidFill>
                  <a:srgbClr val="339933"/>
                </a:solidFill>
              </a:rPr>
              <a:t>a</a:t>
            </a:r>
            <a:endParaRPr lang="en-US">
              <a:solidFill>
                <a:srgbClr val="339933"/>
              </a:solidFill>
            </a:endParaRPr>
          </a:p>
        </p:txBody>
      </p:sp>
      <p:sp>
        <p:nvSpPr>
          <p:cNvPr id="358424" name="Line 24"/>
          <p:cNvSpPr>
            <a:spLocks noChangeShapeType="1"/>
          </p:cNvSpPr>
          <p:nvPr/>
        </p:nvSpPr>
        <p:spPr bwMode="auto">
          <a:xfrm>
            <a:off x="5943600" y="5257800"/>
            <a:ext cx="0" cy="990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58425" name="Freeform 25"/>
          <p:cNvSpPr>
            <a:spLocks/>
          </p:cNvSpPr>
          <p:nvPr/>
        </p:nvSpPr>
        <p:spPr bwMode="auto">
          <a:xfrm>
            <a:off x="5943600" y="1762125"/>
            <a:ext cx="385763" cy="985838"/>
          </a:xfrm>
          <a:custGeom>
            <a:avLst/>
            <a:gdLst>
              <a:gd name="T0" fmla="*/ 6 w 243"/>
              <a:gd name="T1" fmla="*/ 0 h 621"/>
              <a:gd name="T2" fmla="*/ 0 w 243"/>
              <a:gd name="T3" fmla="*/ 618 h 621"/>
              <a:gd name="T4" fmla="*/ 243 w 243"/>
              <a:gd name="T5" fmla="*/ 621 h 621"/>
              <a:gd name="T6" fmla="*/ 240 w 243"/>
              <a:gd name="T7" fmla="*/ 114 h 621"/>
              <a:gd name="T8" fmla="*/ 198 w 243"/>
              <a:gd name="T9" fmla="*/ 84 h 621"/>
              <a:gd name="T10" fmla="*/ 108 w 243"/>
              <a:gd name="T11" fmla="*/ 30 h 621"/>
              <a:gd name="T12" fmla="*/ 48 w 243"/>
              <a:gd name="T13" fmla="*/ 12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3" h="621">
                <a:moveTo>
                  <a:pt x="6" y="0"/>
                </a:moveTo>
                <a:lnTo>
                  <a:pt x="0" y="618"/>
                </a:lnTo>
                <a:lnTo>
                  <a:pt x="243" y="621"/>
                </a:lnTo>
                <a:lnTo>
                  <a:pt x="240" y="114"/>
                </a:lnTo>
                <a:lnTo>
                  <a:pt x="198" y="84"/>
                </a:lnTo>
                <a:lnTo>
                  <a:pt x="108" y="30"/>
                </a:lnTo>
                <a:lnTo>
                  <a:pt x="48" y="12"/>
                </a:lnTo>
              </a:path>
            </a:pathLst>
          </a:custGeom>
          <a:solidFill>
            <a:srgbClr val="D989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58426" name="Freeform 26"/>
          <p:cNvSpPr>
            <a:spLocks/>
          </p:cNvSpPr>
          <p:nvPr/>
        </p:nvSpPr>
        <p:spPr bwMode="auto">
          <a:xfrm>
            <a:off x="4273550" y="1752600"/>
            <a:ext cx="1679575" cy="993775"/>
          </a:xfrm>
          <a:custGeom>
            <a:avLst/>
            <a:gdLst>
              <a:gd name="T0" fmla="*/ 1046 w 1058"/>
              <a:gd name="T1" fmla="*/ 624 h 626"/>
              <a:gd name="T2" fmla="*/ 1058 w 1058"/>
              <a:gd name="T3" fmla="*/ 0 h 626"/>
              <a:gd name="T4" fmla="*/ 914 w 1058"/>
              <a:gd name="T5" fmla="*/ 30 h 626"/>
              <a:gd name="T6" fmla="*/ 812 w 1058"/>
              <a:gd name="T7" fmla="*/ 114 h 626"/>
              <a:gd name="T8" fmla="*/ 626 w 1058"/>
              <a:gd name="T9" fmla="*/ 300 h 626"/>
              <a:gd name="T10" fmla="*/ 532 w 1058"/>
              <a:gd name="T11" fmla="*/ 388 h 626"/>
              <a:gd name="T12" fmla="*/ 402 w 1058"/>
              <a:gd name="T13" fmla="*/ 480 h 626"/>
              <a:gd name="T14" fmla="*/ 198 w 1058"/>
              <a:gd name="T15" fmla="*/ 548 h 626"/>
              <a:gd name="T16" fmla="*/ 0 w 1058"/>
              <a:gd name="T17" fmla="*/ 570 h 626"/>
              <a:gd name="T18" fmla="*/ 0 w 1058"/>
              <a:gd name="T19" fmla="*/ 626 h 626"/>
              <a:gd name="T20" fmla="*/ 94 w 1058"/>
              <a:gd name="T21" fmla="*/ 626 h 626"/>
              <a:gd name="T22" fmla="*/ 554 w 1058"/>
              <a:gd name="T23" fmla="*/ 624 h 626"/>
              <a:gd name="T24" fmla="*/ 1046 w 1058"/>
              <a:gd name="T25" fmla="*/ 624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58" h="626">
                <a:moveTo>
                  <a:pt x="1046" y="624"/>
                </a:moveTo>
                <a:lnTo>
                  <a:pt x="1058" y="0"/>
                </a:lnTo>
                <a:lnTo>
                  <a:pt x="914" y="30"/>
                </a:lnTo>
                <a:lnTo>
                  <a:pt x="812" y="114"/>
                </a:lnTo>
                <a:lnTo>
                  <a:pt x="626" y="300"/>
                </a:lnTo>
                <a:lnTo>
                  <a:pt x="532" y="388"/>
                </a:lnTo>
                <a:lnTo>
                  <a:pt x="402" y="480"/>
                </a:lnTo>
                <a:lnTo>
                  <a:pt x="198" y="548"/>
                </a:lnTo>
                <a:lnTo>
                  <a:pt x="0" y="570"/>
                </a:lnTo>
                <a:lnTo>
                  <a:pt x="0" y="626"/>
                </a:lnTo>
                <a:lnTo>
                  <a:pt x="94" y="626"/>
                </a:lnTo>
                <a:lnTo>
                  <a:pt x="554" y="624"/>
                </a:lnTo>
                <a:lnTo>
                  <a:pt x="1046" y="624"/>
                </a:lnTo>
                <a:close/>
              </a:path>
            </a:pathLst>
          </a:custGeom>
          <a:solidFill>
            <a:srgbClr val="D989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FF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27" name="Freeform 27"/>
          <p:cNvSpPr>
            <a:spLocks/>
          </p:cNvSpPr>
          <p:nvPr/>
        </p:nvSpPr>
        <p:spPr bwMode="auto">
          <a:xfrm>
            <a:off x="5962650" y="1762125"/>
            <a:ext cx="1649413" cy="889000"/>
          </a:xfrm>
          <a:custGeom>
            <a:avLst/>
            <a:gdLst>
              <a:gd name="T0" fmla="*/ 1039 w 1039"/>
              <a:gd name="T1" fmla="*/ 992 h 992"/>
              <a:gd name="T2" fmla="*/ 931 w 1039"/>
              <a:gd name="T3" fmla="*/ 982 h 992"/>
              <a:gd name="T4" fmla="*/ 876 w 1039"/>
              <a:gd name="T5" fmla="*/ 969 h 992"/>
              <a:gd name="T6" fmla="*/ 823 w 1039"/>
              <a:gd name="T7" fmla="*/ 954 h 992"/>
              <a:gd name="T8" fmla="*/ 768 w 1039"/>
              <a:gd name="T9" fmla="*/ 931 h 992"/>
              <a:gd name="T10" fmla="*/ 713 w 1039"/>
              <a:gd name="T11" fmla="*/ 899 h 992"/>
              <a:gd name="T12" fmla="*/ 661 w 1039"/>
              <a:gd name="T13" fmla="*/ 859 h 992"/>
              <a:gd name="T14" fmla="*/ 551 w 1039"/>
              <a:gd name="T15" fmla="*/ 745 h 992"/>
              <a:gd name="T16" fmla="*/ 443 w 1039"/>
              <a:gd name="T17" fmla="*/ 583 h 992"/>
              <a:gd name="T18" fmla="*/ 335 w 1039"/>
              <a:gd name="T19" fmla="*/ 388 h 992"/>
              <a:gd name="T20" fmla="*/ 280 w 1039"/>
              <a:gd name="T21" fmla="*/ 289 h 992"/>
              <a:gd name="T22" fmla="*/ 225 w 1039"/>
              <a:gd name="T23" fmla="*/ 198 h 992"/>
              <a:gd name="T24" fmla="*/ 173 w 1039"/>
              <a:gd name="T25" fmla="*/ 118 h 992"/>
              <a:gd name="T26" fmla="*/ 118 w 1039"/>
              <a:gd name="T27" fmla="*/ 55 h 992"/>
              <a:gd name="T28" fmla="*/ 63 w 1039"/>
              <a:gd name="T29" fmla="*/ 15 h 992"/>
              <a:gd name="T30" fmla="*/ 38 w 1039"/>
              <a:gd name="T31" fmla="*/ 8 h 992"/>
              <a:gd name="T32" fmla="*/ 0 w 1039"/>
              <a:gd name="T33" fmla="*/ 0 h 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39" h="992">
                <a:moveTo>
                  <a:pt x="1039" y="992"/>
                </a:moveTo>
                <a:lnTo>
                  <a:pt x="931" y="982"/>
                </a:lnTo>
                <a:lnTo>
                  <a:pt x="876" y="969"/>
                </a:lnTo>
                <a:lnTo>
                  <a:pt x="823" y="954"/>
                </a:lnTo>
                <a:lnTo>
                  <a:pt x="768" y="931"/>
                </a:lnTo>
                <a:lnTo>
                  <a:pt x="713" y="899"/>
                </a:lnTo>
                <a:lnTo>
                  <a:pt x="661" y="859"/>
                </a:lnTo>
                <a:lnTo>
                  <a:pt x="551" y="745"/>
                </a:lnTo>
                <a:lnTo>
                  <a:pt x="443" y="583"/>
                </a:lnTo>
                <a:lnTo>
                  <a:pt x="335" y="388"/>
                </a:lnTo>
                <a:lnTo>
                  <a:pt x="280" y="289"/>
                </a:lnTo>
                <a:lnTo>
                  <a:pt x="225" y="198"/>
                </a:lnTo>
                <a:lnTo>
                  <a:pt x="173" y="118"/>
                </a:lnTo>
                <a:lnTo>
                  <a:pt x="118" y="55"/>
                </a:lnTo>
                <a:lnTo>
                  <a:pt x="63" y="15"/>
                </a:lnTo>
                <a:lnTo>
                  <a:pt x="38" y="8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28" name="Freeform 28"/>
          <p:cNvSpPr>
            <a:spLocks/>
          </p:cNvSpPr>
          <p:nvPr/>
        </p:nvSpPr>
        <p:spPr bwMode="auto">
          <a:xfrm>
            <a:off x="4267200" y="1762125"/>
            <a:ext cx="1676400" cy="898525"/>
          </a:xfrm>
          <a:custGeom>
            <a:avLst/>
            <a:gdLst>
              <a:gd name="T0" fmla="*/ 0 w 1056"/>
              <a:gd name="T1" fmla="*/ 989 h 989"/>
              <a:gd name="T2" fmla="*/ 108 w 1056"/>
              <a:gd name="T3" fmla="*/ 979 h 989"/>
              <a:gd name="T4" fmla="*/ 163 w 1056"/>
              <a:gd name="T5" fmla="*/ 966 h 989"/>
              <a:gd name="T6" fmla="*/ 218 w 1056"/>
              <a:gd name="T7" fmla="*/ 951 h 989"/>
              <a:gd name="T8" fmla="*/ 271 w 1056"/>
              <a:gd name="T9" fmla="*/ 928 h 989"/>
              <a:gd name="T10" fmla="*/ 326 w 1056"/>
              <a:gd name="T11" fmla="*/ 896 h 989"/>
              <a:gd name="T12" fmla="*/ 381 w 1056"/>
              <a:gd name="T13" fmla="*/ 856 h 989"/>
              <a:gd name="T14" fmla="*/ 488 w 1056"/>
              <a:gd name="T15" fmla="*/ 742 h 989"/>
              <a:gd name="T16" fmla="*/ 596 w 1056"/>
              <a:gd name="T17" fmla="*/ 580 h 989"/>
              <a:gd name="T18" fmla="*/ 706 w 1056"/>
              <a:gd name="T19" fmla="*/ 385 h 989"/>
              <a:gd name="T20" fmla="*/ 759 w 1056"/>
              <a:gd name="T21" fmla="*/ 286 h 989"/>
              <a:gd name="T22" fmla="*/ 814 w 1056"/>
              <a:gd name="T23" fmla="*/ 195 h 989"/>
              <a:gd name="T24" fmla="*/ 868 w 1056"/>
              <a:gd name="T25" fmla="*/ 115 h 989"/>
              <a:gd name="T26" fmla="*/ 909 w 1056"/>
              <a:gd name="T27" fmla="*/ 72 h 989"/>
              <a:gd name="T28" fmla="*/ 969 w 1056"/>
              <a:gd name="T29" fmla="*/ 18 h 989"/>
              <a:gd name="T30" fmla="*/ 1056 w 1056"/>
              <a:gd name="T31" fmla="*/ 0 h 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56" h="989">
                <a:moveTo>
                  <a:pt x="0" y="989"/>
                </a:moveTo>
                <a:lnTo>
                  <a:pt x="108" y="979"/>
                </a:lnTo>
                <a:lnTo>
                  <a:pt x="163" y="966"/>
                </a:lnTo>
                <a:lnTo>
                  <a:pt x="218" y="951"/>
                </a:lnTo>
                <a:lnTo>
                  <a:pt x="271" y="928"/>
                </a:lnTo>
                <a:lnTo>
                  <a:pt x="326" y="896"/>
                </a:lnTo>
                <a:lnTo>
                  <a:pt x="381" y="856"/>
                </a:lnTo>
                <a:lnTo>
                  <a:pt x="488" y="742"/>
                </a:lnTo>
                <a:lnTo>
                  <a:pt x="596" y="580"/>
                </a:lnTo>
                <a:lnTo>
                  <a:pt x="706" y="385"/>
                </a:lnTo>
                <a:lnTo>
                  <a:pt x="759" y="286"/>
                </a:lnTo>
                <a:lnTo>
                  <a:pt x="814" y="195"/>
                </a:lnTo>
                <a:lnTo>
                  <a:pt x="868" y="115"/>
                </a:lnTo>
                <a:lnTo>
                  <a:pt x="909" y="72"/>
                </a:lnTo>
                <a:lnTo>
                  <a:pt x="969" y="18"/>
                </a:lnTo>
                <a:lnTo>
                  <a:pt x="1056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29" name="Freeform 29"/>
          <p:cNvSpPr>
            <a:spLocks/>
          </p:cNvSpPr>
          <p:nvPr/>
        </p:nvSpPr>
        <p:spPr bwMode="auto">
          <a:xfrm>
            <a:off x="4291013" y="2746375"/>
            <a:ext cx="3395662" cy="6350"/>
          </a:xfrm>
          <a:custGeom>
            <a:avLst/>
            <a:gdLst>
              <a:gd name="T0" fmla="*/ 0 w 2139"/>
              <a:gd name="T1" fmla="*/ 0 h 4"/>
              <a:gd name="T2" fmla="*/ 0 w 2139"/>
              <a:gd name="T3" fmla="*/ 0 h 4"/>
              <a:gd name="T4" fmla="*/ 2139 w 2139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39" h="4">
                <a:moveTo>
                  <a:pt x="0" y="0"/>
                </a:moveTo>
                <a:lnTo>
                  <a:pt x="0" y="0"/>
                </a:lnTo>
                <a:lnTo>
                  <a:pt x="2139" y="4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30" name="Rectangle 30"/>
          <p:cNvSpPr>
            <a:spLocks noChangeArrowheads="1"/>
          </p:cNvSpPr>
          <p:nvPr/>
        </p:nvSpPr>
        <p:spPr bwMode="auto">
          <a:xfrm>
            <a:off x="7620000" y="2657475"/>
            <a:ext cx="38100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800"/>
              <a:t>x</a:t>
            </a:r>
          </a:p>
        </p:txBody>
      </p:sp>
      <p:sp>
        <p:nvSpPr>
          <p:cNvPr id="358431" name="Rectangle 31"/>
          <p:cNvSpPr>
            <a:spLocks noChangeArrowheads="1"/>
          </p:cNvSpPr>
          <p:nvPr/>
        </p:nvSpPr>
        <p:spPr bwMode="auto">
          <a:xfrm>
            <a:off x="6172200" y="2733675"/>
            <a:ext cx="3206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800">
                <a:solidFill>
                  <a:srgbClr val="339933"/>
                </a:solidFill>
              </a:rPr>
              <a:t>b</a:t>
            </a:r>
            <a:endParaRPr lang="en-US">
              <a:solidFill>
                <a:srgbClr val="339933"/>
              </a:solidFill>
            </a:endParaRPr>
          </a:p>
        </p:txBody>
      </p:sp>
      <p:sp>
        <p:nvSpPr>
          <p:cNvPr id="358432" name="Rectangle 32"/>
          <p:cNvSpPr>
            <a:spLocks noChangeArrowheads="1"/>
          </p:cNvSpPr>
          <p:nvPr/>
        </p:nvSpPr>
        <p:spPr bwMode="auto">
          <a:xfrm>
            <a:off x="5791200" y="2733675"/>
            <a:ext cx="3206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l-GR" sz="1800">
                <a:cs typeface="Arial" pitchFamily="34" charset="0"/>
              </a:rPr>
              <a:t>μ</a:t>
            </a:r>
            <a:endParaRPr lang="el-GR">
              <a:cs typeface="Arial" pitchFamily="34" charset="0"/>
            </a:endParaRPr>
          </a:p>
        </p:txBody>
      </p:sp>
      <p:sp>
        <p:nvSpPr>
          <p:cNvPr id="358433" name="Rectangle 33"/>
          <p:cNvSpPr>
            <a:spLocks noChangeArrowheads="1"/>
          </p:cNvSpPr>
          <p:nvPr/>
        </p:nvSpPr>
        <p:spPr bwMode="auto">
          <a:xfrm>
            <a:off x="5029200" y="2733675"/>
            <a:ext cx="3079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800">
                <a:solidFill>
                  <a:srgbClr val="339933"/>
                </a:solidFill>
              </a:rPr>
              <a:t>a</a:t>
            </a:r>
            <a:endParaRPr lang="en-US">
              <a:solidFill>
                <a:srgbClr val="339933"/>
              </a:solidFill>
            </a:endParaRPr>
          </a:p>
        </p:txBody>
      </p:sp>
      <p:sp>
        <p:nvSpPr>
          <p:cNvPr id="358434" name="Line 34"/>
          <p:cNvSpPr>
            <a:spLocks noChangeShapeType="1"/>
          </p:cNvSpPr>
          <p:nvPr/>
        </p:nvSpPr>
        <p:spPr bwMode="auto">
          <a:xfrm>
            <a:off x="5943600" y="1762125"/>
            <a:ext cx="0" cy="990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58436" name="Freeform 36"/>
          <p:cNvSpPr>
            <a:spLocks/>
          </p:cNvSpPr>
          <p:nvPr/>
        </p:nvSpPr>
        <p:spPr bwMode="auto">
          <a:xfrm>
            <a:off x="4267200" y="4016375"/>
            <a:ext cx="914400" cy="434975"/>
          </a:xfrm>
          <a:custGeom>
            <a:avLst/>
            <a:gdLst>
              <a:gd name="T0" fmla="*/ 0 w 576"/>
              <a:gd name="T1" fmla="*/ 274 h 274"/>
              <a:gd name="T2" fmla="*/ 2 w 576"/>
              <a:gd name="T3" fmla="*/ 216 h 274"/>
              <a:gd name="T4" fmla="*/ 90 w 576"/>
              <a:gd name="T5" fmla="*/ 210 h 274"/>
              <a:gd name="T6" fmla="*/ 198 w 576"/>
              <a:gd name="T7" fmla="*/ 202 h 274"/>
              <a:gd name="T8" fmla="*/ 356 w 576"/>
              <a:gd name="T9" fmla="*/ 154 h 274"/>
              <a:gd name="T10" fmla="*/ 484 w 576"/>
              <a:gd name="T11" fmla="*/ 80 h 274"/>
              <a:gd name="T12" fmla="*/ 576 w 576"/>
              <a:gd name="T13" fmla="*/ 0 h 274"/>
              <a:gd name="T14" fmla="*/ 576 w 576"/>
              <a:gd name="T15" fmla="*/ 274 h 274"/>
              <a:gd name="T16" fmla="*/ 0 w 576"/>
              <a:gd name="T17" fmla="*/ 274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6" h="274">
                <a:moveTo>
                  <a:pt x="0" y="274"/>
                </a:moveTo>
                <a:lnTo>
                  <a:pt x="2" y="216"/>
                </a:lnTo>
                <a:lnTo>
                  <a:pt x="90" y="210"/>
                </a:lnTo>
                <a:lnTo>
                  <a:pt x="198" y="202"/>
                </a:lnTo>
                <a:lnTo>
                  <a:pt x="356" y="154"/>
                </a:lnTo>
                <a:lnTo>
                  <a:pt x="484" y="80"/>
                </a:lnTo>
                <a:lnTo>
                  <a:pt x="576" y="0"/>
                </a:lnTo>
                <a:lnTo>
                  <a:pt x="576" y="274"/>
                </a:lnTo>
                <a:lnTo>
                  <a:pt x="0" y="274"/>
                </a:lnTo>
                <a:close/>
              </a:path>
            </a:pathLst>
          </a:custGeom>
          <a:solidFill>
            <a:srgbClr val="00FFFF"/>
          </a:solidFill>
          <a:ln w="12700" cap="flat" cmpd="sng">
            <a:solidFill>
              <a:srgbClr val="00FFFF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37" name="Freeform 37"/>
          <p:cNvSpPr>
            <a:spLocks/>
          </p:cNvSpPr>
          <p:nvPr/>
        </p:nvSpPr>
        <p:spPr bwMode="auto">
          <a:xfrm>
            <a:off x="5962650" y="3465513"/>
            <a:ext cx="1649413" cy="889000"/>
          </a:xfrm>
          <a:custGeom>
            <a:avLst/>
            <a:gdLst>
              <a:gd name="T0" fmla="*/ 1039 w 1039"/>
              <a:gd name="T1" fmla="*/ 992 h 992"/>
              <a:gd name="T2" fmla="*/ 931 w 1039"/>
              <a:gd name="T3" fmla="*/ 982 h 992"/>
              <a:gd name="T4" fmla="*/ 876 w 1039"/>
              <a:gd name="T5" fmla="*/ 969 h 992"/>
              <a:gd name="T6" fmla="*/ 823 w 1039"/>
              <a:gd name="T7" fmla="*/ 954 h 992"/>
              <a:gd name="T8" fmla="*/ 768 w 1039"/>
              <a:gd name="T9" fmla="*/ 931 h 992"/>
              <a:gd name="T10" fmla="*/ 713 w 1039"/>
              <a:gd name="T11" fmla="*/ 899 h 992"/>
              <a:gd name="T12" fmla="*/ 661 w 1039"/>
              <a:gd name="T13" fmla="*/ 859 h 992"/>
              <a:gd name="T14" fmla="*/ 551 w 1039"/>
              <a:gd name="T15" fmla="*/ 745 h 992"/>
              <a:gd name="T16" fmla="*/ 443 w 1039"/>
              <a:gd name="T17" fmla="*/ 583 h 992"/>
              <a:gd name="T18" fmla="*/ 335 w 1039"/>
              <a:gd name="T19" fmla="*/ 388 h 992"/>
              <a:gd name="T20" fmla="*/ 280 w 1039"/>
              <a:gd name="T21" fmla="*/ 289 h 992"/>
              <a:gd name="T22" fmla="*/ 225 w 1039"/>
              <a:gd name="T23" fmla="*/ 198 h 992"/>
              <a:gd name="T24" fmla="*/ 173 w 1039"/>
              <a:gd name="T25" fmla="*/ 118 h 992"/>
              <a:gd name="T26" fmla="*/ 118 w 1039"/>
              <a:gd name="T27" fmla="*/ 55 h 992"/>
              <a:gd name="T28" fmla="*/ 63 w 1039"/>
              <a:gd name="T29" fmla="*/ 15 h 992"/>
              <a:gd name="T30" fmla="*/ 38 w 1039"/>
              <a:gd name="T31" fmla="*/ 8 h 992"/>
              <a:gd name="T32" fmla="*/ 0 w 1039"/>
              <a:gd name="T33" fmla="*/ 0 h 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39" h="992">
                <a:moveTo>
                  <a:pt x="1039" y="992"/>
                </a:moveTo>
                <a:lnTo>
                  <a:pt x="931" y="982"/>
                </a:lnTo>
                <a:lnTo>
                  <a:pt x="876" y="969"/>
                </a:lnTo>
                <a:lnTo>
                  <a:pt x="823" y="954"/>
                </a:lnTo>
                <a:lnTo>
                  <a:pt x="768" y="931"/>
                </a:lnTo>
                <a:lnTo>
                  <a:pt x="713" y="899"/>
                </a:lnTo>
                <a:lnTo>
                  <a:pt x="661" y="859"/>
                </a:lnTo>
                <a:lnTo>
                  <a:pt x="551" y="745"/>
                </a:lnTo>
                <a:lnTo>
                  <a:pt x="443" y="583"/>
                </a:lnTo>
                <a:lnTo>
                  <a:pt x="335" y="388"/>
                </a:lnTo>
                <a:lnTo>
                  <a:pt x="280" y="289"/>
                </a:lnTo>
                <a:lnTo>
                  <a:pt x="225" y="198"/>
                </a:lnTo>
                <a:lnTo>
                  <a:pt x="173" y="118"/>
                </a:lnTo>
                <a:lnTo>
                  <a:pt x="118" y="55"/>
                </a:lnTo>
                <a:lnTo>
                  <a:pt x="63" y="15"/>
                </a:lnTo>
                <a:lnTo>
                  <a:pt x="38" y="8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38" name="Freeform 38"/>
          <p:cNvSpPr>
            <a:spLocks/>
          </p:cNvSpPr>
          <p:nvPr/>
        </p:nvSpPr>
        <p:spPr bwMode="auto">
          <a:xfrm>
            <a:off x="4267200" y="3465513"/>
            <a:ext cx="1676400" cy="898525"/>
          </a:xfrm>
          <a:custGeom>
            <a:avLst/>
            <a:gdLst>
              <a:gd name="T0" fmla="*/ 0 w 1056"/>
              <a:gd name="T1" fmla="*/ 989 h 989"/>
              <a:gd name="T2" fmla="*/ 108 w 1056"/>
              <a:gd name="T3" fmla="*/ 979 h 989"/>
              <a:gd name="T4" fmla="*/ 163 w 1056"/>
              <a:gd name="T5" fmla="*/ 966 h 989"/>
              <a:gd name="T6" fmla="*/ 218 w 1056"/>
              <a:gd name="T7" fmla="*/ 951 h 989"/>
              <a:gd name="T8" fmla="*/ 271 w 1056"/>
              <a:gd name="T9" fmla="*/ 928 h 989"/>
              <a:gd name="T10" fmla="*/ 326 w 1056"/>
              <a:gd name="T11" fmla="*/ 896 h 989"/>
              <a:gd name="T12" fmla="*/ 381 w 1056"/>
              <a:gd name="T13" fmla="*/ 856 h 989"/>
              <a:gd name="T14" fmla="*/ 488 w 1056"/>
              <a:gd name="T15" fmla="*/ 742 h 989"/>
              <a:gd name="T16" fmla="*/ 596 w 1056"/>
              <a:gd name="T17" fmla="*/ 580 h 989"/>
              <a:gd name="T18" fmla="*/ 706 w 1056"/>
              <a:gd name="T19" fmla="*/ 385 h 989"/>
              <a:gd name="T20" fmla="*/ 759 w 1056"/>
              <a:gd name="T21" fmla="*/ 286 h 989"/>
              <a:gd name="T22" fmla="*/ 814 w 1056"/>
              <a:gd name="T23" fmla="*/ 195 h 989"/>
              <a:gd name="T24" fmla="*/ 868 w 1056"/>
              <a:gd name="T25" fmla="*/ 115 h 989"/>
              <a:gd name="T26" fmla="*/ 909 w 1056"/>
              <a:gd name="T27" fmla="*/ 72 h 989"/>
              <a:gd name="T28" fmla="*/ 969 w 1056"/>
              <a:gd name="T29" fmla="*/ 18 h 989"/>
              <a:gd name="T30" fmla="*/ 1056 w 1056"/>
              <a:gd name="T31" fmla="*/ 0 h 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56" h="989">
                <a:moveTo>
                  <a:pt x="0" y="989"/>
                </a:moveTo>
                <a:lnTo>
                  <a:pt x="108" y="979"/>
                </a:lnTo>
                <a:lnTo>
                  <a:pt x="163" y="966"/>
                </a:lnTo>
                <a:lnTo>
                  <a:pt x="218" y="951"/>
                </a:lnTo>
                <a:lnTo>
                  <a:pt x="271" y="928"/>
                </a:lnTo>
                <a:lnTo>
                  <a:pt x="326" y="896"/>
                </a:lnTo>
                <a:lnTo>
                  <a:pt x="381" y="856"/>
                </a:lnTo>
                <a:lnTo>
                  <a:pt x="488" y="742"/>
                </a:lnTo>
                <a:lnTo>
                  <a:pt x="596" y="580"/>
                </a:lnTo>
                <a:lnTo>
                  <a:pt x="706" y="385"/>
                </a:lnTo>
                <a:lnTo>
                  <a:pt x="759" y="286"/>
                </a:lnTo>
                <a:lnTo>
                  <a:pt x="814" y="195"/>
                </a:lnTo>
                <a:lnTo>
                  <a:pt x="868" y="115"/>
                </a:lnTo>
                <a:lnTo>
                  <a:pt x="909" y="72"/>
                </a:lnTo>
                <a:lnTo>
                  <a:pt x="969" y="18"/>
                </a:lnTo>
                <a:lnTo>
                  <a:pt x="1056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39" name="Freeform 39"/>
          <p:cNvSpPr>
            <a:spLocks/>
          </p:cNvSpPr>
          <p:nvPr/>
        </p:nvSpPr>
        <p:spPr bwMode="auto">
          <a:xfrm>
            <a:off x="4291013" y="4449763"/>
            <a:ext cx="3395662" cy="6350"/>
          </a:xfrm>
          <a:custGeom>
            <a:avLst/>
            <a:gdLst>
              <a:gd name="T0" fmla="*/ 0 w 2139"/>
              <a:gd name="T1" fmla="*/ 0 h 4"/>
              <a:gd name="T2" fmla="*/ 0 w 2139"/>
              <a:gd name="T3" fmla="*/ 0 h 4"/>
              <a:gd name="T4" fmla="*/ 2139 w 2139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39" h="4">
                <a:moveTo>
                  <a:pt x="0" y="0"/>
                </a:moveTo>
                <a:lnTo>
                  <a:pt x="0" y="0"/>
                </a:lnTo>
                <a:lnTo>
                  <a:pt x="2139" y="4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40" name="Rectangle 40"/>
          <p:cNvSpPr>
            <a:spLocks noChangeArrowheads="1"/>
          </p:cNvSpPr>
          <p:nvPr/>
        </p:nvSpPr>
        <p:spPr bwMode="auto">
          <a:xfrm>
            <a:off x="7620000" y="4360863"/>
            <a:ext cx="381000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800"/>
              <a:t>x</a:t>
            </a:r>
          </a:p>
        </p:txBody>
      </p:sp>
      <p:sp>
        <p:nvSpPr>
          <p:cNvPr id="358441" name="Rectangle 41"/>
          <p:cNvSpPr>
            <a:spLocks noChangeArrowheads="1"/>
          </p:cNvSpPr>
          <p:nvPr/>
        </p:nvSpPr>
        <p:spPr bwMode="auto">
          <a:xfrm>
            <a:off x="6172200" y="4437063"/>
            <a:ext cx="3206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800">
                <a:solidFill>
                  <a:srgbClr val="339933"/>
                </a:solidFill>
              </a:rPr>
              <a:t>b</a:t>
            </a:r>
            <a:endParaRPr lang="en-US">
              <a:solidFill>
                <a:srgbClr val="339933"/>
              </a:solidFill>
            </a:endParaRPr>
          </a:p>
        </p:txBody>
      </p:sp>
      <p:sp>
        <p:nvSpPr>
          <p:cNvPr id="358442" name="Rectangle 42"/>
          <p:cNvSpPr>
            <a:spLocks noChangeArrowheads="1"/>
          </p:cNvSpPr>
          <p:nvPr/>
        </p:nvSpPr>
        <p:spPr bwMode="auto">
          <a:xfrm>
            <a:off x="5791200" y="4437063"/>
            <a:ext cx="3206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l-GR" sz="1800">
                <a:cs typeface="Arial" pitchFamily="34" charset="0"/>
              </a:rPr>
              <a:t>μ</a:t>
            </a:r>
            <a:endParaRPr lang="el-GR">
              <a:cs typeface="Arial" pitchFamily="34" charset="0"/>
            </a:endParaRPr>
          </a:p>
        </p:txBody>
      </p:sp>
      <p:sp>
        <p:nvSpPr>
          <p:cNvPr id="358443" name="Rectangle 43"/>
          <p:cNvSpPr>
            <a:spLocks noChangeArrowheads="1"/>
          </p:cNvSpPr>
          <p:nvPr/>
        </p:nvSpPr>
        <p:spPr bwMode="auto">
          <a:xfrm>
            <a:off x="5029200" y="4437063"/>
            <a:ext cx="3079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800">
                <a:solidFill>
                  <a:srgbClr val="339933"/>
                </a:solidFill>
              </a:rPr>
              <a:t>a</a:t>
            </a:r>
            <a:endParaRPr lang="en-US">
              <a:solidFill>
                <a:srgbClr val="339933"/>
              </a:solidFill>
            </a:endParaRPr>
          </a:p>
        </p:txBody>
      </p:sp>
      <p:sp>
        <p:nvSpPr>
          <p:cNvPr id="358444" name="Line 44"/>
          <p:cNvSpPr>
            <a:spLocks noChangeShapeType="1"/>
          </p:cNvSpPr>
          <p:nvPr/>
        </p:nvSpPr>
        <p:spPr bwMode="auto">
          <a:xfrm>
            <a:off x="5943600" y="3465513"/>
            <a:ext cx="0" cy="990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58445" name="Line 45"/>
          <p:cNvSpPr>
            <a:spLocks noChangeShapeType="1"/>
          </p:cNvSpPr>
          <p:nvPr/>
        </p:nvSpPr>
        <p:spPr bwMode="auto">
          <a:xfrm>
            <a:off x="5181600" y="1752600"/>
            <a:ext cx="0" cy="49530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58446" name="Rectangle 46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772400" cy="67627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 anchorCtr="1"/>
          <a:lstStyle/>
          <a:p>
            <a:pPr defTabSz="914400">
              <a:lnSpc>
                <a:spcPct val="95000"/>
              </a:lnSpc>
            </a:pPr>
            <a:r>
              <a:rPr lang="en-US"/>
              <a:t>Finding Normal Probabilities  </a:t>
            </a:r>
          </a:p>
        </p:txBody>
      </p:sp>
      <p:graphicFrame>
        <p:nvGraphicFramePr>
          <p:cNvPr id="358448" name="Object 48"/>
          <p:cNvGraphicFramePr>
            <a:graphicFrameLocks noChangeAspect="1"/>
          </p:cNvGraphicFramePr>
          <p:nvPr/>
        </p:nvGraphicFramePr>
        <p:xfrm>
          <a:off x="631825" y="5257800"/>
          <a:ext cx="4092575" cy="512763"/>
        </p:xfrm>
        <a:graphic>
          <a:graphicData uri="http://schemas.openxmlformats.org/presentationml/2006/ole">
            <p:oleObj spid="_x0000_s6395" name="Equation" r:id="rId3" imgW="1625600" imgH="203200" progId="Equation.3">
              <p:embed/>
            </p:oleObj>
          </a:graphicData>
        </a:graphic>
      </p:graphicFrame>
      <p:sp>
        <p:nvSpPr>
          <p:cNvPr id="358451" name="Line 51"/>
          <p:cNvSpPr>
            <a:spLocks noChangeShapeType="1"/>
          </p:cNvSpPr>
          <p:nvPr/>
        </p:nvSpPr>
        <p:spPr bwMode="auto">
          <a:xfrm>
            <a:off x="4648200" y="1981200"/>
            <a:ext cx="762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52" name="Line 52"/>
          <p:cNvSpPr>
            <a:spLocks noChangeShapeType="1"/>
          </p:cNvSpPr>
          <p:nvPr/>
        </p:nvSpPr>
        <p:spPr bwMode="auto">
          <a:xfrm>
            <a:off x="4572000" y="3962400"/>
            <a:ext cx="4572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53" name="Line 53"/>
          <p:cNvSpPr>
            <a:spLocks noChangeShapeType="1"/>
          </p:cNvSpPr>
          <p:nvPr/>
        </p:nvSpPr>
        <p:spPr bwMode="auto">
          <a:xfrm>
            <a:off x="4724400" y="5562600"/>
            <a:ext cx="7620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358454" name="Object 54"/>
          <p:cNvGraphicFramePr>
            <a:graphicFrameLocks noChangeAspect="1"/>
          </p:cNvGraphicFramePr>
          <p:nvPr/>
        </p:nvGraphicFramePr>
        <p:xfrm>
          <a:off x="2078038" y="3581400"/>
          <a:ext cx="2493962" cy="512763"/>
        </p:xfrm>
        <a:graphic>
          <a:graphicData uri="http://schemas.openxmlformats.org/presentationml/2006/ole">
            <p:oleObj spid="_x0000_s6396" name="Equation" r:id="rId4" imgW="990170" imgH="203112" progId="Equation.3">
              <p:embed/>
            </p:oleObj>
          </a:graphicData>
        </a:graphic>
      </p:graphicFrame>
      <p:graphicFrame>
        <p:nvGraphicFramePr>
          <p:cNvPr id="358455" name="Object 55"/>
          <p:cNvGraphicFramePr>
            <a:graphicFrameLocks noChangeAspect="1"/>
          </p:cNvGraphicFramePr>
          <p:nvPr/>
        </p:nvGraphicFramePr>
        <p:xfrm>
          <a:off x="2154238" y="1676400"/>
          <a:ext cx="2493962" cy="512763"/>
        </p:xfrm>
        <a:graphic>
          <a:graphicData uri="http://schemas.openxmlformats.org/presentationml/2006/ole">
            <p:oleObj spid="_x0000_s6397" name="Equation" r:id="rId5" imgW="990170" imgH="203112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15383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381000"/>
            <a:ext cx="6781800" cy="838200"/>
          </a:xfrm>
        </p:spPr>
        <p:txBody>
          <a:bodyPr/>
          <a:lstStyle/>
          <a:p>
            <a:pPr defTabSz="914400"/>
            <a:r>
              <a:rPr lang="en-US" sz="3900" b="1" dirty="0">
                <a:solidFill>
                  <a:schemeClr val="tx1"/>
                </a:solidFill>
              </a:rPr>
              <a:t>The Standardized Normal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524000"/>
            <a:ext cx="7848600" cy="4794250"/>
          </a:xfrm>
        </p:spPr>
        <p:txBody>
          <a:bodyPr>
            <a:normAutofit/>
          </a:bodyPr>
          <a:lstStyle/>
          <a:p>
            <a:pPr marL="571500" indent="-571500" algn="just" defTabSz="914400"/>
            <a:r>
              <a:rPr lang="en-US" sz="2000" dirty="0"/>
              <a:t>Any </a:t>
            </a:r>
            <a:r>
              <a:rPr lang="en-US" sz="2000" b="1" dirty="0"/>
              <a:t>normal distribution (with any mean and variance combination) can be transformed into the </a:t>
            </a:r>
            <a:r>
              <a:rPr lang="en-US" sz="2000" dirty="0"/>
              <a:t>standardized normal distribution (Z), with mean 0 and variance </a:t>
            </a:r>
            <a:r>
              <a:rPr lang="en-US" sz="2000" dirty="0" smtClean="0"/>
              <a:t>1.</a:t>
            </a:r>
            <a:endParaRPr lang="en-US" sz="2000" dirty="0"/>
          </a:p>
          <a:p>
            <a:pPr marL="571500" indent="-571500" algn="just" defTabSz="914400"/>
            <a:endParaRPr lang="en-US" sz="2000" dirty="0">
              <a:solidFill>
                <a:schemeClr val="folHlink"/>
              </a:solidFill>
            </a:endParaRPr>
          </a:p>
          <a:p>
            <a:pPr marL="571500" indent="-571500" algn="just" defTabSz="914400"/>
            <a:endParaRPr lang="en-US" sz="2000" dirty="0">
              <a:solidFill>
                <a:schemeClr val="folHlink"/>
              </a:solidFill>
            </a:endParaRPr>
          </a:p>
          <a:p>
            <a:pPr marL="571500" indent="-571500" algn="just" defTabSz="914400"/>
            <a:endParaRPr lang="en-US" sz="2000" dirty="0">
              <a:solidFill>
                <a:schemeClr val="folHlink"/>
              </a:solidFill>
            </a:endParaRPr>
          </a:p>
          <a:p>
            <a:pPr marL="571500" indent="-571500" algn="just" defTabSz="914400"/>
            <a:endParaRPr lang="en-US" sz="2000" dirty="0"/>
          </a:p>
          <a:p>
            <a:pPr marL="571500" indent="-571500" algn="just" defTabSz="914400"/>
            <a:endParaRPr lang="en-US" sz="2000" dirty="0"/>
          </a:p>
          <a:p>
            <a:pPr marL="571500" indent="-571500" algn="just" defTabSz="914400"/>
            <a:r>
              <a:rPr lang="en-US" sz="2000" dirty="0"/>
              <a:t>Need to transform  X  units into  Z </a:t>
            </a:r>
            <a:r>
              <a:rPr lang="en-US" sz="2000" dirty="0">
                <a:solidFill>
                  <a:schemeClr val="folHlink"/>
                </a:solidFill>
              </a:rPr>
              <a:t> </a:t>
            </a:r>
            <a:r>
              <a:rPr lang="en-US" sz="2000" dirty="0"/>
              <a:t>units by </a:t>
            </a:r>
            <a:r>
              <a:rPr lang="en-US" sz="2000" dirty="0">
                <a:solidFill>
                  <a:srgbClr val="FF0000"/>
                </a:solidFill>
              </a:rPr>
              <a:t>subtracting the mean </a:t>
            </a:r>
            <a:r>
              <a:rPr lang="en-US" sz="2000" dirty="0"/>
              <a:t>of  X  and </a:t>
            </a:r>
            <a:r>
              <a:rPr lang="en-US" sz="2000" dirty="0">
                <a:solidFill>
                  <a:srgbClr val="FF0000"/>
                </a:solidFill>
              </a:rPr>
              <a:t>dividing by its standard deviation</a:t>
            </a:r>
          </a:p>
        </p:txBody>
      </p:sp>
      <p:graphicFrame>
        <p:nvGraphicFramePr>
          <p:cNvPr id="208900" name="Object 4"/>
          <p:cNvGraphicFramePr>
            <a:graphicFrameLocks noChangeAspect="1"/>
          </p:cNvGraphicFramePr>
          <p:nvPr/>
        </p:nvGraphicFramePr>
        <p:xfrm>
          <a:off x="1609725" y="3538538"/>
          <a:ext cx="1836738" cy="544512"/>
        </p:xfrm>
        <a:graphic>
          <a:graphicData uri="http://schemas.openxmlformats.org/presentationml/2006/ole">
            <p:oleObj spid="_x0000_s7336" name="Equation" r:id="rId3" imgW="685800" imgH="203200" progId="Equation.3">
              <p:embed/>
            </p:oleObj>
          </a:graphicData>
        </a:graphic>
      </p:graphicFrame>
      <p:graphicFrame>
        <p:nvGraphicFramePr>
          <p:cNvPr id="208901" name="Object 5"/>
          <p:cNvGraphicFramePr>
            <a:graphicFrameLocks noChangeAspect="1"/>
          </p:cNvGraphicFramePr>
          <p:nvPr/>
        </p:nvGraphicFramePr>
        <p:xfrm>
          <a:off x="4462463" y="5476875"/>
          <a:ext cx="1838325" cy="1143000"/>
        </p:xfrm>
        <a:graphic>
          <a:graphicData uri="http://schemas.openxmlformats.org/presentationml/2006/ole">
            <p:oleObj spid="_x0000_s7337" name="Equation" r:id="rId4" imgW="634725" imgH="393529" progId="Equation.3">
              <p:embed/>
            </p:oleObj>
          </a:graphicData>
        </a:graphic>
      </p:graphicFrame>
      <p:sp>
        <p:nvSpPr>
          <p:cNvPr id="208902" name="Freeform 6"/>
          <p:cNvSpPr>
            <a:spLocks/>
          </p:cNvSpPr>
          <p:nvPr/>
        </p:nvSpPr>
        <p:spPr bwMode="auto">
          <a:xfrm>
            <a:off x="5969000" y="3209925"/>
            <a:ext cx="1430338" cy="982663"/>
          </a:xfrm>
          <a:custGeom>
            <a:avLst/>
            <a:gdLst>
              <a:gd name="T0" fmla="*/ 900 w 901"/>
              <a:gd name="T1" fmla="*/ 720 h 721"/>
              <a:gd name="T2" fmla="*/ 805 w 901"/>
              <a:gd name="T3" fmla="*/ 712 h 721"/>
              <a:gd name="T4" fmla="*/ 758 w 901"/>
              <a:gd name="T5" fmla="*/ 704 h 721"/>
              <a:gd name="T6" fmla="*/ 711 w 901"/>
              <a:gd name="T7" fmla="*/ 691 h 721"/>
              <a:gd name="T8" fmla="*/ 663 w 901"/>
              <a:gd name="T9" fmla="*/ 675 h 721"/>
              <a:gd name="T10" fmla="*/ 615 w 901"/>
              <a:gd name="T11" fmla="*/ 653 h 721"/>
              <a:gd name="T12" fmla="*/ 568 w 901"/>
              <a:gd name="T13" fmla="*/ 623 h 721"/>
              <a:gd name="T14" fmla="*/ 473 w 901"/>
              <a:gd name="T15" fmla="*/ 540 h 721"/>
              <a:gd name="T16" fmla="*/ 378 w 901"/>
              <a:gd name="T17" fmla="*/ 422 h 721"/>
              <a:gd name="T18" fmla="*/ 284 w 901"/>
              <a:gd name="T19" fmla="*/ 281 h 721"/>
              <a:gd name="T20" fmla="*/ 236 w 901"/>
              <a:gd name="T21" fmla="*/ 209 h 721"/>
              <a:gd name="T22" fmla="*/ 189 w 901"/>
              <a:gd name="T23" fmla="*/ 142 h 721"/>
              <a:gd name="T24" fmla="*/ 142 w 901"/>
              <a:gd name="T25" fmla="*/ 83 h 721"/>
              <a:gd name="T26" fmla="*/ 94 w 901"/>
              <a:gd name="T27" fmla="*/ 38 h 721"/>
              <a:gd name="T28" fmla="*/ 47 w 901"/>
              <a:gd name="T29" fmla="*/ 9 h 721"/>
              <a:gd name="T30" fmla="*/ 0 w 901"/>
              <a:gd name="T31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01" h="721">
                <a:moveTo>
                  <a:pt x="900" y="720"/>
                </a:moveTo>
                <a:lnTo>
                  <a:pt x="805" y="712"/>
                </a:lnTo>
                <a:lnTo>
                  <a:pt x="758" y="704"/>
                </a:lnTo>
                <a:lnTo>
                  <a:pt x="711" y="691"/>
                </a:lnTo>
                <a:lnTo>
                  <a:pt x="663" y="675"/>
                </a:lnTo>
                <a:lnTo>
                  <a:pt x="615" y="653"/>
                </a:lnTo>
                <a:lnTo>
                  <a:pt x="568" y="623"/>
                </a:lnTo>
                <a:lnTo>
                  <a:pt x="473" y="540"/>
                </a:lnTo>
                <a:lnTo>
                  <a:pt x="378" y="422"/>
                </a:lnTo>
                <a:lnTo>
                  <a:pt x="284" y="281"/>
                </a:lnTo>
                <a:lnTo>
                  <a:pt x="236" y="209"/>
                </a:lnTo>
                <a:lnTo>
                  <a:pt x="189" y="142"/>
                </a:lnTo>
                <a:lnTo>
                  <a:pt x="142" y="83"/>
                </a:lnTo>
                <a:lnTo>
                  <a:pt x="94" y="38"/>
                </a:lnTo>
                <a:lnTo>
                  <a:pt x="47" y="9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8903" name="Freeform 7"/>
          <p:cNvSpPr>
            <a:spLocks/>
          </p:cNvSpPr>
          <p:nvPr/>
        </p:nvSpPr>
        <p:spPr bwMode="auto">
          <a:xfrm>
            <a:off x="4540250" y="3209925"/>
            <a:ext cx="1430338" cy="982663"/>
          </a:xfrm>
          <a:custGeom>
            <a:avLst/>
            <a:gdLst>
              <a:gd name="T0" fmla="*/ 0 w 901"/>
              <a:gd name="T1" fmla="*/ 720 h 721"/>
              <a:gd name="T2" fmla="*/ 95 w 901"/>
              <a:gd name="T3" fmla="*/ 712 h 721"/>
              <a:gd name="T4" fmla="*/ 142 w 901"/>
              <a:gd name="T5" fmla="*/ 704 h 721"/>
              <a:gd name="T6" fmla="*/ 189 w 901"/>
              <a:gd name="T7" fmla="*/ 691 h 721"/>
              <a:gd name="T8" fmla="*/ 237 w 901"/>
              <a:gd name="T9" fmla="*/ 675 h 721"/>
              <a:gd name="T10" fmla="*/ 284 w 901"/>
              <a:gd name="T11" fmla="*/ 653 h 721"/>
              <a:gd name="T12" fmla="*/ 331 w 901"/>
              <a:gd name="T13" fmla="*/ 623 h 721"/>
              <a:gd name="T14" fmla="*/ 426 w 901"/>
              <a:gd name="T15" fmla="*/ 540 h 721"/>
              <a:gd name="T16" fmla="*/ 521 w 901"/>
              <a:gd name="T17" fmla="*/ 422 h 721"/>
              <a:gd name="T18" fmla="*/ 616 w 901"/>
              <a:gd name="T19" fmla="*/ 281 h 721"/>
              <a:gd name="T20" fmla="*/ 663 w 901"/>
              <a:gd name="T21" fmla="*/ 209 h 721"/>
              <a:gd name="T22" fmla="*/ 710 w 901"/>
              <a:gd name="T23" fmla="*/ 142 h 721"/>
              <a:gd name="T24" fmla="*/ 757 w 901"/>
              <a:gd name="T25" fmla="*/ 83 h 721"/>
              <a:gd name="T26" fmla="*/ 805 w 901"/>
              <a:gd name="T27" fmla="*/ 38 h 721"/>
              <a:gd name="T28" fmla="*/ 852 w 901"/>
              <a:gd name="T29" fmla="*/ 9 h 721"/>
              <a:gd name="T30" fmla="*/ 900 w 901"/>
              <a:gd name="T31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01" h="721">
                <a:moveTo>
                  <a:pt x="0" y="720"/>
                </a:moveTo>
                <a:lnTo>
                  <a:pt x="95" y="712"/>
                </a:lnTo>
                <a:lnTo>
                  <a:pt x="142" y="704"/>
                </a:lnTo>
                <a:lnTo>
                  <a:pt x="189" y="691"/>
                </a:lnTo>
                <a:lnTo>
                  <a:pt x="237" y="675"/>
                </a:lnTo>
                <a:lnTo>
                  <a:pt x="284" y="653"/>
                </a:lnTo>
                <a:lnTo>
                  <a:pt x="331" y="623"/>
                </a:lnTo>
                <a:lnTo>
                  <a:pt x="426" y="540"/>
                </a:lnTo>
                <a:lnTo>
                  <a:pt x="521" y="422"/>
                </a:lnTo>
                <a:lnTo>
                  <a:pt x="616" y="281"/>
                </a:lnTo>
                <a:lnTo>
                  <a:pt x="663" y="209"/>
                </a:lnTo>
                <a:lnTo>
                  <a:pt x="710" y="142"/>
                </a:lnTo>
                <a:lnTo>
                  <a:pt x="757" y="83"/>
                </a:lnTo>
                <a:lnTo>
                  <a:pt x="805" y="38"/>
                </a:lnTo>
                <a:lnTo>
                  <a:pt x="852" y="9"/>
                </a:lnTo>
                <a:lnTo>
                  <a:pt x="900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8904" name="Line 8"/>
          <p:cNvSpPr>
            <a:spLocks noChangeShapeType="1"/>
          </p:cNvSpPr>
          <p:nvPr/>
        </p:nvSpPr>
        <p:spPr bwMode="auto">
          <a:xfrm>
            <a:off x="5962650" y="3209925"/>
            <a:ext cx="0" cy="106045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8905" name="Freeform 9"/>
          <p:cNvSpPr>
            <a:spLocks/>
          </p:cNvSpPr>
          <p:nvPr/>
        </p:nvSpPr>
        <p:spPr bwMode="auto">
          <a:xfrm>
            <a:off x="4413250" y="3173413"/>
            <a:ext cx="3005138" cy="1085850"/>
          </a:xfrm>
          <a:custGeom>
            <a:avLst/>
            <a:gdLst>
              <a:gd name="T0" fmla="*/ 0 w 1893"/>
              <a:gd name="T1" fmla="*/ 0 h 765"/>
              <a:gd name="T2" fmla="*/ 0 w 1893"/>
              <a:gd name="T3" fmla="*/ 764 h 765"/>
              <a:gd name="T4" fmla="*/ 1892 w 1893"/>
              <a:gd name="T5" fmla="*/ 764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93" h="765">
                <a:moveTo>
                  <a:pt x="0" y="0"/>
                </a:moveTo>
                <a:lnTo>
                  <a:pt x="0" y="764"/>
                </a:lnTo>
                <a:lnTo>
                  <a:pt x="1892" y="764"/>
                </a:ln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08916" name="Line 20"/>
          <p:cNvSpPr>
            <a:spLocks noChangeShapeType="1"/>
          </p:cNvSpPr>
          <p:nvPr/>
        </p:nvSpPr>
        <p:spPr bwMode="auto">
          <a:xfrm>
            <a:off x="7486650" y="41989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17" name="Line 21"/>
          <p:cNvSpPr>
            <a:spLocks noChangeShapeType="1"/>
          </p:cNvSpPr>
          <p:nvPr/>
        </p:nvSpPr>
        <p:spPr bwMode="auto">
          <a:xfrm>
            <a:off x="7186613" y="41989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18" name="Line 22"/>
          <p:cNvSpPr>
            <a:spLocks noChangeShapeType="1"/>
          </p:cNvSpPr>
          <p:nvPr/>
        </p:nvSpPr>
        <p:spPr bwMode="auto">
          <a:xfrm>
            <a:off x="6884988" y="41989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19" name="Line 23"/>
          <p:cNvSpPr>
            <a:spLocks noChangeShapeType="1"/>
          </p:cNvSpPr>
          <p:nvPr/>
        </p:nvSpPr>
        <p:spPr bwMode="auto">
          <a:xfrm>
            <a:off x="6584950" y="41989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20" name="Line 24"/>
          <p:cNvSpPr>
            <a:spLocks noChangeShapeType="1"/>
          </p:cNvSpPr>
          <p:nvPr/>
        </p:nvSpPr>
        <p:spPr bwMode="auto">
          <a:xfrm>
            <a:off x="6284913" y="41989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21" name="Line 25"/>
          <p:cNvSpPr>
            <a:spLocks noChangeShapeType="1"/>
          </p:cNvSpPr>
          <p:nvPr/>
        </p:nvSpPr>
        <p:spPr bwMode="auto">
          <a:xfrm>
            <a:off x="5984875" y="41989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22" name="Line 26"/>
          <p:cNvSpPr>
            <a:spLocks noChangeShapeType="1"/>
          </p:cNvSpPr>
          <p:nvPr/>
        </p:nvSpPr>
        <p:spPr bwMode="auto">
          <a:xfrm>
            <a:off x="5684838" y="41989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23" name="Line 27"/>
          <p:cNvSpPr>
            <a:spLocks noChangeShapeType="1"/>
          </p:cNvSpPr>
          <p:nvPr/>
        </p:nvSpPr>
        <p:spPr bwMode="auto">
          <a:xfrm>
            <a:off x="5384800" y="41989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24" name="Line 28"/>
          <p:cNvSpPr>
            <a:spLocks noChangeShapeType="1"/>
          </p:cNvSpPr>
          <p:nvPr/>
        </p:nvSpPr>
        <p:spPr bwMode="auto">
          <a:xfrm>
            <a:off x="5083175" y="41989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27" name="Rectangle 31"/>
          <p:cNvSpPr>
            <a:spLocks noChangeArrowheads="1"/>
          </p:cNvSpPr>
          <p:nvPr/>
        </p:nvSpPr>
        <p:spPr bwMode="auto">
          <a:xfrm>
            <a:off x="5892800" y="4168775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8928" name="Rectangle 32"/>
          <p:cNvSpPr>
            <a:spLocks noChangeArrowheads="1"/>
          </p:cNvSpPr>
          <p:nvPr/>
        </p:nvSpPr>
        <p:spPr bwMode="auto">
          <a:xfrm>
            <a:off x="7461250" y="4035425"/>
            <a:ext cx="36671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>
                <a:solidFill>
                  <a:srgbClr val="339933"/>
                </a:solidFill>
              </a:rPr>
              <a:t>Z</a:t>
            </a:r>
          </a:p>
        </p:txBody>
      </p:sp>
      <p:sp>
        <p:nvSpPr>
          <p:cNvPr id="208929" name="Rectangle 33"/>
          <p:cNvSpPr>
            <a:spLocks noChangeArrowheads="1"/>
          </p:cNvSpPr>
          <p:nvPr/>
        </p:nvSpPr>
        <p:spPr bwMode="auto">
          <a:xfrm>
            <a:off x="3805238" y="2843213"/>
            <a:ext cx="6715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>
                <a:solidFill>
                  <a:srgbClr val="339933"/>
                </a:solidFill>
              </a:rPr>
              <a:t>f(Z)</a:t>
            </a:r>
          </a:p>
        </p:txBody>
      </p:sp>
      <p:sp>
        <p:nvSpPr>
          <p:cNvPr id="208930" name="Rectangle 34"/>
          <p:cNvSpPr>
            <a:spLocks noChangeArrowheads="1"/>
          </p:cNvSpPr>
          <p:nvPr/>
        </p:nvSpPr>
        <p:spPr bwMode="auto">
          <a:xfrm>
            <a:off x="5784850" y="4187825"/>
            <a:ext cx="4794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eaLnBrk="0" hangingPunct="0"/>
            <a:r>
              <a:rPr lang="en-US">
                <a:solidFill>
                  <a:srgbClr val="339933"/>
                </a:solidFill>
              </a:rPr>
              <a:t>0</a:t>
            </a:r>
          </a:p>
        </p:txBody>
      </p:sp>
      <p:sp>
        <p:nvSpPr>
          <p:cNvPr id="208931" name="Line 35"/>
          <p:cNvSpPr>
            <a:spLocks noChangeShapeType="1"/>
          </p:cNvSpPr>
          <p:nvPr/>
        </p:nvSpPr>
        <p:spPr bwMode="auto">
          <a:xfrm>
            <a:off x="5969000" y="3709988"/>
            <a:ext cx="533400" cy="0"/>
          </a:xfrm>
          <a:prstGeom prst="line">
            <a:avLst/>
          </a:prstGeom>
          <a:ln>
            <a:headEnd type="stealth" w="med" len="med"/>
            <a:tailEnd type="stealth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8932" name="Rectangle 36"/>
          <p:cNvSpPr>
            <a:spLocks noChangeArrowheads="1"/>
          </p:cNvSpPr>
          <p:nvPr/>
        </p:nvSpPr>
        <p:spPr bwMode="auto">
          <a:xfrm>
            <a:off x="6067425" y="3633788"/>
            <a:ext cx="4794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eaLnBrk="0" hangingPunct="0"/>
            <a:r>
              <a:rPr lang="en-US">
                <a:solidFill>
                  <a:srgbClr val="339933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xmlns="" val="81641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47800" y="360363"/>
            <a:ext cx="6781800" cy="838200"/>
          </a:xfrm>
        </p:spPr>
        <p:txBody>
          <a:bodyPr/>
          <a:lstStyle/>
          <a:p>
            <a:pPr defTabSz="914400"/>
            <a:r>
              <a:rPr lang="en-US" b="1" dirty="0">
                <a:solidFill>
                  <a:schemeClr val="tx1"/>
                </a:solidFill>
              </a:rPr>
              <a:t>Example</a:t>
            </a:r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752600"/>
            <a:ext cx="8077200" cy="4419600"/>
          </a:xfrm>
        </p:spPr>
        <p:txBody>
          <a:bodyPr/>
          <a:lstStyle/>
          <a:p>
            <a:pPr marL="571500" indent="-571500" defTabSz="914400"/>
            <a:r>
              <a:rPr lang="en-US" dirty="0"/>
              <a:t>If  X  is distributed normally with </a:t>
            </a:r>
            <a:r>
              <a:rPr lang="en-US" dirty="0">
                <a:solidFill>
                  <a:srgbClr val="FF0000"/>
                </a:solidFill>
              </a:rPr>
              <a:t>mean of 100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standard deviation of 50</a:t>
            </a:r>
            <a:r>
              <a:rPr lang="en-US" dirty="0"/>
              <a:t>, the  Z  value for  </a:t>
            </a:r>
            <a:r>
              <a:rPr lang="en-US" dirty="0">
                <a:solidFill>
                  <a:schemeClr val="hlink"/>
                </a:solidFill>
              </a:rPr>
              <a:t>X = 200</a:t>
            </a:r>
            <a:r>
              <a:rPr lang="en-US" dirty="0">
                <a:solidFill>
                  <a:schemeClr val="folHlink"/>
                </a:solidFill>
              </a:rPr>
              <a:t>  </a:t>
            </a:r>
            <a:r>
              <a:rPr lang="en-US" dirty="0"/>
              <a:t>is</a:t>
            </a:r>
          </a:p>
          <a:p>
            <a:pPr marL="571500" indent="-571500" defTabSz="914400"/>
            <a:endParaRPr lang="en-US" dirty="0"/>
          </a:p>
          <a:p>
            <a:pPr marL="571500" indent="-571500" defTabSz="914400"/>
            <a:endParaRPr lang="en-US" dirty="0"/>
          </a:p>
          <a:p>
            <a:pPr marL="571500" indent="-571500" defTabSz="914400"/>
            <a:endParaRPr lang="en-US" dirty="0"/>
          </a:p>
          <a:p>
            <a:pPr marL="571500" indent="-571500" defTabSz="914400"/>
            <a:r>
              <a:rPr lang="en-US" dirty="0">
                <a:solidFill>
                  <a:srgbClr val="0066CC"/>
                </a:solidFill>
              </a:rPr>
              <a:t>This says that  X = 200  is two standard deviations (2 increments of 50 units) above the mean of 100.</a:t>
            </a:r>
          </a:p>
        </p:txBody>
      </p:sp>
      <p:graphicFrame>
        <p:nvGraphicFramePr>
          <p:cNvPr id="210948" name="Object 4"/>
          <p:cNvGraphicFramePr>
            <a:graphicFrameLocks noChangeAspect="1"/>
          </p:cNvGraphicFramePr>
          <p:nvPr/>
        </p:nvGraphicFramePr>
        <p:xfrm>
          <a:off x="1828800" y="2819400"/>
          <a:ext cx="5562600" cy="1181100"/>
        </p:xfrm>
        <a:graphic>
          <a:graphicData uri="http://schemas.openxmlformats.org/presentationml/2006/ole">
            <p:oleObj spid="_x0000_s8277" name="Equation" r:id="rId3" imgW="2466360" imgH="507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967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60363"/>
            <a:ext cx="6781800" cy="838200"/>
          </a:xfrm>
        </p:spPr>
        <p:txBody>
          <a:bodyPr/>
          <a:lstStyle/>
          <a:p>
            <a:pPr defTabSz="914400"/>
            <a:r>
              <a:rPr lang="en-US"/>
              <a:t>Comparing  X  and  Z  units</a:t>
            </a:r>
          </a:p>
        </p:txBody>
      </p:sp>
      <p:sp>
        <p:nvSpPr>
          <p:cNvPr id="211971" name="Freeform 3"/>
          <p:cNvSpPr>
            <a:spLocks/>
          </p:cNvSpPr>
          <p:nvPr/>
        </p:nvSpPr>
        <p:spPr bwMode="auto">
          <a:xfrm>
            <a:off x="1828800" y="1981200"/>
            <a:ext cx="2243138" cy="1681163"/>
          </a:xfrm>
          <a:custGeom>
            <a:avLst/>
            <a:gdLst>
              <a:gd name="T0" fmla="*/ 0 w 901"/>
              <a:gd name="T1" fmla="*/ 720 h 721"/>
              <a:gd name="T2" fmla="*/ 95 w 901"/>
              <a:gd name="T3" fmla="*/ 712 h 721"/>
              <a:gd name="T4" fmla="*/ 142 w 901"/>
              <a:gd name="T5" fmla="*/ 704 h 721"/>
              <a:gd name="T6" fmla="*/ 189 w 901"/>
              <a:gd name="T7" fmla="*/ 691 h 721"/>
              <a:gd name="T8" fmla="*/ 237 w 901"/>
              <a:gd name="T9" fmla="*/ 675 h 721"/>
              <a:gd name="T10" fmla="*/ 284 w 901"/>
              <a:gd name="T11" fmla="*/ 653 h 721"/>
              <a:gd name="T12" fmla="*/ 331 w 901"/>
              <a:gd name="T13" fmla="*/ 623 h 721"/>
              <a:gd name="T14" fmla="*/ 426 w 901"/>
              <a:gd name="T15" fmla="*/ 540 h 721"/>
              <a:gd name="T16" fmla="*/ 521 w 901"/>
              <a:gd name="T17" fmla="*/ 422 h 721"/>
              <a:gd name="T18" fmla="*/ 616 w 901"/>
              <a:gd name="T19" fmla="*/ 281 h 721"/>
              <a:gd name="T20" fmla="*/ 663 w 901"/>
              <a:gd name="T21" fmla="*/ 209 h 721"/>
              <a:gd name="T22" fmla="*/ 710 w 901"/>
              <a:gd name="T23" fmla="*/ 142 h 721"/>
              <a:gd name="T24" fmla="*/ 757 w 901"/>
              <a:gd name="T25" fmla="*/ 83 h 721"/>
              <a:gd name="T26" fmla="*/ 805 w 901"/>
              <a:gd name="T27" fmla="*/ 38 h 721"/>
              <a:gd name="T28" fmla="*/ 852 w 901"/>
              <a:gd name="T29" fmla="*/ 9 h 721"/>
              <a:gd name="T30" fmla="*/ 900 w 901"/>
              <a:gd name="T31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01" h="721">
                <a:moveTo>
                  <a:pt x="0" y="720"/>
                </a:moveTo>
                <a:lnTo>
                  <a:pt x="95" y="712"/>
                </a:lnTo>
                <a:lnTo>
                  <a:pt x="142" y="704"/>
                </a:lnTo>
                <a:lnTo>
                  <a:pt x="189" y="691"/>
                </a:lnTo>
                <a:lnTo>
                  <a:pt x="237" y="675"/>
                </a:lnTo>
                <a:lnTo>
                  <a:pt x="284" y="653"/>
                </a:lnTo>
                <a:lnTo>
                  <a:pt x="331" y="623"/>
                </a:lnTo>
                <a:lnTo>
                  <a:pt x="426" y="540"/>
                </a:lnTo>
                <a:lnTo>
                  <a:pt x="521" y="422"/>
                </a:lnTo>
                <a:lnTo>
                  <a:pt x="616" y="281"/>
                </a:lnTo>
                <a:lnTo>
                  <a:pt x="663" y="209"/>
                </a:lnTo>
                <a:lnTo>
                  <a:pt x="710" y="142"/>
                </a:lnTo>
                <a:lnTo>
                  <a:pt x="757" y="83"/>
                </a:lnTo>
                <a:lnTo>
                  <a:pt x="805" y="38"/>
                </a:lnTo>
                <a:lnTo>
                  <a:pt x="852" y="9"/>
                </a:lnTo>
                <a:lnTo>
                  <a:pt x="900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1972" name="Line 4"/>
          <p:cNvSpPr>
            <a:spLocks noChangeShapeType="1"/>
          </p:cNvSpPr>
          <p:nvPr/>
        </p:nvSpPr>
        <p:spPr bwMode="auto">
          <a:xfrm>
            <a:off x="2570163" y="24479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73" name="Line 5"/>
          <p:cNvSpPr>
            <a:spLocks noChangeShapeType="1"/>
          </p:cNvSpPr>
          <p:nvPr/>
        </p:nvSpPr>
        <p:spPr bwMode="auto">
          <a:xfrm>
            <a:off x="2570163" y="257016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74" name="Line 6"/>
          <p:cNvSpPr>
            <a:spLocks noChangeShapeType="1"/>
          </p:cNvSpPr>
          <p:nvPr/>
        </p:nvSpPr>
        <p:spPr bwMode="auto">
          <a:xfrm>
            <a:off x="2570163" y="269081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75" name="Line 7"/>
          <p:cNvSpPr>
            <a:spLocks noChangeShapeType="1"/>
          </p:cNvSpPr>
          <p:nvPr/>
        </p:nvSpPr>
        <p:spPr bwMode="auto">
          <a:xfrm>
            <a:off x="2570163" y="28130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76" name="Line 8"/>
          <p:cNvSpPr>
            <a:spLocks noChangeShapeType="1"/>
          </p:cNvSpPr>
          <p:nvPr/>
        </p:nvSpPr>
        <p:spPr bwMode="auto">
          <a:xfrm>
            <a:off x="2570163" y="29337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77" name="Line 9"/>
          <p:cNvSpPr>
            <a:spLocks noChangeShapeType="1"/>
          </p:cNvSpPr>
          <p:nvPr/>
        </p:nvSpPr>
        <p:spPr bwMode="auto">
          <a:xfrm>
            <a:off x="2570163" y="305593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78" name="Line 10"/>
          <p:cNvSpPr>
            <a:spLocks noChangeShapeType="1"/>
          </p:cNvSpPr>
          <p:nvPr/>
        </p:nvSpPr>
        <p:spPr bwMode="auto">
          <a:xfrm>
            <a:off x="2570163" y="317658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79" name="Line 11"/>
          <p:cNvSpPr>
            <a:spLocks noChangeShapeType="1"/>
          </p:cNvSpPr>
          <p:nvPr/>
        </p:nvSpPr>
        <p:spPr bwMode="auto">
          <a:xfrm>
            <a:off x="2570163" y="32988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80" name="Line 12"/>
          <p:cNvSpPr>
            <a:spLocks noChangeShapeType="1"/>
          </p:cNvSpPr>
          <p:nvPr/>
        </p:nvSpPr>
        <p:spPr bwMode="auto">
          <a:xfrm>
            <a:off x="2570163" y="341947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81" name="Line 13"/>
          <p:cNvSpPr>
            <a:spLocks noChangeShapeType="1"/>
          </p:cNvSpPr>
          <p:nvPr/>
        </p:nvSpPr>
        <p:spPr bwMode="auto">
          <a:xfrm>
            <a:off x="2570163" y="35401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82" name="Line 14"/>
          <p:cNvSpPr>
            <a:spLocks noChangeShapeType="1"/>
          </p:cNvSpPr>
          <p:nvPr/>
        </p:nvSpPr>
        <p:spPr bwMode="auto">
          <a:xfrm>
            <a:off x="5588000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83" name="Line 15"/>
          <p:cNvSpPr>
            <a:spLocks noChangeShapeType="1"/>
          </p:cNvSpPr>
          <p:nvPr/>
        </p:nvSpPr>
        <p:spPr bwMode="auto">
          <a:xfrm>
            <a:off x="5287963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84" name="Line 16"/>
          <p:cNvSpPr>
            <a:spLocks noChangeShapeType="1"/>
          </p:cNvSpPr>
          <p:nvPr/>
        </p:nvSpPr>
        <p:spPr bwMode="auto">
          <a:xfrm>
            <a:off x="4986338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85" name="Line 17"/>
          <p:cNvSpPr>
            <a:spLocks noChangeShapeType="1"/>
          </p:cNvSpPr>
          <p:nvPr/>
        </p:nvSpPr>
        <p:spPr bwMode="auto">
          <a:xfrm>
            <a:off x="4686300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86" name="Line 18"/>
          <p:cNvSpPr>
            <a:spLocks noChangeShapeType="1"/>
          </p:cNvSpPr>
          <p:nvPr/>
        </p:nvSpPr>
        <p:spPr bwMode="auto">
          <a:xfrm>
            <a:off x="4386263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87" name="Line 19"/>
          <p:cNvSpPr>
            <a:spLocks noChangeShapeType="1"/>
          </p:cNvSpPr>
          <p:nvPr/>
        </p:nvSpPr>
        <p:spPr bwMode="auto">
          <a:xfrm>
            <a:off x="4086225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88" name="Line 20"/>
          <p:cNvSpPr>
            <a:spLocks noChangeShapeType="1"/>
          </p:cNvSpPr>
          <p:nvPr/>
        </p:nvSpPr>
        <p:spPr bwMode="auto">
          <a:xfrm>
            <a:off x="3786188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89" name="Line 21"/>
          <p:cNvSpPr>
            <a:spLocks noChangeShapeType="1"/>
          </p:cNvSpPr>
          <p:nvPr/>
        </p:nvSpPr>
        <p:spPr bwMode="auto">
          <a:xfrm>
            <a:off x="3486150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90" name="Line 22"/>
          <p:cNvSpPr>
            <a:spLocks noChangeShapeType="1"/>
          </p:cNvSpPr>
          <p:nvPr/>
        </p:nvSpPr>
        <p:spPr bwMode="auto">
          <a:xfrm>
            <a:off x="3184525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91" name="Line 23"/>
          <p:cNvSpPr>
            <a:spLocks noChangeShapeType="1"/>
          </p:cNvSpPr>
          <p:nvPr/>
        </p:nvSpPr>
        <p:spPr bwMode="auto">
          <a:xfrm>
            <a:off x="2884488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92" name="Rectangle 24"/>
          <p:cNvSpPr>
            <a:spLocks noChangeArrowheads="1"/>
          </p:cNvSpPr>
          <p:nvPr/>
        </p:nvSpPr>
        <p:spPr bwMode="auto">
          <a:xfrm>
            <a:off x="2457450" y="2963863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93" name="Rectangle 25"/>
          <p:cNvSpPr>
            <a:spLocks noChangeArrowheads="1"/>
          </p:cNvSpPr>
          <p:nvPr/>
        </p:nvSpPr>
        <p:spPr bwMode="auto">
          <a:xfrm>
            <a:off x="3994150" y="3638550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1994" name="Rectangle 26"/>
          <p:cNvSpPr>
            <a:spLocks noChangeArrowheads="1"/>
          </p:cNvSpPr>
          <p:nvPr/>
        </p:nvSpPr>
        <p:spPr bwMode="auto">
          <a:xfrm>
            <a:off x="6172200" y="4267200"/>
            <a:ext cx="38100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2800">
                <a:solidFill>
                  <a:srgbClr val="FF3300"/>
                </a:solidFill>
              </a:rPr>
              <a:t>Z</a:t>
            </a:r>
          </a:p>
        </p:txBody>
      </p:sp>
      <p:sp>
        <p:nvSpPr>
          <p:cNvPr id="211995" name="Rectangle 27"/>
          <p:cNvSpPr>
            <a:spLocks noChangeArrowheads="1"/>
          </p:cNvSpPr>
          <p:nvPr/>
        </p:nvSpPr>
        <p:spPr bwMode="auto">
          <a:xfrm>
            <a:off x="3733800" y="3810000"/>
            <a:ext cx="91440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eaLnBrk="0" hangingPunct="0"/>
            <a:r>
              <a:rPr lang="en-US" sz="2800" dirty="0"/>
              <a:t>100</a:t>
            </a:r>
          </a:p>
        </p:txBody>
      </p:sp>
      <p:sp>
        <p:nvSpPr>
          <p:cNvPr id="211996" name="Rectangle 28"/>
          <p:cNvSpPr>
            <a:spLocks noChangeArrowheads="1"/>
          </p:cNvSpPr>
          <p:nvPr/>
        </p:nvSpPr>
        <p:spPr bwMode="auto">
          <a:xfrm>
            <a:off x="5029200" y="4267200"/>
            <a:ext cx="99060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eaLnBrk="0" hangingPunct="0"/>
            <a:r>
              <a:rPr lang="en-US" sz="2800">
                <a:solidFill>
                  <a:srgbClr val="FF3300"/>
                </a:solidFill>
              </a:rPr>
              <a:t>2.0</a:t>
            </a:r>
          </a:p>
        </p:txBody>
      </p:sp>
      <p:sp>
        <p:nvSpPr>
          <p:cNvPr id="211997" name="Freeform 29"/>
          <p:cNvSpPr>
            <a:spLocks/>
          </p:cNvSpPr>
          <p:nvPr/>
        </p:nvSpPr>
        <p:spPr bwMode="auto">
          <a:xfrm>
            <a:off x="4038600" y="1981200"/>
            <a:ext cx="2101850" cy="1681163"/>
          </a:xfrm>
          <a:custGeom>
            <a:avLst/>
            <a:gdLst>
              <a:gd name="T0" fmla="*/ 900 w 901"/>
              <a:gd name="T1" fmla="*/ 720 h 721"/>
              <a:gd name="T2" fmla="*/ 805 w 901"/>
              <a:gd name="T3" fmla="*/ 712 h 721"/>
              <a:gd name="T4" fmla="*/ 758 w 901"/>
              <a:gd name="T5" fmla="*/ 704 h 721"/>
              <a:gd name="T6" fmla="*/ 711 w 901"/>
              <a:gd name="T7" fmla="*/ 691 h 721"/>
              <a:gd name="T8" fmla="*/ 663 w 901"/>
              <a:gd name="T9" fmla="*/ 675 h 721"/>
              <a:gd name="T10" fmla="*/ 615 w 901"/>
              <a:gd name="T11" fmla="*/ 653 h 721"/>
              <a:gd name="T12" fmla="*/ 568 w 901"/>
              <a:gd name="T13" fmla="*/ 623 h 721"/>
              <a:gd name="T14" fmla="*/ 473 w 901"/>
              <a:gd name="T15" fmla="*/ 540 h 721"/>
              <a:gd name="T16" fmla="*/ 378 w 901"/>
              <a:gd name="T17" fmla="*/ 422 h 721"/>
              <a:gd name="T18" fmla="*/ 284 w 901"/>
              <a:gd name="T19" fmla="*/ 281 h 721"/>
              <a:gd name="T20" fmla="*/ 236 w 901"/>
              <a:gd name="T21" fmla="*/ 209 h 721"/>
              <a:gd name="T22" fmla="*/ 189 w 901"/>
              <a:gd name="T23" fmla="*/ 142 h 721"/>
              <a:gd name="T24" fmla="*/ 142 w 901"/>
              <a:gd name="T25" fmla="*/ 83 h 721"/>
              <a:gd name="T26" fmla="*/ 94 w 901"/>
              <a:gd name="T27" fmla="*/ 38 h 721"/>
              <a:gd name="T28" fmla="*/ 47 w 901"/>
              <a:gd name="T29" fmla="*/ 9 h 721"/>
              <a:gd name="T30" fmla="*/ 0 w 901"/>
              <a:gd name="T31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01" h="721">
                <a:moveTo>
                  <a:pt x="900" y="720"/>
                </a:moveTo>
                <a:lnTo>
                  <a:pt x="805" y="712"/>
                </a:lnTo>
                <a:lnTo>
                  <a:pt x="758" y="704"/>
                </a:lnTo>
                <a:lnTo>
                  <a:pt x="711" y="691"/>
                </a:lnTo>
                <a:lnTo>
                  <a:pt x="663" y="675"/>
                </a:lnTo>
                <a:lnTo>
                  <a:pt x="615" y="653"/>
                </a:lnTo>
                <a:lnTo>
                  <a:pt x="568" y="623"/>
                </a:lnTo>
                <a:lnTo>
                  <a:pt x="473" y="540"/>
                </a:lnTo>
                <a:lnTo>
                  <a:pt x="378" y="422"/>
                </a:lnTo>
                <a:lnTo>
                  <a:pt x="284" y="281"/>
                </a:lnTo>
                <a:lnTo>
                  <a:pt x="236" y="209"/>
                </a:lnTo>
                <a:lnTo>
                  <a:pt x="189" y="142"/>
                </a:lnTo>
                <a:lnTo>
                  <a:pt x="142" y="83"/>
                </a:lnTo>
                <a:lnTo>
                  <a:pt x="94" y="38"/>
                </a:lnTo>
                <a:lnTo>
                  <a:pt x="47" y="9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1998" name="Line 30"/>
          <p:cNvSpPr>
            <a:spLocks noChangeShapeType="1"/>
          </p:cNvSpPr>
          <p:nvPr/>
        </p:nvSpPr>
        <p:spPr bwMode="auto">
          <a:xfrm>
            <a:off x="1676400" y="3733800"/>
            <a:ext cx="4572000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11999" name="Rectangle 31"/>
          <p:cNvSpPr>
            <a:spLocks noChangeArrowheads="1"/>
          </p:cNvSpPr>
          <p:nvPr/>
        </p:nvSpPr>
        <p:spPr bwMode="auto">
          <a:xfrm>
            <a:off x="3886200" y="4267200"/>
            <a:ext cx="479425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eaLnBrk="0" hangingPunct="0"/>
            <a:r>
              <a:rPr lang="en-US" sz="2800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212000" name="Rectangle 32"/>
          <p:cNvSpPr>
            <a:spLocks noChangeArrowheads="1"/>
          </p:cNvSpPr>
          <p:nvPr/>
        </p:nvSpPr>
        <p:spPr bwMode="auto">
          <a:xfrm>
            <a:off x="4953000" y="3810000"/>
            <a:ext cx="99060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eaLnBrk="0" hangingPunct="0"/>
            <a:r>
              <a:rPr lang="en-US" sz="2800" dirty="0"/>
              <a:t>200</a:t>
            </a:r>
          </a:p>
        </p:txBody>
      </p:sp>
      <p:sp>
        <p:nvSpPr>
          <p:cNvPr id="212001" name="Rectangle 33"/>
          <p:cNvSpPr>
            <a:spLocks noChangeArrowheads="1"/>
          </p:cNvSpPr>
          <p:nvPr/>
        </p:nvSpPr>
        <p:spPr bwMode="auto">
          <a:xfrm>
            <a:off x="6172200" y="3810000"/>
            <a:ext cx="417513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2800" dirty="0"/>
              <a:t>X</a:t>
            </a:r>
          </a:p>
        </p:txBody>
      </p:sp>
      <p:sp>
        <p:nvSpPr>
          <p:cNvPr id="212002" name="Text Box 34"/>
          <p:cNvSpPr txBox="1">
            <a:spLocks noChangeArrowheads="1"/>
          </p:cNvSpPr>
          <p:nvPr/>
        </p:nvSpPr>
        <p:spPr bwMode="auto">
          <a:xfrm>
            <a:off x="381000" y="4953000"/>
            <a:ext cx="84582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0" hangingPunct="0"/>
            <a:r>
              <a:rPr lang="en-US" b="1" dirty="0"/>
              <a:t>Note that the distribution is the same, only the scale has changed. </a:t>
            </a:r>
            <a:endParaRPr lang="en-US" b="1" dirty="0" smtClean="0"/>
          </a:p>
          <a:p>
            <a:pPr algn="just" eaLnBrk="0" hangingPunct="0"/>
            <a:endParaRPr lang="en-US" b="1" dirty="0" smtClean="0"/>
          </a:p>
          <a:p>
            <a:pPr algn="just" eaLnBrk="0" hangingPunct="0"/>
            <a:r>
              <a:rPr lang="en-US" b="1" dirty="0" smtClean="0"/>
              <a:t>We </a:t>
            </a:r>
            <a:r>
              <a:rPr lang="en-US" b="1" dirty="0"/>
              <a:t>can express the problem in original units (X) or in standardized units (Z)</a:t>
            </a:r>
          </a:p>
        </p:txBody>
      </p:sp>
      <p:sp>
        <p:nvSpPr>
          <p:cNvPr id="212003" name="Line 35"/>
          <p:cNvSpPr>
            <a:spLocks noChangeShapeType="1"/>
          </p:cNvSpPr>
          <p:nvPr/>
        </p:nvSpPr>
        <p:spPr bwMode="auto">
          <a:xfrm>
            <a:off x="4038600" y="1981200"/>
            <a:ext cx="0" cy="17526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12004" name="Line 36"/>
          <p:cNvSpPr>
            <a:spLocks noChangeShapeType="1"/>
          </p:cNvSpPr>
          <p:nvPr/>
        </p:nvSpPr>
        <p:spPr bwMode="auto">
          <a:xfrm>
            <a:off x="5334000" y="3429000"/>
            <a:ext cx="0" cy="3048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12007" name="Text Box 39"/>
          <p:cNvSpPr txBox="1">
            <a:spLocks noChangeArrowheads="1"/>
          </p:cNvSpPr>
          <p:nvPr/>
        </p:nvSpPr>
        <p:spPr bwMode="auto">
          <a:xfrm>
            <a:off x="6629400" y="38862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1800" b="1" dirty="0">
                <a:solidFill>
                  <a:srgbClr val="00B050"/>
                </a:solidFill>
                <a:sym typeface="Arial" pitchFamily="34" charset="0"/>
              </a:rPr>
              <a:t>(</a:t>
            </a:r>
            <a:r>
              <a:rPr lang="el-GR" sz="1800" b="1" dirty="0">
                <a:solidFill>
                  <a:srgbClr val="00B050"/>
                </a:solidFill>
                <a:sym typeface="Arial" pitchFamily="34" charset="0"/>
              </a:rPr>
              <a:t>μ</a:t>
            </a:r>
            <a:r>
              <a:rPr lang="en-US" sz="1800" b="1" dirty="0">
                <a:solidFill>
                  <a:srgbClr val="00B050"/>
                </a:solidFill>
                <a:sym typeface="Arial" pitchFamily="34" charset="0"/>
              </a:rPr>
              <a:t> = 100, </a:t>
            </a:r>
            <a:r>
              <a:rPr lang="el-GR" sz="1800" b="1" dirty="0">
                <a:solidFill>
                  <a:srgbClr val="00B050"/>
                </a:solidFill>
                <a:sym typeface="Arial" pitchFamily="34" charset="0"/>
              </a:rPr>
              <a:t>σ</a:t>
            </a:r>
            <a:r>
              <a:rPr lang="en-US" sz="1800" b="1" dirty="0">
                <a:solidFill>
                  <a:srgbClr val="00B050"/>
                </a:solidFill>
                <a:sym typeface="Arial" pitchFamily="34" charset="0"/>
              </a:rPr>
              <a:t> = 50)</a:t>
            </a:r>
          </a:p>
        </p:txBody>
      </p:sp>
      <p:sp>
        <p:nvSpPr>
          <p:cNvPr id="212008" name="Text Box 40"/>
          <p:cNvSpPr txBox="1">
            <a:spLocks noChangeArrowheads="1"/>
          </p:cNvSpPr>
          <p:nvPr/>
        </p:nvSpPr>
        <p:spPr bwMode="auto">
          <a:xfrm>
            <a:off x="6629400" y="43434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1800" b="1" dirty="0">
                <a:solidFill>
                  <a:schemeClr val="hlink"/>
                </a:solidFill>
                <a:sym typeface="Arial" pitchFamily="34" charset="0"/>
              </a:rPr>
              <a:t>(</a:t>
            </a:r>
            <a:r>
              <a:rPr lang="el-GR" sz="1800" b="1" dirty="0">
                <a:solidFill>
                  <a:schemeClr val="hlink"/>
                </a:solidFill>
                <a:sym typeface="Arial" pitchFamily="34" charset="0"/>
              </a:rPr>
              <a:t>μ</a:t>
            </a:r>
            <a:r>
              <a:rPr lang="en-US" sz="1800" b="1" dirty="0">
                <a:solidFill>
                  <a:schemeClr val="hlink"/>
                </a:solidFill>
                <a:sym typeface="Arial" pitchFamily="34" charset="0"/>
              </a:rPr>
              <a:t> = 0, </a:t>
            </a:r>
            <a:r>
              <a:rPr lang="el-GR" sz="1800" b="1" dirty="0">
                <a:solidFill>
                  <a:schemeClr val="hlink"/>
                </a:solidFill>
                <a:sym typeface="Arial" pitchFamily="34" charset="0"/>
              </a:rPr>
              <a:t>σ</a:t>
            </a:r>
            <a:r>
              <a:rPr lang="en-US" sz="1800" b="1" dirty="0">
                <a:solidFill>
                  <a:schemeClr val="hlink"/>
                </a:solidFill>
                <a:sym typeface="Arial" pitchFamily="34" charset="0"/>
              </a:rPr>
              <a:t> = 1)</a:t>
            </a:r>
          </a:p>
        </p:txBody>
      </p:sp>
    </p:spTree>
    <p:extLst>
      <p:ext uri="{BB962C8B-B14F-4D97-AF65-F5344CB8AC3E}">
        <p14:creationId xmlns:p14="http://schemas.microsoft.com/office/powerpoint/2010/main" xmlns="" val="364610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99060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dirty="0"/>
              <a:t>The </a:t>
            </a:r>
            <a:r>
              <a:rPr lang="en-US" dirty="0" smtClean="0"/>
              <a:t>Standardized Normal </a:t>
            </a:r>
            <a:r>
              <a:rPr lang="en-US" dirty="0"/>
              <a:t>Probability </a:t>
            </a:r>
            <a:br>
              <a:rPr lang="en-US" dirty="0"/>
            </a:br>
            <a:r>
              <a:rPr lang="en-US" dirty="0"/>
              <a:t>Density </a:t>
            </a:r>
            <a:r>
              <a:rPr lang="en-US" dirty="0" smtClean="0"/>
              <a:t>Function</a:t>
            </a:r>
            <a:endParaRPr lang="en-US" dirty="0"/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68488"/>
            <a:ext cx="8077200" cy="4684712"/>
          </a:xfrm>
        </p:spPr>
        <p:txBody>
          <a:bodyPr>
            <a:normAutofit/>
          </a:bodyPr>
          <a:lstStyle/>
          <a:p>
            <a:pPr algn="just"/>
            <a:r>
              <a:rPr lang="en-US" sz="2000" dirty="0"/>
              <a:t>The formula for the </a:t>
            </a:r>
            <a:r>
              <a:rPr lang="en-US" sz="2000" dirty="0" smtClean="0"/>
              <a:t>Standardized Normal Probability Density Function can be obtained by replacing </a:t>
            </a:r>
            <a:r>
              <a:rPr lang="el-GR" sz="2800" dirty="0" smtClean="0">
                <a:sym typeface="Symbol"/>
              </a:rPr>
              <a:t></a:t>
            </a:r>
            <a:r>
              <a:rPr lang="en-US" sz="2000" dirty="0" smtClean="0"/>
              <a:t>=0 and </a:t>
            </a:r>
            <a:r>
              <a:rPr lang="el-GR" sz="3200" dirty="0" smtClean="0"/>
              <a:t>σ</a:t>
            </a:r>
            <a:r>
              <a:rPr lang="en-US" sz="2000" dirty="0" smtClean="0"/>
              <a:t>=1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lvl="8"/>
            <a:r>
              <a:rPr lang="en-US" dirty="0" smtClean="0"/>
              <a:t>        </a:t>
            </a:r>
          </a:p>
          <a:p>
            <a:pPr lvl="8"/>
            <a:endParaRPr lang="en-US" dirty="0"/>
          </a:p>
          <a:p>
            <a:pPr marL="2240280" lvl="8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sz="2400" b="1" dirty="0" smtClean="0"/>
              <a:t>OR</a:t>
            </a:r>
            <a:endParaRPr lang="en-US" b="1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lvl="2"/>
            <a:endParaRPr lang="en-US" dirty="0"/>
          </a:p>
        </p:txBody>
      </p:sp>
      <p:graphicFrame>
        <p:nvGraphicFramePr>
          <p:cNvPr id="2068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5127628"/>
              </p:ext>
            </p:extLst>
          </p:nvPr>
        </p:nvGraphicFramePr>
        <p:xfrm>
          <a:off x="546100" y="4800600"/>
          <a:ext cx="2959100" cy="1219200"/>
        </p:xfrm>
        <a:graphic>
          <a:graphicData uri="http://schemas.openxmlformats.org/presentationml/2006/ole">
            <p:oleObj spid="_x0000_s19613" name="Equation" r:id="rId3" imgW="1079280" imgH="444240" progId="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04395408"/>
              </p:ext>
            </p:extLst>
          </p:nvPr>
        </p:nvGraphicFramePr>
        <p:xfrm>
          <a:off x="2608263" y="2971800"/>
          <a:ext cx="3619500" cy="1358900"/>
        </p:xfrm>
        <a:graphic>
          <a:graphicData uri="http://schemas.openxmlformats.org/presentationml/2006/ole">
            <p:oleObj spid="_x0000_s19614" name="Equation" r:id="rId4" imgW="1320227" imgH="495085" progId="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35118996"/>
              </p:ext>
            </p:extLst>
          </p:nvPr>
        </p:nvGraphicFramePr>
        <p:xfrm>
          <a:off x="5943600" y="4800600"/>
          <a:ext cx="2924175" cy="1219200"/>
        </p:xfrm>
        <a:graphic>
          <a:graphicData uri="http://schemas.openxmlformats.org/presentationml/2006/ole">
            <p:oleObj spid="_x0000_s19615" name="Equation" r:id="rId5" imgW="1066337" imgH="444307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4572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93700"/>
            <a:ext cx="7383462" cy="8255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 anchorCtr="1"/>
          <a:lstStyle/>
          <a:p>
            <a:pPr defTabSz="914400">
              <a:lnSpc>
                <a:spcPct val="95000"/>
              </a:lnSpc>
            </a:pPr>
            <a:r>
              <a:rPr lang="en-US" sz="3900" dirty="0"/>
              <a:t>Finding Normal Probabilities</a:t>
            </a:r>
            <a:r>
              <a:rPr lang="en-US" dirty="0">
                <a:solidFill>
                  <a:srgbClr val="F8F8F8"/>
                </a:solidFill>
              </a:rPr>
              <a:t>  </a:t>
            </a:r>
          </a:p>
        </p:txBody>
      </p:sp>
      <p:sp>
        <p:nvSpPr>
          <p:cNvPr id="178180" name="Freeform 4"/>
          <p:cNvSpPr>
            <a:spLocks/>
          </p:cNvSpPr>
          <p:nvPr/>
        </p:nvSpPr>
        <p:spPr bwMode="auto">
          <a:xfrm>
            <a:off x="2486025" y="2847975"/>
            <a:ext cx="2009775" cy="2019300"/>
          </a:xfrm>
          <a:custGeom>
            <a:avLst/>
            <a:gdLst>
              <a:gd name="T0" fmla="*/ 330 w 1266"/>
              <a:gd name="T1" fmla="*/ 402 h 1272"/>
              <a:gd name="T2" fmla="*/ 540 w 1266"/>
              <a:gd name="T3" fmla="*/ 90 h 1272"/>
              <a:gd name="T4" fmla="*/ 660 w 1266"/>
              <a:gd name="T5" fmla="*/ 0 h 1272"/>
              <a:gd name="T6" fmla="*/ 756 w 1266"/>
              <a:gd name="T7" fmla="*/ 0 h 1272"/>
              <a:gd name="T8" fmla="*/ 882 w 1266"/>
              <a:gd name="T9" fmla="*/ 78 h 1272"/>
              <a:gd name="T10" fmla="*/ 966 w 1266"/>
              <a:gd name="T11" fmla="*/ 192 h 1272"/>
              <a:gd name="T12" fmla="*/ 1123 w 1266"/>
              <a:gd name="T13" fmla="*/ 447 h 1272"/>
              <a:gd name="T14" fmla="*/ 1198 w 1266"/>
              <a:gd name="T15" fmla="*/ 585 h 1272"/>
              <a:gd name="T16" fmla="*/ 1266 w 1266"/>
              <a:gd name="T17" fmla="*/ 684 h 1272"/>
              <a:gd name="T18" fmla="*/ 1266 w 1266"/>
              <a:gd name="T19" fmla="*/ 1272 h 1272"/>
              <a:gd name="T20" fmla="*/ 0 w 1266"/>
              <a:gd name="T21" fmla="*/ 1272 h 1272"/>
              <a:gd name="T22" fmla="*/ 0 w 1266"/>
              <a:gd name="T23" fmla="*/ 930 h 1272"/>
              <a:gd name="T24" fmla="*/ 204 w 1266"/>
              <a:gd name="T25" fmla="*/ 630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66" h="1272">
                <a:moveTo>
                  <a:pt x="330" y="402"/>
                </a:moveTo>
                <a:lnTo>
                  <a:pt x="540" y="90"/>
                </a:lnTo>
                <a:lnTo>
                  <a:pt x="660" y="0"/>
                </a:lnTo>
                <a:lnTo>
                  <a:pt x="756" y="0"/>
                </a:lnTo>
                <a:lnTo>
                  <a:pt x="882" y="78"/>
                </a:lnTo>
                <a:lnTo>
                  <a:pt x="966" y="192"/>
                </a:lnTo>
                <a:lnTo>
                  <a:pt x="1123" y="447"/>
                </a:lnTo>
                <a:lnTo>
                  <a:pt x="1198" y="585"/>
                </a:lnTo>
                <a:lnTo>
                  <a:pt x="1266" y="684"/>
                </a:lnTo>
                <a:lnTo>
                  <a:pt x="1266" y="1272"/>
                </a:lnTo>
                <a:lnTo>
                  <a:pt x="0" y="1272"/>
                </a:lnTo>
                <a:lnTo>
                  <a:pt x="0" y="930"/>
                </a:lnTo>
                <a:lnTo>
                  <a:pt x="204" y="63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8181" name="Rectangle 5"/>
          <p:cNvSpPr>
            <a:spLocks noChangeArrowheads="1"/>
          </p:cNvSpPr>
          <p:nvPr/>
        </p:nvSpPr>
        <p:spPr bwMode="auto">
          <a:xfrm>
            <a:off x="2295525" y="4833938"/>
            <a:ext cx="375102" cy="505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2700" b="0" dirty="0"/>
              <a:t>a</a:t>
            </a:r>
          </a:p>
        </p:txBody>
      </p:sp>
      <p:sp>
        <p:nvSpPr>
          <p:cNvPr id="178182" name="Freeform 6"/>
          <p:cNvSpPr>
            <a:spLocks/>
          </p:cNvSpPr>
          <p:nvPr/>
        </p:nvSpPr>
        <p:spPr bwMode="auto">
          <a:xfrm>
            <a:off x="3640138" y="2844800"/>
            <a:ext cx="322262" cy="209550"/>
          </a:xfrm>
          <a:custGeom>
            <a:avLst/>
            <a:gdLst>
              <a:gd name="T0" fmla="*/ 0 w 203"/>
              <a:gd name="T1" fmla="*/ 2 h 132"/>
              <a:gd name="T2" fmla="*/ 27 w 203"/>
              <a:gd name="T3" fmla="*/ 0 h 132"/>
              <a:gd name="T4" fmla="*/ 54 w 203"/>
              <a:gd name="T5" fmla="*/ 3 h 132"/>
              <a:gd name="T6" fmla="*/ 79 w 203"/>
              <a:gd name="T7" fmla="*/ 14 h 132"/>
              <a:gd name="T8" fmla="*/ 101 w 203"/>
              <a:gd name="T9" fmla="*/ 28 h 132"/>
              <a:gd name="T10" fmla="*/ 121 w 203"/>
              <a:gd name="T11" fmla="*/ 45 h 132"/>
              <a:gd name="T12" fmla="*/ 135 w 203"/>
              <a:gd name="T13" fmla="*/ 67 h 132"/>
              <a:gd name="T14" fmla="*/ 202 w 203"/>
              <a:gd name="T15" fmla="*/ 131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3" h="132">
                <a:moveTo>
                  <a:pt x="0" y="2"/>
                </a:moveTo>
                <a:lnTo>
                  <a:pt x="27" y="0"/>
                </a:lnTo>
                <a:lnTo>
                  <a:pt x="54" y="3"/>
                </a:lnTo>
                <a:lnTo>
                  <a:pt x="79" y="14"/>
                </a:lnTo>
                <a:lnTo>
                  <a:pt x="101" y="28"/>
                </a:lnTo>
                <a:lnTo>
                  <a:pt x="121" y="45"/>
                </a:lnTo>
                <a:lnTo>
                  <a:pt x="135" y="67"/>
                </a:lnTo>
                <a:lnTo>
                  <a:pt x="202" y="131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8183" name="Rectangle 7"/>
          <p:cNvSpPr>
            <a:spLocks noChangeArrowheads="1"/>
          </p:cNvSpPr>
          <p:nvPr/>
        </p:nvSpPr>
        <p:spPr bwMode="auto">
          <a:xfrm>
            <a:off x="4346575" y="4833938"/>
            <a:ext cx="375102" cy="505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2700" b="0" dirty="0"/>
              <a:t>b</a:t>
            </a:r>
          </a:p>
        </p:txBody>
      </p:sp>
      <p:sp>
        <p:nvSpPr>
          <p:cNvPr id="178184" name="Rectangle 8"/>
          <p:cNvSpPr>
            <a:spLocks noChangeArrowheads="1"/>
          </p:cNvSpPr>
          <p:nvPr/>
        </p:nvSpPr>
        <p:spPr bwMode="auto">
          <a:xfrm>
            <a:off x="6172200" y="4803775"/>
            <a:ext cx="310982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b="1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178187" name="Freeform 11"/>
          <p:cNvSpPr>
            <a:spLocks/>
          </p:cNvSpPr>
          <p:nvPr/>
        </p:nvSpPr>
        <p:spPr bwMode="auto">
          <a:xfrm>
            <a:off x="1143000" y="2895600"/>
            <a:ext cx="5181600" cy="1981200"/>
          </a:xfrm>
          <a:custGeom>
            <a:avLst/>
            <a:gdLst>
              <a:gd name="T0" fmla="*/ 0 w 2764"/>
              <a:gd name="T1" fmla="*/ 0 h 1245"/>
              <a:gd name="T2" fmla="*/ 0 w 2764"/>
              <a:gd name="T3" fmla="*/ 1244 h 1245"/>
              <a:gd name="T4" fmla="*/ 2763 w 2764"/>
              <a:gd name="T5" fmla="*/ 1244 h 1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64" h="1245">
                <a:moveTo>
                  <a:pt x="0" y="0"/>
                </a:moveTo>
                <a:lnTo>
                  <a:pt x="0" y="1244"/>
                </a:lnTo>
                <a:lnTo>
                  <a:pt x="2763" y="1244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8188" name="Line 12"/>
          <p:cNvSpPr>
            <a:spLocks noChangeShapeType="1"/>
          </p:cNvSpPr>
          <p:nvPr/>
        </p:nvSpPr>
        <p:spPr bwMode="auto">
          <a:xfrm>
            <a:off x="1460500" y="2847975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189" name="Line 13"/>
          <p:cNvSpPr>
            <a:spLocks noChangeShapeType="1"/>
          </p:cNvSpPr>
          <p:nvPr/>
        </p:nvSpPr>
        <p:spPr bwMode="auto">
          <a:xfrm>
            <a:off x="1460500" y="3044825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190" name="Line 14"/>
          <p:cNvSpPr>
            <a:spLocks noChangeShapeType="1"/>
          </p:cNvSpPr>
          <p:nvPr/>
        </p:nvSpPr>
        <p:spPr bwMode="auto">
          <a:xfrm>
            <a:off x="1460500" y="3241675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191" name="Line 15"/>
          <p:cNvSpPr>
            <a:spLocks noChangeShapeType="1"/>
          </p:cNvSpPr>
          <p:nvPr/>
        </p:nvSpPr>
        <p:spPr bwMode="auto">
          <a:xfrm>
            <a:off x="1460500" y="3440113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192" name="Line 16"/>
          <p:cNvSpPr>
            <a:spLocks noChangeShapeType="1"/>
          </p:cNvSpPr>
          <p:nvPr/>
        </p:nvSpPr>
        <p:spPr bwMode="auto">
          <a:xfrm>
            <a:off x="1460500" y="3636963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193" name="Line 17"/>
          <p:cNvSpPr>
            <a:spLocks noChangeShapeType="1"/>
          </p:cNvSpPr>
          <p:nvPr/>
        </p:nvSpPr>
        <p:spPr bwMode="auto">
          <a:xfrm>
            <a:off x="1460500" y="3835400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194" name="Line 18"/>
          <p:cNvSpPr>
            <a:spLocks noChangeShapeType="1"/>
          </p:cNvSpPr>
          <p:nvPr/>
        </p:nvSpPr>
        <p:spPr bwMode="auto">
          <a:xfrm>
            <a:off x="1460500" y="4032250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195" name="Line 19"/>
          <p:cNvSpPr>
            <a:spLocks noChangeShapeType="1"/>
          </p:cNvSpPr>
          <p:nvPr/>
        </p:nvSpPr>
        <p:spPr bwMode="auto">
          <a:xfrm>
            <a:off x="1460500" y="4230688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196" name="Line 20"/>
          <p:cNvSpPr>
            <a:spLocks noChangeShapeType="1"/>
          </p:cNvSpPr>
          <p:nvPr/>
        </p:nvSpPr>
        <p:spPr bwMode="auto">
          <a:xfrm>
            <a:off x="1460500" y="4427538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197" name="Line 21"/>
          <p:cNvSpPr>
            <a:spLocks noChangeShapeType="1"/>
          </p:cNvSpPr>
          <p:nvPr/>
        </p:nvSpPr>
        <p:spPr bwMode="auto">
          <a:xfrm>
            <a:off x="1460500" y="4624388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198" name="Line 22"/>
          <p:cNvSpPr>
            <a:spLocks noChangeShapeType="1"/>
          </p:cNvSpPr>
          <p:nvPr/>
        </p:nvSpPr>
        <p:spPr bwMode="auto">
          <a:xfrm>
            <a:off x="5873750" y="4845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199" name="Line 23"/>
          <p:cNvSpPr>
            <a:spLocks noChangeShapeType="1"/>
          </p:cNvSpPr>
          <p:nvPr/>
        </p:nvSpPr>
        <p:spPr bwMode="auto">
          <a:xfrm>
            <a:off x="5434013" y="4845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200" name="Line 24"/>
          <p:cNvSpPr>
            <a:spLocks noChangeShapeType="1"/>
          </p:cNvSpPr>
          <p:nvPr/>
        </p:nvSpPr>
        <p:spPr bwMode="auto">
          <a:xfrm>
            <a:off x="4994275" y="4845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201" name="Line 25"/>
          <p:cNvSpPr>
            <a:spLocks noChangeShapeType="1"/>
          </p:cNvSpPr>
          <p:nvPr/>
        </p:nvSpPr>
        <p:spPr bwMode="auto">
          <a:xfrm>
            <a:off x="4557713" y="4845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202" name="Line 26"/>
          <p:cNvSpPr>
            <a:spLocks noChangeShapeType="1"/>
          </p:cNvSpPr>
          <p:nvPr/>
        </p:nvSpPr>
        <p:spPr bwMode="auto">
          <a:xfrm>
            <a:off x="4119563" y="4845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203" name="Line 27"/>
          <p:cNvSpPr>
            <a:spLocks noChangeShapeType="1"/>
          </p:cNvSpPr>
          <p:nvPr/>
        </p:nvSpPr>
        <p:spPr bwMode="auto">
          <a:xfrm>
            <a:off x="3679825" y="4845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204" name="Line 28"/>
          <p:cNvSpPr>
            <a:spLocks noChangeShapeType="1"/>
          </p:cNvSpPr>
          <p:nvPr/>
        </p:nvSpPr>
        <p:spPr bwMode="auto">
          <a:xfrm>
            <a:off x="3241675" y="4845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205" name="Line 29"/>
          <p:cNvSpPr>
            <a:spLocks noChangeShapeType="1"/>
          </p:cNvSpPr>
          <p:nvPr/>
        </p:nvSpPr>
        <p:spPr bwMode="auto">
          <a:xfrm>
            <a:off x="2801938" y="4845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206" name="Line 30"/>
          <p:cNvSpPr>
            <a:spLocks noChangeShapeType="1"/>
          </p:cNvSpPr>
          <p:nvPr/>
        </p:nvSpPr>
        <p:spPr bwMode="auto">
          <a:xfrm>
            <a:off x="2365375" y="4845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207" name="Line 31"/>
          <p:cNvSpPr>
            <a:spLocks noChangeShapeType="1"/>
          </p:cNvSpPr>
          <p:nvPr/>
        </p:nvSpPr>
        <p:spPr bwMode="auto">
          <a:xfrm>
            <a:off x="1925638" y="4845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208" name="Rectangle 32"/>
          <p:cNvSpPr>
            <a:spLocks noChangeArrowheads="1"/>
          </p:cNvSpPr>
          <p:nvPr/>
        </p:nvSpPr>
        <p:spPr bwMode="auto">
          <a:xfrm>
            <a:off x="1116013" y="3743325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209" name="Rectangle 33"/>
          <p:cNvSpPr>
            <a:spLocks noChangeArrowheads="1"/>
          </p:cNvSpPr>
          <p:nvPr/>
        </p:nvSpPr>
        <p:spPr bwMode="auto">
          <a:xfrm>
            <a:off x="5781675" y="5022850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8210" name="Rectangle 34"/>
          <p:cNvSpPr>
            <a:spLocks noChangeArrowheads="1"/>
          </p:cNvSpPr>
          <p:nvPr/>
        </p:nvSpPr>
        <p:spPr bwMode="auto">
          <a:xfrm>
            <a:off x="685800" y="2362200"/>
            <a:ext cx="65563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dirty="0">
                <a:solidFill>
                  <a:srgbClr val="339933"/>
                </a:solidFill>
              </a:rPr>
              <a:t>f(x)</a:t>
            </a:r>
          </a:p>
        </p:txBody>
      </p:sp>
      <p:sp>
        <p:nvSpPr>
          <p:cNvPr id="178220" name="Line 44"/>
          <p:cNvSpPr>
            <a:spLocks noChangeShapeType="1"/>
          </p:cNvSpPr>
          <p:nvPr/>
        </p:nvSpPr>
        <p:spPr bwMode="auto">
          <a:xfrm flipH="1">
            <a:off x="4095750" y="3181350"/>
            <a:ext cx="533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78232" name="Object 56"/>
          <p:cNvGraphicFramePr>
            <a:graphicFrameLocks noGrp="1" noChangeAspect="1"/>
          </p:cNvGraphicFramePr>
          <p:nvPr>
            <p:ph idx="1"/>
          </p:nvPr>
        </p:nvGraphicFramePr>
        <p:xfrm>
          <a:off x="4206875" y="1454150"/>
          <a:ext cx="4546600" cy="1819275"/>
        </p:xfrm>
        <a:graphic>
          <a:graphicData uri="http://schemas.openxmlformats.org/presentationml/2006/ole">
            <p:oleObj spid="_x0000_s9470" name="Equation" r:id="rId4" imgW="2222500" imgH="889000" progId="Equation.3">
              <p:embed/>
            </p:oleObj>
          </a:graphicData>
        </a:graphic>
      </p:graphicFrame>
      <p:graphicFrame>
        <p:nvGraphicFramePr>
          <p:cNvPr id="178234" name="Object 58"/>
          <p:cNvGraphicFramePr>
            <a:graphicFrameLocks noChangeAspect="1"/>
          </p:cNvGraphicFramePr>
          <p:nvPr/>
        </p:nvGraphicFramePr>
        <p:xfrm>
          <a:off x="4232275" y="5334000"/>
          <a:ext cx="631825" cy="700088"/>
        </p:xfrm>
        <a:graphic>
          <a:graphicData uri="http://schemas.openxmlformats.org/presentationml/2006/ole">
            <p:oleObj spid="_x0000_s9471" name="Equation" r:id="rId5" imgW="355292" imgH="393359" progId="Equation.3">
              <p:embed/>
            </p:oleObj>
          </a:graphicData>
        </a:graphic>
      </p:graphicFrame>
      <p:graphicFrame>
        <p:nvGraphicFramePr>
          <p:cNvPr id="178235" name="Object 59"/>
          <p:cNvGraphicFramePr>
            <a:graphicFrameLocks noChangeAspect="1"/>
          </p:cNvGraphicFramePr>
          <p:nvPr/>
        </p:nvGraphicFramePr>
        <p:xfrm>
          <a:off x="2209800" y="5334000"/>
          <a:ext cx="631825" cy="700088"/>
        </p:xfrm>
        <a:graphic>
          <a:graphicData uri="http://schemas.openxmlformats.org/presentationml/2006/ole">
            <p:oleObj spid="_x0000_s9472" name="Equation" r:id="rId6" imgW="355292" imgH="393359" progId="Equation.3">
              <p:embed/>
            </p:oleObj>
          </a:graphicData>
        </a:graphic>
      </p:graphicFrame>
      <p:sp>
        <p:nvSpPr>
          <p:cNvPr id="178236" name="Rectangle 60"/>
          <p:cNvSpPr>
            <a:spLocks noChangeArrowheads="1"/>
          </p:cNvSpPr>
          <p:nvPr/>
        </p:nvSpPr>
        <p:spPr bwMode="auto">
          <a:xfrm>
            <a:off x="6172200" y="5413375"/>
            <a:ext cx="323806" cy="36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b="1" dirty="0"/>
              <a:t>Z</a:t>
            </a:r>
          </a:p>
        </p:txBody>
      </p:sp>
      <p:sp>
        <p:nvSpPr>
          <p:cNvPr id="178237" name="Line 61"/>
          <p:cNvSpPr>
            <a:spLocks noChangeShapeType="1"/>
          </p:cNvSpPr>
          <p:nvPr/>
        </p:nvSpPr>
        <p:spPr bwMode="auto">
          <a:xfrm>
            <a:off x="3621088" y="28194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8238" name="Rectangle 62"/>
          <p:cNvSpPr>
            <a:spLocks noChangeArrowheads="1"/>
          </p:cNvSpPr>
          <p:nvPr/>
        </p:nvSpPr>
        <p:spPr bwMode="auto">
          <a:xfrm>
            <a:off x="3475038" y="4856163"/>
            <a:ext cx="381514" cy="505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2700" b="0" dirty="0">
                <a:cs typeface="Arial" pitchFamily="34" charset="0"/>
              </a:rPr>
              <a:t>µ</a:t>
            </a:r>
          </a:p>
        </p:txBody>
      </p:sp>
      <p:sp>
        <p:nvSpPr>
          <p:cNvPr id="178239" name="Rectangle 63"/>
          <p:cNvSpPr>
            <a:spLocks noChangeArrowheads="1"/>
          </p:cNvSpPr>
          <p:nvPr/>
        </p:nvSpPr>
        <p:spPr bwMode="auto">
          <a:xfrm>
            <a:off x="3475038" y="5440363"/>
            <a:ext cx="371475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2700" b="0">
                <a:cs typeface="Arial" pitchFamily="34" charset="0"/>
              </a:rPr>
              <a:t>0</a:t>
            </a:r>
          </a:p>
        </p:txBody>
      </p:sp>
      <p:sp>
        <p:nvSpPr>
          <p:cNvPr id="178240" name="Line 64"/>
          <p:cNvSpPr>
            <a:spLocks noChangeShapeType="1"/>
          </p:cNvSpPr>
          <p:nvPr/>
        </p:nvSpPr>
        <p:spPr bwMode="auto">
          <a:xfrm>
            <a:off x="2487613" y="4379913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8241" name="Line 65"/>
          <p:cNvSpPr>
            <a:spLocks noChangeShapeType="1"/>
          </p:cNvSpPr>
          <p:nvPr/>
        </p:nvSpPr>
        <p:spPr bwMode="auto">
          <a:xfrm>
            <a:off x="4498975" y="3941763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78186" name="Freeform 10"/>
          <p:cNvSpPr>
            <a:spLocks/>
          </p:cNvSpPr>
          <p:nvPr/>
        </p:nvSpPr>
        <p:spPr bwMode="auto">
          <a:xfrm>
            <a:off x="1487488" y="2847975"/>
            <a:ext cx="2138362" cy="1965325"/>
          </a:xfrm>
          <a:custGeom>
            <a:avLst/>
            <a:gdLst>
              <a:gd name="T0" fmla="*/ 0 w 1347"/>
              <a:gd name="T1" fmla="*/ 1238 h 1238"/>
              <a:gd name="T2" fmla="*/ 143 w 1347"/>
              <a:gd name="T3" fmla="*/ 1223 h 1238"/>
              <a:gd name="T4" fmla="*/ 213 w 1347"/>
              <a:gd name="T5" fmla="*/ 1209 h 1238"/>
              <a:gd name="T6" fmla="*/ 285 w 1347"/>
              <a:gd name="T7" fmla="*/ 1190 h 1238"/>
              <a:gd name="T8" fmla="*/ 356 w 1347"/>
              <a:gd name="T9" fmla="*/ 1161 h 1238"/>
              <a:gd name="T10" fmla="*/ 428 w 1347"/>
              <a:gd name="T11" fmla="*/ 1123 h 1238"/>
              <a:gd name="T12" fmla="*/ 499 w 1347"/>
              <a:gd name="T13" fmla="*/ 1071 h 1238"/>
              <a:gd name="T14" fmla="*/ 642 w 1347"/>
              <a:gd name="T15" fmla="*/ 926 h 1238"/>
              <a:gd name="T16" fmla="*/ 784 w 1347"/>
              <a:gd name="T17" fmla="*/ 722 h 1238"/>
              <a:gd name="T18" fmla="*/ 927 w 1347"/>
              <a:gd name="T19" fmla="*/ 478 h 1238"/>
              <a:gd name="T20" fmla="*/ 1000 w 1347"/>
              <a:gd name="T21" fmla="*/ 354 h 1238"/>
              <a:gd name="T22" fmla="*/ 1070 w 1347"/>
              <a:gd name="T23" fmla="*/ 238 h 1238"/>
              <a:gd name="T24" fmla="*/ 1141 w 1347"/>
              <a:gd name="T25" fmla="*/ 136 h 1238"/>
              <a:gd name="T26" fmla="*/ 1213 w 1347"/>
              <a:gd name="T27" fmla="*/ 58 h 1238"/>
              <a:gd name="T28" fmla="*/ 1284 w 1347"/>
              <a:gd name="T29" fmla="*/ 8 h 1238"/>
              <a:gd name="T30" fmla="*/ 1347 w 1347"/>
              <a:gd name="T31" fmla="*/ 0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347" h="1238">
                <a:moveTo>
                  <a:pt x="0" y="1238"/>
                </a:moveTo>
                <a:lnTo>
                  <a:pt x="143" y="1223"/>
                </a:lnTo>
                <a:lnTo>
                  <a:pt x="213" y="1209"/>
                </a:lnTo>
                <a:lnTo>
                  <a:pt x="285" y="1190"/>
                </a:lnTo>
                <a:lnTo>
                  <a:pt x="356" y="1161"/>
                </a:lnTo>
                <a:lnTo>
                  <a:pt x="428" y="1123"/>
                </a:lnTo>
                <a:lnTo>
                  <a:pt x="499" y="1071"/>
                </a:lnTo>
                <a:lnTo>
                  <a:pt x="642" y="926"/>
                </a:lnTo>
                <a:lnTo>
                  <a:pt x="784" y="722"/>
                </a:lnTo>
                <a:lnTo>
                  <a:pt x="927" y="478"/>
                </a:lnTo>
                <a:lnTo>
                  <a:pt x="1000" y="354"/>
                </a:lnTo>
                <a:lnTo>
                  <a:pt x="1070" y="238"/>
                </a:lnTo>
                <a:lnTo>
                  <a:pt x="1141" y="136"/>
                </a:lnTo>
                <a:lnTo>
                  <a:pt x="1213" y="58"/>
                </a:lnTo>
                <a:lnTo>
                  <a:pt x="1284" y="8"/>
                </a:lnTo>
                <a:lnTo>
                  <a:pt x="1347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8185" name="Freeform 9"/>
          <p:cNvSpPr>
            <a:spLocks/>
          </p:cNvSpPr>
          <p:nvPr/>
        </p:nvSpPr>
        <p:spPr bwMode="auto">
          <a:xfrm>
            <a:off x="3640138" y="2847975"/>
            <a:ext cx="2154237" cy="1981200"/>
          </a:xfrm>
          <a:custGeom>
            <a:avLst/>
            <a:gdLst>
              <a:gd name="T0" fmla="*/ 1356 w 1357"/>
              <a:gd name="T1" fmla="*/ 1247 h 1248"/>
              <a:gd name="T2" fmla="*/ 1213 w 1357"/>
              <a:gd name="T3" fmla="*/ 1232 h 1248"/>
              <a:gd name="T4" fmla="*/ 1141 w 1357"/>
              <a:gd name="T5" fmla="*/ 1218 h 1248"/>
              <a:gd name="T6" fmla="*/ 1070 w 1357"/>
              <a:gd name="T7" fmla="*/ 1199 h 1248"/>
              <a:gd name="T8" fmla="*/ 1000 w 1357"/>
              <a:gd name="T9" fmla="*/ 1170 h 1248"/>
              <a:gd name="T10" fmla="*/ 927 w 1357"/>
              <a:gd name="T11" fmla="*/ 1132 h 1248"/>
              <a:gd name="T12" fmla="*/ 857 w 1357"/>
              <a:gd name="T13" fmla="*/ 1080 h 1248"/>
              <a:gd name="T14" fmla="*/ 714 w 1357"/>
              <a:gd name="T15" fmla="*/ 935 h 1248"/>
              <a:gd name="T16" fmla="*/ 571 w 1357"/>
              <a:gd name="T17" fmla="*/ 731 h 1248"/>
              <a:gd name="T18" fmla="*/ 428 w 1357"/>
              <a:gd name="T19" fmla="*/ 487 h 1248"/>
              <a:gd name="T20" fmla="*/ 356 w 1357"/>
              <a:gd name="T21" fmla="*/ 363 h 1248"/>
              <a:gd name="T22" fmla="*/ 286 w 1357"/>
              <a:gd name="T23" fmla="*/ 247 h 1248"/>
              <a:gd name="T24" fmla="*/ 213 w 1357"/>
              <a:gd name="T25" fmla="*/ 145 h 1248"/>
              <a:gd name="T26" fmla="*/ 143 w 1357"/>
              <a:gd name="T27" fmla="*/ 67 h 1248"/>
              <a:gd name="T28" fmla="*/ 70 w 1357"/>
              <a:gd name="T29" fmla="*/ 17 h 1248"/>
              <a:gd name="T30" fmla="*/ 0 w 1357"/>
              <a:gd name="T3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357" h="1248">
                <a:moveTo>
                  <a:pt x="1356" y="1247"/>
                </a:moveTo>
                <a:lnTo>
                  <a:pt x="1213" y="1232"/>
                </a:lnTo>
                <a:lnTo>
                  <a:pt x="1141" y="1218"/>
                </a:lnTo>
                <a:lnTo>
                  <a:pt x="1070" y="1199"/>
                </a:lnTo>
                <a:lnTo>
                  <a:pt x="1000" y="1170"/>
                </a:lnTo>
                <a:lnTo>
                  <a:pt x="927" y="1132"/>
                </a:lnTo>
                <a:lnTo>
                  <a:pt x="857" y="1080"/>
                </a:lnTo>
                <a:lnTo>
                  <a:pt x="714" y="935"/>
                </a:lnTo>
                <a:lnTo>
                  <a:pt x="571" y="731"/>
                </a:lnTo>
                <a:lnTo>
                  <a:pt x="428" y="487"/>
                </a:lnTo>
                <a:lnTo>
                  <a:pt x="356" y="363"/>
                </a:lnTo>
                <a:lnTo>
                  <a:pt x="286" y="247"/>
                </a:lnTo>
                <a:lnTo>
                  <a:pt x="213" y="145"/>
                </a:lnTo>
                <a:lnTo>
                  <a:pt x="143" y="67"/>
                </a:lnTo>
                <a:lnTo>
                  <a:pt x="70" y="17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70070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Freeform 2"/>
          <p:cNvSpPr>
            <a:spLocks/>
          </p:cNvSpPr>
          <p:nvPr/>
        </p:nvSpPr>
        <p:spPr bwMode="auto">
          <a:xfrm>
            <a:off x="1600200" y="3048000"/>
            <a:ext cx="5486400" cy="2438400"/>
          </a:xfrm>
          <a:custGeom>
            <a:avLst/>
            <a:gdLst>
              <a:gd name="T0" fmla="*/ 0 w 1893"/>
              <a:gd name="T1" fmla="*/ 0 h 765"/>
              <a:gd name="T2" fmla="*/ 0 w 1893"/>
              <a:gd name="T3" fmla="*/ 764 h 765"/>
              <a:gd name="T4" fmla="*/ 1892 w 1893"/>
              <a:gd name="T5" fmla="*/ 764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93" h="765">
                <a:moveTo>
                  <a:pt x="0" y="0"/>
                </a:moveTo>
                <a:lnTo>
                  <a:pt x="0" y="764"/>
                </a:lnTo>
                <a:lnTo>
                  <a:pt x="1892" y="764"/>
                </a:ln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80227" name="Rectangle 3"/>
          <p:cNvSpPr>
            <a:spLocks noChangeArrowheads="1"/>
          </p:cNvSpPr>
          <p:nvPr/>
        </p:nvSpPr>
        <p:spPr bwMode="auto">
          <a:xfrm>
            <a:off x="914400" y="2819400"/>
            <a:ext cx="6889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>
                <a:solidFill>
                  <a:srgbClr val="339933"/>
                </a:solidFill>
              </a:rPr>
              <a:t>f(X)</a:t>
            </a:r>
          </a:p>
        </p:txBody>
      </p:sp>
      <p:sp>
        <p:nvSpPr>
          <p:cNvPr id="180228" name="Freeform 4"/>
          <p:cNvSpPr>
            <a:spLocks/>
          </p:cNvSpPr>
          <p:nvPr/>
        </p:nvSpPr>
        <p:spPr bwMode="auto">
          <a:xfrm>
            <a:off x="4495800" y="3505200"/>
            <a:ext cx="2438400" cy="1905000"/>
          </a:xfrm>
          <a:custGeom>
            <a:avLst/>
            <a:gdLst>
              <a:gd name="T0" fmla="*/ 900 w 901"/>
              <a:gd name="T1" fmla="*/ 720 h 721"/>
              <a:gd name="T2" fmla="*/ 805 w 901"/>
              <a:gd name="T3" fmla="*/ 712 h 721"/>
              <a:gd name="T4" fmla="*/ 758 w 901"/>
              <a:gd name="T5" fmla="*/ 704 h 721"/>
              <a:gd name="T6" fmla="*/ 711 w 901"/>
              <a:gd name="T7" fmla="*/ 691 h 721"/>
              <a:gd name="T8" fmla="*/ 663 w 901"/>
              <a:gd name="T9" fmla="*/ 675 h 721"/>
              <a:gd name="T10" fmla="*/ 615 w 901"/>
              <a:gd name="T11" fmla="*/ 653 h 721"/>
              <a:gd name="T12" fmla="*/ 568 w 901"/>
              <a:gd name="T13" fmla="*/ 623 h 721"/>
              <a:gd name="T14" fmla="*/ 473 w 901"/>
              <a:gd name="T15" fmla="*/ 540 h 721"/>
              <a:gd name="T16" fmla="*/ 378 w 901"/>
              <a:gd name="T17" fmla="*/ 422 h 721"/>
              <a:gd name="T18" fmla="*/ 284 w 901"/>
              <a:gd name="T19" fmla="*/ 281 h 721"/>
              <a:gd name="T20" fmla="*/ 236 w 901"/>
              <a:gd name="T21" fmla="*/ 209 h 721"/>
              <a:gd name="T22" fmla="*/ 189 w 901"/>
              <a:gd name="T23" fmla="*/ 142 h 721"/>
              <a:gd name="T24" fmla="*/ 142 w 901"/>
              <a:gd name="T25" fmla="*/ 83 h 721"/>
              <a:gd name="T26" fmla="*/ 94 w 901"/>
              <a:gd name="T27" fmla="*/ 38 h 721"/>
              <a:gd name="T28" fmla="*/ 47 w 901"/>
              <a:gd name="T29" fmla="*/ 9 h 721"/>
              <a:gd name="T30" fmla="*/ 0 w 901"/>
              <a:gd name="T31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01" h="721">
                <a:moveTo>
                  <a:pt x="900" y="720"/>
                </a:moveTo>
                <a:lnTo>
                  <a:pt x="805" y="712"/>
                </a:lnTo>
                <a:lnTo>
                  <a:pt x="758" y="704"/>
                </a:lnTo>
                <a:lnTo>
                  <a:pt x="711" y="691"/>
                </a:lnTo>
                <a:lnTo>
                  <a:pt x="663" y="675"/>
                </a:lnTo>
                <a:lnTo>
                  <a:pt x="615" y="653"/>
                </a:lnTo>
                <a:lnTo>
                  <a:pt x="568" y="623"/>
                </a:lnTo>
                <a:lnTo>
                  <a:pt x="473" y="540"/>
                </a:lnTo>
                <a:lnTo>
                  <a:pt x="378" y="422"/>
                </a:lnTo>
                <a:lnTo>
                  <a:pt x="284" y="281"/>
                </a:lnTo>
                <a:lnTo>
                  <a:pt x="236" y="209"/>
                </a:lnTo>
                <a:lnTo>
                  <a:pt x="189" y="142"/>
                </a:lnTo>
                <a:lnTo>
                  <a:pt x="142" y="83"/>
                </a:lnTo>
                <a:lnTo>
                  <a:pt x="94" y="38"/>
                </a:lnTo>
                <a:lnTo>
                  <a:pt x="47" y="9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0229" name="Freeform 5"/>
          <p:cNvSpPr>
            <a:spLocks/>
          </p:cNvSpPr>
          <p:nvPr/>
        </p:nvSpPr>
        <p:spPr bwMode="auto">
          <a:xfrm>
            <a:off x="2133600" y="3505200"/>
            <a:ext cx="2344738" cy="1905000"/>
          </a:xfrm>
          <a:custGeom>
            <a:avLst/>
            <a:gdLst>
              <a:gd name="T0" fmla="*/ 0 w 901"/>
              <a:gd name="T1" fmla="*/ 720 h 721"/>
              <a:gd name="T2" fmla="*/ 95 w 901"/>
              <a:gd name="T3" fmla="*/ 712 h 721"/>
              <a:gd name="T4" fmla="*/ 142 w 901"/>
              <a:gd name="T5" fmla="*/ 704 h 721"/>
              <a:gd name="T6" fmla="*/ 189 w 901"/>
              <a:gd name="T7" fmla="*/ 691 h 721"/>
              <a:gd name="T8" fmla="*/ 237 w 901"/>
              <a:gd name="T9" fmla="*/ 675 h 721"/>
              <a:gd name="T10" fmla="*/ 284 w 901"/>
              <a:gd name="T11" fmla="*/ 653 h 721"/>
              <a:gd name="T12" fmla="*/ 331 w 901"/>
              <a:gd name="T13" fmla="*/ 623 h 721"/>
              <a:gd name="T14" fmla="*/ 426 w 901"/>
              <a:gd name="T15" fmla="*/ 540 h 721"/>
              <a:gd name="T16" fmla="*/ 521 w 901"/>
              <a:gd name="T17" fmla="*/ 422 h 721"/>
              <a:gd name="T18" fmla="*/ 616 w 901"/>
              <a:gd name="T19" fmla="*/ 281 h 721"/>
              <a:gd name="T20" fmla="*/ 663 w 901"/>
              <a:gd name="T21" fmla="*/ 209 h 721"/>
              <a:gd name="T22" fmla="*/ 710 w 901"/>
              <a:gd name="T23" fmla="*/ 142 h 721"/>
              <a:gd name="T24" fmla="*/ 757 w 901"/>
              <a:gd name="T25" fmla="*/ 83 h 721"/>
              <a:gd name="T26" fmla="*/ 805 w 901"/>
              <a:gd name="T27" fmla="*/ 38 h 721"/>
              <a:gd name="T28" fmla="*/ 852 w 901"/>
              <a:gd name="T29" fmla="*/ 9 h 721"/>
              <a:gd name="T30" fmla="*/ 900 w 901"/>
              <a:gd name="T31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01" h="721">
                <a:moveTo>
                  <a:pt x="0" y="720"/>
                </a:moveTo>
                <a:lnTo>
                  <a:pt x="95" y="712"/>
                </a:lnTo>
                <a:lnTo>
                  <a:pt x="142" y="704"/>
                </a:lnTo>
                <a:lnTo>
                  <a:pt x="189" y="691"/>
                </a:lnTo>
                <a:lnTo>
                  <a:pt x="237" y="675"/>
                </a:lnTo>
                <a:lnTo>
                  <a:pt x="284" y="653"/>
                </a:lnTo>
                <a:lnTo>
                  <a:pt x="331" y="623"/>
                </a:lnTo>
                <a:lnTo>
                  <a:pt x="426" y="540"/>
                </a:lnTo>
                <a:lnTo>
                  <a:pt x="521" y="422"/>
                </a:lnTo>
                <a:lnTo>
                  <a:pt x="616" y="281"/>
                </a:lnTo>
                <a:lnTo>
                  <a:pt x="663" y="209"/>
                </a:lnTo>
                <a:lnTo>
                  <a:pt x="710" y="142"/>
                </a:lnTo>
                <a:lnTo>
                  <a:pt x="757" y="83"/>
                </a:lnTo>
                <a:lnTo>
                  <a:pt x="805" y="38"/>
                </a:lnTo>
                <a:lnTo>
                  <a:pt x="852" y="9"/>
                </a:lnTo>
                <a:lnTo>
                  <a:pt x="900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0230" name="Line 6"/>
          <p:cNvSpPr>
            <a:spLocks noChangeShapeType="1"/>
          </p:cNvSpPr>
          <p:nvPr/>
        </p:nvSpPr>
        <p:spPr bwMode="auto">
          <a:xfrm>
            <a:off x="4495800" y="3505200"/>
            <a:ext cx="0" cy="1981200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0231" name="Rectangle 7"/>
          <p:cNvSpPr>
            <a:spLocks noChangeArrowheads="1"/>
          </p:cNvSpPr>
          <p:nvPr/>
        </p:nvSpPr>
        <p:spPr bwMode="auto">
          <a:xfrm>
            <a:off x="7086600" y="5334000"/>
            <a:ext cx="3841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>
                <a:solidFill>
                  <a:srgbClr val="339933"/>
                </a:solidFill>
              </a:rPr>
              <a:t>X</a:t>
            </a:r>
          </a:p>
        </p:txBody>
      </p:sp>
      <p:sp>
        <p:nvSpPr>
          <p:cNvPr id="180232" name="Rectangle 8"/>
          <p:cNvSpPr>
            <a:spLocks noChangeArrowheads="1"/>
          </p:cNvSpPr>
          <p:nvPr/>
        </p:nvSpPr>
        <p:spPr bwMode="auto">
          <a:xfrm>
            <a:off x="4343400" y="5334000"/>
            <a:ext cx="479425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eaLnBrk="0" hangingPunct="0"/>
            <a:r>
              <a:rPr lang="el-GR" sz="2800">
                <a:solidFill>
                  <a:srgbClr val="339933"/>
                </a:solidFill>
                <a:cs typeface="Arial" pitchFamily="34" charset="0"/>
              </a:rPr>
              <a:t>μ</a:t>
            </a:r>
          </a:p>
        </p:txBody>
      </p:sp>
      <p:sp>
        <p:nvSpPr>
          <p:cNvPr id="180233" name="Rectangle 9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1066800"/>
          </a:xfrm>
        </p:spPr>
        <p:txBody>
          <a:bodyPr>
            <a:normAutofit/>
          </a:bodyPr>
          <a:lstStyle/>
          <a:p>
            <a:pPr defTabSz="914400">
              <a:lnSpc>
                <a:spcPct val="70000"/>
              </a:lnSpc>
            </a:pPr>
            <a:r>
              <a:rPr lang="en-US" sz="3600" dirty="0"/>
              <a:t>Probability as </a:t>
            </a:r>
            <a:r>
              <a:rPr lang="en-US" sz="3600" dirty="0" smtClean="0"/>
              <a:t>Area </a:t>
            </a:r>
            <a:r>
              <a:rPr lang="en-US" sz="3600" dirty="0"/>
              <a:t>Under the Curve</a:t>
            </a:r>
            <a:endParaRPr lang="en-US" sz="3200" dirty="0"/>
          </a:p>
        </p:txBody>
      </p:sp>
      <p:sp>
        <p:nvSpPr>
          <p:cNvPr id="180234" name="Text Box 10"/>
          <p:cNvSpPr txBox="1">
            <a:spLocks noChangeArrowheads="1"/>
          </p:cNvSpPr>
          <p:nvPr/>
        </p:nvSpPr>
        <p:spPr bwMode="auto">
          <a:xfrm>
            <a:off x="4648200" y="45720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b="0">
                <a:solidFill>
                  <a:schemeClr val="bg1"/>
                </a:solidFill>
              </a:rPr>
              <a:t>0.5</a:t>
            </a:r>
          </a:p>
        </p:txBody>
      </p:sp>
      <p:sp>
        <p:nvSpPr>
          <p:cNvPr id="180235" name="Text Box 11"/>
          <p:cNvSpPr txBox="1">
            <a:spLocks noChangeArrowheads="1"/>
          </p:cNvSpPr>
          <p:nvPr/>
        </p:nvSpPr>
        <p:spPr bwMode="auto">
          <a:xfrm>
            <a:off x="3733800" y="45720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b="0">
                <a:solidFill>
                  <a:schemeClr val="bg1"/>
                </a:solidFill>
              </a:rPr>
              <a:t>0.5</a:t>
            </a:r>
          </a:p>
        </p:txBody>
      </p:sp>
      <p:sp>
        <p:nvSpPr>
          <p:cNvPr id="180236" name="Text Box 12"/>
          <p:cNvSpPr txBox="1">
            <a:spLocks noChangeArrowheads="1"/>
          </p:cNvSpPr>
          <p:nvPr/>
        </p:nvSpPr>
        <p:spPr bwMode="auto">
          <a:xfrm>
            <a:off x="1066800" y="1676400"/>
            <a:ext cx="7467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b="0" dirty="0"/>
              <a:t>The </a:t>
            </a:r>
            <a:r>
              <a:rPr lang="en-US" b="0" dirty="0">
                <a:solidFill>
                  <a:srgbClr val="FF0000"/>
                </a:solidFill>
              </a:rPr>
              <a:t>total area under the curve is 1.0</a:t>
            </a:r>
            <a:r>
              <a:rPr lang="en-US" b="0" dirty="0"/>
              <a:t>,</a:t>
            </a:r>
            <a:r>
              <a:rPr lang="en-US" b="0" dirty="0">
                <a:solidFill>
                  <a:schemeClr val="bg2"/>
                </a:solidFill>
              </a:rPr>
              <a:t> </a:t>
            </a:r>
            <a:r>
              <a:rPr lang="en-US" b="0" dirty="0"/>
              <a:t>and the curve is symmetric, so half is above the mean, half is below</a:t>
            </a:r>
            <a:endParaRPr lang="en-US" sz="2800" b="0" dirty="0"/>
          </a:p>
        </p:txBody>
      </p:sp>
      <p:graphicFrame>
        <p:nvGraphicFramePr>
          <p:cNvPr id="180237" name="Object 13"/>
          <p:cNvGraphicFramePr>
            <a:graphicFrameLocks noChangeAspect="1"/>
          </p:cNvGraphicFramePr>
          <p:nvPr/>
        </p:nvGraphicFramePr>
        <p:xfrm>
          <a:off x="2895600" y="5867400"/>
          <a:ext cx="3586163" cy="549275"/>
        </p:xfrm>
        <a:graphic>
          <a:graphicData uri="http://schemas.openxmlformats.org/presentationml/2006/ole">
            <p:oleObj spid="_x0000_s10494" name="Equation" r:id="rId3" imgW="1779840" imgH="253800" progId="Equation.3">
              <p:embed/>
            </p:oleObj>
          </a:graphicData>
        </a:graphic>
      </p:graphicFrame>
      <p:graphicFrame>
        <p:nvGraphicFramePr>
          <p:cNvPr id="180238" name="Object 14"/>
          <p:cNvGraphicFramePr>
            <a:graphicFrameLocks noChangeAspect="1"/>
          </p:cNvGraphicFramePr>
          <p:nvPr/>
        </p:nvGraphicFramePr>
        <p:xfrm>
          <a:off x="5534025" y="3124200"/>
          <a:ext cx="2789238" cy="439738"/>
        </p:xfrm>
        <a:graphic>
          <a:graphicData uri="http://schemas.openxmlformats.org/presentationml/2006/ole">
            <p:oleObj spid="_x0000_s10495" name="Equation" r:id="rId4" imgW="1627200" imgH="253800" progId="Equation.3">
              <p:embed/>
            </p:oleObj>
          </a:graphicData>
        </a:graphic>
      </p:graphicFrame>
      <p:graphicFrame>
        <p:nvGraphicFramePr>
          <p:cNvPr id="180239" name="Object 15"/>
          <p:cNvGraphicFramePr>
            <a:graphicFrameLocks noChangeAspect="1"/>
          </p:cNvGraphicFramePr>
          <p:nvPr/>
        </p:nvGraphicFramePr>
        <p:xfrm>
          <a:off x="1724025" y="2971800"/>
          <a:ext cx="2984500" cy="441325"/>
        </p:xfrm>
        <a:graphic>
          <a:graphicData uri="http://schemas.openxmlformats.org/presentationml/2006/ole">
            <p:oleObj spid="_x0000_s10496" name="Equation" r:id="rId5" imgW="1754280" imgH="253800" progId="Equation.3">
              <p:embed/>
            </p:oleObj>
          </a:graphicData>
        </a:graphic>
      </p:graphicFrame>
      <p:sp>
        <p:nvSpPr>
          <p:cNvPr id="180240" name="Line 16"/>
          <p:cNvSpPr>
            <a:spLocks noChangeShapeType="1"/>
          </p:cNvSpPr>
          <p:nvPr/>
        </p:nvSpPr>
        <p:spPr bwMode="auto">
          <a:xfrm flipH="1">
            <a:off x="4953000" y="3581400"/>
            <a:ext cx="914400" cy="990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0241" name="Line 17"/>
          <p:cNvSpPr>
            <a:spLocks noChangeShapeType="1"/>
          </p:cNvSpPr>
          <p:nvPr/>
        </p:nvSpPr>
        <p:spPr bwMode="auto">
          <a:xfrm>
            <a:off x="3200400" y="3429000"/>
            <a:ext cx="762000" cy="990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030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399" y="685800"/>
            <a:ext cx="3810001" cy="5791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Standardized </a:t>
            </a:r>
            <a:r>
              <a:rPr lang="en-US" b="1" dirty="0">
                <a:solidFill>
                  <a:srgbClr val="FF0000"/>
                </a:solidFill>
              </a:rPr>
              <a:t>Normal Area </a:t>
            </a:r>
            <a:r>
              <a:rPr lang="en-US" b="1" dirty="0" smtClean="0">
                <a:solidFill>
                  <a:srgbClr val="FF0000"/>
                </a:solidFill>
              </a:rPr>
              <a:t>Table</a:t>
            </a:r>
            <a:endParaRPr lang="en-US" b="1" dirty="0">
              <a:solidFill>
                <a:srgbClr val="FF0000"/>
              </a:solidFill>
            </a:endParaRPr>
          </a:p>
          <a:p>
            <a:pPr algn="just"/>
            <a:r>
              <a:rPr lang="en-US" dirty="0" smtClean="0"/>
              <a:t>It gives the probability from 0 to Z, </a:t>
            </a:r>
          </a:p>
          <a:p>
            <a:pPr marL="0" indent="0" algn="just">
              <a:buNone/>
            </a:pPr>
            <a:r>
              <a:rPr lang="en-US" dirty="0" smtClean="0"/>
              <a:t>i.e. P(0&lt;Z&lt;2)=0.4772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Since the distribution is symmetric, so</a:t>
            </a:r>
          </a:p>
          <a:p>
            <a:pPr marL="0" indent="0" algn="just">
              <a:buNone/>
            </a:pPr>
            <a:r>
              <a:rPr lang="en-US" dirty="0" smtClean="0"/>
              <a:t>P(-2&lt;Z&lt;0)=0.4772</a:t>
            </a:r>
          </a:p>
        </p:txBody>
      </p:sp>
      <p:sp>
        <p:nvSpPr>
          <p:cNvPr id="363529" name="Line 9"/>
          <p:cNvSpPr>
            <a:spLocks noChangeShapeType="1"/>
          </p:cNvSpPr>
          <p:nvPr/>
        </p:nvSpPr>
        <p:spPr bwMode="auto">
          <a:xfrm>
            <a:off x="5969000" y="60896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1" y="152400"/>
            <a:ext cx="4571999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5212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399" y="685800"/>
            <a:ext cx="3810001" cy="60960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b="1" dirty="0" smtClean="0"/>
              <a:t>P(Z&gt;2)=?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/>
              <a:t>P(Z&gt;2)=</a:t>
            </a:r>
            <a:r>
              <a:rPr lang="en-US" dirty="0" smtClean="0"/>
              <a:t>0.5-P(0&lt;Z&lt;2)</a:t>
            </a:r>
          </a:p>
          <a:p>
            <a:pPr marL="0" indent="0" algn="just">
              <a:buNone/>
            </a:pPr>
            <a:r>
              <a:rPr lang="en-US" dirty="0"/>
              <a:t>	</a:t>
            </a:r>
            <a:r>
              <a:rPr lang="en-US" dirty="0" smtClean="0"/>
              <a:t> =0.5-0.4772</a:t>
            </a:r>
          </a:p>
          <a:p>
            <a:pPr marL="0" indent="0" algn="just">
              <a:buNone/>
            </a:pPr>
            <a:r>
              <a:rPr lang="en-US" dirty="0"/>
              <a:t>	</a:t>
            </a:r>
            <a:r>
              <a:rPr lang="en-US" dirty="0" smtClean="0"/>
              <a:t> =0.0228</a:t>
            </a:r>
          </a:p>
          <a:p>
            <a:pPr marL="0" indent="0" algn="just">
              <a:buNone/>
            </a:pPr>
            <a:r>
              <a:rPr lang="en-US" b="1" dirty="0" smtClean="0"/>
              <a:t>P(Z</a:t>
            </a:r>
            <a:r>
              <a:rPr lang="en-US" b="1" dirty="0"/>
              <a:t>&lt;-2</a:t>
            </a:r>
            <a:r>
              <a:rPr lang="en-US" b="1" dirty="0" smtClean="0"/>
              <a:t>)=?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P(Z&lt;-2)=</a:t>
            </a:r>
            <a:r>
              <a:rPr lang="en-US" dirty="0"/>
              <a:t>0.5-P</a:t>
            </a:r>
            <a:r>
              <a:rPr lang="en-US" dirty="0" smtClean="0"/>
              <a:t>(-2&lt;Z&lt;0)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	 =0.5-0.4772</a:t>
            </a:r>
          </a:p>
          <a:p>
            <a:pPr marL="0" indent="0" algn="just">
              <a:buNone/>
            </a:pPr>
            <a:r>
              <a:rPr lang="en-US" dirty="0"/>
              <a:t>	 =0.0228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363529" name="Line 9"/>
          <p:cNvSpPr>
            <a:spLocks noChangeShapeType="1"/>
          </p:cNvSpPr>
          <p:nvPr/>
        </p:nvSpPr>
        <p:spPr bwMode="auto">
          <a:xfrm>
            <a:off x="5969000" y="60896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1" y="152400"/>
            <a:ext cx="4571999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8274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399" y="685800"/>
            <a:ext cx="3810001" cy="60960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b="1" dirty="0" smtClean="0"/>
              <a:t>P(-2&lt;Z&lt;+2)=?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/>
              <a:t>P(-2&lt;Z&lt;+2</a:t>
            </a:r>
            <a:r>
              <a:rPr lang="en-US" dirty="0" smtClean="0"/>
              <a:t>)</a:t>
            </a:r>
          </a:p>
          <a:p>
            <a:pPr marL="0" indent="0" algn="just">
              <a:buNone/>
            </a:pPr>
            <a:r>
              <a:rPr lang="en-US" dirty="0" smtClean="0"/>
              <a:t>= </a:t>
            </a:r>
            <a:r>
              <a:rPr lang="en-US" dirty="0"/>
              <a:t>P(-</a:t>
            </a:r>
            <a:r>
              <a:rPr lang="en-US" dirty="0" smtClean="0"/>
              <a:t>2&lt;Z&lt;0)+ P(0&lt;Z</a:t>
            </a:r>
            <a:r>
              <a:rPr lang="en-US" dirty="0"/>
              <a:t>&lt;+2</a:t>
            </a:r>
            <a:r>
              <a:rPr lang="en-US" dirty="0" smtClean="0"/>
              <a:t>)</a:t>
            </a:r>
          </a:p>
          <a:p>
            <a:pPr marL="0" indent="0" algn="just">
              <a:buNone/>
            </a:pPr>
            <a:r>
              <a:rPr lang="en-US" dirty="0" smtClean="0"/>
              <a:t>= 0.4772 + </a:t>
            </a:r>
            <a:r>
              <a:rPr lang="en-US" dirty="0"/>
              <a:t>0.4772</a:t>
            </a:r>
          </a:p>
          <a:p>
            <a:pPr marL="0" indent="0" algn="just">
              <a:buNone/>
            </a:pPr>
            <a:r>
              <a:rPr lang="en-US" dirty="0" smtClean="0"/>
              <a:t>=0.9544</a:t>
            </a:r>
          </a:p>
          <a:p>
            <a:pPr marL="0" indent="0" algn="just">
              <a:buNone/>
            </a:pPr>
            <a:r>
              <a:rPr lang="en-US" b="1" dirty="0" smtClean="0"/>
              <a:t>P(+1&lt;Z&lt;+2)=?</a:t>
            </a:r>
            <a:endParaRPr lang="en-US" b="1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P</a:t>
            </a:r>
            <a:r>
              <a:rPr lang="en-US" dirty="0" smtClean="0"/>
              <a:t>(+1&lt;Z&lt;+2)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= </a:t>
            </a:r>
            <a:r>
              <a:rPr lang="en-US" dirty="0" smtClean="0"/>
              <a:t>P(0&lt;Z&lt;+2) - </a:t>
            </a:r>
            <a:r>
              <a:rPr lang="en-US" dirty="0"/>
              <a:t>P(0&lt;Z</a:t>
            </a:r>
            <a:r>
              <a:rPr lang="en-US" dirty="0" smtClean="0"/>
              <a:t>&lt;+1)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= 0.4772 </a:t>
            </a:r>
            <a:r>
              <a:rPr lang="en-US" dirty="0" smtClean="0"/>
              <a:t>- 0.3413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=</a:t>
            </a:r>
            <a:r>
              <a:rPr lang="en-US" dirty="0" smtClean="0"/>
              <a:t>0.1359</a:t>
            </a:r>
            <a:endParaRPr lang="en-US" dirty="0"/>
          </a:p>
          <a:p>
            <a:pPr marL="0" indent="0" algn="just">
              <a:buNone/>
            </a:pPr>
            <a:endParaRPr lang="en-US" b="1" dirty="0" smtClean="0"/>
          </a:p>
        </p:txBody>
      </p:sp>
      <p:sp>
        <p:nvSpPr>
          <p:cNvPr id="363529" name="Line 9"/>
          <p:cNvSpPr>
            <a:spLocks noChangeShapeType="1"/>
          </p:cNvSpPr>
          <p:nvPr/>
        </p:nvSpPr>
        <p:spPr bwMode="auto">
          <a:xfrm>
            <a:off x="5969000" y="60896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1" y="152400"/>
            <a:ext cx="4571999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7798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399" y="685800"/>
            <a:ext cx="3810001" cy="60960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b="1" dirty="0" smtClean="0"/>
              <a:t>P(-2&lt;Z&lt;-1)=?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/>
              <a:t>P(-</a:t>
            </a:r>
            <a:r>
              <a:rPr lang="en-US" dirty="0" smtClean="0"/>
              <a:t>2&lt;Z&lt;-1)</a:t>
            </a:r>
          </a:p>
          <a:p>
            <a:pPr marL="0" indent="0" algn="just">
              <a:buNone/>
            </a:pPr>
            <a:r>
              <a:rPr lang="en-US" dirty="0" smtClean="0"/>
              <a:t>= </a:t>
            </a:r>
            <a:r>
              <a:rPr lang="en-US" dirty="0"/>
              <a:t>P(-</a:t>
            </a:r>
            <a:r>
              <a:rPr lang="en-US" dirty="0" smtClean="0"/>
              <a:t>2&lt;Z&lt;0) - P(-1&lt;Z&lt;0)</a:t>
            </a:r>
          </a:p>
          <a:p>
            <a:pPr marL="0" indent="0" algn="just">
              <a:buNone/>
            </a:pPr>
            <a:r>
              <a:rPr lang="en-US" dirty="0" smtClean="0"/>
              <a:t>= 0.4772 - 0.3413</a:t>
            </a:r>
            <a:endParaRPr lang="en-US" dirty="0"/>
          </a:p>
          <a:p>
            <a:pPr marL="0" indent="0" algn="just">
              <a:buNone/>
            </a:pPr>
            <a:r>
              <a:rPr lang="en-US" dirty="0" smtClean="0"/>
              <a:t>=0.1359</a:t>
            </a:r>
          </a:p>
          <a:p>
            <a:pPr marL="0" indent="0" algn="just">
              <a:buNone/>
            </a:pPr>
            <a:r>
              <a:rPr lang="en-US" b="1" dirty="0" smtClean="0"/>
              <a:t>P(Z&gt;+1.96)=?</a:t>
            </a:r>
            <a:endParaRPr lang="en-US" b="1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smtClean="0"/>
              <a:t>P(Z&gt;+1.96)</a:t>
            </a:r>
            <a:endParaRPr lang="en-US" dirty="0"/>
          </a:p>
          <a:p>
            <a:pPr marL="0" indent="0" algn="just">
              <a:buNone/>
            </a:pPr>
            <a:r>
              <a:rPr lang="en-US" dirty="0" smtClean="0"/>
              <a:t>= 0.5 - </a:t>
            </a:r>
            <a:r>
              <a:rPr lang="en-US" dirty="0"/>
              <a:t>P(0&lt;Z</a:t>
            </a:r>
            <a:r>
              <a:rPr lang="en-US" dirty="0" smtClean="0"/>
              <a:t>&lt;+1.96)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= </a:t>
            </a:r>
            <a:r>
              <a:rPr lang="en-US" dirty="0" smtClean="0"/>
              <a:t>0.5 – 0.4750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=</a:t>
            </a:r>
            <a:r>
              <a:rPr lang="en-US" dirty="0" smtClean="0"/>
              <a:t>0.025</a:t>
            </a:r>
            <a:endParaRPr lang="en-US" dirty="0"/>
          </a:p>
          <a:p>
            <a:pPr marL="0" indent="0" algn="just">
              <a:buNone/>
            </a:pPr>
            <a:endParaRPr lang="en-US" b="1" dirty="0" smtClean="0"/>
          </a:p>
        </p:txBody>
      </p:sp>
      <p:sp>
        <p:nvSpPr>
          <p:cNvPr id="363529" name="Line 9"/>
          <p:cNvSpPr>
            <a:spLocks noChangeShapeType="1"/>
          </p:cNvSpPr>
          <p:nvPr/>
        </p:nvSpPr>
        <p:spPr bwMode="auto">
          <a:xfrm>
            <a:off x="5969000" y="60896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1" y="152400"/>
            <a:ext cx="4571999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7624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399" y="685800"/>
            <a:ext cx="3810001" cy="6096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/>
              <a:t>P(&lt;Z&lt;-2.15)=?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P(Z&lt;-2.15)</a:t>
            </a:r>
          </a:p>
          <a:p>
            <a:pPr marL="0" indent="0" algn="just">
              <a:buNone/>
            </a:pPr>
            <a:r>
              <a:rPr lang="en-US" dirty="0" smtClean="0"/>
              <a:t>= 0.5 - P(-2.15&lt;Z&lt;0)</a:t>
            </a:r>
          </a:p>
          <a:p>
            <a:pPr marL="0" indent="0" algn="just">
              <a:buNone/>
            </a:pPr>
            <a:r>
              <a:rPr lang="en-US" dirty="0" smtClean="0"/>
              <a:t>= 0.5 - 0.4842</a:t>
            </a:r>
            <a:endParaRPr lang="en-US" dirty="0"/>
          </a:p>
          <a:p>
            <a:pPr marL="0" indent="0" algn="just">
              <a:buNone/>
            </a:pPr>
            <a:r>
              <a:rPr lang="en-US" dirty="0" smtClean="0"/>
              <a:t>=0.0158</a:t>
            </a:r>
            <a:endParaRPr lang="en-US" b="1" dirty="0" smtClean="0"/>
          </a:p>
        </p:txBody>
      </p:sp>
      <p:sp>
        <p:nvSpPr>
          <p:cNvPr id="363529" name="Line 9"/>
          <p:cNvSpPr>
            <a:spLocks noChangeShapeType="1"/>
          </p:cNvSpPr>
          <p:nvPr/>
        </p:nvSpPr>
        <p:spPr bwMode="auto">
          <a:xfrm>
            <a:off x="5969000" y="60896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1" y="152400"/>
            <a:ext cx="4571999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9108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86800" cy="1143000"/>
          </a:xfrm>
        </p:spPr>
        <p:txBody>
          <a:bodyPr>
            <a:normAutofit/>
          </a:bodyPr>
          <a:lstStyle/>
          <a:p>
            <a:pPr algn="ctr" defTabSz="914400">
              <a:lnSpc>
                <a:spcPct val="85000"/>
              </a:lnSpc>
            </a:pPr>
            <a:r>
              <a:rPr lang="en-US" sz="3200" b="1" dirty="0">
                <a:solidFill>
                  <a:schemeClr val="tx1"/>
                </a:solidFill>
              </a:rPr>
              <a:t>General Procedure for Finding Probabilities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3048000"/>
            <a:ext cx="8382000" cy="3200400"/>
          </a:xfrm>
        </p:spPr>
        <p:txBody>
          <a:bodyPr/>
          <a:lstStyle/>
          <a:p>
            <a:pPr marL="0" indent="0" defTabSz="914400">
              <a:lnSpc>
                <a:spcPct val="95000"/>
              </a:lnSpc>
              <a:buSzPct val="80000"/>
            </a:pPr>
            <a:r>
              <a:rPr lang="en-US" sz="2400" dirty="0">
                <a:solidFill>
                  <a:srgbClr val="F8F8F8"/>
                </a:solidFill>
              </a:rPr>
              <a:t>  </a:t>
            </a:r>
            <a:r>
              <a:rPr lang="en-US" dirty="0"/>
              <a:t>Draw the normal curve for the problem </a:t>
            </a:r>
            <a:r>
              <a:rPr lang="en-US" dirty="0" smtClean="0"/>
              <a:t>in terms </a:t>
            </a:r>
            <a:r>
              <a:rPr lang="en-US" dirty="0"/>
              <a:t>of X</a:t>
            </a:r>
          </a:p>
          <a:p>
            <a:pPr marL="0" indent="0" defTabSz="914400">
              <a:lnSpc>
                <a:spcPct val="95000"/>
              </a:lnSpc>
            </a:pPr>
            <a:endParaRPr lang="en-US" dirty="0"/>
          </a:p>
          <a:p>
            <a:pPr marL="0" indent="0" defTabSz="914400">
              <a:lnSpc>
                <a:spcPct val="55000"/>
              </a:lnSpc>
            </a:pPr>
            <a:r>
              <a:rPr lang="en-US" dirty="0"/>
              <a:t>  Translate X-values to Z-values</a:t>
            </a:r>
          </a:p>
          <a:p>
            <a:pPr marL="0" indent="0" defTabSz="914400">
              <a:lnSpc>
                <a:spcPct val="95000"/>
              </a:lnSpc>
            </a:pPr>
            <a:endParaRPr lang="en-US" dirty="0"/>
          </a:p>
          <a:p>
            <a:pPr marL="0" indent="0" defTabSz="914400">
              <a:lnSpc>
                <a:spcPct val="95000"/>
              </a:lnSpc>
            </a:pPr>
            <a:r>
              <a:rPr lang="en-US" dirty="0"/>
              <a:t>  Use the </a:t>
            </a:r>
            <a:r>
              <a:rPr lang="en-US" dirty="0" smtClean="0"/>
              <a:t>Normal Table to find probabilities</a:t>
            </a:r>
            <a:endParaRPr lang="en-US" sz="3200" dirty="0"/>
          </a:p>
        </p:txBody>
      </p:sp>
      <p:sp>
        <p:nvSpPr>
          <p:cNvPr id="191492" name="Text Box 4"/>
          <p:cNvSpPr txBox="1">
            <a:spLocks noChangeArrowheads="1"/>
          </p:cNvSpPr>
          <p:nvPr/>
        </p:nvSpPr>
        <p:spPr bwMode="auto">
          <a:xfrm>
            <a:off x="1066800" y="1828800"/>
            <a:ext cx="7010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sz="2800" b="0" dirty="0"/>
              <a:t>To find  P(a &lt; X &lt; b)  when  X  is distributed normally:</a:t>
            </a:r>
          </a:p>
        </p:txBody>
      </p:sp>
    </p:spTree>
    <p:extLst>
      <p:ext uri="{BB962C8B-B14F-4D97-AF65-F5344CB8AC3E}">
        <p14:creationId xmlns:p14="http://schemas.microsoft.com/office/powerpoint/2010/main" xmlns="" val="347166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Freeform 2"/>
          <p:cNvSpPr>
            <a:spLocks/>
          </p:cNvSpPr>
          <p:nvPr/>
        </p:nvSpPr>
        <p:spPr bwMode="auto">
          <a:xfrm>
            <a:off x="4914900" y="3748088"/>
            <a:ext cx="1562100" cy="1657350"/>
          </a:xfrm>
          <a:custGeom>
            <a:avLst/>
            <a:gdLst>
              <a:gd name="T0" fmla="*/ 984 w 984"/>
              <a:gd name="T1" fmla="*/ 1032 h 1044"/>
              <a:gd name="T2" fmla="*/ 981 w 984"/>
              <a:gd name="T3" fmla="*/ 0 h 1044"/>
              <a:gd name="T4" fmla="*/ 888 w 984"/>
              <a:gd name="T5" fmla="*/ 72 h 1044"/>
              <a:gd name="T6" fmla="*/ 792 w 984"/>
              <a:gd name="T7" fmla="*/ 168 h 1044"/>
              <a:gd name="T8" fmla="*/ 726 w 984"/>
              <a:gd name="T9" fmla="*/ 304 h 1044"/>
              <a:gd name="T10" fmla="*/ 638 w 984"/>
              <a:gd name="T11" fmla="*/ 452 h 1044"/>
              <a:gd name="T12" fmla="*/ 586 w 984"/>
              <a:gd name="T13" fmla="*/ 552 h 1044"/>
              <a:gd name="T14" fmla="*/ 522 w 984"/>
              <a:gd name="T15" fmla="*/ 657 h 1044"/>
              <a:gd name="T16" fmla="*/ 456 w 984"/>
              <a:gd name="T17" fmla="*/ 744 h 1044"/>
              <a:gd name="T18" fmla="*/ 360 w 984"/>
              <a:gd name="T19" fmla="*/ 852 h 1044"/>
              <a:gd name="T20" fmla="*/ 204 w 984"/>
              <a:gd name="T21" fmla="*/ 948 h 1044"/>
              <a:gd name="T22" fmla="*/ 0 w 984"/>
              <a:gd name="T23" fmla="*/ 984 h 1044"/>
              <a:gd name="T24" fmla="*/ 3 w 984"/>
              <a:gd name="T25" fmla="*/ 1044 h 1044"/>
              <a:gd name="T26" fmla="*/ 984 w 984"/>
              <a:gd name="T27" fmla="*/ 1032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84" h="1044">
                <a:moveTo>
                  <a:pt x="984" y="1032"/>
                </a:moveTo>
                <a:lnTo>
                  <a:pt x="981" y="0"/>
                </a:lnTo>
                <a:lnTo>
                  <a:pt x="888" y="72"/>
                </a:lnTo>
                <a:lnTo>
                  <a:pt x="792" y="168"/>
                </a:lnTo>
                <a:lnTo>
                  <a:pt x="726" y="304"/>
                </a:lnTo>
                <a:lnTo>
                  <a:pt x="638" y="452"/>
                </a:lnTo>
                <a:lnTo>
                  <a:pt x="586" y="552"/>
                </a:lnTo>
                <a:lnTo>
                  <a:pt x="522" y="657"/>
                </a:lnTo>
                <a:lnTo>
                  <a:pt x="456" y="744"/>
                </a:lnTo>
                <a:lnTo>
                  <a:pt x="360" y="852"/>
                </a:lnTo>
                <a:lnTo>
                  <a:pt x="204" y="948"/>
                </a:lnTo>
                <a:lnTo>
                  <a:pt x="0" y="984"/>
                </a:lnTo>
                <a:lnTo>
                  <a:pt x="3" y="1044"/>
                </a:lnTo>
                <a:lnTo>
                  <a:pt x="984" y="1032"/>
                </a:lnTo>
                <a:close/>
              </a:path>
            </a:pathLst>
          </a:cu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39" name="Freeform 3"/>
          <p:cNvSpPr>
            <a:spLocks/>
          </p:cNvSpPr>
          <p:nvPr/>
        </p:nvSpPr>
        <p:spPr bwMode="auto">
          <a:xfrm>
            <a:off x="647700" y="3767138"/>
            <a:ext cx="1562100" cy="1657350"/>
          </a:xfrm>
          <a:custGeom>
            <a:avLst/>
            <a:gdLst>
              <a:gd name="T0" fmla="*/ 984 w 984"/>
              <a:gd name="T1" fmla="*/ 1032 h 1044"/>
              <a:gd name="T2" fmla="*/ 981 w 984"/>
              <a:gd name="T3" fmla="*/ 0 h 1044"/>
              <a:gd name="T4" fmla="*/ 888 w 984"/>
              <a:gd name="T5" fmla="*/ 72 h 1044"/>
              <a:gd name="T6" fmla="*/ 792 w 984"/>
              <a:gd name="T7" fmla="*/ 168 h 1044"/>
              <a:gd name="T8" fmla="*/ 726 w 984"/>
              <a:gd name="T9" fmla="*/ 304 h 1044"/>
              <a:gd name="T10" fmla="*/ 638 w 984"/>
              <a:gd name="T11" fmla="*/ 452 h 1044"/>
              <a:gd name="T12" fmla="*/ 586 w 984"/>
              <a:gd name="T13" fmla="*/ 552 h 1044"/>
              <a:gd name="T14" fmla="*/ 522 w 984"/>
              <a:gd name="T15" fmla="*/ 657 h 1044"/>
              <a:gd name="T16" fmla="*/ 456 w 984"/>
              <a:gd name="T17" fmla="*/ 744 h 1044"/>
              <a:gd name="T18" fmla="*/ 360 w 984"/>
              <a:gd name="T19" fmla="*/ 852 h 1044"/>
              <a:gd name="T20" fmla="*/ 204 w 984"/>
              <a:gd name="T21" fmla="*/ 948 h 1044"/>
              <a:gd name="T22" fmla="*/ 0 w 984"/>
              <a:gd name="T23" fmla="*/ 984 h 1044"/>
              <a:gd name="T24" fmla="*/ 3 w 984"/>
              <a:gd name="T25" fmla="*/ 1044 h 1044"/>
              <a:gd name="T26" fmla="*/ 984 w 984"/>
              <a:gd name="T27" fmla="*/ 1032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84" h="1044">
                <a:moveTo>
                  <a:pt x="984" y="1032"/>
                </a:moveTo>
                <a:lnTo>
                  <a:pt x="981" y="0"/>
                </a:lnTo>
                <a:lnTo>
                  <a:pt x="888" y="72"/>
                </a:lnTo>
                <a:lnTo>
                  <a:pt x="792" y="168"/>
                </a:lnTo>
                <a:lnTo>
                  <a:pt x="726" y="304"/>
                </a:lnTo>
                <a:lnTo>
                  <a:pt x="638" y="452"/>
                </a:lnTo>
                <a:lnTo>
                  <a:pt x="586" y="552"/>
                </a:lnTo>
                <a:lnTo>
                  <a:pt x="522" y="657"/>
                </a:lnTo>
                <a:lnTo>
                  <a:pt x="456" y="744"/>
                </a:lnTo>
                <a:lnTo>
                  <a:pt x="360" y="852"/>
                </a:lnTo>
                <a:lnTo>
                  <a:pt x="204" y="948"/>
                </a:lnTo>
                <a:lnTo>
                  <a:pt x="0" y="984"/>
                </a:lnTo>
                <a:lnTo>
                  <a:pt x="3" y="1044"/>
                </a:lnTo>
                <a:lnTo>
                  <a:pt x="984" y="1032"/>
                </a:lnTo>
                <a:close/>
              </a:path>
            </a:pathLst>
          </a:cu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40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524000"/>
            <a:ext cx="8534400" cy="5334000"/>
          </a:xfrm>
        </p:spPr>
        <p:txBody>
          <a:bodyPr/>
          <a:lstStyle/>
          <a:p>
            <a:pPr marL="571500" indent="-571500" defTabSz="914400"/>
            <a:r>
              <a:rPr lang="en-US" sz="2700" dirty="0"/>
              <a:t>Suppose  X  is normal with mean 8.0 and standard deviation 5.0.  </a:t>
            </a:r>
            <a:r>
              <a:rPr lang="en-US" sz="2700" b="1" dirty="0"/>
              <a:t>Find P(X &lt; 8.6)</a:t>
            </a:r>
          </a:p>
          <a:p>
            <a:pPr marL="571500" indent="-571500" defTabSz="914400">
              <a:lnSpc>
                <a:spcPct val="90000"/>
              </a:lnSpc>
            </a:pPr>
            <a:endParaRPr lang="en-US" sz="2700" dirty="0"/>
          </a:p>
        </p:txBody>
      </p:sp>
      <p:sp>
        <p:nvSpPr>
          <p:cNvPr id="193542" name="Freeform 6"/>
          <p:cNvSpPr>
            <a:spLocks/>
          </p:cNvSpPr>
          <p:nvPr/>
        </p:nvSpPr>
        <p:spPr bwMode="auto">
          <a:xfrm>
            <a:off x="6472238" y="5176838"/>
            <a:ext cx="320675" cy="242887"/>
          </a:xfrm>
          <a:custGeom>
            <a:avLst/>
            <a:gdLst>
              <a:gd name="T0" fmla="*/ 12 w 202"/>
              <a:gd name="T1" fmla="*/ 141 h 153"/>
              <a:gd name="T2" fmla="*/ 105 w 202"/>
              <a:gd name="T3" fmla="*/ 145 h 153"/>
              <a:gd name="T4" fmla="*/ 162 w 202"/>
              <a:gd name="T5" fmla="*/ 144 h 153"/>
              <a:gd name="T6" fmla="*/ 192 w 202"/>
              <a:gd name="T7" fmla="*/ 147 h 153"/>
              <a:gd name="T8" fmla="*/ 201 w 202"/>
              <a:gd name="T9" fmla="*/ 132 h 153"/>
              <a:gd name="T10" fmla="*/ 187 w 202"/>
              <a:gd name="T11" fmla="*/ 24 h 153"/>
              <a:gd name="T12" fmla="*/ 150 w 202"/>
              <a:gd name="T13" fmla="*/ 0 h 153"/>
              <a:gd name="T14" fmla="*/ 70 w 202"/>
              <a:gd name="T15" fmla="*/ 46 h 153"/>
              <a:gd name="T16" fmla="*/ 51 w 202"/>
              <a:gd name="T17" fmla="*/ 52 h 153"/>
              <a:gd name="T18" fmla="*/ 27 w 202"/>
              <a:gd name="T19" fmla="*/ 57 h 153"/>
              <a:gd name="T20" fmla="*/ 7 w 202"/>
              <a:gd name="T21" fmla="*/ 73 h 153"/>
              <a:gd name="T22" fmla="*/ 0 w 202"/>
              <a:gd name="T23" fmla="*/ 90 h 153"/>
              <a:gd name="T24" fmla="*/ 1 w 202"/>
              <a:gd name="T25" fmla="*/ 133 h 153"/>
              <a:gd name="T26" fmla="*/ 12 w 202"/>
              <a:gd name="T27" fmla="*/ 141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02" h="153">
                <a:moveTo>
                  <a:pt x="12" y="141"/>
                </a:moveTo>
                <a:cubicBezTo>
                  <a:pt x="39" y="153"/>
                  <a:pt x="79" y="146"/>
                  <a:pt x="105" y="145"/>
                </a:cubicBezTo>
                <a:cubicBezTo>
                  <a:pt x="127" y="143"/>
                  <a:pt x="135" y="143"/>
                  <a:pt x="162" y="144"/>
                </a:cubicBezTo>
                <a:cubicBezTo>
                  <a:pt x="172" y="148"/>
                  <a:pt x="181" y="148"/>
                  <a:pt x="192" y="147"/>
                </a:cubicBezTo>
                <a:cubicBezTo>
                  <a:pt x="200" y="136"/>
                  <a:pt x="198" y="142"/>
                  <a:pt x="201" y="132"/>
                </a:cubicBezTo>
                <a:cubicBezTo>
                  <a:pt x="200" y="102"/>
                  <a:pt x="202" y="55"/>
                  <a:pt x="187" y="24"/>
                </a:cubicBezTo>
                <a:cubicBezTo>
                  <a:pt x="185" y="7"/>
                  <a:pt x="165" y="1"/>
                  <a:pt x="150" y="0"/>
                </a:cubicBezTo>
                <a:cubicBezTo>
                  <a:pt x="116" y="2"/>
                  <a:pt x="102" y="41"/>
                  <a:pt x="70" y="46"/>
                </a:cubicBezTo>
                <a:cubicBezTo>
                  <a:pt x="63" y="49"/>
                  <a:pt x="58" y="51"/>
                  <a:pt x="51" y="52"/>
                </a:cubicBezTo>
                <a:cubicBezTo>
                  <a:pt x="43" y="55"/>
                  <a:pt x="36" y="56"/>
                  <a:pt x="27" y="57"/>
                </a:cubicBezTo>
                <a:cubicBezTo>
                  <a:pt x="19" y="62"/>
                  <a:pt x="14" y="67"/>
                  <a:pt x="7" y="73"/>
                </a:cubicBezTo>
                <a:cubicBezTo>
                  <a:pt x="0" y="87"/>
                  <a:pt x="2" y="81"/>
                  <a:pt x="0" y="90"/>
                </a:cubicBezTo>
                <a:cubicBezTo>
                  <a:pt x="0" y="104"/>
                  <a:pt x="0" y="119"/>
                  <a:pt x="1" y="133"/>
                </a:cubicBezTo>
                <a:cubicBezTo>
                  <a:pt x="1" y="138"/>
                  <a:pt x="8" y="147"/>
                  <a:pt x="12" y="141"/>
                </a:cubicBezTo>
                <a:close/>
              </a:path>
            </a:pathLst>
          </a:cu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43" name="Freeform 7"/>
          <p:cNvSpPr>
            <a:spLocks/>
          </p:cNvSpPr>
          <p:nvPr/>
        </p:nvSpPr>
        <p:spPr bwMode="auto">
          <a:xfrm>
            <a:off x="6432550" y="3760788"/>
            <a:ext cx="366713" cy="1625600"/>
          </a:xfrm>
          <a:custGeom>
            <a:avLst/>
            <a:gdLst>
              <a:gd name="T0" fmla="*/ 25 w 231"/>
              <a:gd name="T1" fmla="*/ 984 h 1024"/>
              <a:gd name="T2" fmla="*/ 37 w 231"/>
              <a:gd name="T3" fmla="*/ 572 h 1024"/>
              <a:gd name="T4" fmla="*/ 33 w 231"/>
              <a:gd name="T5" fmla="*/ 340 h 1024"/>
              <a:gd name="T6" fmla="*/ 29 w 231"/>
              <a:gd name="T7" fmla="*/ 140 h 1024"/>
              <a:gd name="T8" fmla="*/ 41 w 231"/>
              <a:gd name="T9" fmla="*/ 4 h 1024"/>
              <a:gd name="T10" fmla="*/ 133 w 231"/>
              <a:gd name="T11" fmla="*/ 28 h 1024"/>
              <a:gd name="T12" fmla="*/ 153 w 231"/>
              <a:gd name="T13" fmla="*/ 44 h 1024"/>
              <a:gd name="T14" fmla="*/ 161 w 231"/>
              <a:gd name="T15" fmla="*/ 56 h 1024"/>
              <a:gd name="T16" fmla="*/ 173 w 231"/>
              <a:gd name="T17" fmla="*/ 64 h 1024"/>
              <a:gd name="T18" fmla="*/ 209 w 231"/>
              <a:gd name="T19" fmla="*/ 112 h 1024"/>
              <a:gd name="T20" fmla="*/ 221 w 231"/>
              <a:gd name="T21" fmla="*/ 136 h 1024"/>
              <a:gd name="T22" fmla="*/ 213 w 231"/>
              <a:gd name="T23" fmla="*/ 216 h 1024"/>
              <a:gd name="T24" fmla="*/ 225 w 231"/>
              <a:gd name="T25" fmla="*/ 376 h 1024"/>
              <a:gd name="T26" fmla="*/ 221 w 231"/>
              <a:gd name="T27" fmla="*/ 444 h 1024"/>
              <a:gd name="T28" fmla="*/ 213 w 231"/>
              <a:gd name="T29" fmla="*/ 468 h 1024"/>
              <a:gd name="T30" fmla="*/ 209 w 231"/>
              <a:gd name="T31" fmla="*/ 636 h 1024"/>
              <a:gd name="T32" fmla="*/ 221 w 231"/>
              <a:gd name="T33" fmla="*/ 596 h 1024"/>
              <a:gd name="T34" fmla="*/ 173 w 231"/>
              <a:gd name="T35" fmla="*/ 980 h 1024"/>
              <a:gd name="T36" fmla="*/ 25 w 231"/>
              <a:gd name="T37" fmla="*/ 984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1" h="1024">
                <a:moveTo>
                  <a:pt x="25" y="984"/>
                </a:moveTo>
                <a:cubicBezTo>
                  <a:pt x="28" y="847"/>
                  <a:pt x="34" y="709"/>
                  <a:pt x="37" y="572"/>
                </a:cubicBezTo>
                <a:cubicBezTo>
                  <a:pt x="33" y="476"/>
                  <a:pt x="30" y="440"/>
                  <a:pt x="33" y="340"/>
                </a:cubicBezTo>
                <a:cubicBezTo>
                  <a:pt x="30" y="269"/>
                  <a:pt x="25" y="210"/>
                  <a:pt x="29" y="140"/>
                </a:cubicBezTo>
                <a:cubicBezTo>
                  <a:pt x="28" y="100"/>
                  <a:pt x="0" y="32"/>
                  <a:pt x="41" y="4"/>
                </a:cubicBezTo>
                <a:cubicBezTo>
                  <a:pt x="122" y="9"/>
                  <a:pt x="91" y="0"/>
                  <a:pt x="133" y="28"/>
                </a:cubicBezTo>
                <a:cubicBezTo>
                  <a:pt x="156" y="62"/>
                  <a:pt x="125" y="22"/>
                  <a:pt x="153" y="44"/>
                </a:cubicBezTo>
                <a:cubicBezTo>
                  <a:pt x="157" y="47"/>
                  <a:pt x="158" y="53"/>
                  <a:pt x="161" y="56"/>
                </a:cubicBezTo>
                <a:cubicBezTo>
                  <a:pt x="164" y="59"/>
                  <a:pt x="169" y="61"/>
                  <a:pt x="173" y="64"/>
                </a:cubicBezTo>
                <a:cubicBezTo>
                  <a:pt x="185" y="82"/>
                  <a:pt x="194" y="97"/>
                  <a:pt x="209" y="112"/>
                </a:cubicBezTo>
                <a:cubicBezTo>
                  <a:pt x="212" y="120"/>
                  <a:pt x="221" y="127"/>
                  <a:pt x="221" y="136"/>
                </a:cubicBezTo>
                <a:cubicBezTo>
                  <a:pt x="221" y="163"/>
                  <a:pt x="213" y="216"/>
                  <a:pt x="213" y="216"/>
                </a:cubicBezTo>
                <a:cubicBezTo>
                  <a:pt x="215" y="282"/>
                  <a:pt x="217" y="319"/>
                  <a:pt x="225" y="376"/>
                </a:cubicBezTo>
                <a:cubicBezTo>
                  <a:pt x="224" y="399"/>
                  <a:pt x="224" y="421"/>
                  <a:pt x="221" y="444"/>
                </a:cubicBezTo>
                <a:cubicBezTo>
                  <a:pt x="220" y="452"/>
                  <a:pt x="213" y="468"/>
                  <a:pt x="213" y="468"/>
                </a:cubicBezTo>
                <a:cubicBezTo>
                  <a:pt x="207" y="564"/>
                  <a:pt x="209" y="508"/>
                  <a:pt x="209" y="636"/>
                </a:cubicBezTo>
                <a:cubicBezTo>
                  <a:pt x="213" y="623"/>
                  <a:pt x="222" y="582"/>
                  <a:pt x="221" y="596"/>
                </a:cubicBezTo>
                <a:cubicBezTo>
                  <a:pt x="208" y="724"/>
                  <a:pt x="231" y="865"/>
                  <a:pt x="173" y="980"/>
                </a:cubicBezTo>
                <a:cubicBezTo>
                  <a:pt x="151" y="1024"/>
                  <a:pt x="74" y="983"/>
                  <a:pt x="25" y="984"/>
                </a:cubicBezTo>
                <a:close/>
              </a:path>
            </a:pathLst>
          </a:cu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44" name="Line 8"/>
          <p:cNvSpPr>
            <a:spLocks noChangeShapeType="1"/>
          </p:cNvSpPr>
          <p:nvPr/>
        </p:nvSpPr>
        <p:spPr bwMode="auto">
          <a:xfrm>
            <a:off x="6783388" y="4021138"/>
            <a:ext cx="0" cy="1371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3545" name="Line 9"/>
          <p:cNvSpPr>
            <a:spLocks noChangeShapeType="1"/>
          </p:cNvSpPr>
          <p:nvPr/>
        </p:nvSpPr>
        <p:spPr bwMode="auto">
          <a:xfrm>
            <a:off x="6478588" y="3792538"/>
            <a:ext cx="0" cy="16002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3546" name="Freeform 10"/>
          <p:cNvSpPr>
            <a:spLocks/>
          </p:cNvSpPr>
          <p:nvPr/>
        </p:nvSpPr>
        <p:spPr bwMode="auto">
          <a:xfrm>
            <a:off x="6513513" y="3748088"/>
            <a:ext cx="1635125" cy="1573212"/>
          </a:xfrm>
          <a:custGeom>
            <a:avLst/>
            <a:gdLst>
              <a:gd name="T0" fmla="*/ 1029 w 1030"/>
              <a:gd name="T1" fmla="*/ 990 h 991"/>
              <a:gd name="T2" fmla="*/ 921 w 1030"/>
              <a:gd name="T3" fmla="*/ 980 h 991"/>
              <a:gd name="T4" fmla="*/ 866 w 1030"/>
              <a:gd name="T5" fmla="*/ 967 h 991"/>
              <a:gd name="T6" fmla="*/ 813 w 1030"/>
              <a:gd name="T7" fmla="*/ 952 h 991"/>
              <a:gd name="T8" fmla="*/ 758 w 1030"/>
              <a:gd name="T9" fmla="*/ 929 h 991"/>
              <a:gd name="T10" fmla="*/ 703 w 1030"/>
              <a:gd name="T11" fmla="*/ 897 h 991"/>
              <a:gd name="T12" fmla="*/ 651 w 1030"/>
              <a:gd name="T13" fmla="*/ 857 h 991"/>
              <a:gd name="T14" fmla="*/ 541 w 1030"/>
              <a:gd name="T15" fmla="*/ 743 h 991"/>
              <a:gd name="T16" fmla="*/ 433 w 1030"/>
              <a:gd name="T17" fmla="*/ 581 h 991"/>
              <a:gd name="T18" fmla="*/ 325 w 1030"/>
              <a:gd name="T19" fmla="*/ 386 h 991"/>
              <a:gd name="T20" fmla="*/ 270 w 1030"/>
              <a:gd name="T21" fmla="*/ 287 h 991"/>
              <a:gd name="T22" fmla="*/ 215 w 1030"/>
              <a:gd name="T23" fmla="*/ 196 h 991"/>
              <a:gd name="T24" fmla="*/ 163 w 1030"/>
              <a:gd name="T25" fmla="*/ 116 h 991"/>
              <a:gd name="T26" fmla="*/ 108 w 1030"/>
              <a:gd name="T27" fmla="*/ 53 h 991"/>
              <a:gd name="T28" fmla="*/ 53 w 1030"/>
              <a:gd name="T29" fmla="*/ 13 h 991"/>
              <a:gd name="T30" fmla="*/ 0 w 1030"/>
              <a:gd name="T31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30" h="991">
                <a:moveTo>
                  <a:pt x="1029" y="990"/>
                </a:moveTo>
                <a:lnTo>
                  <a:pt x="921" y="980"/>
                </a:lnTo>
                <a:lnTo>
                  <a:pt x="866" y="967"/>
                </a:lnTo>
                <a:lnTo>
                  <a:pt x="813" y="952"/>
                </a:lnTo>
                <a:lnTo>
                  <a:pt x="758" y="929"/>
                </a:lnTo>
                <a:lnTo>
                  <a:pt x="703" y="897"/>
                </a:lnTo>
                <a:lnTo>
                  <a:pt x="651" y="857"/>
                </a:lnTo>
                <a:lnTo>
                  <a:pt x="541" y="743"/>
                </a:lnTo>
                <a:lnTo>
                  <a:pt x="433" y="581"/>
                </a:lnTo>
                <a:lnTo>
                  <a:pt x="325" y="386"/>
                </a:lnTo>
                <a:lnTo>
                  <a:pt x="270" y="287"/>
                </a:lnTo>
                <a:lnTo>
                  <a:pt x="215" y="196"/>
                </a:lnTo>
                <a:lnTo>
                  <a:pt x="163" y="116"/>
                </a:lnTo>
                <a:lnTo>
                  <a:pt x="108" y="53"/>
                </a:lnTo>
                <a:lnTo>
                  <a:pt x="53" y="13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47" name="Freeform 11"/>
          <p:cNvSpPr>
            <a:spLocks/>
          </p:cNvSpPr>
          <p:nvPr/>
        </p:nvSpPr>
        <p:spPr bwMode="auto">
          <a:xfrm>
            <a:off x="4876800" y="3748088"/>
            <a:ext cx="1638300" cy="1573212"/>
          </a:xfrm>
          <a:custGeom>
            <a:avLst/>
            <a:gdLst>
              <a:gd name="T0" fmla="*/ 0 w 1032"/>
              <a:gd name="T1" fmla="*/ 990 h 991"/>
              <a:gd name="T2" fmla="*/ 108 w 1032"/>
              <a:gd name="T3" fmla="*/ 980 h 991"/>
              <a:gd name="T4" fmla="*/ 163 w 1032"/>
              <a:gd name="T5" fmla="*/ 967 h 991"/>
              <a:gd name="T6" fmla="*/ 218 w 1032"/>
              <a:gd name="T7" fmla="*/ 952 h 991"/>
              <a:gd name="T8" fmla="*/ 271 w 1032"/>
              <a:gd name="T9" fmla="*/ 929 h 991"/>
              <a:gd name="T10" fmla="*/ 326 w 1032"/>
              <a:gd name="T11" fmla="*/ 897 h 991"/>
              <a:gd name="T12" fmla="*/ 381 w 1032"/>
              <a:gd name="T13" fmla="*/ 857 h 991"/>
              <a:gd name="T14" fmla="*/ 488 w 1032"/>
              <a:gd name="T15" fmla="*/ 743 h 991"/>
              <a:gd name="T16" fmla="*/ 596 w 1032"/>
              <a:gd name="T17" fmla="*/ 581 h 991"/>
              <a:gd name="T18" fmla="*/ 706 w 1032"/>
              <a:gd name="T19" fmla="*/ 386 h 991"/>
              <a:gd name="T20" fmla="*/ 759 w 1032"/>
              <a:gd name="T21" fmla="*/ 287 h 991"/>
              <a:gd name="T22" fmla="*/ 814 w 1032"/>
              <a:gd name="T23" fmla="*/ 196 h 991"/>
              <a:gd name="T24" fmla="*/ 868 w 1032"/>
              <a:gd name="T25" fmla="*/ 116 h 991"/>
              <a:gd name="T26" fmla="*/ 921 w 1032"/>
              <a:gd name="T27" fmla="*/ 53 h 991"/>
              <a:gd name="T28" fmla="*/ 976 w 1032"/>
              <a:gd name="T29" fmla="*/ 13 h 991"/>
              <a:gd name="T30" fmla="*/ 1031 w 1032"/>
              <a:gd name="T31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32" h="991">
                <a:moveTo>
                  <a:pt x="0" y="990"/>
                </a:moveTo>
                <a:lnTo>
                  <a:pt x="108" y="980"/>
                </a:lnTo>
                <a:lnTo>
                  <a:pt x="163" y="967"/>
                </a:lnTo>
                <a:lnTo>
                  <a:pt x="218" y="952"/>
                </a:lnTo>
                <a:lnTo>
                  <a:pt x="271" y="929"/>
                </a:lnTo>
                <a:lnTo>
                  <a:pt x="326" y="897"/>
                </a:lnTo>
                <a:lnTo>
                  <a:pt x="381" y="857"/>
                </a:lnTo>
                <a:lnTo>
                  <a:pt x="488" y="743"/>
                </a:lnTo>
                <a:lnTo>
                  <a:pt x="596" y="581"/>
                </a:lnTo>
                <a:lnTo>
                  <a:pt x="706" y="386"/>
                </a:lnTo>
                <a:lnTo>
                  <a:pt x="759" y="287"/>
                </a:lnTo>
                <a:lnTo>
                  <a:pt x="814" y="196"/>
                </a:lnTo>
                <a:lnTo>
                  <a:pt x="868" y="116"/>
                </a:lnTo>
                <a:lnTo>
                  <a:pt x="921" y="53"/>
                </a:lnTo>
                <a:lnTo>
                  <a:pt x="976" y="13"/>
                </a:lnTo>
                <a:lnTo>
                  <a:pt x="1031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48" name="Freeform 12"/>
          <p:cNvSpPr>
            <a:spLocks/>
          </p:cNvSpPr>
          <p:nvPr/>
        </p:nvSpPr>
        <p:spPr bwMode="auto">
          <a:xfrm>
            <a:off x="4838700" y="5403850"/>
            <a:ext cx="3309938" cy="1588"/>
          </a:xfrm>
          <a:custGeom>
            <a:avLst/>
            <a:gdLst>
              <a:gd name="T0" fmla="*/ 0 w 2085"/>
              <a:gd name="T1" fmla="*/ 1 h 1"/>
              <a:gd name="T2" fmla="*/ 25 w 2085"/>
              <a:gd name="T3" fmla="*/ 0 h 1"/>
              <a:gd name="T4" fmla="*/ 2085 w 2085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85" h="1">
                <a:moveTo>
                  <a:pt x="0" y="1"/>
                </a:moveTo>
                <a:lnTo>
                  <a:pt x="25" y="0"/>
                </a:lnTo>
                <a:lnTo>
                  <a:pt x="2085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49" name="Rectangle 13"/>
          <p:cNvSpPr>
            <a:spLocks noChangeArrowheads="1"/>
          </p:cNvSpPr>
          <p:nvPr/>
        </p:nvSpPr>
        <p:spPr bwMode="auto">
          <a:xfrm>
            <a:off x="2511425" y="4111625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3550" name="Rectangle 14"/>
          <p:cNvSpPr>
            <a:spLocks noChangeArrowheads="1"/>
          </p:cNvSpPr>
          <p:nvPr/>
        </p:nvSpPr>
        <p:spPr bwMode="auto">
          <a:xfrm>
            <a:off x="8153400" y="5348288"/>
            <a:ext cx="381000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800" dirty="0"/>
              <a:t>Z</a:t>
            </a:r>
          </a:p>
        </p:txBody>
      </p:sp>
      <p:sp>
        <p:nvSpPr>
          <p:cNvPr id="193551" name="Rectangle 15"/>
          <p:cNvSpPr>
            <a:spLocks noChangeArrowheads="1"/>
          </p:cNvSpPr>
          <p:nvPr/>
        </p:nvSpPr>
        <p:spPr bwMode="auto">
          <a:xfrm>
            <a:off x="6553200" y="5424488"/>
            <a:ext cx="6254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800" dirty="0"/>
              <a:t>0.12</a:t>
            </a:r>
            <a:endParaRPr lang="en-US" dirty="0"/>
          </a:p>
        </p:txBody>
      </p:sp>
      <p:sp>
        <p:nvSpPr>
          <p:cNvPr id="193552" name="Rectangle 16"/>
          <p:cNvSpPr>
            <a:spLocks noChangeArrowheads="1"/>
          </p:cNvSpPr>
          <p:nvPr/>
        </p:nvSpPr>
        <p:spPr bwMode="auto">
          <a:xfrm>
            <a:off x="6248400" y="5424488"/>
            <a:ext cx="3714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800" dirty="0"/>
              <a:t> 0</a:t>
            </a:r>
            <a:endParaRPr lang="en-US" dirty="0"/>
          </a:p>
        </p:txBody>
      </p:sp>
      <p:sp>
        <p:nvSpPr>
          <p:cNvPr id="193553" name="Freeform 17"/>
          <p:cNvSpPr>
            <a:spLocks/>
          </p:cNvSpPr>
          <p:nvPr/>
        </p:nvSpPr>
        <p:spPr bwMode="auto">
          <a:xfrm>
            <a:off x="2205038" y="5176838"/>
            <a:ext cx="320675" cy="242887"/>
          </a:xfrm>
          <a:custGeom>
            <a:avLst/>
            <a:gdLst>
              <a:gd name="T0" fmla="*/ 12 w 202"/>
              <a:gd name="T1" fmla="*/ 141 h 153"/>
              <a:gd name="T2" fmla="*/ 105 w 202"/>
              <a:gd name="T3" fmla="*/ 145 h 153"/>
              <a:gd name="T4" fmla="*/ 162 w 202"/>
              <a:gd name="T5" fmla="*/ 144 h 153"/>
              <a:gd name="T6" fmla="*/ 192 w 202"/>
              <a:gd name="T7" fmla="*/ 147 h 153"/>
              <a:gd name="T8" fmla="*/ 201 w 202"/>
              <a:gd name="T9" fmla="*/ 132 h 153"/>
              <a:gd name="T10" fmla="*/ 187 w 202"/>
              <a:gd name="T11" fmla="*/ 24 h 153"/>
              <a:gd name="T12" fmla="*/ 150 w 202"/>
              <a:gd name="T13" fmla="*/ 0 h 153"/>
              <a:gd name="T14" fmla="*/ 70 w 202"/>
              <a:gd name="T15" fmla="*/ 46 h 153"/>
              <a:gd name="T16" fmla="*/ 51 w 202"/>
              <a:gd name="T17" fmla="*/ 52 h 153"/>
              <a:gd name="T18" fmla="*/ 27 w 202"/>
              <a:gd name="T19" fmla="*/ 57 h 153"/>
              <a:gd name="T20" fmla="*/ 7 w 202"/>
              <a:gd name="T21" fmla="*/ 73 h 153"/>
              <a:gd name="T22" fmla="*/ 0 w 202"/>
              <a:gd name="T23" fmla="*/ 90 h 153"/>
              <a:gd name="T24" fmla="*/ 1 w 202"/>
              <a:gd name="T25" fmla="*/ 133 h 153"/>
              <a:gd name="T26" fmla="*/ 12 w 202"/>
              <a:gd name="T27" fmla="*/ 141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02" h="153">
                <a:moveTo>
                  <a:pt x="12" y="141"/>
                </a:moveTo>
                <a:cubicBezTo>
                  <a:pt x="39" y="153"/>
                  <a:pt x="79" y="146"/>
                  <a:pt x="105" y="145"/>
                </a:cubicBezTo>
                <a:cubicBezTo>
                  <a:pt x="127" y="143"/>
                  <a:pt x="135" y="143"/>
                  <a:pt x="162" y="144"/>
                </a:cubicBezTo>
                <a:cubicBezTo>
                  <a:pt x="172" y="148"/>
                  <a:pt x="181" y="148"/>
                  <a:pt x="192" y="147"/>
                </a:cubicBezTo>
                <a:cubicBezTo>
                  <a:pt x="200" y="136"/>
                  <a:pt x="198" y="142"/>
                  <a:pt x="201" y="132"/>
                </a:cubicBezTo>
                <a:cubicBezTo>
                  <a:pt x="200" y="102"/>
                  <a:pt x="202" y="55"/>
                  <a:pt x="187" y="24"/>
                </a:cubicBezTo>
                <a:cubicBezTo>
                  <a:pt x="185" y="7"/>
                  <a:pt x="165" y="1"/>
                  <a:pt x="150" y="0"/>
                </a:cubicBezTo>
                <a:cubicBezTo>
                  <a:pt x="116" y="2"/>
                  <a:pt x="102" y="41"/>
                  <a:pt x="70" y="46"/>
                </a:cubicBezTo>
                <a:cubicBezTo>
                  <a:pt x="63" y="49"/>
                  <a:pt x="58" y="51"/>
                  <a:pt x="51" y="52"/>
                </a:cubicBezTo>
                <a:cubicBezTo>
                  <a:pt x="43" y="55"/>
                  <a:pt x="36" y="56"/>
                  <a:pt x="27" y="57"/>
                </a:cubicBezTo>
                <a:cubicBezTo>
                  <a:pt x="19" y="62"/>
                  <a:pt x="14" y="67"/>
                  <a:pt x="7" y="73"/>
                </a:cubicBezTo>
                <a:cubicBezTo>
                  <a:pt x="0" y="87"/>
                  <a:pt x="2" y="81"/>
                  <a:pt x="0" y="90"/>
                </a:cubicBezTo>
                <a:cubicBezTo>
                  <a:pt x="0" y="104"/>
                  <a:pt x="0" y="119"/>
                  <a:pt x="1" y="133"/>
                </a:cubicBezTo>
                <a:cubicBezTo>
                  <a:pt x="1" y="138"/>
                  <a:pt x="8" y="147"/>
                  <a:pt x="12" y="141"/>
                </a:cubicBezTo>
                <a:close/>
              </a:path>
            </a:pathLst>
          </a:cu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54" name="Freeform 18"/>
          <p:cNvSpPr>
            <a:spLocks/>
          </p:cNvSpPr>
          <p:nvPr/>
        </p:nvSpPr>
        <p:spPr bwMode="auto">
          <a:xfrm>
            <a:off x="2165350" y="3760788"/>
            <a:ext cx="366713" cy="1625600"/>
          </a:xfrm>
          <a:custGeom>
            <a:avLst/>
            <a:gdLst>
              <a:gd name="T0" fmla="*/ 25 w 231"/>
              <a:gd name="T1" fmla="*/ 984 h 1024"/>
              <a:gd name="T2" fmla="*/ 37 w 231"/>
              <a:gd name="T3" fmla="*/ 572 h 1024"/>
              <a:gd name="T4" fmla="*/ 33 w 231"/>
              <a:gd name="T5" fmla="*/ 340 h 1024"/>
              <a:gd name="T6" fmla="*/ 29 w 231"/>
              <a:gd name="T7" fmla="*/ 140 h 1024"/>
              <a:gd name="T8" fmla="*/ 41 w 231"/>
              <a:gd name="T9" fmla="*/ 4 h 1024"/>
              <a:gd name="T10" fmla="*/ 133 w 231"/>
              <a:gd name="T11" fmla="*/ 28 h 1024"/>
              <a:gd name="T12" fmla="*/ 153 w 231"/>
              <a:gd name="T13" fmla="*/ 44 h 1024"/>
              <a:gd name="T14" fmla="*/ 161 w 231"/>
              <a:gd name="T15" fmla="*/ 56 h 1024"/>
              <a:gd name="T16" fmla="*/ 173 w 231"/>
              <a:gd name="T17" fmla="*/ 64 h 1024"/>
              <a:gd name="T18" fmla="*/ 209 w 231"/>
              <a:gd name="T19" fmla="*/ 112 h 1024"/>
              <a:gd name="T20" fmla="*/ 221 w 231"/>
              <a:gd name="T21" fmla="*/ 136 h 1024"/>
              <a:gd name="T22" fmla="*/ 213 w 231"/>
              <a:gd name="T23" fmla="*/ 216 h 1024"/>
              <a:gd name="T24" fmla="*/ 225 w 231"/>
              <a:gd name="T25" fmla="*/ 376 h 1024"/>
              <a:gd name="T26" fmla="*/ 221 w 231"/>
              <a:gd name="T27" fmla="*/ 444 h 1024"/>
              <a:gd name="T28" fmla="*/ 213 w 231"/>
              <a:gd name="T29" fmla="*/ 468 h 1024"/>
              <a:gd name="T30" fmla="*/ 209 w 231"/>
              <a:gd name="T31" fmla="*/ 636 h 1024"/>
              <a:gd name="T32" fmla="*/ 221 w 231"/>
              <a:gd name="T33" fmla="*/ 596 h 1024"/>
              <a:gd name="T34" fmla="*/ 173 w 231"/>
              <a:gd name="T35" fmla="*/ 980 h 1024"/>
              <a:gd name="T36" fmla="*/ 25 w 231"/>
              <a:gd name="T37" fmla="*/ 984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1" h="1024">
                <a:moveTo>
                  <a:pt x="25" y="984"/>
                </a:moveTo>
                <a:cubicBezTo>
                  <a:pt x="28" y="847"/>
                  <a:pt x="34" y="709"/>
                  <a:pt x="37" y="572"/>
                </a:cubicBezTo>
                <a:cubicBezTo>
                  <a:pt x="33" y="476"/>
                  <a:pt x="30" y="440"/>
                  <a:pt x="33" y="340"/>
                </a:cubicBezTo>
                <a:cubicBezTo>
                  <a:pt x="30" y="269"/>
                  <a:pt x="25" y="210"/>
                  <a:pt x="29" y="140"/>
                </a:cubicBezTo>
                <a:cubicBezTo>
                  <a:pt x="28" y="100"/>
                  <a:pt x="0" y="32"/>
                  <a:pt x="41" y="4"/>
                </a:cubicBezTo>
                <a:cubicBezTo>
                  <a:pt x="122" y="9"/>
                  <a:pt x="91" y="0"/>
                  <a:pt x="133" y="28"/>
                </a:cubicBezTo>
                <a:cubicBezTo>
                  <a:pt x="156" y="62"/>
                  <a:pt x="125" y="22"/>
                  <a:pt x="153" y="44"/>
                </a:cubicBezTo>
                <a:cubicBezTo>
                  <a:pt x="157" y="47"/>
                  <a:pt x="158" y="53"/>
                  <a:pt x="161" y="56"/>
                </a:cubicBezTo>
                <a:cubicBezTo>
                  <a:pt x="164" y="59"/>
                  <a:pt x="169" y="61"/>
                  <a:pt x="173" y="64"/>
                </a:cubicBezTo>
                <a:cubicBezTo>
                  <a:pt x="185" y="82"/>
                  <a:pt x="194" y="97"/>
                  <a:pt x="209" y="112"/>
                </a:cubicBezTo>
                <a:cubicBezTo>
                  <a:pt x="212" y="120"/>
                  <a:pt x="221" y="127"/>
                  <a:pt x="221" y="136"/>
                </a:cubicBezTo>
                <a:cubicBezTo>
                  <a:pt x="221" y="163"/>
                  <a:pt x="213" y="216"/>
                  <a:pt x="213" y="216"/>
                </a:cubicBezTo>
                <a:cubicBezTo>
                  <a:pt x="215" y="282"/>
                  <a:pt x="217" y="319"/>
                  <a:pt x="225" y="376"/>
                </a:cubicBezTo>
                <a:cubicBezTo>
                  <a:pt x="224" y="399"/>
                  <a:pt x="224" y="421"/>
                  <a:pt x="221" y="444"/>
                </a:cubicBezTo>
                <a:cubicBezTo>
                  <a:pt x="220" y="452"/>
                  <a:pt x="213" y="468"/>
                  <a:pt x="213" y="468"/>
                </a:cubicBezTo>
                <a:cubicBezTo>
                  <a:pt x="207" y="564"/>
                  <a:pt x="209" y="508"/>
                  <a:pt x="209" y="636"/>
                </a:cubicBezTo>
                <a:cubicBezTo>
                  <a:pt x="213" y="623"/>
                  <a:pt x="222" y="582"/>
                  <a:pt x="221" y="596"/>
                </a:cubicBezTo>
                <a:cubicBezTo>
                  <a:pt x="208" y="724"/>
                  <a:pt x="231" y="865"/>
                  <a:pt x="173" y="980"/>
                </a:cubicBezTo>
                <a:cubicBezTo>
                  <a:pt x="151" y="1024"/>
                  <a:pt x="74" y="983"/>
                  <a:pt x="25" y="984"/>
                </a:cubicBezTo>
                <a:close/>
              </a:path>
            </a:pathLst>
          </a:cu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55" name="Line 19"/>
          <p:cNvSpPr>
            <a:spLocks noChangeShapeType="1"/>
          </p:cNvSpPr>
          <p:nvPr/>
        </p:nvSpPr>
        <p:spPr bwMode="auto">
          <a:xfrm>
            <a:off x="2516188" y="4021138"/>
            <a:ext cx="0" cy="1371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3556" name="Line 20"/>
          <p:cNvSpPr>
            <a:spLocks noChangeShapeType="1"/>
          </p:cNvSpPr>
          <p:nvPr/>
        </p:nvSpPr>
        <p:spPr bwMode="auto">
          <a:xfrm>
            <a:off x="2211388" y="3792538"/>
            <a:ext cx="0" cy="16002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3557" name="Freeform 21"/>
          <p:cNvSpPr>
            <a:spLocks/>
          </p:cNvSpPr>
          <p:nvPr/>
        </p:nvSpPr>
        <p:spPr bwMode="auto">
          <a:xfrm>
            <a:off x="2246313" y="3748088"/>
            <a:ext cx="1635125" cy="1573212"/>
          </a:xfrm>
          <a:custGeom>
            <a:avLst/>
            <a:gdLst>
              <a:gd name="T0" fmla="*/ 1029 w 1030"/>
              <a:gd name="T1" fmla="*/ 990 h 991"/>
              <a:gd name="T2" fmla="*/ 921 w 1030"/>
              <a:gd name="T3" fmla="*/ 980 h 991"/>
              <a:gd name="T4" fmla="*/ 866 w 1030"/>
              <a:gd name="T5" fmla="*/ 967 h 991"/>
              <a:gd name="T6" fmla="*/ 813 w 1030"/>
              <a:gd name="T7" fmla="*/ 952 h 991"/>
              <a:gd name="T8" fmla="*/ 758 w 1030"/>
              <a:gd name="T9" fmla="*/ 929 h 991"/>
              <a:gd name="T10" fmla="*/ 703 w 1030"/>
              <a:gd name="T11" fmla="*/ 897 h 991"/>
              <a:gd name="T12" fmla="*/ 651 w 1030"/>
              <a:gd name="T13" fmla="*/ 857 h 991"/>
              <a:gd name="T14" fmla="*/ 541 w 1030"/>
              <a:gd name="T15" fmla="*/ 743 h 991"/>
              <a:gd name="T16" fmla="*/ 433 w 1030"/>
              <a:gd name="T17" fmla="*/ 581 h 991"/>
              <a:gd name="T18" fmla="*/ 325 w 1030"/>
              <a:gd name="T19" fmla="*/ 386 h 991"/>
              <a:gd name="T20" fmla="*/ 270 w 1030"/>
              <a:gd name="T21" fmla="*/ 287 h 991"/>
              <a:gd name="T22" fmla="*/ 215 w 1030"/>
              <a:gd name="T23" fmla="*/ 196 h 991"/>
              <a:gd name="T24" fmla="*/ 163 w 1030"/>
              <a:gd name="T25" fmla="*/ 116 h 991"/>
              <a:gd name="T26" fmla="*/ 108 w 1030"/>
              <a:gd name="T27" fmla="*/ 53 h 991"/>
              <a:gd name="T28" fmla="*/ 53 w 1030"/>
              <a:gd name="T29" fmla="*/ 13 h 991"/>
              <a:gd name="T30" fmla="*/ 0 w 1030"/>
              <a:gd name="T31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30" h="991">
                <a:moveTo>
                  <a:pt x="1029" y="990"/>
                </a:moveTo>
                <a:lnTo>
                  <a:pt x="921" y="980"/>
                </a:lnTo>
                <a:lnTo>
                  <a:pt x="866" y="967"/>
                </a:lnTo>
                <a:lnTo>
                  <a:pt x="813" y="952"/>
                </a:lnTo>
                <a:lnTo>
                  <a:pt x="758" y="929"/>
                </a:lnTo>
                <a:lnTo>
                  <a:pt x="703" y="897"/>
                </a:lnTo>
                <a:lnTo>
                  <a:pt x="651" y="857"/>
                </a:lnTo>
                <a:lnTo>
                  <a:pt x="541" y="743"/>
                </a:lnTo>
                <a:lnTo>
                  <a:pt x="433" y="581"/>
                </a:lnTo>
                <a:lnTo>
                  <a:pt x="325" y="386"/>
                </a:lnTo>
                <a:lnTo>
                  <a:pt x="270" y="287"/>
                </a:lnTo>
                <a:lnTo>
                  <a:pt x="215" y="196"/>
                </a:lnTo>
                <a:lnTo>
                  <a:pt x="163" y="116"/>
                </a:lnTo>
                <a:lnTo>
                  <a:pt x="108" y="53"/>
                </a:lnTo>
                <a:lnTo>
                  <a:pt x="53" y="13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58" name="Freeform 22"/>
          <p:cNvSpPr>
            <a:spLocks/>
          </p:cNvSpPr>
          <p:nvPr/>
        </p:nvSpPr>
        <p:spPr bwMode="auto">
          <a:xfrm>
            <a:off x="609600" y="3748088"/>
            <a:ext cx="1638300" cy="1573212"/>
          </a:xfrm>
          <a:custGeom>
            <a:avLst/>
            <a:gdLst>
              <a:gd name="T0" fmla="*/ 0 w 1032"/>
              <a:gd name="T1" fmla="*/ 990 h 991"/>
              <a:gd name="T2" fmla="*/ 108 w 1032"/>
              <a:gd name="T3" fmla="*/ 980 h 991"/>
              <a:gd name="T4" fmla="*/ 163 w 1032"/>
              <a:gd name="T5" fmla="*/ 967 h 991"/>
              <a:gd name="T6" fmla="*/ 218 w 1032"/>
              <a:gd name="T7" fmla="*/ 952 h 991"/>
              <a:gd name="T8" fmla="*/ 271 w 1032"/>
              <a:gd name="T9" fmla="*/ 929 h 991"/>
              <a:gd name="T10" fmla="*/ 326 w 1032"/>
              <a:gd name="T11" fmla="*/ 897 h 991"/>
              <a:gd name="T12" fmla="*/ 381 w 1032"/>
              <a:gd name="T13" fmla="*/ 857 h 991"/>
              <a:gd name="T14" fmla="*/ 488 w 1032"/>
              <a:gd name="T15" fmla="*/ 743 h 991"/>
              <a:gd name="T16" fmla="*/ 596 w 1032"/>
              <a:gd name="T17" fmla="*/ 581 h 991"/>
              <a:gd name="T18" fmla="*/ 706 w 1032"/>
              <a:gd name="T19" fmla="*/ 386 h 991"/>
              <a:gd name="T20" fmla="*/ 759 w 1032"/>
              <a:gd name="T21" fmla="*/ 287 h 991"/>
              <a:gd name="T22" fmla="*/ 814 w 1032"/>
              <a:gd name="T23" fmla="*/ 196 h 991"/>
              <a:gd name="T24" fmla="*/ 868 w 1032"/>
              <a:gd name="T25" fmla="*/ 116 h 991"/>
              <a:gd name="T26" fmla="*/ 921 w 1032"/>
              <a:gd name="T27" fmla="*/ 53 h 991"/>
              <a:gd name="T28" fmla="*/ 976 w 1032"/>
              <a:gd name="T29" fmla="*/ 13 h 991"/>
              <a:gd name="T30" fmla="*/ 1031 w 1032"/>
              <a:gd name="T31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32" h="991">
                <a:moveTo>
                  <a:pt x="0" y="990"/>
                </a:moveTo>
                <a:lnTo>
                  <a:pt x="108" y="980"/>
                </a:lnTo>
                <a:lnTo>
                  <a:pt x="163" y="967"/>
                </a:lnTo>
                <a:lnTo>
                  <a:pt x="218" y="952"/>
                </a:lnTo>
                <a:lnTo>
                  <a:pt x="271" y="929"/>
                </a:lnTo>
                <a:lnTo>
                  <a:pt x="326" y="897"/>
                </a:lnTo>
                <a:lnTo>
                  <a:pt x="381" y="857"/>
                </a:lnTo>
                <a:lnTo>
                  <a:pt x="488" y="743"/>
                </a:lnTo>
                <a:lnTo>
                  <a:pt x="596" y="581"/>
                </a:lnTo>
                <a:lnTo>
                  <a:pt x="706" y="386"/>
                </a:lnTo>
                <a:lnTo>
                  <a:pt x="759" y="287"/>
                </a:lnTo>
                <a:lnTo>
                  <a:pt x="814" y="196"/>
                </a:lnTo>
                <a:lnTo>
                  <a:pt x="868" y="116"/>
                </a:lnTo>
                <a:lnTo>
                  <a:pt x="921" y="53"/>
                </a:lnTo>
                <a:lnTo>
                  <a:pt x="976" y="13"/>
                </a:lnTo>
                <a:lnTo>
                  <a:pt x="1031" y="0"/>
                </a:lnTo>
              </a:path>
            </a:pathLst>
          </a:custGeom>
          <a:noFill/>
          <a:ln w="50800" cap="rnd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59" name="Freeform 23"/>
          <p:cNvSpPr>
            <a:spLocks/>
          </p:cNvSpPr>
          <p:nvPr/>
        </p:nvSpPr>
        <p:spPr bwMode="auto">
          <a:xfrm>
            <a:off x="574675" y="5402263"/>
            <a:ext cx="3306763" cy="1587"/>
          </a:xfrm>
          <a:custGeom>
            <a:avLst/>
            <a:gdLst>
              <a:gd name="T0" fmla="*/ 0 w 2083"/>
              <a:gd name="T1" fmla="*/ 0 h 1"/>
              <a:gd name="T2" fmla="*/ 23 w 2083"/>
              <a:gd name="T3" fmla="*/ 1 h 1"/>
              <a:gd name="T4" fmla="*/ 2083 w 2083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83" h="1">
                <a:moveTo>
                  <a:pt x="0" y="0"/>
                </a:moveTo>
                <a:lnTo>
                  <a:pt x="23" y="1"/>
                </a:lnTo>
                <a:lnTo>
                  <a:pt x="2083" y="1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3560" name="Rectangle 24"/>
          <p:cNvSpPr>
            <a:spLocks noChangeArrowheads="1"/>
          </p:cNvSpPr>
          <p:nvPr/>
        </p:nvSpPr>
        <p:spPr bwMode="auto">
          <a:xfrm>
            <a:off x="3810000" y="5348288"/>
            <a:ext cx="381000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800"/>
              <a:t>X</a:t>
            </a:r>
          </a:p>
        </p:txBody>
      </p:sp>
      <p:sp>
        <p:nvSpPr>
          <p:cNvPr id="193561" name="Rectangle 25"/>
          <p:cNvSpPr>
            <a:spLocks noChangeArrowheads="1"/>
          </p:cNvSpPr>
          <p:nvPr/>
        </p:nvSpPr>
        <p:spPr bwMode="auto">
          <a:xfrm>
            <a:off x="2362200" y="5424488"/>
            <a:ext cx="4984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800"/>
              <a:t>8.6</a:t>
            </a:r>
            <a:endParaRPr lang="en-US"/>
          </a:p>
        </p:txBody>
      </p:sp>
      <p:sp>
        <p:nvSpPr>
          <p:cNvPr id="193562" name="Rectangle 26"/>
          <p:cNvSpPr>
            <a:spLocks noChangeArrowheads="1"/>
          </p:cNvSpPr>
          <p:nvPr/>
        </p:nvSpPr>
        <p:spPr bwMode="auto">
          <a:xfrm>
            <a:off x="1981200" y="5424488"/>
            <a:ext cx="3714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800"/>
              <a:t> 8</a:t>
            </a:r>
            <a:endParaRPr lang="en-US"/>
          </a:p>
        </p:txBody>
      </p:sp>
      <p:sp>
        <p:nvSpPr>
          <p:cNvPr id="193564" name="Text Box 28"/>
          <p:cNvSpPr txBox="1">
            <a:spLocks noChangeArrowheads="1"/>
          </p:cNvSpPr>
          <p:nvPr/>
        </p:nvSpPr>
        <p:spPr bwMode="auto">
          <a:xfrm>
            <a:off x="2743200" y="3748088"/>
            <a:ext cx="1219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Arial" pitchFamily="34" charset="0"/>
              <a:buNone/>
            </a:pPr>
            <a:r>
              <a:rPr lang="el-GR" b="0">
                <a:sym typeface="Arial" pitchFamily="34" charset="0"/>
              </a:rPr>
              <a:t>μ</a:t>
            </a:r>
            <a:r>
              <a:rPr lang="en-US" b="0">
                <a:sym typeface="Arial" pitchFamily="34" charset="0"/>
              </a:rPr>
              <a:t> = 8</a:t>
            </a:r>
          </a:p>
          <a:p>
            <a:pPr>
              <a:lnSpc>
                <a:spcPct val="50000"/>
              </a:lnSpc>
              <a:buFont typeface="Arial" pitchFamily="34" charset="0"/>
              <a:buNone/>
            </a:pPr>
            <a:r>
              <a:rPr lang="en-US" b="0">
                <a:sym typeface="Arial" pitchFamily="34" charset="0"/>
              </a:rPr>
              <a:t> </a:t>
            </a:r>
            <a:r>
              <a:rPr lang="el-GR" b="0">
                <a:sym typeface="Arial" pitchFamily="34" charset="0"/>
              </a:rPr>
              <a:t>σ</a:t>
            </a:r>
            <a:r>
              <a:rPr lang="en-US" b="0">
                <a:sym typeface="Arial" pitchFamily="34" charset="0"/>
              </a:rPr>
              <a:t> = 10</a:t>
            </a:r>
          </a:p>
        </p:txBody>
      </p:sp>
      <p:sp>
        <p:nvSpPr>
          <p:cNvPr id="193565" name="Text Box 29"/>
          <p:cNvSpPr txBox="1">
            <a:spLocks noChangeArrowheads="1"/>
          </p:cNvSpPr>
          <p:nvPr/>
        </p:nvSpPr>
        <p:spPr bwMode="auto">
          <a:xfrm>
            <a:off x="7010400" y="3748088"/>
            <a:ext cx="1219200" cy="525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Arial" pitchFamily="34" charset="0"/>
              <a:buNone/>
            </a:pPr>
            <a:r>
              <a:rPr lang="el-GR" b="0" dirty="0">
                <a:sym typeface="Arial" pitchFamily="34" charset="0"/>
              </a:rPr>
              <a:t>μ</a:t>
            </a:r>
            <a:r>
              <a:rPr lang="en-US" b="0" dirty="0">
                <a:sym typeface="Arial" pitchFamily="34" charset="0"/>
              </a:rPr>
              <a:t> </a:t>
            </a:r>
            <a:r>
              <a:rPr lang="en-US" dirty="0">
                <a:sym typeface="Arial" pitchFamily="34" charset="0"/>
              </a:rPr>
              <a:t>= 0</a:t>
            </a:r>
          </a:p>
          <a:p>
            <a:pPr>
              <a:lnSpc>
                <a:spcPct val="50000"/>
              </a:lnSpc>
              <a:buFont typeface="Arial" pitchFamily="34" charset="0"/>
              <a:buNone/>
            </a:pPr>
            <a:r>
              <a:rPr lang="el-GR" dirty="0">
                <a:sym typeface="Arial" pitchFamily="34" charset="0"/>
              </a:rPr>
              <a:t>σ</a:t>
            </a:r>
            <a:r>
              <a:rPr lang="en-US" dirty="0">
                <a:sym typeface="Arial" pitchFamily="34" charset="0"/>
              </a:rPr>
              <a:t> = 1</a:t>
            </a:r>
          </a:p>
        </p:txBody>
      </p:sp>
      <p:grpSp>
        <p:nvGrpSpPr>
          <p:cNvPr id="193566" name="Group 30"/>
          <p:cNvGrpSpPr>
            <a:grpSpLocks/>
          </p:cNvGrpSpPr>
          <p:nvPr/>
        </p:nvGrpSpPr>
        <p:grpSpPr bwMode="auto">
          <a:xfrm>
            <a:off x="3810000" y="3748088"/>
            <a:ext cx="1903413" cy="612775"/>
            <a:chOff x="1825" y="2398"/>
            <a:chExt cx="1728" cy="793"/>
          </a:xfrm>
        </p:grpSpPr>
        <p:sp>
          <p:nvSpPr>
            <p:cNvPr id="193567" name="Freeform 31"/>
            <p:cNvSpPr>
              <a:spLocks/>
            </p:cNvSpPr>
            <p:nvPr/>
          </p:nvSpPr>
          <p:spPr bwMode="auto">
            <a:xfrm>
              <a:off x="1827" y="2432"/>
              <a:ext cx="1726" cy="759"/>
            </a:xfrm>
            <a:custGeom>
              <a:avLst/>
              <a:gdLst>
                <a:gd name="T0" fmla="*/ 0 w 1726"/>
                <a:gd name="T1" fmla="*/ 386 h 759"/>
                <a:gd name="T2" fmla="*/ 86 w 1726"/>
                <a:gd name="T3" fmla="*/ 282 h 759"/>
                <a:gd name="T4" fmla="*/ 151 w 1726"/>
                <a:gd name="T5" fmla="*/ 227 h 759"/>
                <a:gd name="T6" fmla="*/ 224 w 1726"/>
                <a:gd name="T7" fmla="*/ 175 h 759"/>
                <a:gd name="T8" fmla="*/ 304 w 1726"/>
                <a:gd name="T9" fmla="*/ 134 h 759"/>
                <a:gd name="T10" fmla="*/ 394 w 1726"/>
                <a:gd name="T11" fmla="*/ 93 h 759"/>
                <a:gd name="T12" fmla="*/ 502 w 1726"/>
                <a:gd name="T13" fmla="*/ 57 h 759"/>
                <a:gd name="T14" fmla="*/ 646 w 1726"/>
                <a:gd name="T15" fmla="*/ 20 h 759"/>
                <a:gd name="T16" fmla="*/ 778 w 1726"/>
                <a:gd name="T17" fmla="*/ 6 h 759"/>
                <a:gd name="T18" fmla="*/ 896 w 1726"/>
                <a:gd name="T19" fmla="*/ 2 h 759"/>
                <a:gd name="T20" fmla="*/ 1021 w 1726"/>
                <a:gd name="T21" fmla="*/ 14 h 759"/>
                <a:gd name="T22" fmla="*/ 1132 w 1726"/>
                <a:gd name="T23" fmla="*/ 36 h 759"/>
                <a:gd name="T24" fmla="*/ 1236 w 1726"/>
                <a:gd name="T25" fmla="*/ 79 h 759"/>
                <a:gd name="T26" fmla="*/ 1342 w 1726"/>
                <a:gd name="T27" fmla="*/ 147 h 759"/>
                <a:gd name="T28" fmla="*/ 1426 w 1726"/>
                <a:gd name="T29" fmla="*/ 225 h 759"/>
                <a:gd name="T30" fmla="*/ 1472 w 1726"/>
                <a:gd name="T31" fmla="*/ 277 h 759"/>
                <a:gd name="T32" fmla="*/ 1594 w 1726"/>
                <a:gd name="T33" fmla="*/ 94 h 759"/>
                <a:gd name="T34" fmla="*/ 1596 w 1726"/>
                <a:gd name="T35" fmla="*/ 197 h 759"/>
                <a:gd name="T36" fmla="*/ 1605 w 1726"/>
                <a:gd name="T37" fmla="*/ 300 h 759"/>
                <a:gd name="T38" fmla="*/ 1624 w 1726"/>
                <a:gd name="T39" fmla="*/ 398 h 759"/>
                <a:gd name="T40" fmla="*/ 1651 w 1726"/>
                <a:gd name="T41" fmla="*/ 499 h 759"/>
                <a:gd name="T42" fmla="*/ 1706 w 1726"/>
                <a:gd name="T43" fmla="*/ 627 h 759"/>
                <a:gd name="T44" fmla="*/ 1685 w 1726"/>
                <a:gd name="T45" fmla="*/ 685 h 759"/>
                <a:gd name="T46" fmla="*/ 1601 w 1726"/>
                <a:gd name="T47" fmla="*/ 667 h 759"/>
                <a:gd name="T48" fmla="*/ 1534 w 1726"/>
                <a:gd name="T49" fmla="*/ 664 h 759"/>
                <a:gd name="T50" fmla="*/ 1469 w 1726"/>
                <a:gd name="T51" fmla="*/ 671 h 759"/>
                <a:gd name="T52" fmla="*/ 1403 w 1726"/>
                <a:gd name="T53" fmla="*/ 690 h 759"/>
                <a:gd name="T54" fmla="*/ 1330 w 1726"/>
                <a:gd name="T55" fmla="*/ 723 h 759"/>
                <a:gd name="T56" fmla="*/ 1259 w 1726"/>
                <a:gd name="T57" fmla="*/ 687 h 759"/>
                <a:gd name="T58" fmla="*/ 1345 w 1726"/>
                <a:gd name="T59" fmla="*/ 482 h 759"/>
                <a:gd name="T60" fmla="*/ 1237 w 1726"/>
                <a:gd name="T61" fmla="*/ 396 h 759"/>
                <a:gd name="T62" fmla="*/ 1131 w 1726"/>
                <a:gd name="T63" fmla="*/ 328 h 759"/>
                <a:gd name="T64" fmla="*/ 1036 w 1726"/>
                <a:gd name="T65" fmla="*/ 277 h 759"/>
                <a:gd name="T66" fmla="*/ 921 w 1726"/>
                <a:gd name="T67" fmla="*/ 232 h 759"/>
                <a:gd name="T68" fmla="*/ 811 w 1726"/>
                <a:gd name="T69" fmla="*/ 209 h 759"/>
                <a:gd name="T70" fmla="*/ 707 w 1726"/>
                <a:gd name="T71" fmla="*/ 195 h 759"/>
                <a:gd name="T72" fmla="*/ 587 w 1726"/>
                <a:gd name="T73" fmla="*/ 201 h 759"/>
                <a:gd name="T74" fmla="*/ 470 w 1726"/>
                <a:gd name="T75" fmla="*/ 211 h 759"/>
                <a:gd name="T76" fmla="*/ 334 w 1726"/>
                <a:gd name="T77" fmla="*/ 232 h 759"/>
                <a:gd name="T78" fmla="*/ 231 w 1726"/>
                <a:gd name="T79" fmla="*/ 266 h 759"/>
                <a:gd name="T80" fmla="*/ 158 w 1726"/>
                <a:gd name="T81" fmla="*/ 301 h 759"/>
                <a:gd name="T82" fmla="*/ 97 w 1726"/>
                <a:gd name="T83" fmla="*/ 34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6" h="759">
                  <a:moveTo>
                    <a:pt x="7" y="425"/>
                  </a:moveTo>
                  <a:lnTo>
                    <a:pt x="0" y="386"/>
                  </a:lnTo>
                  <a:lnTo>
                    <a:pt x="52" y="320"/>
                  </a:lnTo>
                  <a:lnTo>
                    <a:pt x="86" y="282"/>
                  </a:lnTo>
                  <a:lnTo>
                    <a:pt x="122" y="255"/>
                  </a:lnTo>
                  <a:lnTo>
                    <a:pt x="151" y="227"/>
                  </a:lnTo>
                  <a:lnTo>
                    <a:pt x="190" y="200"/>
                  </a:lnTo>
                  <a:lnTo>
                    <a:pt x="224" y="175"/>
                  </a:lnTo>
                  <a:lnTo>
                    <a:pt x="269" y="153"/>
                  </a:lnTo>
                  <a:lnTo>
                    <a:pt x="304" y="134"/>
                  </a:lnTo>
                  <a:lnTo>
                    <a:pt x="341" y="113"/>
                  </a:lnTo>
                  <a:lnTo>
                    <a:pt x="394" y="93"/>
                  </a:lnTo>
                  <a:lnTo>
                    <a:pt x="443" y="75"/>
                  </a:lnTo>
                  <a:lnTo>
                    <a:pt x="502" y="57"/>
                  </a:lnTo>
                  <a:lnTo>
                    <a:pt x="581" y="34"/>
                  </a:lnTo>
                  <a:lnTo>
                    <a:pt x="646" y="20"/>
                  </a:lnTo>
                  <a:lnTo>
                    <a:pt x="700" y="14"/>
                  </a:lnTo>
                  <a:lnTo>
                    <a:pt x="778" y="6"/>
                  </a:lnTo>
                  <a:lnTo>
                    <a:pt x="837" y="0"/>
                  </a:lnTo>
                  <a:lnTo>
                    <a:pt x="896" y="2"/>
                  </a:lnTo>
                  <a:lnTo>
                    <a:pt x="958" y="4"/>
                  </a:lnTo>
                  <a:lnTo>
                    <a:pt x="1021" y="14"/>
                  </a:lnTo>
                  <a:lnTo>
                    <a:pt x="1076" y="22"/>
                  </a:lnTo>
                  <a:lnTo>
                    <a:pt x="1132" y="36"/>
                  </a:lnTo>
                  <a:lnTo>
                    <a:pt x="1185" y="57"/>
                  </a:lnTo>
                  <a:lnTo>
                    <a:pt x="1236" y="79"/>
                  </a:lnTo>
                  <a:lnTo>
                    <a:pt x="1290" y="108"/>
                  </a:lnTo>
                  <a:lnTo>
                    <a:pt x="1342" y="147"/>
                  </a:lnTo>
                  <a:lnTo>
                    <a:pt x="1382" y="181"/>
                  </a:lnTo>
                  <a:lnTo>
                    <a:pt x="1426" y="225"/>
                  </a:lnTo>
                  <a:lnTo>
                    <a:pt x="1457" y="258"/>
                  </a:lnTo>
                  <a:lnTo>
                    <a:pt x="1472" y="277"/>
                  </a:lnTo>
                  <a:lnTo>
                    <a:pt x="1582" y="46"/>
                  </a:lnTo>
                  <a:lnTo>
                    <a:pt x="1594" y="94"/>
                  </a:lnTo>
                  <a:lnTo>
                    <a:pt x="1594" y="147"/>
                  </a:lnTo>
                  <a:lnTo>
                    <a:pt x="1596" y="197"/>
                  </a:lnTo>
                  <a:lnTo>
                    <a:pt x="1600" y="247"/>
                  </a:lnTo>
                  <a:lnTo>
                    <a:pt x="1605" y="300"/>
                  </a:lnTo>
                  <a:lnTo>
                    <a:pt x="1615" y="354"/>
                  </a:lnTo>
                  <a:lnTo>
                    <a:pt x="1624" y="398"/>
                  </a:lnTo>
                  <a:lnTo>
                    <a:pt x="1637" y="450"/>
                  </a:lnTo>
                  <a:lnTo>
                    <a:pt x="1651" y="499"/>
                  </a:lnTo>
                  <a:lnTo>
                    <a:pt x="1671" y="561"/>
                  </a:lnTo>
                  <a:lnTo>
                    <a:pt x="1706" y="627"/>
                  </a:lnTo>
                  <a:lnTo>
                    <a:pt x="1725" y="698"/>
                  </a:lnTo>
                  <a:lnTo>
                    <a:pt x="1685" y="685"/>
                  </a:lnTo>
                  <a:lnTo>
                    <a:pt x="1646" y="676"/>
                  </a:lnTo>
                  <a:lnTo>
                    <a:pt x="1601" y="667"/>
                  </a:lnTo>
                  <a:lnTo>
                    <a:pt x="1559" y="663"/>
                  </a:lnTo>
                  <a:lnTo>
                    <a:pt x="1534" y="664"/>
                  </a:lnTo>
                  <a:lnTo>
                    <a:pt x="1507" y="666"/>
                  </a:lnTo>
                  <a:lnTo>
                    <a:pt x="1469" y="671"/>
                  </a:lnTo>
                  <a:lnTo>
                    <a:pt x="1434" y="681"/>
                  </a:lnTo>
                  <a:lnTo>
                    <a:pt x="1403" y="690"/>
                  </a:lnTo>
                  <a:lnTo>
                    <a:pt x="1367" y="707"/>
                  </a:lnTo>
                  <a:lnTo>
                    <a:pt x="1330" y="723"/>
                  </a:lnTo>
                  <a:lnTo>
                    <a:pt x="1277" y="758"/>
                  </a:lnTo>
                  <a:lnTo>
                    <a:pt x="1259" y="687"/>
                  </a:lnTo>
                  <a:lnTo>
                    <a:pt x="1362" y="500"/>
                  </a:lnTo>
                  <a:lnTo>
                    <a:pt x="1345" y="482"/>
                  </a:lnTo>
                  <a:lnTo>
                    <a:pt x="1286" y="434"/>
                  </a:lnTo>
                  <a:lnTo>
                    <a:pt x="1237" y="396"/>
                  </a:lnTo>
                  <a:lnTo>
                    <a:pt x="1172" y="350"/>
                  </a:lnTo>
                  <a:lnTo>
                    <a:pt x="1131" y="328"/>
                  </a:lnTo>
                  <a:lnTo>
                    <a:pt x="1092" y="305"/>
                  </a:lnTo>
                  <a:lnTo>
                    <a:pt x="1036" y="277"/>
                  </a:lnTo>
                  <a:lnTo>
                    <a:pt x="982" y="251"/>
                  </a:lnTo>
                  <a:lnTo>
                    <a:pt x="921" y="232"/>
                  </a:lnTo>
                  <a:lnTo>
                    <a:pt x="868" y="219"/>
                  </a:lnTo>
                  <a:lnTo>
                    <a:pt x="811" y="209"/>
                  </a:lnTo>
                  <a:lnTo>
                    <a:pt x="753" y="197"/>
                  </a:lnTo>
                  <a:lnTo>
                    <a:pt x="707" y="195"/>
                  </a:lnTo>
                  <a:lnTo>
                    <a:pt x="647" y="196"/>
                  </a:lnTo>
                  <a:lnTo>
                    <a:pt x="587" y="201"/>
                  </a:lnTo>
                  <a:lnTo>
                    <a:pt x="531" y="204"/>
                  </a:lnTo>
                  <a:lnTo>
                    <a:pt x="470" y="211"/>
                  </a:lnTo>
                  <a:lnTo>
                    <a:pt x="401" y="222"/>
                  </a:lnTo>
                  <a:lnTo>
                    <a:pt x="334" y="232"/>
                  </a:lnTo>
                  <a:lnTo>
                    <a:pt x="273" y="254"/>
                  </a:lnTo>
                  <a:lnTo>
                    <a:pt x="231" y="266"/>
                  </a:lnTo>
                  <a:lnTo>
                    <a:pt x="189" y="284"/>
                  </a:lnTo>
                  <a:lnTo>
                    <a:pt x="158" y="301"/>
                  </a:lnTo>
                  <a:lnTo>
                    <a:pt x="126" y="322"/>
                  </a:lnTo>
                  <a:lnTo>
                    <a:pt x="97" y="343"/>
                  </a:lnTo>
                  <a:lnTo>
                    <a:pt x="7" y="425"/>
                  </a:lnTo>
                </a:path>
              </a:pathLst>
            </a:custGeom>
            <a:solidFill>
              <a:srgbClr val="C7DAF7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568" name="Freeform 32"/>
            <p:cNvSpPr>
              <a:spLocks/>
            </p:cNvSpPr>
            <p:nvPr/>
          </p:nvSpPr>
          <p:spPr bwMode="auto">
            <a:xfrm>
              <a:off x="1825" y="2398"/>
              <a:ext cx="1708" cy="718"/>
            </a:xfrm>
            <a:custGeom>
              <a:avLst/>
              <a:gdLst>
                <a:gd name="T0" fmla="*/ 57 w 1708"/>
                <a:gd name="T1" fmla="*/ 326 h 718"/>
                <a:gd name="T2" fmla="*/ 117 w 1708"/>
                <a:gd name="T3" fmla="*/ 264 h 718"/>
                <a:gd name="T4" fmla="*/ 183 w 1708"/>
                <a:gd name="T5" fmla="*/ 210 h 718"/>
                <a:gd name="T6" fmla="*/ 263 w 1708"/>
                <a:gd name="T7" fmla="*/ 156 h 718"/>
                <a:gd name="T8" fmla="*/ 336 w 1708"/>
                <a:gd name="T9" fmla="*/ 117 h 718"/>
                <a:gd name="T10" fmla="*/ 438 w 1708"/>
                <a:gd name="T11" fmla="*/ 79 h 718"/>
                <a:gd name="T12" fmla="*/ 575 w 1708"/>
                <a:gd name="T13" fmla="*/ 37 h 718"/>
                <a:gd name="T14" fmla="*/ 694 w 1708"/>
                <a:gd name="T15" fmla="*/ 16 h 718"/>
                <a:gd name="T16" fmla="*/ 831 w 1708"/>
                <a:gd name="T17" fmla="*/ 0 h 718"/>
                <a:gd name="T18" fmla="*/ 951 w 1708"/>
                <a:gd name="T19" fmla="*/ 2 h 718"/>
                <a:gd name="T20" fmla="*/ 1069 w 1708"/>
                <a:gd name="T21" fmla="*/ 17 h 718"/>
                <a:gd name="T22" fmla="*/ 1176 w 1708"/>
                <a:gd name="T23" fmla="*/ 49 h 718"/>
                <a:gd name="T24" fmla="*/ 1280 w 1708"/>
                <a:gd name="T25" fmla="*/ 96 h 718"/>
                <a:gd name="T26" fmla="*/ 1371 w 1708"/>
                <a:gd name="T27" fmla="*/ 164 h 718"/>
                <a:gd name="T28" fmla="*/ 1445 w 1708"/>
                <a:gd name="T29" fmla="*/ 236 h 718"/>
                <a:gd name="T30" fmla="*/ 1583 w 1708"/>
                <a:gd name="T31" fmla="*/ 78 h 718"/>
                <a:gd name="T32" fmla="*/ 1583 w 1708"/>
                <a:gd name="T33" fmla="*/ 176 h 718"/>
                <a:gd name="T34" fmla="*/ 1592 w 1708"/>
                <a:gd name="T35" fmla="*/ 274 h 718"/>
                <a:gd name="T36" fmla="*/ 1609 w 1708"/>
                <a:gd name="T37" fmla="*/ 368 h 718"/>
                <a:gd name="T38" fmla="*/ 1635 w 1708"/>
                <a:gd name="T39" fmla="*/ 464 h 718"/>
                <a:gd name="T40" fmla="*/ 1674 w 1708"/>
                <a:gd name="T41" fmla="*/ 576 h 718"/>
                <a:gd name="T42" fmla="*/ 1707 w 1708"/>
                <a:gd name="T43" fmla="*/ 656 h 718"/>
                <a:gd name="T44" fmla="*/ 1628 w 1708"/>
                <a:gd name="T45" fmla="*/ 634 h 718"/>
                <a:gd name="T46" fmla="*/ 1542 w 1708"/>
                <a:gd name="T47" fmla="*/ 623 h 718"/>
                <a:gd name="T48" fmla="*/ 1491 w 1708"/>
                <a:gd name="T49" fmla="*/ 626 h 718"/>
                <a:gd name="T50" fmla="*/ 1417 w 1708"/>
                <a:gd name="T51" fmla="*/ 641 h 718"/>
                <a:gd name="T52" fmla="*/ 1350 w 1708"/>
                <a:gd name="T53" fmla="*/ 668 h 718"/>
                <a:gd name="T54" fmla="*/ 1260 w 1708"/>
                <a:gd name="T55" fmla="*/ 717 h 718"/>
                <a:gd name="T56" fmla="*/ 1332 w 1708"/>
                <a:gd name="T57" fmla="*/ 453 h 718"/>
                <a:gd name="T58" fmla="*/ 1224 w 1708"/>
                <a:gd name="T59" fmla="*/ 372 h 718"/>
                <a:gd name="T60" fmla="*/ 1119 w 1708"/>
                <a:gd name="T61" fmla="*/ 308 h 718"/>
                <a:gd name="T62" fmla="*/ 1026 w 1708"/>
                <a:gd name="T63" fmla="*/ 261 h 718"/>
                <a:gd name="T64" fmla="*/ 911 w 1708"/>
                <a:gd name="T65" fmla="*/ 220 h 718"/>
                <a:gd name="T66" fmla="*/ 802 w 1708"/>
                <a:gd name="T67" fmla="*/ 200 h 718"/>
                <a:gd name="T68" fmla="*/ 699 w 1708"/>
                <a:gd name="T69" fmla="*/ 189 h 718"/>
                <a:gd name="T70" fmla="*/ 579 w 1708"/>
                <a:gd name="T71" fmla="*/ 196 h 718"/>
                <a:gd name="T72" fmla="*/ 462 w 1708"/>
                <a:gd name="T73" fmla="*/ 208 h 718"/>
                <a:gd name="T74" fmla="*/ 327 w 1708"/>
                <a:gd name="T75" fmla="*/ 230 h 718"/>
                <a:gd name="T76" fmla="*/ 224 w 1708"/>
                <a:gd name="T77" fmla="*/ 263 h 718"/>
                <a:gd name="T78" fmla="*/ 148 w 1708"/>
                <a:gd name="T79" fmla="*/ 299 h 718"/>
                <a:gd name="T80" fmla="*/ 91 w 1708"/>
                <a:gd name="T81" fmla="*/ 340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08" h="718">
                  <a:moveTo>
                    <a:pt x="0" y="421"/>
                  </a:moveTo>
                  <a:lnTo>
                    <a:pt x="57" y="326"/>
                  </a:lnTo>
                  <a:lnTo>
                    <a:pt x="84" y="296"/>
                  </a:lnTo>
                  <a:lnTo>
                    <a:pt x="117" y="264"/>
                  </a:lnTo>
                  <a:lnTo>
                    <a:pt x="146" y="239"/>
                  </a:lnTo>
                  <a:lnTo>
                    <a:pt x="183" y="210"/>
                  </a:lnTo>
                  <a:lnTo>
                    <a:pt x="219" y="183"/>
                  </a:lnTo>
                  <a:lnTo>
                    <a:pt x="263" y="156"/>
                  </a:lnTo>
                  <a:lnTo>
                    <a:pt x="299" y="137"/>
                  </a:lnTo>
                  <a:lnTo>
                    <a:pt x="336" y="117"/>
                  </a:lnTo>
                  <a:lnTo>
                    <a:pt x="388" y="95"/>
                  </a:lnTo>
                  <a:lnTo>
                    <a:pt x="438" y="79"/>
                  </a:lnTo>
                  <a:lnTo>
                    <a:pt x="496" y="61"/>
                  </a:lnTo>
                  <a:lnTo>
                    <a:pt x="575" y="37"/>
                  </a:lnTo>
                  <a:lnTo>
                    <a:pt x="640" y="23"/>
                  </a:lnTo>
                  <a:lnTo>
                    <a:pt x="694" y="16"/>
                  </a:lnTo>
                  <a:lnTo>
                    <a:pt x="771" y="6"/>
                  </a:lnTo>
                  <a:lnTo>
                    <a:pt x="831" y="0"/>
                  </a:lnTo>
                  <a:lnTo>
                    <a:pt x="889" y="1"/>
                  </a:lnTo>
                  <a:lnTo>
                    <a:pt x="951" y="2"/>
                  </a:lnTo>
                  <a:lnTo>
                    <a:pt x="1013" y="10"/>
                  </a:lnTo>
                  <a:lnTo>
                    <a:pt x="1069" y="17"/>
                  </a:lnTo>
                  <a:lnTo>
                    <a:pt x="1124" y="30"/>
                  </a:lnTo>
                  <a:lnTo>
                    <a:pt x="1176" y="49"/>
                  </a:lnTo>
                  <a:lnTo>
                    <a:pt x="1228" y="69"/>
                  </a:lnTo>
                  <a:lnTo>
                    <a:pt x="1280" y="96"/>
                  </a:lnTo>
                  <a:lnTo>
                    <a:pt x="1332" y="132"/>
                  </a:lnTo>
                  <a:lnTo>
                    <a:pt x="1371" y="164"/>
                  </a:lnTo>
                  <a:lnTo>
                    <a:pt x="1414" y="205"/>
                  </a:lnTo>
                  <a:lnTo>
                    <a:pt x="1445" y="236"/>
                  </a:lnTo>
                  <a:lnTo>
                    <a:pt x="1488" y="281"/>
                  </a:lnTo>
                  <a:lnTo>
                    <a:pt x="1583" y="78"/>
                  </a:lnTo>
                  <a:lnTo>
                    <a:pt x="1582" y="129"/>
                  </a:lnTo>
                  <a:lnTo>
                    <a:pt x="1583" y="176"/>
                  </a:lnTo>
                  <a:lnTo>
                    <a:pt x="1587" y="224"/>
                  </a:lnTo>
                  <a:lnTo>
                    <a:pt x="1592" y="274"/>
                  </a:lnTo>
                  <a:lnTo>
                    <a:pt x="1601" y="326"/>
                  </a:lnTo>
                  <a:lnTo>
                    <a:pt x="1609" y="368"/>
                  </a:lnTo>
                  <a:lnTo>
                    <a:pt x="1622" y="417"/>
                  </a:lnTo>
                  <a:lnTo>
                    <a:pt x="1635" y="464"/>
                  </a:lnTo>
                  <a:lnTo>
                    <a:pt x="1655" y="523"/>
                  </a:lnTo>
                  <a:lnTo>
                    <a:pt x="1674" y="576"/>
                  </a:lnTo>
                  <a:lnTo>
                    <a:pt x="1689" y="611"/>
                  </a:lnTo>
                  <a:lnTo>
                    <a:pt x="1707" y="656"/>
                  </a:lnTo>
                  <a:lnTo>
                    <a:pt x="1668" y="643"/>
                  </a:lnTo>
                  <a:lnTo>
                    <a:pt x="1628" y="634"/>
                  </a:lnTo>
                  <a:lnTo>
                    <a:pt x="1583" y="626"/>
                  </a:lnTo>
                  <a:lnTo>
                    <a:pt x="1542" y="623"/>
                  </a:lnTo>
                  <a:lnTo>
                    <a:pt x="1516" y="623"/>
                  </a:lnTo>
                  <a:lnTo>
                    <a:pt x="1491" y="626"/>
                  </a:lnTo>
                  <a:lnTo>
                    <a:pt x="1452" y="632"/>
                  </a:lnTo>
                  <a:lnTo>
                    <a:pt x="1417" y="641"/>
                  </a:lnTo>
                  <a:lnTo>
                    <a:pt x="1386" y="650"/>
                  </a:lnTo>
                  <a:lnTo>
                    <a:pt x="1350" y="668"/>
                  </a:lnTo>
                  <a:lnTo>
                    <a:pt x="1313" y="684"/>
                  </a:lnTo>
                  <a:lnTo>
                    <a:pt x="1260" y="717"/>
                  </a:lnTo>
                  <a:lnTo>
                    <a:pt x="1381" y="493"/>
                  </a:lnTo>
                  <a:lnTo>
                    <a:pt x="1332" y="453"/>
                  </a:lnTo>
                  <a:lnTo>
                    <a:pt x="1274" y="408"/>
                  </a:lnTo>
                  <a:lnTo>
                    <a:pt x="1224" y="372"/>
                  </a:lnTo>
                  <a:lnTo>
                    <a:pt x="1160" y="330"/>
                  </a:lnTo>
                  <a:lnTo>
                    <a:pt x="1119" y="308"/>
                  </a:lnTo>
                  <a:lnTo>
                    <a:pt x="1081" y="287"/>
                  </a:lnTo>
                  <a:lnTo>
                    <a:pt x="1026" y="261"/>
                  </a:lnTo>
                  <a:lnTo>
                    <a:pt x="972" y="238"/>
                  </a:lnTo>
                  <a:lnTo>
                    <a:pt x="911" y="220"/>
                  </a:lnTo>
                  <a:lnTo>
                    <a:pt x="859" y="209"/>
                  </a:lnTo>
                  <a:lnTo>
                    <a:pt x="802" y="200"/>
                  </a:lnTo>
                  <a:lnTo>
                    <a:pt x="744" y="190"/>
                  </a:lnTo>
                  <a:lnTo>
                    <a:pt x="699" y="189"/>
                  </a:lnTo>
                  <a:lnTo>
                    <a:pt x="640" y="191"/>
                  </a:lnTo>
                  <a:lnTo>
                    <a:pt x="579" y="196"/>
                  </a:lnTo>
                  <a:lnTo>
                    <a:pt x="523" y="200"/>
                  </a:lnTo>
                  <a:lnTo>
                    <a:pt x="462" y="208"/>
                  </a:lnTo>
                  <a:lnTo>
                    <a:pt x="393" y="218"/>
                  </a:lnTo>
                  <a:lnTo>
                    <a:pt x="327" y="230"/>
                  </a:lnTo>
                  <a:lnTo>
                    <a:pt x="267" y="252"/>
                  </a:lnTo>
                  <a:lnTo>
                    <a:pt x="224" y="263"/>
                  </a:lnTo>
                  <a:lnTo>
                    <a:pt x="182" y="281"/>
                  </a:lnTo>
                  <a:lnTo>
                    <a:pt x="148" y="299"/>
                  </a:lnTo>
                  <a:lnTo>
                    <a:pt x="117" y="317"/>
                  </a:lnTo>
                  <a:lnTo>
                    <a:pt x="91" y="340"/>
                  </a:lnTo>
                  <a:lnTo>
                    <a:pt x="0" y="421"/>
                  </a:lnTo>
                </a:path>
              </a:pathLst>
            </a:custGeom>
            <a:solidFill>
              <a:srgbClr val="C7DAF7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3570" name="Rectangle 34"/>
          <p:cNvSpPr>
            <a:spLocks noChangeArrowheads="1"/>
          </p:cNvSpPr>
          <p:nvPr/>
        </p:nvSpPr>
        <p:spPr bwMode="auto">
          <a:xfrm>
            <a:off x="990600" y="381000"/>
            <a:ext cx="77930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342" tIns="42672" rIns="85342" bIns="42672" anchor="b"/>
          <a:lstStyle/>
          <a:p>
            <a:pPr>
              <a:spcBef>
                <a:spcPct val="0"/>
              </a:spcBef>
            </a:pPr>
            <a:r>
              <a:rPr lang="en-US" sz="4000" b="1" dirty="0"/>
              <a:t>Finding Normal Probabilities</a:t>
            </a:r>
          </a:p>
        </p:txBody>
      </p:sp>
      <p:graphicFrame>
        <p:nvGraphicFramePr>
          <p:cNvPr id="193571" name="Object 35"/>
          <p:cNvGraphicFramePr>
            <a:graphicFrameLocks noChangeAspect="1"/>
          </p:cNvGraphicFramePr>
          <p:nvPr/>
        </p:nvGraphicFramePr>
        <p:xfrm>
          <a:off x="2514600" y="2514600"/>
          <a:ext cx="3657600" cy="776288"/>
        </p:xfrm>
        <a:graphic>
          <a:graphicData uri="http://schemas.openxmlformats.org/presentationml/2006/ole">
            <p:oleObj spid="_x0000_s12375" name="Equation" r:id="rId3" imgW="2466360" imgH="507600" progId="Equation.3">
              <p:embed/>
            </p:oleObj>
          </a:graphicData>
        </a:graphic>
      </p:graphicFrame>
      <p:sp>
        <p:nvSpPr>
          <p:cNvPr id="193572" name="Text Box 36"/>
          <p:cNvSpPr txBox="1">
            <a:spLocks noChangeArrowheads="1"/>
          </p:cNvSpPr>
          <p:nvPr/>
        </p:nvSpPr>
        <p:spPr bwMode="auto">
          <a:xfrm>
            <a:off x="1143000" y="5943600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0"/>
              <a:t>P(X &lt; 8.6)</a:t>
            </a:r>
          </a:p>
        </p:txBody>
      </p:sp>
      <p:sp>
        <p:nvSpPr>
          <p:cNvPr id="193573" name="Text Box 37"/>
          <p:cNvSpPr txBox="1">
            <a:spLocks noChangeArrowheads="1"/>
          </p:cNvSpPr>
          <p:nvPr/>
        </p:nvSpPr>
        <p:spPr bwMode="auto">
          <a:xfrm>
            <a:off x="5410200" y="5943600"/>
            <a:ext cx="2438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0" dirty="0"/>
              <a:t>P(Z &lt; 0.12)</a:t>
            </a:r>
          </a:p>
        </p:txBody>
      </p:sp>
      <p:pic>
        <p:nvPicPr>
          <p:cNvPr id="12358" name="Picture 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054" y="6370637"/>
            <a:ext cx="7558546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0813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40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524000"/>
            <a:ext cx="8077200" cy="5029200"/>
          </a:xfrm>
        </p:spPr>
        <p:txBody>
          <a:bodyPr/>
          <a:lstStyle/>
          <a:p>
            <a:pPr marL="0" indent="0" defTabSz="914400">
              <a:buNone/>
            </a:pPr>
            <a:r>
              <a:rPr lang="en-US" sz="2700" dirty="0"/>
              <a:t>Suppose  X  is normal with mean </a:t>
            </a:r>
            <a:r>
              <a:rPr lang="en-US" sz="2700" dirty="0" smtClean="0"/>
              <a:t>8 </a:t>
            </a:r>
            <a:r>
              <a:rPr lang="en-US" sz="2700" dirty="0"/>
              <a:t>and standard deviation </a:t>
            </a:r>
            <a:r>
              <a:rPr lang="en-US" sz="2700" dirty="0" smtClean="0"/>
              <a:t>5.  </a:t>
            </a:r>
            <a:r>
              <a:rPr lang="en-US" sz="2700" b="1" dirty="0"/>
              <a:t>Find </a:t>
            </a:r>
            <a:r>
              <a:rPr lang="en-US" sz="2700" b="1" dirty="0" smtClean="0"/>
              <a:t>P(7.4&lt;X </a:t>
            </a:r>
            <a:r>
              <a:rPr lang="en-US" sz="2700" b="1" dirty="0"/>
              <a:t>&lt; 8.6</a:t>
            </a:r>
            <a:r>
              <a:rPr lang="en-US" sz="2700" b="1" dirty="0" smtClean="0"/>
              <a:t>)</a:t>
            </a:r>
          </a:p>
          <a:p>
            <a:pPr marL="0" indent="0" defTabSz="914400">
              <a:buNone/>
            </a:pPr>
            <a:endParaRPr lang="en-US" sz="2700" dirty="0"/>
          </a:p>
          <a:p>
            <a:pPr marL="0" indent="0" defTabSz="914400">
              <a:buNone/>
            </a:pPr>
            <a:endParaRPr lang="en-US" sz="2700" dirty="0" smtClean="0"/>
          </a:p>
          <a:p>
            <a:pPr marL="0" indent="0" defTabSz="914400">
              <a:buNone/>
            </a:pPr>
            <a:endParaRPr lang="en-US" sz="2700" dirty="0"/>
          </a:p>
          <a:p>
            <a:pPr marL="0" indent="0" defTabSz="914400">
              <a:buNone/>
            </a:pPr>
            <a:r>
              <a:rPr lang="en-US" sz="2700" dirty="0"/>
              <a:t>P(7.4&lt;X &lt; 8.6</a:t>
            </a:r>
            <a:r>
              <a:rPr lang="en-US" sz="2700" dirty="0" smtClean="0"/>
              <a:t>)=</a:t>
            </a:r>
            <a:r>
              <a:rPr lang="en-US" sz="2700" dirty="0"/>
              <a:t> P</a:t>
            </a:r>
            <a:r>
              <a:rPr lang="en-US" sz="2700" dirty="0" smtClean="0"/>
              <a:t>(-0.12&lt;Z </a:t>
            </a:r>
            <a:r>
              <a:rPr lang="en-US" sz="2700" dirty="0"/>
              <a:t>&lt; </a:t>
            </a:r>
            <a:r>
              <a:rPr lang="en-US" sz="2700" dirty="0" smtClean="0"/>
              <a:t>+0.12)</a:t>
            </a:r>
          </a:p>
          <a:p>
            <a:pPr marL="0" indent="0" defTabSz="914400">
              <a:buNone/>
            </a:pPr>
            <a:r>
              <a:rPr lang="en-US" sz="2700" dirty="0"/>
              <a:t>= P(-</a:t>
            </a:r>
            <a:r>
              <a:rPr lang="en-US" sz="2700" dirty="0" smtClean="0"/>
              <a:t>0.12&lt;Z&lt;0)+</a:t>
            </a:r>
            <a:r>
              <a:rPr lang="en-US" sz="2700" dirty="0"/>
              <a:t> </a:t>
            </a:r>
            <a:r>
              <a:rPr lang="en-US" sz="2700" dirty="0" smtClean="0"/>
              <a:t>P(0&lt;Z&lt;+</a:t>
            </a:r>
            <a:r>
              <a:rPr lang="en-US" sz="2700" dirty="0"/>
              <a:t>0.12</a:t>
            </a:r>
            <a:r>
              <a:rPr lang="en-US" sz="2700" dirty="0" smtClean="0"/>
              <a:t>)</a:t>
            </a:r>
          </a:p>
          <a:p>
            <a:pPr marL="0" indent="0" defTabSz="914400">
              <a:buNone/>
            </a:pPr>
            <a:r>
              <a:rPr lang="en-US" sz="2700" dirty="0" smtClean="0"/>
              <a:t>=</a:t>
            </a:r>
            <a:r>
              <a:rPr lang="en-US" sz="2700" dirty="0"/>
              <a:t>0.0478+ </a:t>
            </a:r>
            <a:r>
              <a:rPr lang="en-US" sz="2700" dirty="0" smtClean="0"/>
              <a:t>0.0478</a:t>
            </a:r>
          </a:p>
          <a:p>
            <a:pPr marL="0" indent="0" defTabSz="914400">
              <a:buNone/>
            </a:pPr>
            <a:r>
              <a:rPr lang="en-US" sz="2700" dirty="0" smtClean="0"/>
              <a:t>=0.0956</a:t>
            </a:r>
            <a:endParaRPr lang="en-US" sz="2700" dirty="0"/>
          </a:p>
          <a:p>
            <a:pPr marL="571500" indent="-571500" defTabSz="914400">
              <a:lnSpc>
                <a:spcPct val="90000"/>
              </a:lnSpc>
            </a:pPr>
            <a:endParaRPr lang="en-US" sz="2700" dirty="0"/>
          </a:p>
        </p:txBody>
      </p:sp>
      <p:sp>
        <p:nvSpPr>
          <p:cNvPr id="193549" name="Rectangle 13"/>
          <p:cNvSpPr>
            <a:spLocks noChangeArrowheads="1"/>
          </p:cNvSpPr>
          <p:nvPr/>
        </p:nvSpPr>
        <p:spPr bwMode="auto">
          <a:xfrm>
            <a:off x="2511425" y="4111625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3570" name="Rectangle 34"/>
          <p:cNvSpPr>
            <a:spLocks noChangeArrowheads="1"/>
          </p:cNvSpPr>
          <p:nvPr/>
        </p:nvSpPr>
        <p:spPr bwMode="auto">
          <a:xfrm>
            <a:off x="990600" y="381000"/>
            <a:ext cx="77930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342" tIns="42672" rIns="85342" bIns="42672" anchor="b"/>
          <a:lstStyle/>
          <a:p>
            <a:pPr>
              <a:spcBef>
                <a:spcPct val="0"/>
              </a:spcBef>
            </a:pPr>
            <a:r>
              <a:rPr lang="en-US" sz="4000" b="1" dirty="0"/>
              <a:t>Finding Normal Probabilities</a:t>
            </a:r>
          </a:p>
        </p:txBody>
      </p:sp>
      <p:graphicFrame>
        <p:nvGraphicFramePr>
          <p:cNvPr id="193571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22411835"/>
              </p:ext>
            </p:extLst>
          </p:nvPr>
        </p:nvGraphicFramePr>
        <p:xfrm>
          <a:off x="646113" y="2514600"/>
          <a:ext cx="3582987" cy="776288"/>
        </p:xfrm>
        <a:graphic>
          <a:graphicData uri="http://schemas.openxmlformats.org/presentationml/2006/ole">
            <p:oleObj spid="_x0000_s25652" name="Equation" r:id="rId3" imgW="1815840" imgH="393480" progId="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19879999"/>
              </p:ext>
            </p:extLst>
          </p:nvPr>
        </p:nvGraphicFramePr>
        <p:xfrm>
          <a:off x="5199063" y="2501900"/>
          <a:ext cx="3468687" cy="801688"/>
        </p:xfrm>
        <a:graphic>
          <a:graphicData uri="http://schemas.openxmlformats.org/presentationml/2006/ole">
            <p:oleObj spid="_x0000_s25653" name="Equation" r:id="rId4" imgW="1752480" imgH="39348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79260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Let’s review the main concepts:</a:t>
            </a:r>
          </a:p>
          <a:p>
            <a:endParaRPr lang="en-US" sz="2000" dirty="0" smtClean="0"/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Cumulative Distribution Function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Finding </a:t>
            </a:r>
            <a:r>
              <a:rPr lang="en-US" sz="2000" dirty="0">
                <a:solidFill>
                  <a:prstClr val="black"/>
                </a:solidFill>
              </a:rPr>
              <a:t>Area under the Normal Distribution</a:t>
            </a:r>
          </a:p>
          <a:p>
            <a:pPr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Related </a:t>
            </a:r>
            <a:r>
              <a:rPr lang="en-US" sz="2000" dirty="0">
                <a:solidFill>
                  <a:prstClr val="black"/>
                </a:solidFill>
              </a:rPr>
              <a:t>examples</a:t>
            </a:r>
          </a:p>
          <a:p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2716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In next lecture, we will study:</a:t>
            </a:r>
          </a:p>
          <a:p>
            <a:endParaRPr lang="en-US" sz="2000" b="1" dirty="0" smtClean="0"/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Finding area under normal curve using MS-Excel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Normal </a:t>
            </a:r>
            <a:r>
              <a:rPr lang="en-US" sz="2000" dirty="0" smtClean="0">
                <a:solidFill>
                  <a:prstClr val="black"/>
                </a:solidFill>
              </a:rPr>
              <a:t>Approximation to Binomial Distribution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Related </a:t>
            </a:r>
            <a:r>
              <a:rPr lang="en-US" sz="2000" dirty="0" smtClean="0">
                <a:solidFill>
                  <a:prstClr val="black"/>
                </a:solidFill>
              </a:rPr>
              <a:t>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78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3842</TotalTime>
  <Words>708</Words>
  <Application>Microsoft Office PowerPoint</Application>
  <PresentationFormat>On-screen Show (4:3)</PresentationFormat>
  <Paragraphs>204</Paragraphs>
  <Slides>22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Custom Design</vt:lpstr>
      <vt:lpstr>Equity</vt:lpstr>
      <vt:lpstr>Equation</vt:lpstr>
      <vt:lpstr>MTH 161: Introduction To Statistics</vt:lpstr>
      <vt:lpstr>Review of Previous Lecture</vt:lpstr>
      <vt:lpstr>Objectives of Current Lecture</vt:lpstr>
      <vt:lpstr>Properties of Normal Distribution</vt:lpstr>
      <vt:lpstr>Cumulative Normal Distribution</vt:lpstr>
      <vt:lpstr>Finding Normal Probabilities  </vt:lpstr>
      <vt:lpstr>The Standardized Normal</vt:lpstr>
      <vt:lpstr>Example</vt:lpstr>
      <vt:lpstr>Comparing  X  and  Z  units</vt:lpstr>
      <vt:lpstr>The Standardized Normal Probability  Density Function</vt:lpstr>
      <vt:lpstr>Finding Normal Probabilities  </vt:lpstr>
      <vt:lpstr>Probability as Area Under the Curve</vt:lpstr>
      <vt:lpstr> </vt:lpstr>
      <vt:lpstr> </vt:lpstr>
      <vt:lpstr> </vt:lpstr>
      <vt:lpstr> </vt:lpstr>
      <vt:lpstr> </vt:lpstr>
      <vt:lpstr>General Procedure for Finding Probabilities</vt:lpstr>
      <vt:lpstr>Slide 19</vt:lpstr>
      <vt:lpstr>Slide 20</vt:lpstr>
      <vt:lpstr>Review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NTS</cp:lastModifiedBy>
  <cp:revision>621</cp:revision>
  <dcterms:created xsi:type="dcterms:W3CDTF">2006-08-16T00:00:00Z</dcterms:created>
  <dcterms:modified xsi:type="dcterms:W3CDTF">2013-06-12T09:10:31Z</dcterms:modified>
</cp:coreProperties>
</file>