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4370" r:id="rId2"/>
  </p:sldMasterIdLst>
  <p:notesMasterIdLst>
    <p:notesMasterId r:id="rId23"/>
  </p:notesMasterIdLst>
  <p:sldIdLst>
    <p:sldId id="256" r:id="rId3"/>
    <p:sldId id="348" r:id="rId4"/>
    <p:sldId id="416" r:id="rId5"/>
    <p:sldId id="584" r:id="rId6"/>
    <p:sldId id="619" r:id="rId7"/>
    <p:sldId id="620" r:id="rId8"/>
    <p:sldId id="618" r:id="rId9"/>
    <p:sldId id="588" r:id="rId10"/>
    <p:sldId id="622" r:id="rId11"/>
    <p:sldId id="624" r:id="rId12"/>
    <p:sldId id="623" r:id="rId13"/>
    <p:sldId id="625" r:id="rId14"/>
    <p:sldId id="626" r:id="rId15"/>
    <p:sldId id="627" r:id="rId16"/>
    <p:sldId id="628" r:id="rId17"/>
    <p:sldId id="629" r:id="rId18"/>
    <p:sldId id="630" r:id="rId19"/>
    <p:sldId id="631" r:id="rId20"/>
    <p:sldId id="565" r:id="rId21"/>
    <p:sldId id="45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454" autoAdjust="0"/>
  </p:normalViewPr>
  <p:slideViewPr>
    <p:cSldViewPr>
      <p:cViewPr>
        <p:scale>
          <a:sx n="40" d="100"/>
          <a:sy n="40" d="100"/>
        </p:scale>
        <p:origin x="-1555" y="-11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06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B9-6422-4643-B82A-56D922C392C0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E1F84-90A1-4CBF-B0DD-133433403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425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613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1761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2" tIns="44448" rIns="90482" bIns="4444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4F61-2A59-4655-932C-BEB0DC80C290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141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4EB26-EEEA-429A-893F-3C3FC80DCA9B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87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F67A-8052-4D5F-BFEC-203317DFCAC7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965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F377-32F1-4B60-AA33-4DFAD6B9167A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9037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48FDC-6750-4FC8-A72D-8DD80F11ED00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33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6091F-6165-4DAE-9EF6-09336D37DEA7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86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FC5AB-80F8-4050-9473-D52BAB3A8C57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3430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AB90-BCE9-464E-8FA8-C61C7919C195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99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35B7-6515-4C0F-A9C2-65AC1AF5E6A8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85B9-EAB6-44E3-8567-107264A52B0C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17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8B82-DFE7-4034-A18A-0928F2231E94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6074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5D23-CCA8-4A26-9A57-E9B625BA2D73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b="1" dirty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C6EE-5D40-480F-A054-FAFFDB2A8BA9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ctr">
              <a:buNone/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CE608-54B6-4A04-AFA9-49D92AA300CA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6DE41-2D8D-434B-9BCD-DA3E0B2BF055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153-CA66-4522-A3D8-06C273F898C5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E19B-3B88-4C6D-9576-5BB76A6DD821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F8B1-64A4-4DF6-80F4-7F5A844E04A9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buNone/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5240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FBC92-FCEF-4A52-BDB2-CBA644092D1F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5240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BAE0-F2E5-4ED9-8968-78EE30F6137A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4DA-819C-4E59-8C3D-6552B946B17D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861A-46D8-463C-97F8-01533B204BF0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E86F-4A75-49B1-84A6-5054BB9C2A82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5E53C-43E4-4DE8-863D-E8DE55FFDFD3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F757-2640-4D19-A641-89C52FBC563B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E2AC-05D3-4CF5-8E2A-107154C697F0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381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6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28600"/>
            <a:ext cx="73834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868488"/>
            <a:ext cx="3962400" cy="4532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868488"/>
            <a:ext cx="3962400" cy="4532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52400" y="6534150"/>
            <a:ext cx="4648200" cy="3238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Statistics for Business and Economics, 6e © 2007 Pearson Education,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858000" y="653415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Chap 6-</a:t>
            </a:r>
            <a:fld id="{06F4519D-38AE-4C29-860C-1E2EA2FE02F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6481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DnDiag">
          <a:fgClr>
            <a:schemeClr val="bg2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DDE46-D9C7-4B28-AE1C-0E1935648D02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8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B4A214-060E-48C2-B70E-F0F24E3EC2BA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5" r:id="rId12"/>
    <p:sldLayoutId id="2147484386" r:id="rId13"/>
    <p:sldLayoutId id="2147483653" r:id="rId14"/>
    <p:sldLayoutId id="2147484387" r:id="rId15"/>
    <p:sldLayoutId id="2147484388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Microsoft_Office_Excel_97-2003_Worksheet1.xls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2.emf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sz="7100" b="1" dirty="0" smtClean="0"/>
              <a:t>Lecture 25</a:t>
            </a:r>
          </a:p>
          <a:p>
            <a:endParaRPr lang="en-US" sz="3000" dirty="0" smtClean="0"/>
          </a:p>
          <a:p>
            <a:r>
              <a:rPr lang="en-US" sz="3600" dirty="0" smtClean="0"/>
              <a:t>Dr. MUMTAZ AHMED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05930"/>
            <a:ext cx="89916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MTH 161: Introduction To Statistics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5378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Review of Previous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last lecture we discussed:</a:t>
            </a:r>
          </a:p>
          <a:p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Probability distributions of a Continuous random variable</a:t>
            </a:r>
          </a:p>
          <a:p>
            <a:pPr lvl="1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Uniform Distribution</a:t>
            </a:r>
          </a:p>
          <a:p>
            <a:pPr lvl="2">
              <a:buClr>
                <a:srgbClr val="D34817"/>
              </a:buClr>
            </a:pP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Properties of Uniform Distribution</a:t>
            </a:r>
          </a:p>
          <a:p>
            <a:pPr lvl="2">
              <a:buClr>
                <a:srgbClr val="D34817"/>
              </a:buClr>
            </a:pP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Generating Random numbers in MS-Excel</a:t>
            </a:r>
          </a:p>
          <a:p>
            <a:pPr lvl="2">
              <a:buClr>
                <a:srgbClr val="D34817"/>
              </a:buClr>
            </a:pP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Related examples</a:t>
            </a:r>
          </a:p>
          <a:p>
            <a:pPr lvl="0">
              <a:buClr>
                <a:srgbClr val="D34817"/>
              </a:buClr>
            </a:pP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92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 of Current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current lecture:</a:t>
            </a:r>
          </a:p>
          <a:p>
            <a:pPr marL="0" indent="0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Normal Distribution</a:t>
            </a:r>
          </a:p>
          <a:p>
            <a:pPr lvl="1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Probability Density Function of Normal Distribution</a:t>
            </a:r>
          </a:p>
          <a:p>
            <a:pPr lvl="1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Properties of Normal Distribution</a:t>
            </a:r>
          </a:p>
          <a:p>
            <a:pPr lvl="1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Related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36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457200"/>
            <a:ext cx="7010400" cy="83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/>
          <a:lstStyle/>
          <a:p>
            <a:pPr defTabSz="914400">
              <a:lnSpc>
                <a:spcPct val="95000"/>
              </a:lnSpc>
            </a:pPr>
            <a:r>
              <a:rPr lang="en-US" b="1" dirty="0">
                <a:solidFill>
                  <a:schemeClr val="tx1"/>
                </a:solidFill>
              </a:rPr>
              <a:t>The Normal Distribution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5324" y="1746250"/>
            <a:ext cx="7878763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pPr algn="just">
              <a:lnSpc>
                <a:spcPct val="150000"/>
              </a:lnSpc>
              <a:spcBef>
                <a:spcPct val="50000"/>
              </a:spcBef>
              <a:buSzPct val="80000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Normal Distribution is considered as the cornerstone of the modern Statistical Theory.</a:t>
            </a:r>
          </a:p>
          <a:p>
            <a:pPr algn="just">
              <a:lnSpc>
                <a:spcPct val="150000"/>
              </a:lnSpc>
              <a:spcBef>
                <a:spcPct val="50000"/>
              </a:spcBef>
              <a:buSzPct val="80000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  <a:buSzPct val="80000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 is also called Gaussian in the honor of great German Mathematician Carl F. Gauss (1777-1855).</a:t>
            </a:r>
          </a:p>
          <a:p>
            <a:pPr algn="just">
              <a:lnSpc>
                <a:spcPct val="150000"/>
              </a:lnSpc>
              <a:spcBef>
                <a:spcPct val="50000"/>
              </a:spcBef>
              <a:buSzPct val="80000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  <a:buSzPct val="80000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Karl Pearson called it Normal Distribution and it is best known by this name.</a:t>
            </a:r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04064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83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normAutofit/>
          </a:bodyPr>
          <a:lstStyle/>
          <a:p>
            <a:pPr defTabSz="914400">
              <a:lnSpc>
                <a:spcPct val="95000"/>
              </a:lnSpc>
            </a:pPr>
            <a:r>
              <a:rPr lang="en-US" b="1" dirty="0" smtClean="0">
                <a:solidFill>
                  <a:schemeClr val="tx1"/>
                </a:solidFill>
              </a:rPr>
              <a:t>Importance of Normal </a:t>
            </a:r>
            <a:r>
              <a:rPr lang="en-US" b="1" dirty="0">
                <a:solidFill>
                  <a:schemeClr val="tx1"/>
                </a:solidFill>
              </a:rPr>
              <a:t>Distribution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5324" y="1746250"/>
            <a:ext cx="7878763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pPr marL="0" indent="0" algn="just" defTabSz="914400">
              <a:spcBef>
                <a:spcPct val="50000"/>
              </a:spcBef>
              <a:buSzPct val="80000"/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Normal Distribution is useful because:</a:t>
            </a:r>
          </a:p>
          <a:p>
            <a:pPr algn="just">
              <a:spcBef>
                <a:spcPct val="50000"/>
              </a:spcBef>
              <a:buSzPct val="80000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Many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things actually are normally distributed, or very close to it. 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ct val="50000"/>
              </a:spcBef>
              <a:buSzPct val="80000"/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For example: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Height and intelligence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are approximately normally 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distributed, measurement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errors also often have a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normal distribution.</a:t>
            </a:r>
          </a:p>
          <a:p>
            <a:pPr algn="just">
              <a:spcBef>
                <a:spcPct val="50000"/>
              </a:spcBef>
              <a:buSzPct val="80000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normal distribution is easy to work with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mathematically.</a:t>
            </a:r>
          </a:p>
          <a:p>
            <a:pPr marL="533400" indent="-533400">
              <a:lnSpc>
                <a:spcPct val="110000"/>
              </a:lnSpc>
              <a:spcBef>
                <a:spcPct val="40000"/>
              </a:spcBef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Computations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probabilities are direct 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elegant.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533400" indent="-533400">
              <a:lnSpc>
                <a:spcPct val="110000"/>
              </a:lnSpc>
              <a:spcBef>
                <a:spcPct val="40000"/>
              </a:spcBef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33400" indent="-533400">
              <a:lnSpc>
                <a:spcPct val="110000"/>
              </a:lnSpc>
              <a:spcBef>
                <a:spcPct val="40000"/>
              </a:spcBef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normal probability distribution has led to good business decisions for a number of applications</a:t>
            </a:r>
          </a:p>
          <a:p>
            <a:pPr marL="0" indent="0" algn="just">
              <a:spcBef>
                <a:spcPct val="50000"/>
              </a:spcBef>
              <a:buSzPct val="80000"/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53681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83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normAutofit/>
          </a:bodyPr>
          <a:lstStyle/>
          <a:p>
            <a:pPr defTabSz="914400">
              <a:lnSpc>
                <a:spcPct val="95000"/>
              </a:lnSpc>
            </a:pPr>
            <a:r>
              <a:rPr lang="en-US" b="1" dirty="0" smtClean="0">
                <a:solidFill>
                  <a:schemeClr val="tx1"/>
                </a:solidFill>
              </a:rPr>
              <a:t>Importance of Normal </a:t>
            </a:r>
            <a:r>
              <a:rPr lang="en-US" b="1" dirty="0">
                <a:solidFill>
                  <a:schemeClr val="tx1"/>
                </a:solidFill>
              </a:rPr>
              <a:t>Distribution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5324" y="1746250"/>
            <a:ext cx="7878763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pPr algn="just">
              <a:spcBef>
                <a:spcPct val="50000"/>
              </a:spcBef>
              <a:buSzPct val="80000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many practical cases, the methods developed using normal theory work quite well even when the distribution is not normal. 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buSzPct val="80000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There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is a very strong connection between the size of a sample N and the extent to which a sampling distribution approaches the normal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form.</a:t>
            </a:r>
          </a:p>
          <a:p>
            <a:pPr marL="0" indent="0" algn="just">
              <a:spcBef>
                <a:spcPct val="50000"/>
              </a:spcBef>
              <a:buSzPct val="8000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Many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sampling distributions based on large N can be approximated by the normal distribution even though the population distribution itself is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normal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spcBef>
                <a:spcPct val="50000"/>
              </a:spcBef>
              <a:buSzPct val="8000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Hence we can say that: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533400" indent="-533400">
              <a:lnSpc>
                <a:spcPct val="110000"/>
              </a:lnSpc>
              <a:spcBef>
                <a:spcPct val="40000"/>
              </a:spcBef>
            </a:pPr>
            <a:r>
              <a:rPr lang="en-US" sz="2000" dirty="0"/>
              <a:t>The normal distribution closely approximates the probability distributions of a wide range of random variables.</a:t>
            </a:r>
          </a:p>
          <a:p>
            <a:pPr marL="0" indent="0" algn="just">
              <a:spcBef>
                <a:spcPct val="50000"/>
              </a:spcBef>
              <a:buSzPct val="80000"/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76443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457200"/>
            <a:ext cx="7010400" cy="83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/>
          <a:lstStyle/>
          <a:p>
            <a:pPr defTabSz="914400">
              <a:lnSpc>
                <a:spcPct val="95000"/>
              </a:lnSpc>
            </a:pPr>
            <a:r>
              <a:rPr lang="en-US" b="1" dirty="0">
                <a:solidFill>
                  <a:schemeClr val="tx1"/>
                </a:solidFill>
              </a:rPr>
              <a:t>The Normal Distribution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5325" y="1746250"/>
            <a:ext cx="4800600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0" indent="0" defTabSz="914400">
              <a:lnSpc>
                <a:spcPct val="80000"/>
              </a:lnSpc>
              <a:spcBef>
                <a:spcPct val="50000"/>
              </a:spcBef>
              <a:buSzPct val="80000"/>
            </a:pPr>
            <a:r>
              <a:rPr lang="en-US" sz="2000" dirty="0"/>
              <a:t> </a:t>
            </a:r>
            <a:r>
              <a:rPr lang="en-US" sz="2400" b="1" dirty="0">
                <a:solidFill>
                  <a:schemeClr val="bg1"/>
                </a:solidFill>
              </a:rPr>
              <a:t>‘</a:t>
            </a:r>
            <a:r>
              <a:rPr lang="en-US" sz="2400" b="1" dirty="0"/>
              <a:t>Bell </a:t>
            </a:r>
            <a:r>
              <a:rPr lang="en-US" sz="2400" b="1" dirty="0" smtClean="0"/>
              <a:t>Shaped</a:t>
            </a:r>
            <a:endParaRPr lang="en-US" sz="2400" b="1" dirty="0"/>
          </a:p>
          <a:p>
            <a:pPr marL="0" indent="0" defTabSz="914400">
              <a:lnSpc>
                <a:spcPct val="60000"/>
              </a:lnSpc>
              <a:spcBef>
                <a:spcPct val="50000"/>
              </a:spcBef>
              <a:buClr>
                <a:srgbClr val="FF3300"/>
              </a:buClr>
            </a:pPr>
            <a:r>
              <a:rPr lang="en-US" sz="2400" b="1" dirty="0">
                <a:solidFill>
                  <a:srgbClr val="F8F8F8"/>
                </a:solidFill>
              </a:rPr>
              <a:t>  </a:t>
            </a:r>
            <a:r>
              <a:rPr lang="en-US" sz="2400" b="1" dirty="0">
                <a:solidFill>
                  <a:srgbClr val="FF3300"/>
                </a:solidFill>
              </a:rPr>
              <a:t>Symmetrical</a:t>
            </a:r>
            <a:r>
              <a:rPr lang="en-US" sz="2400" b="1" dirty="0">
                <a:solidFill>
                  <a:srgbClr val="F8F8F8"/>
                </a:solidFill>
              </a:rPr>
              <a:t>  </a:t>
            </a:r>
            <a:r>
              <a:rPr lang="en-US" sz="2400" b="1" dirty="0">
                <a:solidFill>
                  <a:srgbClr val="FCD7A6"/>
                </a:solidFill>
              </a:rPr>
              <a:t>  </a:t>
            </a:r>
          </a:p>
          <a:p>
            <a:pPr marL="0" indent="0" defTabSz="914400">
              <a:lnSpc>
                <a:spcPct val="70000"/>
              </a:lnSpc>
              <a:spcBef>
                <a:spcPct val="50000"/>
              </a:spcBef>
              <a:buClr>
                <a:srgbClr val="339933"/>
              </a:buClr>
            </a:pPr>
            <a:r>
              <a:rPr lang="en-US" sz="2400" b="1" dirty="0">
                <a:solidFill>
                  <a:srgbClr val="FCD7A6"/>
                </a:solidFill>
              </a:rPr>
              <a:t>  </a:t>
            </a:r>
            <a:r>
              <a:rPr lang="en-US" sz="2400" b="1" dirty="0">
                <a:solidFill>
                  <a:srgbClr val="339933"/>
                </a:solidFill>
              </a:rPr>
              <a:t>Mean, Median and Mode</a:t>
            </a:r>
          </a:p>
          <a:p>
            <a:pPr marL="0" indent="0" defTabSz="914400">
              <a:lnSpc>
                <a:spcPct val="3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dirty="0">
                <a:solidFill>
                  <a:srgbClr val="339933"/>
                </a:solidFill>
              </a:rPr>
              <a:t>	 are Equal</a:t>
            </a:r>
            <a:endParaRPr lang="en-US" sz="2400" b="1" dirty="0"/>
          </a:p>
          <a:p>
            <a:pPr marL="0" indent="0" defTabSz="914400">
              <a:lnSpc>
                <a:spcPct val="8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dirty="0"/>
              <a:t>Location is determined by the mean, </a:t>
            </a:r>
            <a:r>
              <a:rPr lang="el-GR" sz="2400" b="1" dirty="0">
                <a:cs typeface="Arial" pitchFamily="34" charset="0"/>
                <a:sym typeface="Symbol" pitchFamily="18" charset="2"/>
              </a:rPr>
              <a:t>μ</a:t>
            </a:r>
          </a:p>
          <a:p>
            <a:pPr marL="0" indent="0" defTabSz="914400">
              <a:lnSpc>
                <a:spcPct val="8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dirty="0"/>
              <a:t>Spread is determined by the standard deviation, </a:t>
            </a:r>
            <a:r>
              <a:rPr lang="el-GR" sz="2400" b="1" dirty="0">
                <a:cs typeface="Arial" pitchFamily="34" charset="0"/>
                <a:sym typeface="Symbol" pitchFamily="18" charset="2"/>
              </a:rPr>
              <a:t>σ</a:t>
            </a:r>
            <a:r>
              <a:rPr lang="en-US" sz="2400" b="1" dirty="0"/>
              <a:t> </a:t>
            </a:r>
          </a:p>
          <a:p>
            <a:pPr marL="0" indent="0" defTabSz="914400">
              <a:lnSpc>
                <a:spcPct val="20000"/>
              </a:lnSpc>
              <a:spcBef>
                <a:spcPct val="50000"/>
              </a:spcBef>
            </a:pPr>
            <a:endParaRPr lang="en-US" sz="2400" b="1" dirty="0"/>
          </a:p>
          <a:p>
            <a:pPr marL="0" indent="0" defTabSz="914400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 dirty="0"/>
              <a:t>The random variable has an infinite theoretical range: </a:t>
            </a:r>
          </a:p>
          <a:p>
            <a:pPr marL="0" indent="0" defTabSz="914400">
              <a:lnSpc>
                <a:spcPct val="3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400" dirty="0" smtClean="0"/>
              <a:t>- </a:t>
            </a:r>
            <a:r>
              <a:rPr lang="en-US" sz="2400" b="1" dirty="0" smtClean="0">
                <a:sym typeface="Symbol" pitchFamily="18" charset="2"/>
              </a:rPr>
              <a:t>  </a:t>
            </a:r>
            <a:r>
              <a:rPr lang="en-US" sz="2400" b="1" dirty="0">
                <a:sym typeface="Symbol" pitchFamily="18" charset="2"/>
              </a:rPr>
              <a:t>to  </a:t>
            </a:r>
            <a:r>
              <a:rPr lang="en-US" sz="2400" b="1" dirty="0" smtClean="0">
                <a:sym typeface="Symbol" pitchFamily="18" charset="2"/>
              </a:rPr>
              <a:t>+ </a:t>
            </a:r>
            <a:r>
              <a:rPr lang="en-US" sz="2400" b="1" dirty="0">
                <a:sym typeface="Symbol" pitchFamily="18" charset="2"/>
              </a:rPr>
              <a:t></a:t>
            </a:r>
          </a:p>
        </p:txBody>
      </p:sp>
      <p:sp>
        <p:nvSpPr>
          <p:cNvPr id="173060" name="Rectangle 4"/>
          <p:cNvSpPr>
            <a:spLocks noChangeArrowheads="1"/>
          </p:cNvSpPr>
          <p:nvPr/>
        </p:nvSpPr>
        <p:spPr bwMode="auto">
          <a:xfrm>
            <a:off x="6324600" y="4800600"/>
            <a:ext cx="2249488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l" eaLnBrk="0" hangingPunct="0">
              <a:lnSpc>
                <a:spcPct val="50000"/>
              </a:lnSpc>
            </a:pPr>
            <a:r>
              <a:rPr lang="en-US" dirty="0">
                <a:solidFill>
                  <a:schemeClr val="folHlink"/>
                </a:solidFill>
              </a:rPr>
              <a:t>   </a:t>
            </a:r>
            <a:r>
              <a:rPr lang="en-US" dirty="0"/>
              <a:t>Mean </a:t>
            </a:r>
            <a:endParaRPr lang="en-US" dirty="0" smtClean="0"/>
          </a:p>
          <a:p>
            <a:pPr algn="l" eaLnBrk="0" hangingPunct="0">
              <a:lnSpc>
                <a:spcPct val="50000"/>
              </a:lnSpc>
            </a:pPr>
            <a:endParaRPr lang="en-US" dirty="0"/>
          </a:p>
          <a:p>
            <a:pPr algn="l" eaLnBrk="0" hangingPunct="0">
              <a:lnSpc>
                <a:spcPct val="50000"/>
              </a:lnSpc>
            </a:pPr>
            <a:r>
              <a:rPr lang="en-US" dirty="0"/>
              <a:t>= Median </a:t>
            </a:r>
          </a:p>
          <a:p>
            <a:pPr algn="l" eaLnBrk="0" hangingPunct="0">
              <a:lnSpc>
                <a:spcPct val="50000"/>
              </a:lnSpc>
            </a:pPr>
            <a:endParaRPr lang="en-US" dirty="0" smtClean="0"/>
          </a:p>
          <a:p>
            <a:pPr algn="l" eaLnBrk="0" hangingPunct="0">
              <a:lnSpc>
                <a:spcPct val="50000"/>
              </a:lnSpc>
            </a:pPr>
            <a:r>
              <a:rPr lang="en-US" dirty="0" smtClean="0"/>
              <a:t>= </a:t>
            </a:r>
            <a:r>
              <a:rPr lang="en-US" dirty="0"/>
              <a:t>Mode</a:t>
            </a:r>
          </a:p>
        </p:txBody>
      </p:sp>
      <p:sp>
        <p:nvSpPr>
          <p:cNvPr id="173061" name="Line 5"/>
          <p:cNvSpPr>
            <a:spLocks noChangeShapeType="1"/>
          </p:cNvSpPr>
          <p:nvPr/>
        </p:nvSpPr>
        <p:spPr bwMode="auto">
          <a:xfrm>
            <a:off x="7010400" y="4419600"/>
            <a:ext cx="0" cy="350838"/>
          </a:xfrm>
          <a:prstGeom prst="line">
            <a:avLst/>
          </a:prstGeom>
          <a:ln>
            <a:headEnd type="triangle" w="med" len="med"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73062" name="Freeform 6"/>
          <p:cNvSpPr>
            <a:spLocks/>
          </p:cNvSpPr>
          <p:nvPr/>
        </p:nvSpPr>
        <p:spPr bwMode="auto">
          <a:xfrm>
            <a:off x="7010400" y="2743200"/>
            <a:ext cx="1430338" cy="1144588"/>
          </a:xfrm>
          <a:custGeom>
            <a:avLst/>
            <a:gdLst>
              <a:gd name="T0" fmla="*/ 900 w 901"/>
              <a:gd name="T1" fmla="*/ 720 h 721"/>
              <a:gd name="T2" fmla="*/ 805 w 901"/>
              <a:gd name="T3" fmla="*/ 712 h 721"/>
              <a:gd name="T4" fmla="*/ 758 w 901"/>
              <a:gd name="T5" fmla="*/ 704 h 721"/>
              <a:gd name="T6" fmla="*/ 711 w 901"/>
              <a:gd name="T7" fmla="*/ 691 h 721"/>
              <a:gd name="T8" fmla="*/ 663 w 901"/>
              <a:gd name="T9" fmla="*/ 675 h 721"/>
              <a:gd name="T10" fmla="*/ 615 w 901"/>
              <a:gd name="T11" fmla="*/ 653 h 721"/>
              <a:gd name="T12" fmla="*/ 568 w 901"/>
              <a:gd name="T13" fmla="*/ 623 h 721"/>
              <a:gd name="T14" fmla="*/ 473 w 901"/>
              <a:gd name="T15" fmla="*/ 540 h 721"/>
              <a:gd name="T16" fmla="*/ 378 w 901"/>
              <a:gd name="T17" fmla="*/ 422 h 721"/>
              <a:gd name="T18" fmla="*/ 284 w 901"/>
              <a:gd name="T19" fmla="*/ 281 h 721"/>
              <a:gd name="T20" fmla="*/ 236 w 901"/>
              <a:gd name="T21" fmla="*/ 209 h 721"/>
              <a:gd name="T22" fmla="*/ 189 w 901"/>
              <a:gd name="T23" fmla="*/ 142 h 721"/>
              <a:gd name="T24" fmla="*/ 142 w 901"/>
              <a:gd name="T25" fmla="*/ 83 h 721"/>
              <a:gd name="T26" fmla="*/ 94 w 901"/>
              <a:gd name="T27" fmla="*/ 38 h 721"/>
              <a:gd name="T28" fmla="*/ 47 w 901"/>
              <a:gd name="T29" fmla="*/ 9 h 721"/>
              <a:gd name="T30" fmla="*/ 0 w 901"/>
              <a:gd name="T31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01" h="721">
                <a:moveTo>
                  <a:pt x="900" y="720"/>
                </a:moveTo>
                <a:lnTo>
                  <a:pt x="805" y="712"/>
                </a:lnTo>
                <a:lnTo>
                  <a:pt x="758" y="704"/>
                </a:lnTo>
                <a:lnTo>
                  <a:pt x="711" y="691"/>
                </a:lnTo>
                <a:lnTo>
                  <a:pt x="663" y="675"/>
                </a:lnTo>
                <a:lnTo>
                  <a:pt x="615" y="653"/>
                </a:lnTo>
                <a:lnTo>
                  <a:pt x="568" y="623"/>
                </a:lnTo>
                <a:lnTo>
                  <a:pt x="473" y="540"/>
                </a:lnTo>
                <a:lnTo>
                  <a:pt x="378" y="422"/>
                </a:lnTo>
                <a:lnTo>
                  <a:pt x="284" y="281"/>
                </a:lnTo>
                <a:lnTo>
                  <a:pt x="236" y="209"/>
                </a:lnTo>
                <a:lnTo>
                  <a:pt x="189" y="142"/>
                </a:lnTo>
                <a:lnTo>
                  <a:pt x="142" y="83"/>
                </a:lnTo>
                <a:lnTo>
                  <a:pt x="94" y="38"/>
                </a:lnTo>
                <a:lnTo>
                  <a:pt x="47" y="9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3" name="Freeform 7"/>
          <p:cNvSpPr>
            <a:spLocks/>
          </p:cNvSpPr>
          <p:nvPr/>
        </p:nvSpPr>
        <p:spPr bwMode="auto">
          <a:xfrm>
            <a:off x="5562600" y="2743200"/>
            <a:ext cx="1430338" cy="1144588"/>
          </a:xfrm>
          <a:custGeom>
            <a:avLst/>
            <a:gdLst>
              <a:gd name="T0" fmla="*/ 0 w 901"/>
              <a:gd name="T1" fmla="*/ 720 h 721"/>
              <a:gd name="T2" fmla="*/ 95 w 901"/>
              <a:gd name="T3" fmla="*/ 712 h 721"/>
              <a:gd name="T4" fmla="*/ 142 w 901"/>
              <a:gd name="T5" fmla="*/ 704 h 721"/>
              <a:gd name="T6" fmla="*/ 189 w 901"/>
              <a:gd name="T7" fmla="*/ 691 h 721"/>
              <a:gd name="T8" fmla="*/ 237 w 901"/>
              <a:gd name="T9" fmla="*/ 675 h 721"/>
              <a:gd name="T10" fmla="*/ 284 w 901"/>
              <a:gd name="T11" fmla="*/ 653 h 721"/>
              <a:gd name="T12" fmla="*/ 331 w 901"/>
              <a:gd name="T13" fmla="*/ 623 h 721"/>
              <a:gd name="T14" fmla="*/ 426 w 901"/>
              <a:gd name="T15" fmla="*/ 540 h 721"/>
              <a:gd name="T16" fmla="*/ 521 w 901"/>
              <a:gd name="T17" fmla="*/ 422 h 721"/>
              <a:gd name="T18" fmla="*/ 616 w 901"/>
              <a:gd name="T19" fmla="*/ 281 h 721"/>
              <a:gd name="T20" fmla="*/ 663 w 901"/>
              <a:gd name="T21" fmla="*/ 209 h 721"/>
              <a:gd name="T22" fmla="*/ 710 w 901"/>
              <a:gd name="T23" fmla="*/ 142 h 721"/>
              <a:gd name="T24" fmla="*/ 757 w 901"/>
              <a:gd name="T25" fmla="*/ 83 h 721"/>
              <a:gd name="T26" fmla="*/ 805 w 901"/>
              <a:gd name="T27" fmla="*/ 38 h 721"/>
              <a:gd name="T28" fmla="*/ 852 w 901"/>
              <a:gd name="T29" fmla="*/ 9 h 721"/>
              <a:gd name="T30" fmla="*/ 900 w 901"/>
              <a:gd name="T31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01" h="721">
                <a:moveTo>
                  <a:pt x="0" y="720"/>
                </a:moveTo>
                <a:lnTo>
                  <a:pt x="95" y="712"/>
                </a:lnTo>
                <a:lnTo>
                  <a:pt x="142" y="704"/>
                </a:lnTo>
                <a:lnTo>
                  <a:pt x="189" y="691"/>
                </a:lnTo>
                <a:lnTo>
                  <a:pt x="237" y="675"/>
                </a:lnTo>
                <a:lnTo>
                  <a:pt x="284" y="653"/>
                </a:lnTo>
                <a:lnTo>
                  <a:pt x="331" y="623"/>
                </a:lnTo>
                <a:lnTo>
                  <a:pt x="426" y="540"/>
                </a:lnTo>
                <a:lnTo>
                  <a:pt x="521" y="422"/>
                </a:lnTo>
                <a:lnTo>
                  <a:pt x="616" y="281"/>
                </a:lnTo>
                <a:lnTo>
                  <a:pt x="663" y="209"/>
                </a:lnTo>
                <a:lnTo>
                  <a:pt x="710" y="142"/>
                </a:lnTo>
                <a:lnTo>
                  <a:pt x="757" y="83"/>
                </a:lnTo>
                <a:lnTo>
                  <a:pt x="805" y="38"/>
                </a:lnTo>
                <a:lnTo>
                  <a:pt x="852" y="9"/>
                </a:lnTo>
                <a:lnTo>
                  <a:pt x="900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4" name="Line 8"/>
          <p:cNvSpPr>
            <a:spLocks noChangeShapeType="1"/>
          </p:cNvSpPr>
          <p:nvPr/>
        </p:nvSpPr>
        <p:spPr bwMode="auto">
          <a:xfrm>
            <a:off x="7010400" y="2743200"/>
            <a:ext cx="0" cy="12192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73065" name="Freeform 9"/>
          <p:cNvSpPr>
            <a:spLocks/>
          </p:cNvSpPr>
          <p:nvPr/>
        </p:nvSpPr>
        <p:spPr bwMode="auto">
          <a:xfrm>
            <a:off x="5486400" y="2743200"/>
            <a:ext cx="3005138" cy="1214438"/>
          </a:xfrm>
          <a:custGeom>
            <a:avLst/>
            <a:gdLst>
              <a:gd name="T0" fmla="*/ 0 w 1893"/>
              <a:gd name="T1" fmla="*/ 0 h 765"/>
              <a:gd name="T2" fmla="*/ 0 w 1893"/>
              <a:gd name="T3" fmla="*/ 764 h 765"/>
              <a:gd name="T4" fmla="*/ 1892 w 1893"/>
              <a:gd name="T5" fmla="*/ 764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93" h="765">
                <a:moveTo>
                  <a:pt x="0" y="0"/>
                </a:moveTo>
                <a:lnTo>
                  <a:pt x="0" y="764"/>
                </a:lnTo>
                <a:lnTo>
                  <a:pt x="1892" y="764"/>
                </a:ln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8" name="Rectangle 32"/>
          <p:cNvSpPr>
            <a:spLocks noChangeArrowheads="1"/>
          </p:cNvSpPr>
          <p:nvPr/>
        </p:nvSpPr>
        <p:spPr bwMode="auto">
          <a:xfrm>
            <a:off x="8485188" y="3743325"/>
            <a:ext cx="310984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b="1" dirty="0">
                <a:solidFill>
                  <a:srgbClr val="339933"/>
                </a:solidFill>
              </a:rPr>
              <a:t>x</a:t>
            </a:r>
          </a:p>
        </p:txBody>
      </p:sp>
      <p:sp>
        <p:nvSpPr>
          <p:cNvPr id="173089" name="Rectangle 33"/>
          <p:cNvSpPr>
            <a:spLocks noChangeArrowheads="1"/>
          </p:cNvSpPr>
          <p:nvPr/>
        </p:nvSpPr>
        <p:spPr bwMode="auto">
          <a:xfrm>
            <a:off x="5181600" y="2209800"/>
            <a:ext cx="541816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b="1" dirty="0">
                <a:solidFill>
                  <a:srgbClr val="339933"/>
                </a:solidFill>
              </a:rPr>
              <a:t>f(x)</a:t>
            </a:r>
          </a:p>
        </p:txBody>
      </p:sp>
      <p:sp>
        <p:nvSpPr>
          <p:cNvPr id="173090" name="Rectangle 34"/>
          <p:cNvSpPr>
            <a:spLocks noChangeArrowheads="1"/>
          </p:cNvSpPr>
          <p:nvPr/>
        </p:nvSpPr>
        <p:spPr bwMode="auto">
          <a:xfrm>
            <a:off x="6858000" y="3962400"/>
            <a:ext cx="466725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l" eaLnBrk="0" hangingPunct="0"/>
            <a:r>
              <a:rPr lang="el-GR" dirty="0">
                <a:cs typeface="Arial" pitchFamily="34" charset="0"/>
              </a:rPr>
              <a:t>μ</a:t>
            </a:r>
          </a:p>
        </p:txBody>
      </p:sp>
      <p:sp>
        <p:nvSpPr>
          <p:cNvPr id="173091" name="Text Box 35"/>
          <p:cNvSpPr txBox="1">
            <a:spLocks noChangeArrowheads="1"/>
          </p:cNvSpPr>
          <p:nvPr/>
        </p:nvSpPr>
        <p:spPr bwMode="auto">
          <a:xfrm>
            <a:off x="7086600" y="3352800"/>
            <a:ext cx="457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l-GR" b="0" dirty="0">
                <a:cs typeface="Arial" pitchFamily="34" charset="0"/>
                <a:sym typeface="Symbol" pitchFamily="18" charset="2"/>
              </a:rPr>
              <a:t>σ</a:t>
            </a:r>
            <a:endParaRPr lang="el-GR" b="0" dirty="0">
              <a:cs typeface="Arial" pitchFamily="34" charset="0"/>
            </a:endParaRPr>
          </a:p>
        </p:txBody>
      </p:sp>
      <p:sp>
        <p:nvSpPr>
          <p:cNvPr id="173092" name="Line 36"/>
          <p:cNvSpPr>
            <a:spLocks noChangeShapeType="1"/>
          </p:cNvSpPr>
          <p:nvPr/>
        </p:nvSpPr>
        <p:spPr bwMode="auto">
          <a:xfrm flipH="1">
            <a:off x="7010400" y="3352800"/>
            <a:ext cx="533400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00153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990600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dirty="0"/>
              <a:t>The Normal Probability </a:t>
            </a:r>
            <a:br>
              <a:rPr lang="en-US" dirty="0"/>
            </a:br>
            <a:r>
              <a:rPr lang="en-US" dirty="0"/>
              <a:t>Density Function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102711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formula for the normal probability density function is</a:t>
            </a:r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228600" y="3657600"/>
            <a:ext cx="8763000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000" b="0" dirty="0"/>
              <a:t>Where	e = the mathematical constant approximated by 2.71828</a:t>
            </a:r>
          </a:p>
          <a:p>
            <a:pPr algn="l"/>
            <a:r>
              <a:rPr lang="en-US" sz="2000" b="0" dirty="0"/>
              <a:t>	</a:t>
            </a:r>
            <a:r>
              <a:rPr lang="el-GR" sz="2000" b="0" dirty="0"/>
              <a:t>π</a:t>
            </a:r>
            <a:r>
              <a:rPr lang="en-US" sz="2000" b="0" dirty="0"/>
              <a:t> = the mathematical constant approximated by 3.14159</a:t>
            </a:r>
          </a:p>
          <a:p>
            <a:pPr algn="l"/>
            <a:r>
              <a:rPr lang="en-US" sz="2000" b="0" dirty="0"/>
              <a:t>	</a:t>
            </a:r>
            <a:r>
              <a:rPr lang="el-GR" sz="2000" b="0" dirty="0"/>
              <a:t>μ</a:t>
            </a:r>
            <a:r>
              <a:rPr lang="en-US" sz="2000" b="0" dirty="0"/>
              <a:t> = the population mean</a:t>
            </a:r>
          </a:p>
          <a:p>
            <a:pPr algn="l"/>
            <a:r>
              <a:rPr lang="en-US" sz="2000" b="0" dirty="0"/>
              <a:t>	</a:t>
            </a:r>
            <a:r>
              <a:rPr lang="el-GR" sz="2000" b="0" dirty="0"/>
              <a:t>σ</a:t>
            </a:r>
            <a:r>
              <a:rPr lang="en-US" sz="2000" b="0" dirty="0"/>
              <a:t> = the population standard deviation</a:t>
            </a:r>
          </a:p>
          <a:p>
            <a:pPr algn="l"/>
            <a:r>
              <a:rPr lang="en-US" sz="2000" b="0" dirty="0"/>
              <a:t>	x = any value of the continuous variable, </a:t>
            </a:r>
            <a:r>
              <a:rPr lang="en-US" sz="2400" b="0" dirty="0">
                <a:sym typeface="Symbol" pitchFamily="18" charset="2"/>
              </a:rPr>
              <a:t> &lt; x &lt; </a:t>
            </a:r>
            <a:r>
              <a:rPr lang="en-US" sz="2400" b="0" dirty="0" smtClean="0">
                <a:sym typeface="Symbol" pitchFamily="18" charset="2"/>
              </a:rPr>
              <a:t></a:t>
            </a:r>
          </a:p>
          <a:p>
            <a:pPr algn="l"/>
            <a:endParaRPr lang="en-US" sz="2400" dirty="0">
              <a:sym typeface="Symbol" pitchFamily="18" charset="2"/>
            </a:endParaRPr>
          </a:p>
          <a:p>
            <a:r>
              <a:rPr kumimoji="1"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 is </a:t>
            </a:r>
            <a:r>
              <a:rPr kumimoji="1" lang="en-US" sz="2400" dirty="0" err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r.v</a:t>
            </a:r>
            <a:r>
              <a:rPr kumimoji="1"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 which follows Normal Distribution with </a:t>
            </a:r>
            <a:r>
              <a:rPr kumimoji="1" lang="en-US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mean ‘</a:t>
            </a:r>
            <a:r>
              <a:rPr lang="el-GR" sz="2400" b="1" dirty="0" smtClean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’ </a:t>
            </a:r>
            <a:r>
              <a:rPr kumimoji="1" lang="en-US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kumimoji="1"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and </a:t>
            </a:r>
            <a:r>
              <a:rPr kumimoji="1" lang="en-US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variance  ‘</a:t>
            </a:r>
            <a:r>
              <a:rPr lang="el-GR" sz="2400" b="1" dirty="0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z="2400" b="1" baseline="30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kumimoji="1"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we use the notation:</a:t>
            </a:r>
            <a:endParaRPr lang="en-US" sz="2400" b="0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068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37309264"/>
              </p:ext>
            </p:extLst>
          </p:nvPr>
        </p:nvGraphicFramePr>
        <p:xfrm>
          <a:off x="2608263" y="2209800"/>
          <a:ext cx="3619500" cy="1358900"/>
        </p:xfrm>
        <a:graphic>
          <a:graphicData uri="http://schemas.openxmlformats.org/presentationml/2006/ole">
            <p:oleObj spid="_x0000_s3136" name="Equation" r:id="rId3" imgW="1320480" imgH="495000" progId="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06474704"/>
              </p:ext>
            </p:extLst>
          </p:nvPr>
        </p:nvGraphicFramePr>
        <p:xfrm>
          <a:off x="4572000" y="6081712"/>
          <a:ext cx="1649413" cy="471488"/>
        </p:xfrm>
        <a:graphic>
          <a:graphicData uri="http://schemas.openxmlformats.org/presentationml/2006/ole">
            <p:oleObj spid="_x0000_s3137" name="Equation" r:id="rId4" imgW="80010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0530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9906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200" dirty="0" smtClean="0"/>
              <a:t>Plotting Normal Probability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Density </a:t>
            </a:r>
            <a:r>
              <a:rPr lang="en-US" sz="3200" dirty="0" smtClean="0"/>
              <a:t>Function in MS-Excel</a:t>
            </a:r>
            <a:endParaRPr lang="en-US" sz="3200" dirty="0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868488"/>
            <a:ext cx="8763000" cy="44561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Working Steps in MS-Excel: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Take Mean and SD (any values)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Take any X values from -5 to +5 with a step size of 1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Calculate normal probabilities using the probability density function formula with corresponding to each value of x.</a:t>
            </a: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Construct a Scatter plot of X against f(x) to get Bell-Shaped Curve.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45919443"/>
              </p:ext>
            </p:extLst>
          </p:nvPr>
        </p:nvGraphicFramePr>
        <p:xfrm>
          <a:off x="2684463" y="4196487"/>
          <a:ext cx="2420937" cy="908913"/>
        </p:xfrm>
        <a:graphic>
          <a:graphicData uri="http://schemas.openxmlformats.org/presentationml/2006/ole">
            <p:oleObj spid="_x0000_s20500" name="Equation" r:id="rId3" imgW="1320227" imgH="495085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59506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304800"/>
            <a:ext cx="6713538" cy="990600"/>
          </a:xfrm>
        </p:spPr>
        <p:txBody>
          <a:bodyPr>
            <a:normAutofit/>
          </a:bodyPr>
          <a:lstStyle/>
          <a:p>
            <a:pPr algn="ctr" defTabSz="914400">
              <a:lnSpc>
                <a:spcPct val="80000"/>
              </a:lnSpc>
            </a:pPr>
            <a:r>
              <a:rPr lang="en-US" sz="3900" b="1" dirty="0">
                <a:solidFill>
                  <a:schemeClr val="tx1"/>
                </a:solidFill>
              </a:rPr>
              <a:t>The Normal Distribution Shape</a:t>
            </a:r>
          </a:p>
        </p:txBody>
      </p:sp>
      <p:sp>
        <p:nvSpPr>
          <p:cNvPr id="177155" name="Line 3"/>
          <p:cNvSpPr>
            <a:spLocks noChangeShapeType="1"/>
          </p:cNvSpPr>
          <p:nvPr/>
        </p:nvSpPr>
        <p:spPr bwMode="auto">
          <a:xfrm flipV="1">
            <a:off x="4267200" y="3429000"/>
            <a:ext cx="762000" cy="0"/>
          </a:xfrm>
          <a:prstGeom prst="line">
            <a:avLst/>
          </a:prstGeom>
          <a:ln>
            <a:headEnd type="stealth" w="med" len="med"/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7156" name="Freeform 4"/>
          <p:cNvSpPr>
            <a:spLocks/>
          </p:cNvSpPr>
          <p:nvPr/>
        </p:nvSpPr>
        <p:spPr bwMode="auto">
          <a:xfrm>
            <a:off x="1828800" y="2133600"/>
            <a:ext cx="5029200" cy="2438400"/>
          </a:xfrm>
          <a:custGeom>
            <a:avLst/>
            <a:gdLst>
              <a:gd name="T0" fmla="*/ 0 w 1893"/>
              <a:gd name="T1" fmla="*/ 0 h 765"/>
              <a:gd name="T2" fmla="*/ 0 w 1893"/>
              <a:gd name="T3" fmla="*/ 764 h 765"/>
              <a:gd name="T4" fmla="*/ 1892 w 1893"/>
              <a:gd name="T5" fmla="*/ 764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93" h="765">
                <a:moveTo>
                  <a:pt x="0" y="0"/>
                </a:moveTo>
                <a:lnTo>
                  <a:pt x="0" y="764"/>
                </a:lnTo>
                <a:lnTo>
                  <a:pt x="1892" y="764"/>
                </a:ln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77157" name="Line 5"/>
          <p:cNvSpPr>
            <a:spLocks noChangeShapeType="1"/>
          </p:cNvSpPr>
          <p:nvPr/>
        </p:nvSpPr>
        <p:spPr bwMode="auto">
          <a:xfrm>
            <a:off x="2900363" y="236855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58" name="Line 6"/>
          <p:cNvSpPr>
            <a:spLocks noChangeShapeType="1"/>
          </p:cNvSpPr>
          <p:nvPr/>
        </p:nvSpPr>
        <p:spPr bwMode="auto">
          <a:xfrm>
            <a:off x="2900363" y="249078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59" name="Line 7"/>
          <p:cNvSpPr>
            <a:spLocks noChangeShapeType="1"/>
          </p:cNvSpPr>
          <p:nvPr/>
        </p:nvSpPr>
        <p:spPr bwMode="auto">
          <a:xfrm>
            <a:off x="2900363" y="261143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60" name="Line 8"/>
          <p:cNvSpPr>
            <a:spLocks noChangeShapeType="1"/>
          </p:cNvSpPr>
          <p:nvPr/>
        </p:nvSpPr>
        <p:spPr bwMode="auto">
          <a:xfrm>
            <a:off x="2900363" y="273367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61" name="Line 9"/>
          <p:cNvSpPr>
            <a:spLocks noChangeShapeType="1"/>
          </p:cNvSpPr>
          <p:nvPr/>
        </p:nvSpPr>
        <p:spPr bwMode="auto">
          <a:xfrm>
            <a:off x="2900363" y="28543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62" name="Line 10"/>
          <p:cNvSpPr>
            <a:spLocks noChangeShapeType="1"/>
          </p:cNvSpPr>
          <p:nvPr/>
        </p:nvSpPr>
        <p:spPr bwMode="auto">
          <a:xfrm>
            <a:off x="2900363" y="297656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63" name="Line 11"/>
          <p:cNvSpPr>
            <a:spLocks noChangeShapeType="1"/>
          </p:cNvSpPr>
          <p:nvPr/>
        </p:nvSpPr>
        <p:spPr bwMode="auto">
          <a:xfrm>
            <a:off x="2900363" y="309721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64" name="Line 12"/>
          <p:cNvSpPr>
            <a:spLocks noChangeShapeType="1"/>
          </p:cNvSpPr>
          <p:nvPr/>
        </p:nvSpPr>
        <p:spPr bwMode="auto">
          <a:xfrm>
            <a:off x="2900363" y="321945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65" name="Line 13"/>
          <p:cNvSpPr>
            <a:spLocks noChangeShapeType="1"/>
          </p:cNvSpPr>
          <p:nvPr/>
        </p:nvSpPr>
        <p:spPr bwMode="auto">
          <a:xfrm>
            <a:off x="2900363" y="33401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66" name="Line 14"/>
          <p:cNvSpPr>
            <a:spLocks noChangeShapeType="1"/>
          </p:cNvSpPr>
          <p:nvPr/>
        </p:nvSpPr>
        <p:spPr bwMode="auto">
          <a:xfrm>
            <a:off x="2900363" y="346075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67" name="Line 15"/>
          <p:cNvSpPr>
            <a:spLocks noChangeShapeType="1"/>
          </p:cNvSpPr>
          <p:nvPr/>
        </p:nvSpPr>
        <p:spPr bwMode="auto">
          <a:xfrm>
            <a:off x="5918200" y="35893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68" name="Line 16"/>
          <p:cNvSpPr>
            <a:spLocks noChangeShapeType="1"/>
          </p:cNvSpPr>
          <p:nvPr/>
        </p:nvSpPr>
        <p:spPr bwMode="auto">
          <a:xfrm>
            <a:off x="5618163" y="35893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69" name="Line 17"/>
          <p:cNvSpPr>
            <a:spLocks noChangeShapeType="1"/>
          </p:cNvSpPr>
          <p:nvPr/>
        </p:nvSpPr>
        <p:spPr bwMode="auto">
          <a:xfrm>
            <a:off x="5316538" y="35893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70" name="Line 18"/>
          <p:cNvSpPr>
            <a:spLocks noChangeShapeType="1"/>
          </p:cNvSpPr>
          <p:nvPr/>
        </p:nvSpPr>
        <p:spPr bwMode="auto">
          <a:xfrm>
            <a:off x="5016500" y="35893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71" name="Line 19"/>
          <p:cNvSpPr>
            <a:spLocks noChangeShapeType="1"/>
          </p:cNvSpPr>
          <p:nvPr/>
        </p:nvSpPr>
        <p:spPr bwMode="auto">
          <a:xfrm>
            <a:off x="4716463" y="35893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72" name="Line 20"/>
          <p:cNvSpPr>
            <a:spLocks noChangeShapeType="1"/>
          </p:cNvSpPr>
          <p:nvPr/>
        </p:nvSpPr>
        <p:spPr bwMode="auto">
          <a:xfrm>
            <a:off x="4416425" y="35893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73" name="Line 21"/>
          <p:cNvSpPr>
            <a:spLocks noChangeShapeType="1"/>
          </p:cNvSpPr>
          <p:nvPr/>
        </p:nvSpPr>
        <p:spPr bwMode="auto">
          <a:xfrm>
            <a:off x="4116388" y="35893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74" name="Line 22"/>
          <p:cNvSpPr>
            <a:spLocks noChangeShapeType="1"/>
          </p:cNvSpPr>
          <p:nvPr/>
        </p:nvSpPr>
        <p:spPr bwMode="auto">
          <a:xfrm>
            <a:off x="3816350" y="35893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75" name="Line 23"/>
          <p:cNvSpPr>
            <a:spLocks noChangeShapeType="1"/>
          </p:cNvSpPr>
          <p:nvPr/>
        </p:nvSpPr>
        <p:spPr bwMode="auto">
          <a:xfrm>
            <a:off x="3514725" y="35893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76" name="Line 24"/>
          <p:cNvSpPr>
            <a:spLocks noChangeShapeType="1"/>
          </p:cNvSpPr>
          <p:nvPr/>
        </p:nvSpPr>
        <p:spPr bwMode="auto">
          <a:xfrm>
            <a:off x="3214688" y="35893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77" name="Rectangle 25"/>
          <p:cNvSpPr>
            <a:spLocks noChangeArrowheads="1"/>
          </p:cNvSpPr>
          <p:nvPr/>
        </p:nvSpPr>
        <p:spPr bwMode="auto">
          <a:xfrm>
            <a:off x="2787650" y="2884488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78" name="Rectangle 26"/>
          <p:cNvSpPr>
            <a:spLocks noChangeArrowheads="1"/>
          </p:cNvSpPr>
          <p:nvPr/>
        </p:nvSpPr>
        <p:spPr bwMode="auto">
          <a:xfrm>
            <a:off x="4324350" y="3559175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79" name="Rectangle 27"/>
          <p:cNvSpPr>
            <a:spLocks noChangeArrowheads="1"/>
          </p:cNvSpPr>
          <p:nvPr/>
        </p:nvSpPr>
        <p:spPr bwMode="auto">
          <a:xfrm>
            <a:off x="7010400" y="4572000"/>
            <a:ext cx="35083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>
                <a:solidFill>
                  <a:srgbClr val="339933"/>
                </a:solidFill>
              </a:rPr>
              <a:t>x</a:t>
            </a:r>
          </a:p>
        </p:txBody>
      </p:sp>
      <p:sp>
        <p:nvSpPr>
          <p:cNvPr id="177180" name="Rectangle 28"/>
          <p:cNvSpPr>
            <a:spLocks noChangeArrowheads="1"/>
          </p:cNvSpPr>
          <p:nvPr/>
        </p:nvSpPr>
        <p:spPr bwMode="auto">
          <a:xfrm>
            <a:off x="1295400" y="1524000"/>
            <a:ext cx="65563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>
                <a:solidFill>
                  <a:srgbClr val="339933"/>
                </a:solidFill>
              </a:rPr>
              <a:t>f(x)</a:t>
            </a:r>
          </a:p>
        </p:txBody>
      </p:sp>
      <p:sp>
        <p:nvSpPr>
          <p:cNvPr id="177181" name="Rectangle 29"/>
          <p:cNvSpPr>
            <a:spLocks noChangeArrowheads="1"/>
          </p:cNvSpPr>
          <p:nvPr/>
        </p:nvSpPr>
        <p:spPr bwMode="auto">
          <a:xfrm>
            <a:off x="4114800" y="4572000"/>
            <a:ext cx="4794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l" eaLnBrk="0" hangingPunct="0"/>
            <a:r>
              <a:rPr lang="el-GR" dirty="0">
                <a:solidFill>
                  <a:srgbClr val="339933"/>
                </a:solidFill>
                <a:cs typeface="Arial" pitchFamily="34" charset="0"/>
              </a:rPr>
              <a:t>μ</a:t>
            </a:r>
          </a:p>
        </p:txBody>
      </p:sp>
      <p:sp>
        <p:nvSpPr>
          <p:cNvPr id="177182" name="Rectangle 30"/>
          <p:cNvSpPr>
            <a:spLocks noChangeArrowheads="1"/>
          </p:cNvSpPr>
          <p:nvPr/>
        </p:nvSpPr>
        <p:spPr bwMode="auto">
          <a:xfrm>
            <a:off x="4495800" y="3352800"/>
            <a:ext cx="4794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l" eaLnBrk="0" hangingPunct="0"/>
            <a:r>
              <a:rPr lang="el-GR" dirty="0">
                <a:solidFill>
                  <a:srgbClr val="339933"/>
                </a:solidFill>
                <a:cs typeface="Arial" pitchFamily="34" charset="0"/>
              </a:rPr>
              <a:t>σ</a:t>
            </a:r>
          </a:p>
        </p:txBody>
      </p:sp>
      <p:sp>
        <p:nvSpPr>
          <p:cNvPr id="177183" name="Freeform 31"/>
          <p:cNvSpPr>
            <a:spLocks/>
          </p:cNvSpPr>
          <p:nvPr/>
        </p:nvSpPr>
        <p:spPr bwMode="auto">
          <a:xfrm>
            <a:off x="4267200" y="2590800"/>
            <a:ext cx="2438400" cy="1905000"/>
          </a:xfrm>
          <a:custGeom>
            <a:avLst/>
            <a:gdLst>
              <a:gd name="T0" fmla="*/ 900 w 901"/>
              <a:gd name="T1" fmla="*/ 720 h 721"/>
              <a:gd name="T2" fmla="*/ 805 w 901"/>
              <a:gd name="T3" fmla="*/ 712 h 721"/>
              <a:gd name="T4" fmla="*/ 758 w 901"/>
              <a:gd name="T5" fmla="*/ 704 h 721"/>
              <a:gd name="T6" fmla="*/ 711 w 901"/>
              <a:gd name="T7" fmla="*/ 691 h 721"/>
              <a:gd name="T8" fmla="*/ 663 w 901"/>
              <a:gd name="T9" fmla="*/ 675 h 721"/>
              <a:gd name="T10" fmla="*/ 615 w 901"/>
              <a:gd name="T11" fmla="*/ 653 h 721"/>
              <a:gd name="T12" fmla="*/ 568 w 901"/>
              <a:gd name="T13" fmla="*/ 623 h 721"/>
              <a:gd name="T14" fmla="*/ 473 w 901"/>
              <a:gd name="T15" fmla="*/ 540 h 721"/>
              <a:gd name="T16" fmla="*/ 378 w 901"/>
              <a:gd name="T17" fmla="*/ 422 h 721"/>
              <a:gd name="T18" fmla="*/ 284 w 901"/>
              <a:gd name="T19" fmla="*/ 281 h 721"/>
              <a:gd name="T20" fmla="*/ 236 w 901"/>
              <a:gd name="T21" fmla="*/ 209 h 721"/>
              <a:gd name="T22" fmla="*/ 189 w 901"/>
              <a:gd name="T23" fmla="*/ 142 h 721"/>
              <a:gd name="T24" fmla="*/ 142 w 901"/>
              <a:gd name="T25" fmla="*/ 83 h 721"/>
              <a:gd name="T26" fmla="*/ 94 w 901"/>
              <a:gd name="T27" fmla="*/ 38 h 721"/>
              <a:gd name="T28" fmla="*/ 47 w 901"/>
              <a:gd name="T29" fmla="*/ 9 h 721"/>
              <a:gd name="T30" fmla="*/ 0 w 901"/>
              <a:gd name="T31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01" h="721">
                <a:moveTo>
                  <a:pt x="900" y="720"/>
                </a:moveTo>
                <a:lnTo>
                  <a:pt x="805" y="712"/>
                </a:lnTo>
                <a:lnTo>
                  <a:pt x="758" y="704"/>
                </a:lnTo>
                <a:lnTo>
                  <a:pt x="711" y="691"/>
                </a:lnTo>
                <a:lnTo>
                  <a:pt x="663" y="675"/>
                </a:lnTo>
                <a:lnTo>
                  <a:pt x="615" y="653"/>
                </a:lnTo>
                <a:lnTo>
                  <a:pt x="568" y="623"/>
                </a:lnTo>
                <a:lnTo>
                  <a:pt x="473" y="540"/>
                </a:lnTo>
                <a:lnTo>
                  <a:pt x="378" y="422"/>
                </a:lnTo>
                <a:lnTo>
                  <a:pt x="284" y="281"/>
                </a:lnTo>
                <a:lnTo>
                  <a:pt x="236" y="209"/>
                </a:lnTo>
                <a:lnTo>
                  <a:pt x="189" y="142"/>
                </a:lnTo>
                <a:lnTo>
                  <a:pt x="142" y="83"/>
                </a:lnTo>
                <a:lnTo>
                  <a:pt x="94" y="38"/>
                </a:lnTo>
                <a:lnTo>
                  <a:pt x="47" y="9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7184" name="Freeform 32"/>
          <p:cNvSpPr>
            <a:spLocks/>
          </p:cNvSpPr>
          <p:nvPr/>
        </p:nvSpPr>
        <p:spPr bwMode="auto">
          <a:xfrm>
            <a:off x="1905000" y="2590800"/>
            <a:ext cx="2344738" cy="1905000"/>
          </a:xfrm>
          <a:custGeom>
            <a:avLst/>
            <a:gdLst>
              <a:gd name="T0" fmla="*/ 0 w 901"/>
              <a:gd name="T1" fmla="*/ 720 h 721"/>
              <a:gd name="T2" fmla="*/ 95 w 901"/>
              <a:gd name="T3" fmla="*/ 712 h 721"/>
              <a:gd name="T4" fmla="*/ 142 w 901"/>
              <a:gd name="T5" fmla="*/ 704 h 721"/>
              <a:gd name="T6" fmla="*/ 189 w 901"/>
              <a:gd name="T7" fmla="*/ 691 h 721"/>
              <a:gd name="T8" fmla="*/ 237 w 901"/>
              <a:gd name="T9" fmla="*/ 675 h 721"/>
              <a:gd name="T10" fmla="*/ 284 w 901"/>
              <a:gd name="T11" fmla="*/ 653 h 721"/>
              <a:gd name="T12" fmla="*/ 331 w 901"/>
              <a:gd name="T13" fmla="*/ 623 h 721"/>
              <a:gd name="T14" fmla="*/ 426 w 901"/>
              <a:gd name="T15" fmla="*/ 540 h 721"/>
              <a:gd name="T16" fmla="*/ 521 w 901"/>
              <a:gd name="T17" fmla="*/ 422 h 721"/>
              <a:gd name="T18" fmla="*/ 616 w 901"/>
              <a:gd name="T19" fmla="*/ 281 h 721"/>
              <a:gd name="T20" fmla="*/ 663 w 901"/>
              <a:gd name="T21" fmla="*/ 209 h 721"/>
              <a:gd name="T22" fmla="*/ 710 w 901"/>
              <a:gd name="T23" fmla="*/ 142 h 721"/>
              <a:gd name="T24" fmla="*/ 757 w 901"/>
              <a:gd name="T25" fmla="*/ 83 h 721"/>
              <a:gd name="T26" fmla="*/ 805 w 901"/>
              <a:gd name="T27" fmla="*/ 38 h 721"/>
              <a:gd name="T28" fmla="*/ 852 w 901"/>
              <a:gd name="T29" fmla="*/ 9 h 721"/>
              <a:gd name="T30" fmla="*/ 900 w 901"/>
              <a:gd name="T31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01" h="721">
                <a:moveTo>
                  <a:pt x="0" y="720"/>
                </a:moveTo>
                <a:lnTo>
                  <a:pt x="95" y="712"/>
                </a:lnTo>
                <a:lnTo>
                  <a:pt x="142" y="704"/>
                </a:lnTo>
                <a:lnTo>
                  <a:pt x="189" y="691"/>
                </a:lnTo>
                <a:lnTo>
                  <a:pt x="237" y="675"/>
                </a:lnTo>
                <a:lnTo>
                  <a:pt x="284" y="653"/>
                </a:lnTo>
                <a:lnTo>
                  <a:pt x="331" y="623"/>
                </a:lnTo>
                <a:lnTo>
                  <a:pt x="426" y="540"/>
                </a:lnTo>
                <a:lnTo>
                  <a:pt x="521" y="422"/>
                </a:lnTo>
                <a:lnTo>
                  <a:pt x="616" y="281"/>
                </a:lnTo>
                <a:lnTo>
                  <a:pt x="663" y="209"/>
                </a:lnTo>
                <a:lnTo>
                  <a:pt x="710" y="142"/>
                </a:lnTo>
                <a:lnTo>
                  <a:pt x="757" y="83"/>
                </a:lnTo>
                <a:lnTo>
                  <a:pt x="805" y="38"/>
                </a:lnTo>
                <a:lnTo>
                  <a:pt x="852" y="9"/>
                </a:lnTo>
                <a:lnTo>
                  <a:pt x="900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7185" name="Line 33"/>
          <p:cNvSpPr>
            <a:spLocks noChangeShapeType="1"/>
          </p:cNvSpPr>
          <p:nvPr/>
        </p:nvSpPr>
        <p:spPr bwMode="auto">
          <a:xfrm>
            <a:off x="4267200" y="2667000"/>
            <a:ext cx="0" cy="19050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7186" name="Text Box 34"/>
          <p:cNvSpPr txBox="1">
            <a:spLocks noChangeArrowheads="1"/>
          </p:cNvSpPr>
          <p:nvPr/>
        </p:nvSpPr>
        <p:spPr bwMode="auto">
          <a:xfrm>
            <a:off x="2819400" y="1600200"/>
            <a:ext cx="3276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b="0" dirty="0"/>
              <a:t>Changing</a:t>
            </a:r>
            <a:r>
              <a:rPr lang="en-US" b="0" dirty="0">
                <a:sym typeface="Arial" pitchFamily="34" charset="0"/>
              </a:rPr>
              <a:t> </a:t>
            </a:r>
            <a:r>
              <a:rPr lang="el-GR" dirty="0">
                <a:cs typeface="Arial" pitchFamily="34" charset="0"/>
              </a:rPr>
              <a:t>μ</a:t>
            </a:r>
            <a:r>
              <a:rPr lang="en-US" b="0" dirty="0"/>
              <a:t> shifts the distribution left or right.</a:t>
            </a:r>
          </a:p>
        </p:txBody>
      </p:sp>
      <p:sp>
        <p:nvSpPr>
          <p:cNvPr id="177187" name="Text Box 35"/>
          <p:cNvSpPr txBox="1">
            <a:spLocks noChangeArrowheads="1"/>
          </p:cNvSpPr>
          <p:nvPr/>
        </p:nvSpPr>
        <p:spPr bwMode="auto">
          <a:xfrm>
            <a:off x="5410200" y="2743200"/>
            <a:ext cx="3429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b="0" dirty="0"/>
              <a:t>Changing </a:t>
            </a:r>
            <a:r>
              <a:rPr lang="el-GR" b="0" dirty="0">
                <a:cs typeface="Arial" pitchFamily="34" charset="0"/>
              </a:rPr>
              <a:t>σ</a:t>
            </a:r>
            <a:r>
              <a:rPr lang="en-US" b="0" dirty="0"/>
              <a:t> increases or decreases the spread.</a:t>
            </a:r>
          </a:p>
        </p:txBody>
      </p:sp>
    </p:spTree>
    <p:extLst>
      <p:ext uri="{BB962C8B-B14F-4D97-AF65-F5344CB8AC3E}">
        <p14:creationId xmlns:p14="http://schemas.microsoft.com/office/powerpoint/2010/main" xmlns="" val="26519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ChangeArrowheads="1"/>
          </p:cNvSpPr>
          <p:nvPr/>
        </p:nvSpPr>
        <p:spPr bwMode="auto">
          <a:xfrm>
            <a:off x="457200" y="533400"/>
            <a:ext cx="82486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5107" name="Rectangle 3"/>
          <p:cNvSpPr>
            <a:spLocks noChangeArrowheads="1"/>
          </p:cNvSpPr>
          <p:nvPr/>
        </p:nvSpPr>
        <p:spPr bwMode="auto">
          <a:xfrm>
            <a:off x="4800600" y="2667000"/>
            <a:ext cx="3981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5108" name="Rectangle 4"/>
          <p:cNvSpPr>
            <a:spLocks noChangeArrowheads="1"/>
          </p:cNvSpPr>
          <p:nvPr/>
        </p:nvSpPr>
        <p:spPr bwMode="auto">
          <a:xfrm>
            <a:off x="4953000" y="2667000"/>
            <a:ext cx="360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75109" name="Object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1676400" y="1981200"/>
          <a:ext cx="5105400" cy="2927350"/>
        </p:xfrm>
        <a:graphic>
          <a:graphicData uri="http://schemas.openxmlformats.org/presentationml/2006/ole">
            <p:oleObj spid="_x0000_s22542" name="Worksheet" r:id="rId4" imgW="3588120" imgH="2236320" progId="Excel.Sheet.8">
              <p:embed/>
            </p:oleObj>
          </a:graphicData>
        </a:graphic>
      </p:graphicFrame>
      <p:sp>
        <p:nvSpPr>
          <p:cNvPr id="175110" name="Rectangle 6"/>
          <p:cNvSpPr>
            <a:spLocks noChangeArrowheads="1"/>
          </p:cNvSpPr>
          <p:nvPr/>
        </p:nvSpPr>
        <p:spPr bwMode="auto">
          <a:xfrm>
            <a:off x="762000" y="5181600"/>
            <a:ext cx="7791450" cy="366767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7" tIns="44450" rIns="90487" bIns="44450">
            <a:spAutoFit/>
          </a:bodyPr>
          <a:lstStyle/>
          <a:p>
            <a:pPr eaLnBrk="0" hangingPunct="0"/>
            <a:r>
              <a:rPr lang="en-US" dirty="0"/>
              <a:t>By varying the parameters </a:t>
            </a:r>
            <a:r>
              <a:rPr lang="el-GR" dirty="0">
                <a:cs typeface="Arial" pitchFamily="34" charset="0"/>
              </a:rPr>
              <a:t>μ</a:t>
            </a:r>
            <a:r>
              <a:rPr lang="en-US" dirty="0"/>
              <a:t> and </a:t>
            </a:r>
            <a:r>
              <a:rPr lang="el-GR" dirty="0">
                <a:cs typeface="Arial" pitchFamily="34" charset="0"/>
              </a:rPr>
              <a:t>σ</a:t>
            </a:r>
            <a:r>
              <a:rPr lang="en-US" dirty="0"/>
              <a:t>, we obtain different normal distributions</a:t>
            </a:r>
          </a:p>
        </p:txBody>
      </p:sp>
      <p:sp>
        <p:nvSpPr>
          <p:cNvPr id="175111" name="Rectangle 7"/>
          <p:cNvSpPr>
            <a:spLocks noChangeArrowheads="1"/>
          </p:cNvSpPr>
          <p:nvPr/>
        </p:nvSpPr>
        <p:spPr bwMode="auto">
          <a:xfrm>
            <a:off x="1295400" y="457200"/>
            <a:ext cx="7467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 anchorCtr="1"/>
          <a:lstStyle/>
          <a:p>
            <a:pPr>
              <a:lnSpc>
                <a:spcPct val="95000"/>
              </a:lnSpc>
              <a:spcBef>
                <a:spcPct val="0"/>
              </a:spcBef>
            </a:pPr>
            <a:r>
              <a:rPr lang="en-US" sz="4000" b="1" dirty="0"/>
              <a:t>Many Normal Distributions</a:t>
            </a:r>
          </a:p>
        </p:txBody>
      </p:sp>
    </p:spTree>
    <p:extLst>
      <p:ext uri="{BB962C8B-B14F-4D97-AF65-F5344CB8AC3E}">
        <p14:creationId xmlns:p14="http://schemas.microsoft.com/office/powerpoint/2010/main" xmlns="" val="6449365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83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normAutofit/>
          </a:bodyPr>
          <a:lstStyle/>
          <a:p>
            <a:pPr defTabSz="914400">
              <a:lnSpc>
                <a:spcPct val="95000"/>
              </a:lnSpc>
            </a:pPr>
            <a:r>
              <a:rPr lang="en-US" b="1" dirty="0" smtClean="0">
                <a:solidFill>
                  <a:schemeClr val="tx1"/>
                </a:solidFill>
              </a:rPr>
              <a:t>Properties of Normal </a:t>
            </a:r>
            <a:r>
              <a:rPr lang="en-US" b="1" dirty="0">
                <a:solidFill>
                  <a:schemeClr val="tx1"/>
                </a:solidFill>
              </a:rPr>
              <a:t>Distribution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5324" y="1746250"/>
            <a:ext cx="7878763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pPr algn="just">
              <a:spcBef>
                <a:spcPct val="50000"/>
              </a:spcBef>
              <a:buSzPct val="80000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function f(x) defining the normal distribution is a proper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p.d.f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i.e.</a:t>
            </a:r>
          </a:p>
          <a:p>
            <a:pPr algn="just">
              <a:spcBef>
                <a:spcPct val="50000"/>
              </a:spcBef>
              <a:buSzPct val="80000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buSzPct val="80000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buSzPct val="80000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buSzPct val="80000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Mean and variance of Normal Distribution are </a:t>
            </a:r>
            <a:r>
              <a:rPr lang="el-GR" sz="2000" b="1" dirty="0">
                <a:latin typeface="Times New Roman" pitchFamily="18" charset="0"/>
                <a:cs typeface="Times New Roman" pitchFamily="18" charset="0"/>
              </a:rPr>
              <a:t>μ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l-GR" sz="2000" b="1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z="2000" b="1" baseline="30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000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respectively.</a:t>
            </a:r>
          </a:p>
          <a:p>
            <a:pPr algn="just">
              <a:spcBef>
                <a:spcPct val="50000"/>
              </a:spcBef>
              <a:buSzPct val="80000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Median and the Mode of the Normal Distribution are each equal to the Mean of the distribution. i.e. Mean=Median=Mode</a:t>
            </a:r>
          </a:p>
          <a:p>
            <a:pPr algn="just">
              <a:spcBef>
                <a:spcPct val="50000"/>
              </a:spcBef>
              <a:buSzPct val="80000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buSzPct val="80000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Mean Deviation (M.D) of the Normal Distribution is approximately 4/5 of its standard deviation. i.e. </a:t>
            </a:r>
          </a:p>
          <a:p>
            <a:pPr algn="just">
              <a:spcBef>
                <a:spcPct val="50000"/>
              </a:spcBef>
              <a:buSzPct val="80000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97468"/>
            <a:ext cx="2027713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5488" y="5870269"/>
            <a:ext cx="1255712" cy="682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748473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83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normAutofit/>
          </a:bodyPr>
          <a:lstStyle/>
          <a:p>
            <a:pPr defTabSz="914400">
              <a:lnSpc>
                <a:spcPct val="95000"/>
              </a:lnSpc>
            </a:pPr>
            <a:r>
              <a:rPr lang="en-US" b="1" dirty="0" smtClean="0">
                <a:solidFill>
                  <a:schemeClr val="tx1"/>
                </a:solidFill>
              </a:rPr>
              <a:t>Properties of Normal </a:t>
            </a:r>
            <a:r>
              <a:rPr lang="en-US" b="1" dirty="0">
                <a:solidFill>
                  <a:schemeClr val="tx1"/>
                </a:solidFill>
              </a:rPr>
              <a:t>Distribution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5324" y="1746250"/>
            <a:ext cx="7878763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pPr algn="just">
              <a:spcBef>
                <a:spcPct val="50000"/>
              </a:spcBef>
              <a:buSzPct val="80000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Normal Distribution has points of inflection which are equidistant from the mean. i.e. </a:t>
            </a:r>
            <a:r>
              <a:rPr lang="el-GR" sz="2000" b="1" dirty="0" smtClean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l-GR" sz="2000" b="1" dirty="0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l-GR" sz="2000" b="1" dirty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l-GR" sz="2000" b="1" dirty="0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ct val="50000"/>
              </a:spcBef>
              <a:buSzPct val="80000"/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Definition: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Point of Inflection: A point at which the concavity of the function changes.</a:t>
            </a:r>
          </a:p>
          <a:p>
            <a:pPr algn="just">
              <a:spcBef>
                <a:spcPct val="50000"/>
              </a:spcBef>
              <a:buSzPct val="80000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5038" y="3390900"/>
            <a:ext cx="4733925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493891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83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normAutofit/>
          </a:bodyPr>
          <a:lstStyle/>
          <a:p>
            <a:pPr defTabSz="914400">
              <a:lnSpc>
                <a:spcPct val="95000"/>
              </a:lnSpc>
            </a:pPr>
            <a:r>
              <a:rPr lang="en-US" b="1" dirty="0" smtClean="0">
                <a:solidFill>
                  <a:schemeClr val="tx1"/>
                </a:solidFill>
              </a:rPr>
              <a:t>Properties of Normal </a:t>
            </a:r>
            <a:r>
              <a:rPr lang="en-US" b="1" dirty="0">
                <a:solidFill>
                  <a:schemeClr val="tx1"/>
                </a:solidFill>
              </a:rPr>
              <a:t>Distribution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5324" y="1746250"/>
            <a:ext cx="7878763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pPr algn="just">
              <a:spcBef>
                <a:spcPct val="50000"/>
              </a:spcBef>
              <a:buSzPct val="80000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For the Normal Distribution, all odd order moments about mean are Zero. i.e.</a:t>
            </a:r>
          </a:p>
          <a:p>
            <a:pPr algn="just">
              <a:spcBef>
                <a:spcPct val="50000"/>
              </a:spcBef>
              <a:buSzPct val="80000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buSzPct val="80000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For the Normal Distribution,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even order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moments about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mean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given by:</a:t>
            </a:r>
          </a:p>
          <a:p>
            <a:pPr algn="just">
              <a:spcBef>
                <a:spcPct val="50000"/>
              </a:spcBef>
              <a:buSzPct val="80000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  <a:buSzPct val="80000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If	 		and if 		</a:t>
            </a:r>
          </a:p>
          <a:p>
            <a:pPr marL="0" indent="0" algn="just">
              <a:spcBef>
                <a:spcPct val="50000"/>
              </a:spcBef>
              <a:buSzPct val="8000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then </a:t>
            </a:r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373437"/>
            <a:ext cx="4072191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286000"/>
            <a:ext cx="3462093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114800"/>
            <a:ext cx="1912148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186237"/>
            <a:ext cx="1515498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964112"/>
            <a:ext cx="2441299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03004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83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normAutofit/>
          </a:bodyPr>
          <a:lstStyle/>
          <a:p>
            <a:pPr defTabSz="914400">
              <a:lnSpc>
                <a:spcPct val="95000"/>
              </a:lnSpc>
            </a:pPr>
            <a:r>
              <a:rPr lang="en-US" b="1" dirty="0" smtClean="0">
                <a:solidFill>
                  <a:schemeClr val="tx1"/>
                </a:solidFill>
              </a:rPr>
              <a:t>Properties of Normal </a:t>
            </a:r>
            <a:r>
              <a:rPr lang="en-US" b="1" dirty="0">
                <a:solidFill>
                  <a:schemeClr val="tx1"/>
                </a:solidFill>
              </a:rPr>
              <a:t>Distribution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3059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695324" y="1746250"/>
                <a:ext cx="7878763" cy="4800600"/>
              </a:xfrm>
              <a:noFill/>
              <a:ln/>
              <a:extLs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>
                <a:normAutofit/>
              </a:bodyPr>
              <a:lstStyle/>
              <a:p>
                <a:pPr algn="just">
                  <a:spcBef>
                    <a:spcPct val="50000"/>
                  </a:spcBef>
                  <a:buSzPct val="80000"/>
                </a:pPr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The sum of independent Normal variables is a normal variable. i.e. </a:t>
                </a:r>
              </a:p>
              <a:p>
                <a:pPr marL="0" indent="0" algn="just">
                  <a:spcBef>
                    <a:spcPct val="50000"/>
                  </a:spcBef>
                  <a:buSzPct val="8000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2400"/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sz="2400"/>
                                </m:ctrlPr>
                              </m:sSubPr>
                              <m:e>
                                <m:r>
                                  <a:rPr lang="en-US" sz="2400" i="1"/>
                                  <m:t>𝑋</m:t>
                                </m:r>
                              </m:e>
                              <m:sub>
                                <m:r>
                                  <a:rPr lang="en-US" sz="2400"/>
                                  <m:t>1</m:t>
                                </m:r>
                              </m:sub>
                            </m:sSub>
                            <m:r>
                              <a:rPr lang="en-US" sz="2400"/>
                              <m:t>~</m:t>
                            </m:r>
                            <m:r>
                              <a:rPr lang="en-US" sz="2400" i="1"/>
                              <m:t>𝑁</m:t>
                            </m:r>
                            <m:d>
                              <m:dPr>
                                <m:ctrlPr>
                                  <a:rPr lang="en-US" sz="2400" i="1"/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/>
                                    </m:ctrlPr>
                                  </m:sSubPr>
                                  <m:e>
                                    <m:r>
                                      <a:rPr lang="en-US" sz="2400" i="1"/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2400"/>
                                      <m:t>1</m:t>
                                    </m:r>
                                  </m:sub>
                                </m:sSub>
                                <m:r>
                                  <a:rPr lang="en-US" sz="2400"/>
                                  <m:t>,</m:t>
                                </m:r>
                                <m:sSubSup>
                                  <m:sSubSupPr>
                                    <m:ctrlPr>
                                      <a:rPr lang="en-US" sz="2400" i="1"/>
                                    </m:ctrlPr>
                                  </m:sSubSupPr>
                                  <m:e>
                                    <m:r>
                                      <a:rPr lang="en-US" sz="2400" i="1"/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2400"/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400"/>
                                      <m:t>2</m:t>
                                    </m:r>
                                  </m:sup>
                                </m:sSubSup>
                              </m:e>
                            </m:d>
                            <m:r>
                              <m:rPr>
                                <m:nor/>
                              </m:rPr>
                              <a:rPr lang="en-US" sz="2400" i="1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i="1"/>
                              <m:t>and</m:t>
                            </m:r>
                            <m:r>
                              <m:rPr>
                                <m:nor/>
                              </m:rPr>
                              <a:rPr lang="en-US" sz="2400" i="1"/>
                              <m:t> </m:t>
                            </m:r>
                            <m:sSub>
                              <m:sSubPr>
                                <m:ctrlPr>
                                  <a:rPr lang="en-US" sz="2400" i="1"/>
                                </m:ctrlPr>
                              </m:sSubPr>
                              <m:e>
                                <m:r>
                                  <a:rPr lang="en-US" sz="2400" i="1"/>
                                  <m:t>𝑋</m:t>
                                </m:r>
                              </m:e>
                              <m:sub>
                                <m:r>
                                  <a:rPr lang="en-US" sz="2400"/>
                                  <m:t>2</m:t>
                                </m:r>
                              </m:sub>
                            </m:sSub>
                            <m:r>
                              <a:rPr lang="en-US" sz="2400"/>
                              <m:t>~</m:t>
                            </m:r>
                            <m:r>
                              <a:rPr lang="en-US" sz="2400" i="1"/>
                              <m:t>𝑁</m:t>
                            </m:r>
                            <m:d>
                              <m:dPr>
                                <m:ctrlPr>
                                  <a:rPr lang="en-US" sz="2400" i="1"/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/>
                                    </m:ctrlPr>
                                  </m:sSubPr>
                                  <m:e>
                                    <m:r>
                                      <a:rPr lang="en-US" sz="2400" i="1"/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2400"/>
                                      <m:t>2</m:t>
                                    </m:r>
                                  </m:sub>
                                </m:sSub>
                                <m:r>
                                  <a:rPr lang="en-US" sz="2400"/>
                                  <m:t>,</m:t>
                                </m:r>
                                <m:sSubSup>
                                  <m:sSubSupPr>
                                    <m:ctrlPr>
                                      <a:rPr lang="en-US" sz="2400" i="1"/>
                                    </m:ctrlPr>
                                  </m:sSubSupPr>
                                  <m:e>
                                    <m:r>
                                      <a:rPr lang="en-US" sz="2400" i="1"/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2400"/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400"/>
                                      <m:t>2</m:t>
                                    </m:r>
                                  </m:sup>
                                </m:sSubSup>
                              </m:e>
                            </m:d>
                          </m:e>
                        </m:mr>
                        <m:mr>
                          <m:e>
                            <m:r>
                              <a:rPr lang="en-US" sz="2400" i="1"/>
                              <m:t>𝑡h𝑒𝑛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sz="2400" i="1"/>
                                </m:ctrlPr>
                              </m:sSubPr>
                              <m:e>
                                <m:r>
                                  <a:rPr lang="en-US" sz="2400" i="1"/>
                                  <m:t>𝑋</m:t>
                                </m:r>
                              </m:e>
                              <m:sub>
                                <m:r>
                                  <a:rPr lang="en-US" sz="2400"/>
                                  <m:t>1</m:t>
                                </m:r>
                              </m:sub>
                            </m:sSub>
                            <m:r>
                              <a:rPr lang="en-US" sz="2400"/>
                              <m:t>+</m:t>
                            </m:r>
                            <m:sSub>
                              <m:sSubPr>
                                <m:ctrlPr>
                                  <a:rPr lang="en-US" sz="2400" i="1"/>
                                </m:ctrlPr>
                              </m:sSubPr>
                              <m:e>
                                <m:r>
                                  <a:rPr lang="en-US" sz="2400" i="1"/>
                                  <m:t>𝑋</m:t>
                                </m:r>
                              </m:e>
                              <m:sub>
                                <m:r>
                                  <a:rPr lang="en-US" sz="2400"/>
                                  <m:t>2</m:t>
                                </m:r>
                              </m:sub>
                            </m:sSub>
                            <m:r>
                              <a:rPr lang="en-US" sz="2400"/>
                              <m:t>~</m:t>
                            </m:r>
                            <m:r>
                              <a:rPr lang="en-US" sz="2400" i="1"/>
                              <m:t>𝑁</m:t>
                            </m:r>
                            <m:d>
                              <m:dPr>
                                <m:ctrlPr>
                                  <a:rPr lang="en-US" sz="2400" i="1"/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/>
                                    </m:ctrlPr>
                                  </m:sSubPr>
                                  <m:e>
                                    <m:r>
                                      <a:rPr lang="en-US" sz="2400" i="1"/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2400"/>
                                      <m:t>1</m:t>
                                    </m:r>
                                  </m:sub>
                                </m:sSub>
                                <m:r>
                                  <a:rPr lang="en-US" sz="2400"/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400" i="1"/>
                                    </m:ctrlPr>
                                  </m:sSubPr>
                                  <m:e>
                                    <m:r>
                                      <a:rPr lang="en-US" sz="2400" i="1"/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sz="2400"/>
                                      <m:t>2</m:t>
                                    </m:r>
                                  </m:sub>
                                </m:sSub>
                                <m:r>
                                  <a:rPr lang="en-US" sz="2400"/>
                                  <m:t>,</m:t>
                                </m:r>
                                <m:sSubSup>
                                  <m:sSubSupPr>
                                    <m:ctrlPr>
                                      <a:rPr lang="en-US" sz="2400" i="1"/>
                                    </m:ctrlPr>
                                  </m:sSubSupPr>
                                  <m:e>
                                    <m:r>
                                      <a:rPr lang="en-US" sz="2400" i="1"/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2400"/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400"/>
                                      <m:t>2</m:t>
                                    </m:r>
                                  </m:sup>
                                </m:sSubSup>
                                <m:r>
                                  <a:rPr lang="en-US" sz="2400"/>
                                  <m:t>+</m:t>
                                </m:r>
                                <m:sSubSup>
                                  <m:sSubSupPr>
                                    <m:ctrlPr>
                                      <a:rPr lang="en-US" sz="2400" i="1"/>
                                    </m:ctrlPr>
                                  </m:sSubSupPr>
                                  <m:e>
                                    <m:r>
                                      <a:rPr lang="en-US" sz="2400" i="1"/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2400"/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400"/>
                                      <m:t>2</m:t>
                                    </m:r>
                                  </m:sup>
                                </m:sSubSup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en-US" sz="20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just">
                  <a:spcBef>
                    <a:spcPct val="50000"/>
                  </a:spcBef>
                  <a:buSzPct val="80000"/>
                  <a:buNone/>
                </a:pPr>
                <a:endParaRPr lang="en-US" sz="20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spcBef>
                    <a:spcPct val="50000"/>
                  </a:spcBef>
                  <a:buSzPct val="80000"/>
                </a:pPr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The Quartile Deviation (Q.D) is 0.6745 times </a:t>
                </a:r>
                <a14:m>
                  <m:oMath xmlns:m="http://schemas.openxmlformats.org/officeDocument/2006/math">
                    <m:r>
                      <a:rPr lang="en-US" sz="2800" i="1"/>
                      <m:t>𝜎</m:t>
                    </m:r>
                  </m:oMath>
                </a14:m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, i.e. Q.D=0.6745</a:t>
                </a:r>
                <a14:m>
                  <m:oMath xmlns:m="http://schemas.openxmlformats.org/officeDocument/2006/math">
                    <m:r>
                      <a:rPr lang="en-US" sz="2800" i="1"/>
                      <m:t>𝜎</m:t>
                    </m:r>
                  </m:oMath>
                </a14:m>
                <a:endParaRPr lang="en-US" sz="20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just">
                  <a:spcBef>
                    <a:spcPct val="50000"/>
                  </a:spcBef>
                  <a:buSzPct val="80000"/>
                  <a:buNone/>
                </a:pPr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Similarly, </a:t>
                </a:r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just">
                  <a:spcBef>
                    <a:spcPct val="50000"/>
                  </a:spcBef>
                  <a:buSzPct val="8000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2000"/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sz="2000"/>
                                </m:ctrlPr>
                              </m:sSubPr>
                              <m:e>
                                <m:r>
                                  <a:rPr lang="en-US" sz="2000" i="1"/>
                                  <m:t>𝑄</m:t>
                                </m:r>
                              </m:e>
                              <m:sub>
                                <m:r>
                                  <a:rPr lang="en-US" sz="2000"/>
                                  <m:t>1</m:t>
                                </m:r>
                              </m:sub>
                            </m:sSub>
                            <m:r>
                              <a:rPr lang="en-US" sz="2000"/>
                              <m:t>=</m:t>
                            </m:r>
                            <m:r>
                              <a:rPr lang="en-US" sz="2000" i="1"/>
                              <m:t>𝜇</m:t>
                            </m:r>
                            <m:r>
                              <a:rPr lang="en-US" sz="2000"/>
                              <m:t>−0.6745</m:t>
                            </m:r>
                            <m:r>
                              <a:rPr lang="en-US" sz="2000" i="1"/>
                              <m:t>𝜎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sz="2000" i="1"/>
                                </m:ctrlPr>
                              </m:sSubPr>
                              <m:e>
                                <m:r>
                                  <a:rPr lang="en-US" sz="2000" i="1"/>
                                  <m:t>𝑄</m:t>
                                </m:r>
                              </m:e>
                              <m:sub>
                                <m:r>
                                  <a:rPr lang="en-US" sz="2000"/>
                                  <m:t>3</m:t>
                                </m:r>
                              </m:sub>
                            </m:sSub>
                            <m:r>
                              <a:rPr lang="en-US" sz="2000"/>
                              <m:t>=</m:t>
                            </m:r>
                            <m:r>
                              <a:rPr lang="en-US" sz="2000" i="1"/>
                              <m:t>𝜇</m:t>
                            </m:r>
                            <m:r>
                              <a:rPr lang="en-US" sz="2000"/>
                              <m:t>+0.6745</m:t>
                            </m:r>
                            <m:r>
                              <a:rPr lang="en-US" sz="2000" i="1"/>
                              <m:t>𝜎</m:t>
                            </m:r>
                          </m:e>
                        </m:mr>
                      </m:m>
                    </m:oMath>
                  </m:oMathPara>
                </a14:m>
                <a:endParaRPr lang="en-US" sz="20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just">
                  <a:spcBef>
                    <a:spcPct val="50000"/>
                  </a:spcBef>
                  <a:buSzPct val="80000"/>
                  <a:buNone/>
                </a:pPr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just">
                  <a:spcBef>
                    <a:spcPct val="50000"/>
                  </a:spcBef>
                  <a:buSzPct val="80000"/>
                  <a:buNone/>
                </a:pPr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73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695324" y="1746250"/>
                <a:ext cx="7878763" cy="4800600"/>
              </a:xfrm>
              <a:blipFill rotWithShape="1">
                <a:blip r:embed="rId4" cstate="print"/>
                <a:stretch>
                  <a:fillRect l="-851" t="-635" b="-761"/>
                </a:stretch>
              </a:blipFill>
              <a:ln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47538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83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normAutofit/>
          </a:bodyPr>
          <a:lstStyle/>
          <a:p>
            <a:pPr defTabSz="914400">
              <a:lnSpc>
                <a:spcPct val="95000"/>
              </a:lnSpc>
            </a:pPr>
            <a:r>
              <a:rPr lang="en-US" b="1" dirty="0" smtClean="0">
                <a:solidFill>
                  <a:schemeClr val="tx1"/>
                </a:solidFill>
              </a:rPr>
              <a:t>Properties of Normal </a:t>
            </a:r>
            <a:r>
              <a:rPr lang="en-US" b="1" dirty="0">
                <a:solidFill>
                  <a:schemeClr val="tx1"/>
                </a:solidFill>
              </a:rPr>
              <a:t>Distribution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5324" y="1746250"/>
            <a:ext cx="7878763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pPr algn="just">
              <a:spcBef>
                <a:spcPct val="50000"/>
              </a:spcBef>
              <a:buSzPct val="80000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Normal curve is asymptotic to the horizontal axis as </a:t>
            </a:r>
          </a:p>
          <a:p>
            <a:pPr marL="0" indent="0" algn="just">
              <a:spcBef>
                <a:spcPct val="50000"/>
              </a:spcBef>
              <a:buSzPct val="8000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i.e. Normal Curve approaches but never really touches, the horizontal axis on either sides of the mean towards plus and minus infinity.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6277" y="1752600"/>
            <a:ext cx="1230923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513" y="3105150"/>
            <a:ext cx="4052887" cy="2978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385241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83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normAutofit/>
          </a:bodyPr>
          <a:lstStyle/>
          <a:p>
            <a:pPr defTabSz="914400">
              <a:lnSpc>
                <a:spcPct val="95000"/>
              </a:lnSpc>
            </a:pPr>
            <a:r>
              <a:rPr lang="en-US" b="1" dirty="0" smtClean="0">
                <a:solidFill>
                  <a:schemeClr val="tx1"/>
                </a:solidFill>
              </a:rPr>
              <a:t>Properties of Normal </a:t>
            </a:r>
            <a:r>
              <a:rPr lang="en-US" b="1" dirty="0">
                <a:solidFill>
                  <a:schemeClr val="tx1"/>
                </a:solidFill>
              </a:rPr>
              <a:t>Distribution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5324" y="1746250"/>
            <a:ext cx="7878763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pPr marL="0" indent="0" algn="just">
              <a:spcBef>
                <a:spcPct val="50000"/>
              </a:spcBef>
              <a:buSzPct val="80000"/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Empirical Rule: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0"/>
            <a:ext cx="73247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8" name="Picture 6" descr="http://mailer.fsu.edu/~slosh/NormalPicture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181811"/>
            <a:ext cx="5095875" cy="359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74997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83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normAutofit/>
          </a:bodyPr>
          <a:lstStyle/>
          <a:p>
            <a:pPr defTabSz="914400">
              <a:lnSpc>
                <a:spcPct val="95000"/>
              </a:lnSpc>
            </a:pPr>
            <a:r>
              <a:rPr lang="en-US" b="1" dirty="0" smtClean="0">
                <a:solidFill>
                  <a:schemeClr val="tx1"/>
                </a:solidFill>
              </a:rPr>
              <a:t>Properties of Normal </a:t>
            </a:r>
            <a:r>
              <a:rPr lang="en-US" b="1" dirty="0">
                <a:solidFill>
                  <a:schemeClr val="tx1"/>
                </a:solidFill>
              </a:rPr>
              <a:t>Distribution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5324" y="1746250"/>
            <a:ext cx="7878763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pPr marL="0" indent="0" algn="just">
              <a:spcBef>
                <a:spcPct val="50000"/>
              </a:spcBef>
              <a:buSzPct val="80000"/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Empirical Rule: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133600"/>
            <a:ext cx="512445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093257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Let’s review the main concepts:</a:t>
            </a:r>
          </a:p>
          <a:p>
            <a:endParaRPr lang="en-US" sz="2000" dirty="0" smtClean="0"/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Normal Distribution</a:t>
            </a:r>
          </a:p>
          <a:p>
            <a:pPr lvl="1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Probability Density Function of Normal Distribution</a:t>
            </a:r>
          </a:p>
          <a:p>
            <a:pPr lvl="1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Properties of Normal Distribution</a:t>
            </a:r>
          </a:p>
          <a:p>
            <a:pPr lvl="1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Related examples</a:t>
            </a:r>
          </a:p>
          <a:p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2716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In next lecture, we will study:</a:t>
            </a:r>
          </a:p>
          <a:p>
            <a:endParaRPr lang="en-US" sz="2000" b="1" dirty="0" smtClean="0"/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Finding Area under the Normal Distribution</a:t>
            </a:r>
          </a:p>
          <a:p>
            <a:pPr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Related examples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Normal Approximation to Binomial Distribution</a:t>
            </a:r>
          </a:p>
          <a:p>
            <a:pPr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Related examples</a:t>
            </a:r>
          </a:p>
          <a:p>
            <a:pPr lvl="0">
              <a:buClr>
                <a:srgbClr val="D34817"/>
              </a:buClr>
            </a:pPr>
            <a:endParaRPr lang="en-US" sz="2000" dirty="0" smtClean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78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3711</TotalTime>
  <Words>562</Words>
  <Application>Microsoft Office PowerPoint</Application>
  <PresentationFormat>On-screen Show (4:3)</PresentationFormat>
  <Paragraphs>133</Paragraphs>
  <Slides>20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Custom Design</vt:lpstr>
      <vt:lpstr>Equity</vt:lpstr>
      <vt:lpstr>Equation</vt:lpstr>
      <vt:lpstr>Worksheet</vt:lpstr>
      <vt:lpstr>MTH 161: Introduction To Statistics</vt:lpstr>
      <vt:lpstr>Review of Previous Lecture</vt:lpstr>
      <vt:lpstr>Objectives of Current Lecture</vt:lpstr>
      <vt:lpstr>The Normal Distribution</vt:lpstr>
      <vt:lpstr>Importance of Normal Distribution</vt:lpstr>
      <vt:lpstr>Importance of Normal Distribution</vt:lpstr>
      <vt:lpstr>The Normal Distribution</vt:lpstr>
      <vt:lpstr>The Normal Probability  Density Function</vt:lpstr>
      <vt:lpstr>Plotting Normal Probability  Density Function in MS-Excel</vt:lpstr>
      <vt:lpstr>The Normal Distribution Shape</vt:lpstr>
      <vt:lpstr>Slide 11</vt:lpstr>
      <vt:lpstr>Properties of Normal Distribution</vt:lpstr>
      <vt:lpstr>Properties of Normal Distribution</vt:lpstr>
      <vt:lpstr>Properties of Normal Distribution</vt:lpstr>
      <vt:lpstr>Properties of Normal Distribution</vt:lpstr>
      <vt:lpstr>Properties of Normal Distribution</vt:lpstr>
      <vt:lpstr>Properties of Normal Distribution</vt:lpstr>
      <vt:lpstr>Properties of Normal Distribution</vt:lpstr>
      <vt:lpstr>Review</vt:lpstr>
      <vt:lpstr>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Statistics</dc:title>
  <dc:creator>Dr. Mumtaz Ahmed</dc:creator>
  <cp:lastModifiedBy>NTS</cp:lastModifiedBy>
  <cp:revision>589</cp:revision>
  <dcterms:created xsi:type="dcterms:W3CDTF">2006-08-16T00:00:00Z</dcterms:created>
  <dcterms:modified xsi:type="dcterms:W3CDTF">2013-06-04T13:08:51Z</dcterms:modified>
</cp:coreProperties>
</file>