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26"/>
  </p:notesMasterIdLst>
  <p:sldIdLst>
    <p:sldId id="256" r:id="rId3"/>
    <p:sldId id="348" r:id="rId4"/>
    <p:sldId id="416" r:id="rId5"/>
    <p:sldId id="545" r:id="rId6"/>
    <p:sldId id="552" r:id="rId7"/>
    <p:sldId id="572" r:id="rId8"/>
    <p:sldId id="573" r:id="rId9"/>
    <p:sldId id="618" r:id="rId10"/>
    <p:sldId id="619" r:id="rId11"/>
    <p:sldId id="574" r:id="rId12"/>
    <p:sldId id="575" r:id="rId13"/>
    <p:sldId id="576" r:id="rId14"/>
    <p:sldId id="577" r:id="rId15"/>
    <p:sldId id="620" r:id="rId16"/>
    <p:sldId id="621" r:id="rId17"/>
    <p:sldId id="578" r:id="rId18"/>
    <p:sldId id="579" r:id="rId19"/>
    <p:sldId id="580" r:id="rId20"/>
    <p:sldId id="581" r:id="rId21"/>
    <p:sldId id="582" r:id="rId22"/>
    <p:sldId id="583" r:id="rId23"/>
    <p:sldId id="565" r:id="rId24"/>
    <p:sldId id="45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454" autoAdjust="0"/>
  </p:normalViewPr>
  <p:slideViewPr>
    <p:cSldViewPr>
      <p:cViewPr>
        <p:scale>
          <a:sx n="70" d="100"/>
          <a:sy n="70" d="100"/>
        </p:scale>
        <p:origin x="-691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6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24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Poisson Probability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examples</a:t>
            </a:r>
          </a:p>
          <a:p>
            <a:pPr lvl="0">
              <a:buClr>
                <a:srgbClr val="D34817"/>
              </a:buClr>
            </a:pP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Hypergeometric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Multinomial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Negative Binomial Distribution</a:t>
            </a:r>
          </a:p>
          <a:p>
            <a:pPr lvl="0">
              <a:buClr>
                <a:srgbClr val="D34817"/>
              </a:buClr>
            </a:pP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Probability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distributions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a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Continuous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random variable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Uniform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Continuous Probability </a:t>
            </a:r>
            <a:r>
              <a:rPr lang="en-US" dirty="0" smtClean="0">
                <a:solidFill>
                  <a:prstClr val="black"/>
                </a:solidFill>
              </a:rPr>
              <a:t>Distributions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Some important </a:t>
            </a:r>
            <a:r>
              <a:rPr lang="en-US" sz="2000" dirty="0" smtClean="0"/>
              <a:t>Continuous Probability Distributions </a:t>
            </a:r>
            <a:r>
              <a:rPr lang="en-US" sz="2000" dirty="0"/>
              <a:t>are:</a:t>
            </a:r>
          </a:p>
          <a:p>
            <a:endParaRPr lang="en-US" sz="2000" dirty="0"/>
          </a:p>
          <a:p>
            <a:r>
              <a:rPr lang="en-US" sz="2000" dirty="0" smtClean="0"/>
              <a:t>Uniform or Rectangular Distribution</a:t>
            </a:r>
            <a:endParaRPr lang="en-US" sz="2000" dirty="0"/>
          </a:p>
          <a:p>
            <a:r>
              <a:rPr lang="en-US" sz="2000" dirty="0" smtClean="0"/>
              <a:t>Normal </a:t>
            </a:r>
            <a:r>
              <a:rPr lang="en-US" sz="2000" dirty="0"/>
              <a:t>Distribution</a:t>
            </a:r>
          </a:p>
          <a:p>
            <a:r>
              <a:rPr lang="en-US" sz="2000" dirty="0" smtClean="0"/>
              <a:t>t-Distribution</a:t>
            </a:r>
            <a:endParaRPr lang="en-US" sz="2000" dirty="0"/>
          </a:p>
          <a:p>
            <a:r>
              <a:rPr lang="en-US" sz="2000" dirty="0" smtClean="0"/>
              <a:t>Exponential Distribution</a:t>
            </a:r>
          </a:p>
          <a:p>
            <a:r>
              <a:rPr lang="en-US" sz="2000" dirty="0" smtClean="0"/>
              <a:t>Chi-square Distribution</a:t>
            </a:r>
          </a:p>
          <a:p>
            <a:r>
              <a:rPr lang="en-US" sz="2000" dirty="0" smtClean="0"/>
              <a:t>Beta Distribution</a:t>
            </a:r>
          </a:p>
          <a:p>
            <a:r>
              <a:rPr lang="en-US" sz="2000" dirty="0" smtClean="0"/>
              <a:t>Gamma Distribution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32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A uniform </a:t>
            </a:r>
            <a:r>
              <a:rPr lang="en-US" sz="2000" dirty="0" smtClean="0"/>
              <a:t>distribution is </a:t>
            </a:r>
            <a:r>
              <a:rPr lang="en-US" sz="2000" dirty="0"/>
              <a:t>a type of continuous </a:t>
            </a:r>
            <a:r>
              <a:rPr lang="en-US" sz="2000" dirty="0" smtClean="0"/>
              <a:t>random </a:t>
            </a:r>
            <a:r>
              <a:rPr lang="en-US" sz="2000" dirty="0"/>
              <a:t>variable such that </a:t>
            </a:r>
            <a:r>
              <a:rPr lang="en-US" sz="2000" dirty="0" smtClean="0"/>
              <a:t>each </a:t>
            </a:r>
            <a:r>
              <a:rPr lang="en-US" sz="2000" dirty="0"/>
              <a:t>possible value of X has exactly the same probability of occurring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As a result the graph of the function is a horizontal line and forms a </a:t>
            </a:r>
            <a:r>
              <a:rPr lang="en-US" sz="2000" dirty="0" smtClean="0"/>
              <a:t>rectangle </a:t>
            </a:r>
            <a:r>
              <a:rPr lang="en-US" sz="2000" dirty="0"/>
              <a:t>with the X </a:t>
            </a:r>
            <a:r>
              <a:rPr lang="en-US" sz="2000" dirty="0" smtClean="0"/>
              <a:t>axis. Hence</a:t>
            </a:r>
            <a:r>
              <a:rPr lang="en-US" sz="2000" dirty="0"/>
              <a:t>, its secondary name the rectangular </a:t>
            </a:r>
            <a:r>
              <a:rPr lang="en-US" sz="2000" dirty="0" smtClean="0"/>
              <a:t>distribution.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In common with all continuous random variables the area under the </a:t>
            </a:r>
          </a:p>
          <a:p>
            <a:pPr marL="0" indent="0" algn="just">
              <a:buNone/>
            </a:pPr>
            <a:r>
              <a:rPr lang="en-US" sz="2000" dirty="0"/>
              <a:t>function between all the possible values of X is equal to 1 and as a result </a:t>
            </a:r>
          </a:p>
          <a:p>
            <a:pPr marL="0" indent="0" algn="just">
              <a:buNone/>
            </a:pPr>
            <a:r>
              <a:rPr lang="en-US" sz="2000" dirty="0"/>
              <a:t>it is possible to work out the probability density function of X, for all </a:t>
            </a:r>
          </a:p>
          <a:p>
            <a:pPr marL="0" indent="0" algn="just">
              <a:buNone/>
            </a:pPr>
            <a:r>
              <a:rPr lang="en-US" sz="2000" dirty="0"/>
              <a:t>uniform distributions using a simple formula.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3981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334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Definition: </a:t>
            </a:r>
            <a:r>
              <a:rPr lang="en-US" sz="2000" dirty="0" smtClean="0"/>
              <a:t>Given </a:t>
            </a:r>
            <a:r>
              <a:rPr lang="en-US" sz="2000" dirty="0"/>
              <a:t>that a continuous random variable X has possible values from </a:t>
            </a:r>
            <a:r>
              <a:rPr lang="en-US" sz="2000" dirty="0" smtClean="0"/>
              <a:t>a </a:t>
            </a:r>
            <a:r>
              <a:rPr lang="en-US" sz="2000" dirty="0"/>
              <a:t>≤ X ≤ b such that all possible values are equally likely, it is said to be </a:t>
            </a:r>
            <a:r>
              <a:rPr lang="en-US" sz="2000" dirty="0" smtClean="0"/>
              <a:t> uniformly distributed. i.e. X~U(</a:t>
            </a:r>
            <a:r>
              <a:rPr lang="en-US" sz="2000" dirty="0" err="1" smtClean="0"/>
              <a:t>a,b</a:t>
            </a:r>
            <a:r>
              <a:rPr lang="en-US" sz="2000" dirty="0" smtClean="0"/>
              <a:t>). 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Note: Uniform Distribution has TWO parameters</a:t>
            </a:r>
            <a:r>
              <a:rPr lang="en-US" sz="2000" dirty="0"/>
              <a:t>: ‘a’ and ‘b</a:t>
            </a:r>
            <a:r>
              <a:rPr lang="en-US" sz="2000" dirty="0" smtClean="0"/>
              <a:t>’.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90800"/>
            <a:ext cx="5753100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962400"/>
            <a:ext cx="4126832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67897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Properties of Uniform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Properties:</a:t>
            </a:r>
          </a:p>
          <a:p>
            <a:pPr marL="0" indent="0" algn="just">
              <a:buNone/>
            </a:pPr>
            <a:r>
              <a:rPr lang="en-US" sz="2000" dirty="0" smtClean="0"/>
              <a:t>Let X~U(</a:t>
            </a:r>
            <a:r>
              <a:rPr lang="en-US" sz="2000" dirty="0" err="1" smtClean="0"/>
              <a:t>a,b</a:t>
            </a:r>
            <a:r>
              <a:rPr lang="en-US" sz="2000" dirty="0" smtClean="0"/>
              <a:t>):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Mean of X is: (</a:t>
            </a:r>
            <a:r>
              <a:rPr lang="en-US" sz="2000" dirty="0" err="1" smtClean="0"/>
              <a:t>a+b</a:t>
            </a:r>
            <a:r>
              <a:rPr lang="en-US" sz="2000" dirty="0" smtClean="0"/>
              <a:t>)/2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8714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Properties of Uniform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Properties:</a:t>
            </a:r>
          </a:p>
          <a:p>
            <a:pPr marL="0" indent="0" algn="just">
              <a:buNone/>
            </a:pPr>
            <a:r>
              <a:rPr lang="en-US" sz="2000" dirty="0" smtClean="0"/>
              <a:t>Let X~U(</a:t>
            </a:r>
            <a:r>
              <a:rPr lang="en-US" sz="2000" dirty="0" err="1" smtClean="0"/>
              <a:t>a,b</a:t>
            </a:r>
            <a:r>
              <a:rPr lang="en-US" sz="2000" dirty="0" smtClean="0"/>
              <a:t>):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Variance of X is</a:t>
            </a:r>
            <a:r>
              <a:rPr lang="en-US" sz="2000" dirty="0" smtClean="0">
                <a:sym typeface="Wingdings" pitchFamily="2" charset="2"/>
              </a:rPr>
              <a:t>: (b-a)</a:t>
            </a:r>
            <a:r>
              <a:rPr lang="en-US" sz="2000" baseline="30000" dirty="0" smtClean="0">
                <a:sym typeface="Wingdings" pitchFamily="2" charset="2"/>
              </a:rPr>
              <a:t>2</a:t>
            </a:r>
            <a:r>
              <a:rPr lang="en-US" sz="2000" dirty="0" smtClean="0">
                <a:sym typeface="Wingdings" pitchFamily="2" charset="2"/>
              </a:rPr>
              <a:t>/12</a:t>
            </a:r>
          </a:p>
          <a:p>
            <a:pPr algn="just"/>
            <a:endParaRPr lang="en-US" sz="2000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19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Standard Uniform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algn="just"/>
            <a:endParaRPr lang="en-US" sz="2000" dirty="0" smtClean="0">
              <a:sym typeface="Wingdings" pitchFamily="2" charset="2"/>
            </a:endParaRPr>
          </a:p>
          <a:p>
            <a:pPr algn="just"/>
            <a:r>
              <a:rPr lang="en-US" sz="2000" dirty="0" smtClean="0">
                <a:sym typeface="Wingdings" pitchFamily="2" charset="2"/>
              </a:rPr>
              <a:t>If 			then </a:t>
            </a:r>
            <a:endParaRPr lang="en-US" sz="2000" dirty="0">
              <a:sym typeface="Wingdings" pitchFamily="2" charset="2"/>
            </a:endParaRPr>
          </a:p>
          <a:p>
            <a:pPr algn="just"/>
            <a:endParaRPr lang="en-US" sz="2000" dirty="0" smtClean="0">
              <a:sym typeface="Wingdings" pitchFamily="2" charset="2"/>
            </a:endParaRPr>
          </a:p>
          <a:p>
            <a:pPr algn="just"/>
            <a:endParaRPr lang="en-US" sz="2000" dirty="0">
              <a:sym typeface="Wingdings" pitchFamily="2" charset="2"/>
            </a:endParaRPr>
          </a:p>
          <a:p>
            <a:pPr algn="just"/>
            <a:endParaRPr lang="en-US" sz="2000" dirty="0" smtClean="0">
              <a:sym typeface="Wingdings" pitchFamily="2" charset="2"/>
            </a:endParaRPr>
          </a:p>
          <a:p>
            <a:pPr algn="just"/>
            <a:r>
              <a:rPr lang="en-US" sz="2000" b="1" dirty="0" smtClean="0">
                <a:sym typeface="Wingdings" pitchFamily="2" charset="2"/>
              </a:rPr>
              <a:t>When a=0 and b=1, i.e. 		 </a:t>
            </a:r>
            <a:r>
              <a:rPr lang="en-US" sz="2000" dirty="0">
                <a:sym typeface="Wingdings" pitchFamily="2" charset="2"/>
              </a:rPr>
              <a:t>then the Uniform distribution is called </a:t>
            </a:r>
            <a:r>
              <a:rPr lang="en-US" sz="2000" b="1" dirty="0">
                <a:sym typeface="Wingdings" pitchFamily="2" charset="2"/>
              </a:rPr>
              <a:t>Standard Uniform </a:t>
            </a:r>
            <a:r>
              <a:rPr lang="en-US" sz="2000" b="1" dirty="0" smtClean="0">
                <a:sym typeface="Wingdings" pitchFamily="2" charset="2"/>
              </a:rPr>
              <a:t>Distribution</a:t>
            </a:r>
            <a:r>
              <a:rPr lang="en-US" sz="2000" b="1" dirty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and its probability density function is given by:</a:t>
            </a:r>
            <a:endParaRPr lang="en-US" sz="2000" b="1" dirty="0" smtClean="0">
              <a:sym typeface="Wingdings" pitchFamily="2" charset="2"/>
            </a:endParaRPr>
          </a:p>
          <a:p>
            <a:pPr algn="just"/>
            <a:endParaRPr lang="en-US" sz="2000" dirty="0">
              <a:sym typeface="Wingdings" pitchFamily="2" charset="2"/>
            </a:endParaRPr>
          </a:p>
          <a:p>
            <a:pPr algn="just"/>
            <a:endParaRPr lang="en-US" sz="2000" dirty="0" smtClean="0">
              <a:sym typeface="Wingdings" pitchFamily="2" charset="2"/>
            </a:endParaRPr>
          </a:p>
          <a:p>
            <a:pPr algn="just"/>
            <a:endParaRPr lang="en-US" sz="2000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56125"/>
            <a:ext cx="4806878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76400"/>
            <a:ext cx="4105626" cy="131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1565194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7575" y="3413125"/>
            <a:ext cx="16478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95736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Cumulative Distribution Function of a Uniform R.V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129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/>
              <a:t>The cumulative distribution function of a uniform random variable </a:t>
            </a:r>
            <a:r>
              <a:rPr lang="en-US" sz="2000" i="1" dirty="0"/>
              <a:t>X</a:t>
            </a:r>
            <a:r>
              <a:rPr lang="en-US" sz="2000" dirty="0"/>
              <a:t> is: 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i="1" dirty="0" smtClean="0"/>
              <a:t>	F</a:t>
            </a:r>
            <a:r>
              <a:rPr lang="en-US" sz="2000" dirty="0" smtClean="0"/>
              <a:t>(</a:t>
            </a:r>
            <a:r>
              <a:rPr lang="en-US" sz="2000" i="1" dirty="0" smtClean="0"/>
              <a:t>x</a:t>
            </a:r>
            <a:r>
              <a:rPr lang="en-US" sz="2000" dirty="0" smtClean="0"/>
              <a:t>)=(</a:t>
            </a:r>
            <a:r>
              <a:rPr lang="en-US" sz="2000" i="1" dirty="0" smtClean="0"/>
              <a:t>x</a:t>
            </a:r>
            <a:r>
              <a:rPr lang="en-US" sz="2000" dirty="0"/>
              <a:t>−</a:t>
            </a:r>
            <a:r>
              <a:rPr lang="en-US" sz="2000" i="1" dirty="0" smtClean="0"/>
              <a:t>a)/(b</a:t>
            </a:r>
            <a:r>
              <a:rPr lang="en-US" sz="2000" dirty="0"/>
              <a:t>−</a:t>
            </a:r>
            <a:r>
              <a:rPr lang="en-US" sz="2000" i="1" dirty="0" smtClean="0"/>
              <a:t>a)</a:t>
            </a:r>
          </a:p>
          <a:p>
            <a:pPr marL="0" indent="0">
              <a:buNone/>
            </a:pPr>
            <a:r>
              <a:rPr lang="en-US" sz="2000" dirty="0" smtClean="0"/>
              <a:t>for two constants </a:t>
            </a:r>
            <a:r>
              <a:rPr lang="en-US" sz="2000" i="1" dirty="0" smtClean="0"/>
              <a:t>a</a:t>
            </a:r>
            <a:r>
              <a:rPr lang="en-US" sz="2000" dirty="0" smtClean="0"/>
              <a:t> and </a:t>
            </a:r>
            <a:r>
              <a:rPr lang="en-US" sz="2000" i="1" dirty="0" smtClean="0"/>
              <a:t>b</a:t>
            </a:r>
            <a:r>
              <a:rPr lang="en-US" sz="2000" dirty="0" smtClean="0"/>
              <a:t> such that </a:t>
            </a:r>
            <a:r>
              <a:rPr lang="en-US" sz="2000" i="1" dirty="0" smtClean="0"/>
              <a:t>a</a:t>
            </a:r>
            <a:r>
              <a:rPr lang="en-US" sz="2000" dirty="0" smtClean="0"/>
              <a:t> &lt; </a:t>
            </a:r>
            <a:r>
              <a:rPr lang="en-US" sz="2000" i="1" dirty="0" smtClean="0"/>
              <a:t>x</a:t>
            </a:r>
            <a:r>
              <a:rPr lang="en-US" sz="2000" dirty="0" smtClean="0"/>
              <a:t> &lt; </a:t>
            </a:r>
            <a:r>
              <a:rPr lang="en-US" sz="2000" i="1" dirty="0" smtClean="0"/>
              <a:t>b</a:t>
            </a:r>
            <a:r>
              <a:rPr lang="en-US" sz="2000" dirty="0" smtClean="0"/>
              <a:t>.</a:t>
            </a:r>
            <a:r>
              <a:rPr lang="en-US" sz="2000" dirty="0"/>
              <a:t> 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00400"/>
            <a:ext cx="358140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2895600"/>
            <a:ext cx="426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From fig: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F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(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) = 0 when 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 is less than the lower endpoint of the support (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in this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case).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F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(</a:t>
            </a:r>
            <a:r>
              <a:rPr lang="en-US" sz="2400" i="1" dirty="0" smtClean="0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) = 1 when 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 is greater than the upper endpoint of the support (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, in this case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slope of the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line between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 and 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 is,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/(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−</a:t>
            </a:r>
            <a:r>
              <a:rPr lang="en-US" sz="2400" i="1" dirty="0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sz="2400" dirty="0">
                <a:solidFill>
                  <a:srgbClr val="000000"/>
                </a:solidFill>
                <a:latin typeface="Times New Roman"/>
              </a:rPr>
              <a:t>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15640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Cumulative Distribution Function of a Uniform R.V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129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/>
              <a:t>The cumulative distribution function of a uniform random variable </a:t>
            </a:r>
            <a:r>
              <a:rPr lang="en-US" sz="2000" i="1" dirty="0"/>
              <a:t>X</a:t>
            </a:r>
            <a:r>
              <a:rPr lang="en-US" sz="2000" dirty="0"/>
              <a:t> is: 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i="1" dirty="0" smtClean="0"/>
              <a:t>	F</a:t>
            </a:r>
            <a:r>
              <a:rPr lang="en-US" sz="2000" dirty="0" smtClean="0"/>
              <a:t>(</a:t>
            </a:r>
            <a:r>
              <a:rPr lang="en-US" sz="2000" i="1" dirty="0" smtClean="0"/>
              <a:t>x</a:t>
            </a:r>
            <a:r>
              <a:rPr lang="en-US" sz="2000" dirty="0" smtClean="0"/>
              <a:t>)=(</a:t>
            </a:r>
            <a:r>
              <a:rPr lang="en-US" sz="2000" i="1" dirty="0" smtClean="0"/>
              <a:t>x</a:t>
            </a:r>
            <a:r>
              <a:rPr lang="en-US" sz="2000" dirty="0"/>
              <a:t>−</a:t>
            </a:r>
            <a:r>
              <a:rPr lang="en-US" sz="2000" i="1" dirty="0" smtClean="0"/>
              <a:t>a)/(b</a:t>
            </a:r>
            <a:r>
              <a:rPr lang="en-US" sz="2000" dirty="0"/>
              <a:t>−</a:t>
            </a:r>
            <a:r>
              <a:rPr lang="en-US" sz="2000" i="1" dirty="0" smtClean="0"/>
              <a:t>a)</a:t>
            </a:r>
          </a:p>
          <a:p>
            <a:pPr marL="0" indent="0">
              <a:buNone/>
            </a:pPr>
            <a:r>
              <a:rPr lang="en-US" sz="2000" dirty="0" smtClean="0"/>
              <a:t>for two constants </a:t>
            </a:r>
            <a:r>
              <a:rPr lang="en-US" sz="2000" i="1" dirty="0" smtClean="0"/>
              <a:t>a</a:t>
            </a:r>
            <a:r>
              <a:rPr lang="en-US" sz="2000" dirty="0" smtClean="0"/>
              <a:t> and </a:t>
            </a:r>
            <a:r>
              <a:rPr lang="en-US" sz="2000" i="1" dirty="0" smtClean="0"/>
              <a:t>b</a:t>
            </a:r>
            <a:r>
              <a:rPr lang="en-US" sz="2000" dirty="0" smtClean="0"/>
              <a:t> such that </a:t>
            </a:r>
            <a:r>
              <a:rPr lang="en-US" sz="2000" i="1" dirty="0" smtClean="0"/>
              <a:t>a</a:t>
            </a:r>
            <a:r>
              <a:rPr lang="en-US" sz="2000" dirty="0" smtClean="0"/>
              <a:t> &lt; </a:t>
            </a:r>
            <a:r>
              <a:rPr lang="en-US" sz="2000" i="1" dirty="0" smtClean="0"/>
              <a:t>x</a:t>
            </a:r>
            <a:r>
              <a:rPr lang="en-US" sz="2000" dirty="0" smtClean="0"/>
              <a:t> &lt; </a:t>
            </a:r>
            <a:r>
              <a:rPr lang="en-US" sz="2000" i="1" dirty="0" smtClean="0"/>
              <a:t>b</a:t>
            </a:r>
            <a:r>
              <a:rPr lang="en-US" sz="2000" dirty="0" smtClean="0"/>
              <a:t>.</a:t>
            </a:r>
            <a:r>
              <a:rPr lang="en-US" sz="2000" dirty="0"/>
              <a:t> 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00400"/>
            <a:ext cx="358140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42" y="3174999"/>
            <a:ext cx="4848258" cy="2235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311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/>
              <a:t>Perhaps not surprisingly, the uniform distribution is not particularly useful in describing much of the randomness we see in the natural </a:t>
            </a:r>
            <a:r>
              <a:rPr lang="en-US" sz="2000" dirty="0" smtClean="0"/>
              <a:t>world.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Its </a:t>
            </a:r>
            <a:r>
              <a:rPr lang="en-US" sz="2000" dirty="0"/>
              <a:t>claim to fame is instead its usefulness in random number </a:t>
            </a:r>
            <a:r>
              <a:rPr lang="en-US" sz="2000" dirty="0" smtClean="0"/>
              <a:t>generation.</a:t>
            </a:r>
          </a:p>
          <a:p>
            <a:pPr marL="0" indent="0" algn="just">
              <a:buNone/>
            </a:pPr>
            <a:r>
              <a:rPr lang="en-US" sz="2000" dirty="0" smtClean="0"/>
              <a:t>That </a:t>
            </a:r>
            <a:r>
              <a:rPr lang="en-US" sz="2000" dirty="0"/>
              <a:t>is, approximate values of the </a:t>
            </a:r>
            <a:r>
              <a:rPr lang="en-US" sz="2000" i="1" dirty="0"/>
              <a:t>U</a:t>
            </a:r>
            <a:r>
              <a:rPr lang="en-US" sz="2000" dirty="0"/>
              <a:t>(0,1) distribution can be simulated on most computers using a random number </a:t>
            </a:r>
            <a:r>
              <a:rPr lang="en-US" sz="2000" dirty="0" smtClean="0"/>
              <a:t>generator.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</a:t>
            </a:r>
            <a:r>
              <a:rPr lang="en-US" sz="2000" dirty="0"/>
              <a:t>generated numbers can then be used to randomly assign people to treatments in experimental studies, or to randomly select individuals for participation in a survey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7118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Before </a:t>
            </a:r>
            <a:r>
              <a:rPr lang="en-US" sz="2000" dirty="0"/>
              <a:t>we explore the above-mentioned applications of the </a:t>
            </a:r>
            <a:r>
              <a:rPr lang="en-US" sz="2000" i="1" dirty="0"/>
              <a:t>U</a:t>
            </a:r>
            <a:r>
              <a:rPr lang="en-US" sz="2000" dirty="0"/>
              <a:t>(0,1) distribution, it should be noted that the random numbers generated from a computer are not technically truly random, because they are generated from some starting value (called the </a:t>
            </a:r>
            <a:r>
              <a:rPr lang="en-US" sz="2000" b="1" dirty="0"/>
              <a:t>seed</a:t>
            </a:r>
            <a:r>
              <a:rPr lang="en-US" sz="2000" dirty="0" smtClean="0"/>
              <a:t>).</a:t>
            </a:r>
          </a:p>
          <a:p>
            <a:pPr marL="0" indent="0" algn="just">
              <a:buNone/>
            </a:pPr>
            <a:r>
              <a:rPr lang="en-US" sz="2000" dirty="0" smtClean="0"/>
              <a:t>If </a:t>
            </a:r>
            <a:r>
              <a:rPr lang="en-US" sz="2000" dirty="0"/>
              <a:t>the same seed is used again and again, the same sequence of random numbers will be </a:t>
            </a:r>
            <a:r>
              <a:rPr lang="en-US" sz="2000" dirty="0" smtClean="0"/>
              <a:t>generated.</a:t>
            </a:r>
          </a:p>
          <a:p>
            <a:pPr marL="0" indent="0" algn="just">
              <a:buNone/>
            </a:pPr>
            <a:r>
              <a:rPr lang="en-US" sz="2000" dirty="0" smtClean="0"/>
              <a:t>It </a:t>
            </a:r>
            <a:r>
              <a:rPr lang="en-US" sz="2000" dirty="0"/>
              <a:t>is for this reason that such random number generation is sometimes referred to as </a:t>
            </a:r>
            <a:r>
              <a:rPr lang="en-US" sz="2000" b="1" dirty="0"/>
              <a:t>pseudo-random number </a:t>
            </a:r>
            <a:r>
              <a:rPr lang="en-US" sz="2000" b="1" dirty="0" smtClean="0"/>
              <a:t>generation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000" dirty="0" smtClean="0"/>
              <a:t>Yet</a:t>
            </a:r>
            <a:r>
              <a:rPr lang="en-US" sz="2000" dirty="0"/>
              <a:t>, despite a sequence of random numbers being pre-determined by a seed number, the numbers do behave as if they are truly randomly generated, and are therefore very useful in the above-mentioned </a:t>
            </a:r>
            <a:r>
              <a:rPr lang="en-US" sz="2000" dirty="0" smtClean="0"/>
              <a:t>applications.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They </a:t>
            </a:r>
            <a:r>
              <a:rPr lang="en-US" sz="2000" dirty="0"/>
              <a:t>would probably not be particularly useful in the applications of </a:t>
            </a:r>
            <a:r>
              <a:rPr lang="en-US" sz="2000" dirty="0" smtClean="0"/>
              <a:t>internet </a:t>
            </a:r>
            <a:r>
              <a:rPr lang="en-US" sz="2000" dirty="0"/>
              <a:t>security, however!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08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Generating Random Numbers in MS-Excel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Generate uniform Random numbers between 0 and 1</a:t>
            </a:r>
            <a:r>
              <a:rPr lang="en-US" sz="2000" dirty="0" smtClean="0"/>
              <a:t>, using Excel built-in function: ‘=Rand()’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/>
              <a:t>Generate uniform Random numbers between </a:t>
            </a:r>
            <a:r>
              <a:rPr lang="en-US" sz="2000" b="1" dirty="0" smtClean="0"/>
              <a:t>A </a:t>
            </a:r>
            <a:r>
              <a:rPr lang="en-US" sz="2000" b="1" dirty="0"/>
              <a:t>and B</a:t>
            </a:r>
            <a:r>
              <a:rPr lang="en-US" sz="2000" dirty="0" smtClean="0"/>
              <a:t>, </a:t>
            </a:r>
            <a:r>
              <a:rPr lang="en-US" sz="2000" dirty="0"/>
              <a:t>using Excel </a:t>
            </a:r>
            <a:r>
              <a:rPr lang="en-US" sz="2000" dirty="0" smtClean="0"/>
              <a:t>command: ‘=</a:t>
            </a:r>
            <a:r>
              <a:rPr lang="en-US" sz="2000" dirty="0" err="1" smtClean="0"/>
              <a:t>A+Rand</a:t>
            </a:r>
            <a:r>
              <a:rPr lang="en-US" sz="2000" dirty="0" smtClean="0"/>
              <a:t>()*(B-A)’</a:t>
            </a:r>
          </a:p>
          <a:p>
            <a:pPr marL="0" indent="0" algn="just">
              <a:buNone/>
            </a:pPr>
            <a:r>
              <a:rPr lang="en-US" sz="2000" dirty="0" smtClean="0"/>
              <a:t>For example:</a:t>
            </a:r>
          </a:p>
          <a:p>
            <a:pPr marL="0" indent="0" algn="just">
              <a:buNone/>
            </a:pPr>
            <a:r>
              <a:rPr lang="en-US" sz="2000" dirty="0" smtClean="0"/>
              <a:t>To generate random numbers b/w 10 and 20, replace A by 10 and B by 20 in the above formula.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Do the Demo in Excel.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5016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Generating Random Numbers in </a:t>
            </a:r>
            <a:r>
              <a:rPr lang="en-US" dirty="0" smtClean="0"/>
              <a:t>MS-Excel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Generating Random numbers using ‘Analysis Tool Pack’.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/>
            <a:r>
              <a:rPr lang="en-US" sz="2000" dirty="0" smtClean="0"/>
              <a:t>Activate Data analysis tool pack (if it is not already active).</a:t>
            </a:r>
          </a:p>
          <a:p>
            <a:pPr algn="just"/>
            <a:r>
              <a:rPr lang="en-US" sz="2000" dirty="0" smtClean="0"/>
              <a:t>Open Data Analysis tool Pack from ‘Data’ Tab.</a:t>
            </a:r>
          </a:p>
          <a:p>
            <a:pPr algn="just"/>
            <a:r>
              <a:rPr lang="en-US" sz="2000" dirty="0" smtClean="0"/>
              <a:t>Select Random Numbers Generation.</a:t>
            </a:r>
          </a:p>
          <a:p>
            <a:pPr algn="just"/>
            <a:r>
              <a:rPr lang="en-US" sz="2000" dirty="0" smtClean="0"/>
              <a:t>Select appropriate options from the dialogue box.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Do the demo in Excel.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5289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Consider the data on 55 smiling times in seconds of an eight week old baby. 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We assume that smiling times, in seconds, follow a uniform distribution between 0 and 23 seconds, inclusive.</a:t>
            </a:r>
          </a:p>
          <a:p>
            <a:pPr marL="0" indent="0" algn="just">
              <a:buNone/>
            </a:pPr>
            <a:r>
              <a:rPr lang="en-US" sz="2000" dirty="0" smtClean="0"/>
              <a:t>This means that any smiling time from 0 to and including 23 seconds is Equally Likely.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509838"/>
            <a:ext cx="64293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2638" y="4457700"/>
            <a:ext cx="5038725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3338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Consider the data on 55 smiling times in seconds of an eight week old baby. 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509838"/>
            <a:ext cx="64293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599" y="4953000"/>
            <a:ext cx="8406581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2638" y="4457700"/>
            <a:ext cx="5038725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9709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Consider the data on 55 smiling times in seconds of an eight week old baby. 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509838"/>
            <a:ext cx="64293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24400"/>
            <a:ext cx="51435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2638" y="4305300"/>
            <a:ext cx="5038725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72050"/>
            <a:ext cx="830580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360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458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43200"/>
            <a:ext cx="5181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69615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099" y="1666874"/>
            <a:ext cx="8012739" cy="450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2865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Uniform Applications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8" y="1752600"/>
            <a:ext cx="831532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181600"/>
            <a:ext cx="356235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69763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Probability distributions of a Continuous random variable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Uniform </a:t>
            </a:r>
            <a:r>
              <a:rPr lang="en-US" sz="2000" dirty="0" smtClean="0">
                <a:solidFill>
                  <a:prstClr val="black"/>
                </a:solidFill>
              </a:rPr>
              <a:t>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Properties of </a:t>
            </a:r>
            <a:r>
              <a:rPr lang="en-US" sz="2000" smtClean="0">
                <a:solidFill>
                  <a:prstClr val="black"/>
                </a:solidFill>
              </a:rPr>
              <a:t>Uniform Distribution</a:t>
            </a:r>
            <a:endParaRPr lang="en-US" sz="2000" dirty="0" smtClean="0">
              <a:solidFill>
                <a:prstClr val="black"/>
              </a:solidFill>
            </a:endParaRP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Generating Random numbers in MS-Excel</a:t>
            </a:r>
            <a:endParaRPr lang="en-US" sz="2000" dirty="0">
              <a:solidFill>
                <a:prstClr val="black"/>
              </a:solidFill>
            </a:endParaRP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Related </a:t>
            </a:r>
            <a:r>
              <a:rPr lang="en-US" sz="2000" dirty="0">
                <a:solidFill>
                  <a:prstClr val="black"/>
                </a:solidFill>
              </a:rPr>
              <a:t>examples</a:t>
            </a:r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271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Normal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Probability Density Function of Normal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Properties of Normal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Related </a:t>
            </a:r>
            <a:r>
              <a:rPr lang="en-US" sz="2000" dirty="0">
                <a:solidFill>
                  <a:prstClr val="black"/>
                </a:solidFill>
              </a:rPr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3633</TotalTime>
  <Words>666</Words>
  <Application>Microsoft Office PowerPoint</Application>
  <PresentationFormat>On-screen Show (4:3)</PresentationFormat>
  <Paragraphs>193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Continuous Probability Distributions </vt:lpstr>
      <vt:lpstr>Uniform Distribution</vt:lpstr>
      <vt:lpstr>Uniform Distribution</vt:lpstr>
      <vt:lpstr>Properties of Uniform Distribution</vt:lpstr>
      <vt:lpstr>Properties of Uniform Distribution</vt:lpstr>
      <vt:lpstr>Standard Uniform Distribution</vt:lpstr>
      <vt:lpstr>Cumulative Distribution Function of a Uniform R.V</vt:lpstr>
      <vt:lpstr>Cumulative Distribution Function of a Uniform R.V</vt:lpstr>
      <vt:lpstr>Uniform Applications</vt:lpstr>
      <vt:lpstr>Uniform Applications</vt:lpstr>
      <vt:lpstr>Generating Random Numbers in MS-Excel</vt:lpstr>
      <vt:lpstr>Generating Random Numbers in MS-Excel</vt:lpstr>
      <vt:lpstr>Uniform Applications</vt:lpstr>
      <vt:lpstr>Uniform Applications</vt:lpstr>
      <vt:lpstr>Uniform Applications</vt:lpstr>
      <vt:lpstr>Uniform Applications</vt:lpstr>
      <vt:lpstr>Uniform Applications</vt:lpstr>
      <vt:lpstr>Uniform Applications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559</cp:revision>
  <dcterms:created xsi:type="dcterms:W3CDTF">2006-08-16T00:00:00Z</dcterms:created>
  <dcterms:modified xsi:type="dcterms:W3CDTF">2013-06-04T11:48:37Z</dcterms:modified>
</cp:coreProperties>
</file>