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6"/>
  </p:notesMasterIdLst>
  <p:sldIdLst>
    <p:sldId id="256" r:id="rId3"/>
    <p:sldId id="348" r:id="rId4"/>
    <p:sldId id="416" r:id="rId5"/>
    <p:sldId id="568" r:id="rId6"/>
    <p:sldId id="560" r:id="rId7"/>
    <p:sldId id="561" r:id="rId8"/>
    <p:sldId id="562" r:id="rId9"/>
    <p:sldId id="563" r:id="rId10"/>
    <p:sldId id="564" r:id="rId11"/>
    <p:sldId id="565" r:id="rId12"/>
    <p:sldId id="566" r:id="rId13"/>
    <p:sldId id="567" r:id="rId14"/>
    <p:sldId id="517" r:id="rId15"/>
    <p:sldId id="546" r:id="rId16"/>
    <p:sldId id="547" r:id="rId17"/>
    <p:sldId id="548" r:id="rId18"/>
    <p:sldId id="550" r:id="rId19"/>
    <p:sldId id="556" r:id="rId20"/>
    <p:sldId id="557" r:id="rId21"/>
    <p:sldId id="558" r:id="rId22"/>
    <p:sldId id="559" r:id="rId23"/>
    <p:sldId id="551" r:id="rId24"/>
    <p:sldId id="45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691" y="97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emf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21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 to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Distribution Function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Discrete Random Variables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Continuous Random Variables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Continuous Random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Mathematical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Expectation of a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Law of large numbers</a:t>
            </a:r>
          </a:p>
          <a:p>
            <a:pPr lvl="0">
              <a:buClr>
                <a:srgbClr val="D34817"/>
              </a:buClr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Related 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5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Continuous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A random variable X is said to be continuous if it can assume every possible value in an interval [a, b], a&lt;b.</a:t>
            </a:r>
          </a:p>
          <a:p>
            <a:pPr marL="0" indent="0" algn="just">
              <a:buNone/>
            </a:pPr>
            <a:r>
              <a:rPr lang="en-US" sz="2000" b="1" dirty="0" smtClean="0"/>
              <a:t>Examples:</a:t>
            </a:r>
          </a:p>
          <a:p>
            <a:pPr algn="just"/>
            <a:r>
              <a:rPr lang="en-US" sz="2000" dirty="0" smtClean="0"/>
              <a:t>The height of a person</a:t>
            </a:r>
          </a:p>
          <a:p>
            <a:pPr algn="just"/>
            <a:r>
              <a:rPr lang="en-US" sz="2000" dirty="0" smtClean="0"/>
              <a:t>The temperature at a place</a:t>
            </a:r>
          </a:p>
          <a:p>
            <a:pPr algn="just"/>
            <a:r>
              <a:rPr lang="en-US" sz="2000" dirty="0" smtClean="0"/>
              <a:t>The amount of rainfall</a:t>
            </a:r>
          </a:p>
          <a:p>
            <a:pPr algn="just"/>
            <a:r>
              <a:rPr lang="en-US" sz="2000" dirty="0" smtClean="0"/>
              <a:t>Time to failure for an electronic system</a:t>
            </a:r>
          </a:p>
          <a:p>
            <a:pPr algn="just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7840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Continuous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8382000" cy="5181600"/>
          </a:xfrm>
        </p:spPr>
        <p:txBody>
          <a:bodyPr>
            <a:normAutofit/>
          </a:bodyPr>
          <a:lstStyle/>
          <a:p>
            <a:pPr algn="just"/>
            <a:r>
              <a:rPr lang="en-US" sz="2000" dirty="0"/>
              <a:t>The probability density function of a continuous random variable is a function which can be integrated to obtain the probability that the random variable takes a value in a given interval.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More </a:t>
            </a:r>
            <a:r>
              <a:rPr lang="en-US" sz="2000" dirty="0"/>
              <a:t>formally, the probability density 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function</a:t>
            </a:r>
            <a:r>
              <a:rPr lang="en-US" sz="2000" dirty="0"/>
              <a:t>, f(x), of a continuous random 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variable </a:t>
            </a:r>
            <a:r>
              <a:rPr lang="en-US" sz="2000" dirty="0"/>
              <a:t>X is the derivative of the </a:t>
            </a: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cumulative </a:t>
            </a:r>
            <a:r>
              <a:rPr lang="en-US" sz="2000" dirty="0"/>
              <a:t>distribution function F(x</a:t>
            </a:r>
            <a:r>
              <a:rPr lang="en-US" sz="2000" dirty="0" smtClean="0"/>
              <a:t>), i.e. </a:t>
            </a:r>
          </a:p>
          <a:p>
            <a:pPr algn="just"/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Where,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2054" y="4531519"/>
            <a:ext cx="1891146" cy="650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5562600"/>
            <a:ext cx="3200400" cy="7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6019800"/>
            <a:ext cx="4009904" cy="84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926750"/>
            <a:ext cx="3733800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12134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Continuous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4800" y="1524000"/>
            <a:ext cx="8382000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b="1" dirty="0" smtClean="0"/>
              <a:t>Properties: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endParaRPr lang="en-US" sz="2000" b="1" dirty="0"/>
          </a:p>
          <a:p>
            <a:pPr marL="0" indent="0" algn="just">
              <a:buNone/>
            </a:pPr>
            <a:endParaRPr lang="en-US" sz="2000" b="1" dirty="0" smtClean="0"/>
          </a:p>
          <a:p>
            <a:pPr marL="0" indent="0" algn="just">
              <a:buNone/>
            </a:pPr>
            <a:r>
              <a:rPr lang="en-US" sz="2000" b="1" dirty="0" smtClean="0"/>
              <a:t>Note: </a:t>
            </a:r>
            <a:r>
              <a:rPr lang="en-US" sz="2000" dirty="0" smtClean="0"/>
              <a:t>The probability of a continuous </a:t>
            </a:r>
            <a:r>
              <a:rPr lang="en-US" sz="2000" dirty="0" err="1" smtClean="0"/>
              <a:t>r.v</a:t>
            </a:r>
            <a:r>
              <a:rPr lang="en-US" sz="2000" dirty="0" smtClean="0"/>
              <a:t>. X taking any particular value ‘k’ is always zero.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That is why probability for a continuous </a:t>
            </a:r>
            <a:r>
              <a:rPr lang="en-US" sz="2000" dirty="0" err="1" smtClean="0"/>
              <a:t>r.v</a:t>
            </a:r>
            <a:r>
              <a:rPr lang="en-US" sz="2000" dirty="0" smtClean="0"/>
              <a:t>. is measurable only over a given interval.</a:t>
            </a:r>
          </a:p>
          <a:p>
            <a:pPr marL="0" indent="0" algn="just">
              <a:buNone/>
            </a:pPr>
            <a:r>
              <a:rPr lang="en-US" sz="2000" dirty="0" smtClean="0"/>
              <a:t>Further, since for a continuous </a:t>
            </a:r>
            <a:r>
              <a:rPr lang="en-US" sz="2000" dirty="0" err="1" smtClean="0"/>
              <a:t>r.v</a:t>
            </a:r>
            <a:r>
              <a:rPr lang="en-US" sz="2000" dirty="0" smtClean="0"/>
              <a:t>. X, P(X=x)=0, for every x, the four probabilities are regarded the same.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057400"/>
            <a:ext cx="3248025" cy="1224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581400"/>
            <a:ext cx="2526218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27725"/>
            <a:ext cx="768069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97721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value of k so that the function f(x) defined as follows, may be a density function.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Solution:	</a:t>
            </a:r>
            <a:r>
              <a:rPr lang="en-US" sz="2000" dirty="0" smtClean="0"/>
              <a:t>Since we have,</a:t>
            </a:r>
          </a:p>
          <a:p>
            <a:pPr marL="0" indent="0" algn="just">
              <a:buNone/>
            </a:pPr>
            <a:r>
              <a:rPr lang="en-US" sz="2000" dirty="0" smtClean="0"/>
              <a:t>So, 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Hence the density function becomes,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70124"/>
            <a:ext cx="4664269" cy="1006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36843"/>
            <a:ext cx="1536700" cy="8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7168905" cy="1369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257800"/>
            <a:ext cx="4089251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26282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Find the distribution function of the following probability density function.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Solution: </a:t>
            </a:r>
            <a:r>
              <a:rPr lang="en-US" sz="2000" dirty="0" smtClean="0"/>
              <a:t>The distribution function is:</a:t>
            </a:r>
          </a:p>
          <a:p>
            <a:pPr marL="0" indent="0" algn="just">
              <a:buNone/>
            </a:pPr>
            <a:r>
              <a:rPr lang="en-US" sz="2000" dirty="0" smtClean="0"/>
              <a:t>So, 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4089251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200400"/>
            <a:ext cx="2920402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60813"/>
            <a:ext cx="8148264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333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So the distribution function is: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603750"/>
            <a:ext cx="3430102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41403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49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A </a:t>
            </a:r>
            <a:r>
              <a:rPr lang="en-US" sz="2000" dirty="0" err="1" smtClean="0"/>
              <a:t>r.v</a:t>
            </a:r>
            <a:r>
              <a:rPr lang="en-US" sz="2000" dirty="0" smtClean="0"/>
              <a:t>. X is of continuous type with </a:t>
            </a:r>
            <a:r>
              <a:rPr lang="en-US" sz="2000" dirty="0" err="1" smtClean="0"/>
              <a:t>p.d.f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Calculate:</a:t>
            </a:r>
          </a:p>
          <a:p>
            <a:pPr algn="just"/>
            <a:r>
              <a:rPr lang="en-US" sz="2000" dirty="0" smtClean="0"/>
              <a:t>P(X=1/2)</a:t>
            </a:r>
          </a:p>
          <a:p>
            <a:pPr algn="just"/>
            <a:r>
              <a:rPr lang="en-US" sz="2000" dirty="0" smtClean="0"/>
              <a:t>P(X&lt;=1/2)</a:t>
            </a:r>
          </a:p>
          <a:p>
            <a:pPr algn="just"/>
            <a:r>
              <a:rPr lang="en-US" sz="2000" dirty="0" smtClean="0"/>
              <a:t>P(X&gt;1/4)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65325"/>
            <a:ext cx="4311134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77822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A </a:t>
            </a:r>
            <a:r>
              <a:rPr lang="en-US" sz="2000" dirty="0" err="1" smtClean="0"/>
              <a:t>r.v</a:t>
            </a:r>
            <a:r>
              <a:rPr lang="en-US" sz="2000" dirty="0" smtClean="0"/>
              <a:t>. X is of continuous type with </a:t>
            </a:r>
            <a:r>
              <a:rPr lang="en-US" sz="2000" dirty="0" err="1" smtClean="0"/>
              <a:t>p.d.f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Calculate:</a:t>
            </a:r>
          </a:p>
          <a:p>
            <a:pPr algn="just"/>
            <a:r>
              <a:rPr lang="en-US" sz="2000" dirty="0" smtClean="0"/>
              <a:t>P(1/4&lt;=X&lt;=1/2)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65325"/>
            <a:ext cx="4311134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339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Probability Density Function of a </a:t>
            </a:r>
            <a:r>
              <a:rPr lang="en-US" dirty="0"/>
              <a:t>Continuous </a:t>
            </a:r>
            <a:r>
              <a:rPr lang="en-US" dirty="0" smtClean="0"/>
              <a:t>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A </a:t>
            </a:r>
            <a:r>
              <a:rPr lang="en-US" sz="2000" dirty="0" err="1" smtClean="0"/>
              <a:t>r.v</a:t>
            </a:r>
            <a:r>
              <a:rPr lang="en-US" sz="2000" dirty="0" smtClean="0"/>
              <a:t>. X is of continuous type with </a:t>
            </a:r>
            <a:r>
              <a:rPr lang="en-US" sz="2000" dirty="0" err="1" smtClean="0"/>
              <a:t>p.d.f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Calculate:</a:t>
            </a:r>
          </a:p>
          <a:p>
            <a:pPr algn="just"/>
            <a:r>
              <a:rPr lang="en-US" sz="2000" dirty="0" smtClean="0"/>
              <a:t>P(X&lt;=1/2 | 1/3&lt;=X&lt;=2/3)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965325"/>
            <a:ext cx="4311134" cy="93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339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Mathematical Expectation of a Random Variable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Let a discrete </a:t>
                </a:r>
                <a:r>
                  <a:rPr lang="en-US" sz="2000" dirty="0" err="1" smtClean="0"/>
                  <a:t>r.v</a:t>
                </a:r>
                <a:r>
                  <a:rPr lang="en-US" sz="2000" dirty="0" smtClean="0"/>
                  <a:t>. X have possible values, x1, x2, …, </a:t>
                </a:r>
                <a:r>
                  <a:rPr lang="en-US" sz="2000" dirty="0" err="1" smtClean="0"/>
                  <a:t>xn</a:t>
                </a:r>
                <a:r>
                  <a:rPr lang="en-US" sz="2000" dirty="0" smtClean="0"/>
                  <a:t>, … with corresponding probabilities f(x1), f(x2), …, f(</a:t>
                </a:r>
                <a:r>
                  <a:rPr lang="en-US" sz="2000" dirty="0" err="1" smtClean="0"/>
                  <a:t>xn</a:t>
                </a:r>
                <a:r>
                  <a:rPr lang="en-US" sz="2000" dirty="0" smtClean="0"/>
                  <a:t>), …. Such that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Then the mathematical expectation or the expectation or the expected value of X, denoted by E(X), is defined as: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dirty="0" smtClean="0"/>
                  <a:t>Provided the sum converges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absolutely, i.e.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grow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/>
                          </a:rPr>
                          <m:t>𝑖</m:t>
                        </m:r>
                        <m:r>
                          <a:rPr lang="en-US" sz="200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sz="2000"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a:rPr lang="en-US" sz="2000">
                            <a:latin typeface="Cambria Math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000">
                            <a:latin typeface="Cambria Math"/>
                          </a:rPr>
                          <m:t>|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r>
                  <a:rPr lang="en-US" sz="2000" dirty="0" smtClean="0"/>
                  <a:t>	is finite.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3" cstate="print"/>
                <a:stretch>
                  <a:fillRect l="-823" t="-645" r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7239000" y="1675306"/>
                <a:ext cx="1312103" cy="763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grow m:val="on"/>
                          <m:subHide m:val="on"/>
                          <m:supHide m:val="on"/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en-US">
                              <a:latin typeface="Cambria Math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1675306"/>
                <a:ext cx="1312103" cy="763094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r="-14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346450"/>
            <a:ext cx="7021357" cy="8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3806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Mathematical Expectation of a Random Variable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dirty="0" smtClean="0"/>
                  <a:t>Mathematical Expectation of a continuous </a:t>
                </a:r>
                <a:r>
                  <a:rPr lang="en-US" sz="2000" dirty="0" err="1" smtClean="0"/>
                  <a:t>r..v</a:t>
                </a:r>
                <a:r>
                  <a:rPr lang="en-US" sz="2000" dirty="0" smtClean="0"/>
                  <a:t>. X is defined as: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Provided the integral converges absolutely, i.e.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grow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/>
                          </a:rPr>
                          <m:t>−∞</m:t>
                        </m:r>
                      </m:sub>
                      <m:sup>
                        <m:r>
                          <a:rPr lang="en-US" sz="2000">
                            <a:latin typeface="Cambria Math"/>
                          </a:rPr>
                          <m:t>+∞</m:t>
                        </m:r>
                      </m:sup>
                      <m:e>
                        <m:r>
                          <a:rPr lang="en-US" sz="2000">
                            <a:latin typeface="Cambria Math"/>
                          </a:rPr>
                          <m:t>|</m:t>
                        </m:r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>
                            <a:latin typeface="Cambria Math"/>
                          </a:rPr>
                          <m:t>|</m:t>
                        </m:r>
                        <m:r>
                          <m:rPr>
                            <m:nor/>
                          </m:rPr>
                          <a:rPr lang="en-US" sz="2000" i="1"/>
                          <m:t> 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000" dirty="0" smtClean="0"/>
                  <a:t>    is finite.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4724400"/>
              </a:xfrm>
              <a:blipFill rotWithShape="1">
                <a:blip r:embed="rId2" cstate="print"/>
                <a:stretch>
                  <a:fillRect l="-823" t="-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133600"/>
            <a:ext cx="2631477" cy="93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077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Properties of Mathematical Expectation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Properties of mathematical Expectation of a random variable:</a:t>
            </a:r>
          </a:p>
          <a:p>
            <a:r>
              <a:rPr lang="en-US" sz="2000" dirty="0" smtClean="0"/>
              <a:t>E(a)=a, 	where ‘a’ is any constant.</a:t>
            </a:r>
          </a:p>
          <a:p>
            <a:r>
              <a:rPr lang="en-US" sz="2000" dirty="0" smtClean="0"/>
              <a:t>E(</a:t>
            </a:r>
            <a:r>
              <a:rPr lang="en-US" sz="2000" dirty="0" err="1" smtClean="0"/>
              <a:t>aX+b</a:t>
            </a:r>
            <a:r>
              <a:rPr lang="en-US" sz="2000" dirty="0" smtClean="0"/>
              <a:t>)=a E(X)+b	, 	where a and b both are constants</a:t>
            </a:r>
          </a:p>
          <a:p>
            <a:r>
              <a:rPr lang="en-US" sz="2000" dirty="0" smtClean="0"/>
              <a:t>E(X+Y)=E(X)+E(Y)</a:t>
            </a:r>
          </a:p>
          <a:p>
            <a:r>
              <a:rPr lang="en-US" sz="2000" dirty="0" smtClean="0"/>
              <a:t>E(X-Y</a:t>
            </a:r>
            <a:r>
              <a:rPr lang="en-US" sz="2000" dirty="0"/>
              <a:t>)=E(X</a:t>
            </a:r>
            <a:r>
              <a:rPr lang="en-US" sz="2000" dirty="0" smtClean="0"/>
              <a:t>)-E(Y)</a:t>
            </a:r>
          </a:p>
          <a:p>
            <a:r>
              <a:rPr lang="en-US" sz="2000" dirty="0" smtClean="0"/>
              <a:t>If X and Y are independent </a:t>
            </a:r>
            <a:r>
              <a:rPr lang="en-US" sz="2000" dirty="0" err="1" smtClean="0"/>
              <a:t>r.v’s</a:t>
            </a:r>
            <a:r>
              <a:rPr lang="en-US" sz="2000" dirty="0" smtClean="0"/>
              <a:t> then</a:t>
            </a:r>
          </a:p>
          <a:p>
            <a:pPr marL="0" indent="0">
              <a:buNone/>
            </a:pPr>
            <a:r>
              <a:rPr lang="en-US" sz="2000" dirty="0" smtClean="0"/>
              <a:t>	E(XY)=E(X). E(Y)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7165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Expectation: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/>
              <a:t>Example: </a:t>
            </a:r>
            <a:r>
              <a:rPr lang="en-US" sz="2000" dirty="0" smtClean="0"/>
              <a:t>What is the mathematical expectation of the number of heads when 3 fair coins are tossed?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</a:t>
            </a:r>
            <a:r>
              <a:rPr lang="en-US" sz="2000" dirty="0"/>
              <a:t>Here S={HHH, HHT, HTH, THH, HTT, THT, TTH, TTT}</a:t>
            </a:r>
          </a:p>
          <a:p>
            <a:pPr marL="0" indent="0" algn="just">
              <a:buNone/>
            </a:pPr>
            <a:r>
              <a:rPr lang="en-US" sz="2000" dirty="0"/>
              <a:t>Let X= number of heads then x=0,1,2,3</a:t>
            </a:r>
          </a:p>
          <a:p>
            <a:pPr marL="0" indent="0">
              <a:buNone/>
            </a:pPr>
            <a:r>
              <a:rPr lang="en-US" sz="2000" dirty="0" smtClean="0"/>
              <a:t>Then X has the following </a:t>
            </a:r>
            <a:r>
              <a:rPr lang="en-US" sz="2000" dirty="0" err="1" smtClean="0"/>
              <a:t>p.d.f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7432973"/>
              </p:ext>
            </p:extLst>
          </p:nvPr>
        </p:nvGraphicFramePr>
        <p:xfrm>
          <a:off x="762000" y="3581400"/>
          <a:ext cx="152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838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3432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Expectation: Examples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5257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 smtClean="0"/>
                  <a:t>Example: </a:t>
                </a:r>
                <a:r>
                  <a:rPr lang="en-US" sz="2000" dirty="0" smtClean="0"/>
                  <a:t>What is the mathematical expectation of the number of heads when 3 fair coins are tossed?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Solution: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Here S={HHH, HHT, HTH, THH, HTT, THT, TTH, TTT}</a:t>
                </a:r>
              </a:p>
              <a:p>
                <a:pPr marL="0" indent="0" algn="just">
                  <a:buNone/>
                </a:pPr>
                <a:r>
                  <a:rPr lang="en-US" sz="2000" dirty="0"/>
                  <a:t>Let X= number of heads then x=0,1,2,3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Then X has the following </a:t>
                </a:r>
                <a:r>
                  <a:rPr lang="en-US" sz="2000" dirty="0" err="1" smtClean="0"/>
                  <a:t>p.d.f</a:t>
                </a:r>
                <a:r>
                  <a:rPr lang="en-US" sz="2000" dirty="0" smtClean="0"/>
                  <a:t>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12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8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/>
                          </a:rPr>
                          <m:t>=1.5</m:t>
                        </m:r>
                      </m:e>
                    </m:nary>
                  </m:oMath>
                </a14:m>
                <a:r>
                  <a:rPr lang="en-US" sz="2000" dirty="0" smtClean="0"/>
                  <a:t>,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b="1" dirty="0" smtClean="0"/>
                  <a:t>Note: </a:t>
                </a:r>
                <a:r>
                  <a:rPr lang="en-US" sz="2000" dirty="0" smtClean="0"/>
                  <a:t>Since E(X)=1.5 which is not an integer, so we can say that When coin is tossed a large no of time then on average we would get 1.5 heads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5257800"/>
              </a:xfrm>
              <a:blipFill rotWithShape="1">
                <a:blip r:embed="rId3" cstate="print"/>
                <a:stretch>
                  <a:fillRect l="-823" t="-579" r="-2319" b="-12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54347525"/>
              </p:ext>
            </p:extLst>
          </p:nvPr>
        </p:nvGraphicFramePr>
        <p:xfrm>
          <a:off x="762000" y="3581400"/>
          <a:ext cx="262845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526"/>
                <a:gridCol w="838200"/>
                <a:gridCol w="10147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x*f(x)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6/8=3/4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1/8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3/8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12/8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20586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Expectation: Examples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5257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 smtClean="0"/>
                  <a:t>Example: </a:t>
                </a:r>
                <a:r>
                  <a:rPr lang="en-US" sz="2000" dirty="0" smtClean="0"/>
                  <a:t>If it rains, an umbrella salesman can earn $30 per day. If it is fair, he can lose $6 per day. What is his expectation if the probability of rain is 0.3? </a:t>
                </a:r>
                <a:r>
                  <a:rPr lang="en-US" sz="2000" b="1" dirty="0" smtClean="0"/>
                  <a:t>Solution:</a:t>
                </a:r>
                <a:r>
                  <a:rPr lang="en-US" sz="2000" dirty="0" smtClean="0"/>
                  <a:t> Here, P(rain)=0.3, then P(no rain)=0.7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Let </a:t>
                </a:r>
                <a:r>
                  <a:rPr lang="en-US" sz="2000" dirty="0"/>
                  <a:t>X= number of </a:t>
                </a:r>
                <a:r>
                  <a:rPr lang="en-US" sz="2000" dirty="0" smtClean="0"/>
                  <a:t>dollars the salesman earns.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Then X can take values, 30 and -6 with corresponding probabilities 0.3 and 0.7 respectively. Then X has the following </a:t>
                </a:r>
                <a:r>
                  <a:rPr lang="en-US" sz="2000" dirty="0" err="1" smtClean="0"/>
                  <a:t>p.d.f</a:t>
                </a:r>
                <a:r>
                  <a:rPr lang="en-US" sz="2000" dirty="0" smtClean="0"/>
                  <a:t>: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 algn="r"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=4.8=$4.8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𝑝𝑒𝑟</m:t>
                        </m:r>
                        <m:r>
                          <a:rPr lang="en-US" sz="2000" b="0" i="1" smtClean="0">
                            <a:latin typeface="Cambria Math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𝑑𝑎𝑦</m:t>
                        </m:r>
                      </m:e>
                    </m:nary>
                  </m:oMath>
                </a14:m>
                <a:r>
                  <a:rPr lang="en-US" sz="2000" dirty="0" smtClean="0"/>
                  <a:t> 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153400" cy="5257800"/>
              </a:xfrm>
              <a:blipFill rotWithShape="1">
                <a:blip r:embed="rId3" cstate="print"/>
                <a:stretch>
                  <a:fillRect l="-823" t="-579" r="-2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05873710"/>
              </p:ext>
            </p:extLst>
          </p:nvPr>
        </p:nvGraphicFramePr>
        <p:xfrm>
          <a:off x="762000" y="3850640"/>
          <a:ext cx="262845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526"/>
                <a:gridCol w="838200"/>
                <a:gridCol w="101473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f(xi)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x*f(x)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-4.2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4.8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998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Expectation of a Function of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257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Let H(X) be a function of the </a:t>
            </a:r>
            <a:r>
              <a:rPr lang="en-US" sz="2000" dirty="0" err="1" smtClean="0"/>
              <a:t>r.v</a:t>
            </a:r>
            <a:r>
              <a:rPr lang="en-US" sz="2000" dirty="0" smtClean="0"/>
              <a:t>. X. Then H(X) is also a </a:t>
            </a:r>
            <a:r>
              <a:rPr lang="en-US" sz="2000" dirty="0" err="1" smtClean="0"/>
              <a:t>r.v</a:t>
            </a:r>
            <a:r>
              <a:rPr lang="en-US" sz="2000" dirty="0" smtClean="0"/>
              <a:t>. and also has an expected value (as any function of a </a:t>
            </a:r>
            <a:r>
              <a:rPr lang="en-US" sz="2000" dirty="0" err="1" smtClean="0"/>
              <a:t>r.v</a:t>
            </a:r>
            <a:r>
              <a:rPr lang="en-US" sz="2000" dirty="0" smtClean="0"/>
              <a:t>. is also a </a:t>
            </a:r>
            <a:r>
              <a:rPr lang="en-US" sz="2000" dirty="0" err="1" smtClean="0"/>
              <a:t>r.v</a:t>
            </a:r>
            <a:r>
              <a:rPr lang="en-US" sz="2000" dirty="0" smtClean="0"/>
              <a:t>.).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If X is a discrete </a:t>
            </a:r>
            <a:r>
              <a:rPr lang="en-US" sz="2000" b="1" dirty="0" err="1" smtClean="0"/>
              <a:t>r.v</a:t>
            </a:r>
            <a:r>
              <a:rPr lang="en-US" sz="2000" b="1" dirty="0" smtClean="0"/>
              <a:t>. with </a:t>
            </a:r>
            <a:r>
              <a:rPr lang="en-US" sz="2000" b="1" dirty="0" err="1" smtClean="0"/>
              <a:t>p.d</a:t>
            </a:r>
            <a:r>
              <a:rPr lang="en-US" sz="2000" b="1" dirty="0" smtClean="0"/>
              <a:t> f(x) then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If X is a </a:t>
            </a:r>
            <a:r>
              <a:rPr lang="en-US" sz="2000" b="1" dirty="0" smtClean="0"/>
              <a:t>continuous </a:t>
            </a:r>
            <a:r>
              <a:rPr lang="en-US" sz="2000" b="1" dirty="0" err="1"/>
              <a:t>r.v</a:t>
            </a:r>
            <a:r>
              <a:rPr lang="en-US" sz="2000" b="1" dirty="0"/>
              <a:t>. with </a:t>
            </a:r>
            <a:r>
              <a:rPr lang="en-US" sz="2000" b="1" dirty="0" err="1" smtClean="0"/>
              <a:t>p.d.f</a:t>
            </a:r>
            <a:r>
              <a:rPr lang="en-US" sz="2000" b="1" dirty="0" smtClean="0"/>
              <a:t>.  </a:t>
            </a:r>
            <a:r>
              <a:rPr lang="en-US" sz="2000" b="1" dirty="0"/>
              <a:t>f(x) then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If H(X)=X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 then </a:t>
            </a:r>
            <a:endParaRPr lang="en-US" sz="2000" baseline="300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8763000" cy="663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56124"/>
            <a:ext cx="3923527" cy="93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562600"/>
            <a:ext cx="2547938" cy="69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1711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Expectation of a Function of Random Variable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52578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We </a:t>
            </a:r>
            <a:r>
              <a:rPr lang="en-US" sz="2000" dirty="0" err="1" smtClean="0"/>
              <a:t>havef</a:t>
            </a:r>
            <a:r>
              <a:rPr lang="en-US" sz="2000" dirty="0" smtClean="0"/>
              <a:t> 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dirty="0" smtClean="0"/>
              <a:t>If H(X)=X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, then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/>
            <a:r>
              <a:rPr lang="en-US" sz="2000" dirty="0"/>
              <a:t>If H(X)=</a:t>
            </a:r>
            <a:r>
              <a:rPr lang="en-US" sz="2000" dirty="0" err="1" smtClean="0"/>
              <a:t>X</a:t>
            </a:r>
            <a:r>
              <a:rPr lang="en-US" sz="2000" baseline="30000" dirty="0" err="1" smtClean="0"/>
              <a:t>k</a:t>
            </a:r>
            <a:r>
              <a:rPr lang="en-US" sz="2000" dirty="0" smtClean="0"/>
              <a:t>, then	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This is called ‘k-</a:t>
            </a:r>
            <a:r>
              <a:rPr lang="en-US" sz="2000" dirty="0" err="1" smtClean="0"/>
              <a:t>th</a:t>
            </a:r>
            <a:r>
              <a:rPr lang="en-US" sz="2000" dirty="0" smtClean="0"/>
              <a:t> moment about origin of the </a:t>
            </a:r>
            <a:r>
              <a:rPr lang="en-US" sz="2000" dirty="0" err="1" smtClean="0"/>
              <a:t>r.v</a:t>
            </a:r>
            <a:r>
              <a:rPr lang="en-US" sz="2000" dirty="0" smtClean="0"/>
              <a:t>. X.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dirty="0" smtClean="0"/>
              <a:t>If	 		, </a:t>
            </a:r>
            <a:r>
              <a:rPr lang="en-US" sz="2000" dirty="0"/>
              <a:t>then	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This </a:t>
            </a:r>
            <a:r>
              <a:rPr lang="en-US" sz="2000" dirty="0"/>
              <a:t>is called ‘k-</a:t>
            </a:r>
            <a:r>
              <a:rPr lang="en-US" sz="2000" dirty="0" err="1"/>
              <a:t>th</a:t>
            </a:r>
            <a:r>
              <a:rPr lang="en-US" sz="2000" dirty="0"/>
              <a:t> moment about </a:t>
            </a:r>
            <a:r>
              <a:rPr lang="en-US" sz="2000" dirty="0" smtClean="0"/>
              <a:t>Mean </a:t>
            </a:r>
            <a:r>
              <a:rPr lang="en-US" sz="2000" dirty="0"/>
              <a:t>of the </a:t>
            </a:r>
            <a:r>
              <a:rPr lang="en-US" sz="2000" dirty="0" err="1"/>
              <a:t>r.v</a:t>
            </a:r>
            <a:r>
              <a:rPr lang="en-US" sz="2000" dirty="0"/>
              <a:t>. </a:t>
            </a:r>
            <a:r>
              <a:rPr lang="en-US" sz="2000" dirty="0" smtClean="0"/>
              <a:t>X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b="1" dirty="0" smtClean="0"/>
              <a:t>Variance:</a:t>
            </a:r>
          </a:p>
          <a:p>
            <a:pPr marL="0" indent="0" algn="just">
              <a:buNone/>
            </a:pPr>
            <a:r>
              <a:rPr lang="en-US" sz="2000" dirty="0" smtClean="0"/>
              <a:t> </a:t>
            </a:r>
            <a:endParaRPr lang="en-US" sz="2000" baseline="30000" dirty="0" smtClean="0"/>
          </a:p>
          <a:p>
            <a:pPr marL="0" indent="0" algn="just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86062" y="2133600"/>
            <a:ext cx="2547938" cy="69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92791"/>
            <a:ext cx="3657600" cy="717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4997" y="2819400"/>
            <a:ext cx="3351003" cy="73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575" y="4266423"/>
            <a:ext cx="2181225" cy="534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191000"/>
            <a:ext cx="4144459" cy="668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8862" y="5603875"/>
            <a:ext cx="4921538" cy="56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11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Mathematical Expectation: Examples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458200" cy="52578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 smtClean="0"/>
                  <a:t>Example: </a:t>
                </a:r>
                <a:r>
                  <a:rPr lang="en-US" sz="2000" dirty="0" smtClean="0"/>
                  <a:t>Let X be a </a:t>
                </a:r>
                <a:r>
                  <a:rPr lang="en-US" sz="2000" dirty="0" err="1" smtClean="0"/>
                  <a:t>r.v</a:t>
                </a:r>
                <a:r>
                  <a:rPr lang="en-US" sz="2000" dirty="0" smtClean="0"/>
                  <a:t>. with probability distribution: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Calculate E(X), E(X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) and </a:t>
                </a:r>
                <a:r>
                  <a:rPr lang="en-US" sz="2000" dirty="0" err="1" smtClean="0"/>
                  <a:t>Var</a:t>
                </a:r>
                <a:r>
                  <a:rPr lang="en-US" sz="2000" dirty="0" smtClean="0"/>
                  <a:t>(X)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b="1" dirty="0" smtClean="0"/>
                  <a:t>Solution:</a:t>
                </a:r>
              </a:p>
              <a:p>
                <a:pPr marL="0" indent="0">
                  <a:buNone/>
                </a:pPr>
                <a:endParaRPr lang="en-US" sz="2000" b="1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 algn="ctr">
                  <a:buNone/>
                </a:pPr>
                <a:r>
                  <a:rPr lang="en-US" sz="2000" dirty="0"/>
                  <a:t>	</a:t>
                </a:r>
                <a:r>
                  <a:rPr lang="en-US" sz="2000" dirty="0" smtClean="0"/>
                  <a:t>	</a:t>
                </a:r>
              </a:p>
              <a:p>
                <a:pPr marL="0" indent="0" algn="ctr">
                  <a:buNone/>
                </a:pPr>
                <a:r>
                  <a:rPr lang="en-US" sz="2000" b="0" dirty="0"/>
                  <a:t>	</a:t>
                </a:r>
                <a:r>
                  <a:rPr lang="en-US" sz="2000" b="0" dirty="0" smtClean="0"/>
                  <a:t>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 b="0" i="1" smtClean="0">
                            <a:latin typeface="Cambria Math"/>
                          </a:rPr>
                          <m:t>=0.55</m:t>
                        </m:r>
                      </m:e>
                    </m:nary>
                  </m:oMath>
                </a14:m>
                <a:r>
                  <a:rPr lang="en-US" sz="2000" dirty="0" smtClean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				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𝑋</m:t>
                        </m:r>
                        <m:r>
                          <a:rPr lang="en-US" sz="2000" b="0" i="1" baseline="30000" smtClean="0">
                            <a:latin typeface="Cambria Math"/>
                          </a:rPr>
                          <m:t>2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grow m:val="on"/>
                        <m:subHide m:val="on"/>
                        <m:supHide m:val="on"/>
                        <m:ctrlPr>
                          <a:rPr lang="en-US" sz="20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b="0" i="1" baseline="30000" smtClean="0">
                            <a:latin typeface="Cambria Math"/>
                          </a:rPr>
                          <m:t>2</m:t>
                        </m:r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1.65</m:t>
                        </m:r>
                      </m:e>
                    </m:nary>
                  </m:oMath>
                </a14:m>
                <a:r>
                  <a:rPr lang="en-US" sz="2000" dirty="0"/>
                  <a:t>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				</a:t>
                </a:r>
                <a:r>
                  <a:rPr lang="en-US" sz="2000" dirty="0" err="1" smtClean="0"/>
                  <a:t>Var</a:t>
                </a:r>
                <a:r>
                  <a:rPr lang="en-US" sz="2000" dirty="0" smtClean="0"/>
                  <a:t>(X)=E(X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)-[E(X)]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=1.65-[0.55]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=1.3475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458200" cy="5257800"/>
              </a:xfrm>
              <a:blipFill rotWithShape="1">
                <a:blip r:embed="rId3" cstate="print"/>
                <a:stretch>
                  <a:fillRect l="-793" t="-579" r="-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06414944"/>
              </p:ext>
            </p:extLst>
          </p:nvPr>
        </p:nvGraphicFramePr>
        <p:xfrm>
          <a:off x="6615874" y="1676400"/>
          <a:ext cx="1613726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526"/>
                <a:gridCol w="838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f(x)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-1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0.125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0.5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1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0.2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2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0.05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3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0.125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84000379"/>
              </p:ext>
            </p:extLst>
          </p:nvPr>
        </p:nvGraphicFramePr>
        <p:xfrm>
          <a:off x="838200" y="3352800"/>
          <a:ext cx="2997265" cy="1834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7451"/>
                <a:gridCol w="642938"/>
                <a:gridCol w="769938"/>
                <a:gridCol w="896938"/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f(x)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x*f(x)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>
                          <a:effectLst/>
                        </a:rPr>
                        <a:t>x</a:t>
                      </a:r>
                      <a:r>
                        <a:rPr lang="en-US" sz="1800" u="none" strike="noStrike" baseline="30000" dirty="0" smtClean="0">
                          <a:effectLst/>
                        </a:rPr>
                        <a:t>2</a:t>
                      </a:r>
                      <a:r>
                        <a:rPr lang="en-US" sz="1800" u="none" strike="noStrike" dirty="0" smtClean="0">
                          <a:effectLst/>
                        </a:rPr>
                        <a:t>*f(x)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-1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0.125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-0.125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0.125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>
                          <a:effectLst/>
                        </a:rPr>
                        <a:t>0.1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0.125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0.375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</a:rPr>
                        <a:t>1.125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Total=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 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0.55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</a:rPr>
                        <a:t>1.65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9359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Continuous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Mathematical </a:t>
            </a:r>
            <a:r>
              <a:rPr lang="en-US" sz="2000" dirty="0">
                <a:solidFill>
                  <a:prstClr val="black"/>
                </a:solidFill>
              </a:rPr>
              <a:t>Expectation of a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>
                <a:solidFill>
                  <a:prstClr val="black"/>
                </a:solidFill>
              </a:rPr>
              <a:t>examples</a:t>
            </a:r>
          </a:p>
          <a:p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44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pPr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Law of large numbers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Probability </a:t>
            </a:r>
            <a:r>
              <a:rPr lang="en-US" sz="2000" dirty="0" smtClean="0">
                <a:solidFill>
                  <a:prstClr val="black"/>
                </a:solidFill>
              </a:rPr>
              <a:t>distribution of a discrete random variable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Binomial Distribution</a:t>
            </a:r>
          </a:p>
          <a:p>
            <a:pPr lvl="0">
              <a:buClr>
                <a:srgbClr val="D34817"/>
              </a:buClr>
            </a:pPr>
            <a:r>
              <a:rPr lang="en-US" sz="2000" dirty="0" smtClean="0">
                <a:solidFill>
                  <a:prstClr val="black"/>
                </a:solidFill>
              </a:rPr>
              <a:t>Related </a:t>
            </a:r>
            <a:r>
              <a:rPr lang="en-US" sz="2000" dirty="0">
                <a:solidFill>
                  <a:prstClr val="black"/>
                </a:solidFill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8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3312</TotalTime>
  <Words>787</Words>
  <Application>Microsoft Office PowerPoint</Application>
  <PresentationFormat>On-screen Show (4:3)</PresentationFormat>
  <Paragraphs>276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Probability Density Function of a Continuous Random Variable</vt:lpstr>
      <vt:lpstr>Mathematical Expectation of a Random Variable</vt:lpstr>
      <vt:lpstr>Mathematical Expectation of a Random Variable</vt:lpstr>
      <vt:lpstr>Properties of Mathematical Expectation</vt:lpstr>
      <vt:lpstr>Mathematical Expectation: Examples</vt:lpstr>
      <vt:lpstr>Mathematical Expectation: Examples</vt:lpstr>
      <vt:lpstr>Mathematical Expectation: Examples</vt:lpstr>
      <vt:lpstr>Expectation of a Function of Random Variable</vt:lpstr>
      <vt:lpstr>Expectation of a Function of Random Variable</vt:lpstr>
      <vt:lpstr>Mathematical Expectation: Examples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512</cp:revision>
  <dcterms:created xsi:type="dcterms:W3CDTF">2006-08-16T00:00:00Z</dcterms:created>
  <dcterms:modified xsi:type="dcterms:W3CDTF">2013-05-20T07:50:15Z</dcterms:modified>
</cp:coreProperties>
</file>