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5"/>
  </p:notesMasterIdLst>
  <p:sldIdLst>
    <p:sldId id="256" r:id="rId3"/>
    <p:sldId id="348" r:id="rId4"/>
    <p:sldId id="416" r:id="rId5"/>
    <p:sldId id="505" r:id="rId6"/>
    <p:sldId id="518" r:id="rId7"/>
    <p:sldId id="521" r:id="rId8"/>
    <p:sldId id="536" r:id="rId9"/>
    <p:sldId id="522" r:id="rId10"/>
    <p:sldId id="537" r:id="rId11"/>
    <p:sldId id="538" r:id="rId12"/>
    <p:sldId id="549" r:id="rId13"/>
    <p:sldId id="523" r:id="rId14"/>
    <p:sldId id="525" r:id="rId15"/>
    <p:sldId id="528" r:id="rId16"/>
    <p:sldId id="526" r:id="rId17"/>
    <p:sldId id="529" r:id="rId18"/>
    <p:sldId id="530" r:id="rId19"/>
    <p:sldId id="531" r:id="rId20"/>
    <p:sldId id="532" r:id="rId21"/>
    <p:sldId id="533" r:id="rId22"/>
    <p:sldId id="551" r:id="rId23"/>
    <p:sldId id="45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691" y="180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413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4879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657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9037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03390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864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3430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9964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3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176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6074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20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253788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Conditional probability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Independent and Dependent Events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Related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Introduction to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Distribution Function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Discrete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Continuous Random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The outcome of an experiment need not be a number, for example, the outcome when a coin is tossed can be 'heads' or 'tails</a:t>
            </a:r>
            <a:r>
              <a:rPr lang="en-US" sz="2000" dirty="0" smtClean="0"/>
              <a:t>'.</a:t>
            </a:r>
          </a:p>
          <a:p>
            <a:pPr algn="just"/>
            <a:r>
              <a:rPr lang="en-US" sz="2000" dirty="0" smtClean="0"/>
              <a:t>However</a:t>
            </a:r>
            <a:r>
              <a:rPr lang="en-US" sz="2000" dirty="0"/>
              <a:t>, we often want to represent outcomes as </a:t>
            </a:r>
            <a:r>
              <a:rPr lang="en-US" sz="2000" dirty="0" smtClean="0"/>
              <a:t>numbers.</a:t>
            </a:r>
          </a:p>
          <a:p>
            <a:pPr algn="just"/>
            <a:r>
              <a:rPr lang="en-US" sz="2000" dirty="0" smtClean="0"/>
              <a:t>A </a:t>
            </a:r>
            <a:r>
              <a:rPr lang="en-US" sz="2000" dirty="0"/>
              <a:t>random variable is a function that associates a unique numerical value with every outcome of an experiment. The value of the random variable will vary from trial to trial as the experiment is repeated.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i="1" dirty="0" smtClean="0"/>
              <a:t>Examples</a:t>
            </a:r>
            <a:endParaRPr lang="en-US" sz="2000" b="1" dirty="0"/>
          </a:p>
          <a:p>
            <a:pPr algn="just"/>
            <a:r>
              <a:rPr lang="en-US" sz="2000" dirty="0"/>
              <a:t>A coin is tossed ten times. The random variable X is the number of tails that are noted. X can only take the values 0, 1, ..., </a:t>
            </a:r>
            <a:r>
              <a:rPr lang="en-US" sz="2000" dirty="0" smtClean="0"/>
              <a:t>10.</a:t>
            </a:r>
            <a:endParaRPr lang="en-US" sz="2000" dirty="0"/>
          </a:p>
          <a:p>
            <a:pPr algn="just"/>
            <a:r>
              <a:rPr lang="en-US" sz="2000" dirty="0"/>
              <a:t>A light bulb is burned until it burns out. The random variable Y is its lifetime in hours. Y can take any positive real </a:t>
            </a:r>
            <a:r>
              <a:rPr lang="en-US" sz="2000" dirty="0" smtClean="0"/>
              <a:t>value.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44217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 random variable is also called a chance variable, a stochastic variable or simply a </a:t>
            </a:r>
            <a:r>
              <a:rPr lang="en-US" sz="2000" dirty="0" err="1" smtClean="0"/>
              <a:t>variate</a:t>
            </a:r>
            <a:r>
              <a:rPr lang="en-US" sz="2000" dirty="0" smtClean="0"/>
              <a:t> and is abbreviated as </a:t>
            </a:r>
            <a:r>
              <a:rPr lang="en-US" sz="2000" dirty="0" err="1" smtClean="0"/>
              <a:t>r.v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dirty="0" smtClean="0"/>
              <a:t>The random variables are usually denoted by capital letters such as X, Y, Z; while the values taken by them are represented by the corresponding small letters such as x, y, z.</a:t>
            </a:r>
          </a:p>
          <a:p>
            <a:pPr marL="0" indent="0" algn="just">
              <a:buNone/>
            </a:pPr>
            <a:r>
              <a:rPr lang="en-US" sz="2000" dirty="0" smtClean="0"/>
              <a:t>It should be noted that more than one </a:t>
            </a:r>
            <a:r>
              <a:rPr lang="en-US" sz="2000" dirty="0" err="1" smtClean="0"/>
              <a:t>r.v</a:t>
            </a:r>
            <a:r>
              <a:rPr lang="en-US" sz="2000" dirty="0" smtClean="0"/>
              <a:t>. can be defined on the same sample space.</a:t>
            </a:r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There are two types of </a:t>
            </a:r>
            <a:r>
              <a:rPr lang="en-US" sz="2000" b="1" dirty="0" err="1" smtClean="0"/>
              <a:t>r.v’s</a:t>
            </a:r>
            <a:r>
              <a:rPr lang="en-US" sz="2000" b="1" dirty="0" smtClean="0"/>
              <a:t>:</a:t>
            </a:r>
          </a:p>
          <a:p>
            <a:pPr algn="just"/>
            <a:r>
              <a:rPr lang="en-US" sz="2000" dirty="0" smtClean="0"/>
              <a:t>Discrete Random Variable</a:t>
            </a:r>
          </a:p>
          <a:p>
            <a:pPr algn="just"/>
            <a:r>
              <a:rPr lang="en-US" sz="2000" dirty="0" smtClean="0"/>
              <a:t>Continuous Random Variable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2331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 random variable X is said to be discrete if it can assume values which are finite or </a:t>
            </a:r>
            <a:r>
              <a:rPr lang="en-US" sz="2000" dirty="0" err="1" smtClean="0"/>
              <a:t>countably</a:t>
            </a:r>
            <a:r>
              <a:rPr lang="en-US" sz="2000" dirty="0" smtClean="0"/>
              <a:t> infinite.</a:t>
            </a:r>
          </a:p>
          <a:p>
            <a:pPr marL="0" indent="0" algn="just">
              <a:buNone/>
            </a:pPr>
            <a:r>
              <a:rPr lang="en-US" sz="2000" dirty="0" smtClean="0"/>
              <a:t>When X takes on a finite number of values, they may be listed as x1, x2, …, </a:t>
            </a:r>
            <a:r>
              <a:rPr lang="en-US" sz="2000" dirty="0" err="1" smtClean="0"/>
              <a:t>xn</a:t>
            </a:r>
            <a:r>
              <a:rPr lang="en-US" sz="2000" dirty="0" smtClean="0"/>
              <a:t>, but in the </a:t>
            </a:r>
            <a:r>
              <a:rPr lang="en-US" sz="2000" dirty="0" err="1" smtClean="0"/>
              <a:t>countably</a:t>
            </a:r>
            <a:r>
              <a:rPr lang="en-US" sz="2000" dirty="0" smtClean="0"/>
              <a:t> infinite case, the values may be listed as x1, x2, …, </a:t>
            </a:r>
            <a:r>
              <a:rPr lang="en-US" sz="2000" dirty="0" err="1" smtClean="0"/>
              <a:t>xn</a:t>
            </a:r>
            <a:r>
              <a:rPr lang="en-US" sz="2000" dirty="0" smtClean="0"/>
              <a:t>, …..</a:t>
            </a:r>
          </a:p>
          <a:p>
            <a:pPr marL="0" indent="0" algn="just">
              <a:buNone/>
            </a:pPr>
            <a:r>
              <a:rPr lang="en-US" sz="2000" b="1" dirty="0" smtClean="0"/>
              <a:t>Examples:</a:t>
            </a:r>
          </a:p>
          <a:p>
            <a:pPr algn="just"/>
            <a:r>
              <a:rPr lang="en-US" sz="2000" dirty="0" smtClean="0"/>
              <a:t>The number of heads obtained in coin tossing experiments</a:t>
            </a:r>
          </a:p>
          <a:p>
            <a:pPr algn="just"/>
            <a:r>
              <a:rPr lang="en-US" sz="2000" dirty="0" smtClean="0"/>
              <a:t>The number of defective items observed in a consignment</a:t>
            </a:r>
          </a:p>
          <a:p>
            <a:pPr algn="just"/>
            <a:r>
              <a:rPr lang="en-US" sz="2000" dirty="0" smtClean="0"/>
              <a:t>The number of fatal accidents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7798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Distribution 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The probability distribution of a discrete random variable is a list of probabilities associated with each of its possible </a:t>
            </a:r>
            <a:r>
              <a:rPr lang="en-US" sz="2000" dirty="0" smtClean="0"/>
              <a:t>values.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More </a:t>
            </a:r>
            <a:r>
              <a:rPr lang="en-US" sz="2000" dirty="0"/>
              <a:t>formally, </a:t>
            </a:r>
            <a:r>
              <a:rPr lang="en-US" sz="2000" dirty="0" smtClean="0"/>
              <a:t>Let X be a discrete </a:t>
            </a:r>
            <a:r>
              <a:rPr lang="en-US" sz="2000" dirty="0" err="1" smtClean="0"/>
              <a:t>r.v</a:t>
            </a:r>
            <a:r>
              <a:rPr lang="en-US" sz="2000" dirty="0" smtClean="0"/>
              <a:t>. taking on distinct values x1, x2, …., </a:t>
            </a:r>
            <a:r>
              <a:rPr lang="en-US" sz="2000" dirty="0" err="1" smtClean="0"/>
              <a:t>xn</a:t>
            </a:r>
            <a:r>
              <a:rPr lang="en-US" sz="2000" dirty="0" smtClean="0"/>
              <a:t>, ….</a:t>
            </a:r>
          </a:p>
          <a:p>
            <a:pPr marL="0" indent="0" algn="just">
              <a:buNone/>
            </a:pPr>
            <a:r>
              <a:rPr lang="en-US" sz="2000" dirty="0" smtClean="0"/>
              <a:t>Then probability density function (</a:t>
            </a:r>
            <a:r>
              <a:rPr lang="en-US" sz="2000" dirty="0" err="1" smtClean="0"/>
              <a:t>pdf</a:t>
            </a:r>
            <a:r>
              <a:rPr lang="en-US" sz="2000" dirty="0" smtClean="0"/>
              <a:t>) of the </a:t>
            </a:r>
            <a:r>
              <a:rPr lang="en-US" sz="2000" dirty="0" err="1" smtClean="0"/>
              <a:t>r.v</a:t>
            </a:r>
            <a:r>
              <a:rPr lang="en-US" sz="2000" dirty="0" smtClean="0"/>
              <a:t>. X, denoted by p(x) or f(x), defined as: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Note: </a:t>
            </a:r>
            <a:r>
              <a:rPr lang="en-US" sz="2000" dirty="0" smtClean="0"/>
              <a:t>The </a:t>
            </a:r>
            <a:r>
              <a:rPr lang="en-US" sz="2000" dirty="0"/>
              <a:t>probability distribution </a:t>
            </a:r>
            <a:r>
              <a:rPr lang="en-US" sz="2000" dirty="0" smtClean="0"/>
              <a:t>is </a:t>
            </a:r>
            <a:r>
              <a:rPr lang="en-US" sz="2000" dirty="0"/>
              <a:t>also </a:t>
            </a:r>
            <a:r>
              <a:rPr lang="en-US" sz="2000" dirty="0" smtClean="0"/>
              <a:t>called </a:t>
            </a:r>
            <a:r>
              <a:rPr lang="en-US" sz="2000" dirty="0"/>
              <a:t>the probability function or the probability mass function.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800"/>
            <a:ext cx="5309859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270608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Distribution 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Properties: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3558000" cy="113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838656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Distribution Function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It </a:t>
                </a:r>
                <a:r>
                  <a:rPr lang="en-US" sz="2000" dirty="0"/>
                  <a:t>is a function giving the probability that the random variable X is less than or equal to x, for every value x</a:t>
                </a:r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 smtClean="0"/>
                  <a:t>More formally, the distribution function of a random variable X taking value x, denoted by F(x) is defined as:	F(X=x)=P(X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</m:oMath>
                </a14:m>
                <a:r>
                  <a:rPr lang="en-US" sz="2000" dirty="0" smtClean="0"/>
                  <a:t>x).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The distribution function is abbreviated as </a:t>
                </a:r>
                <a:r>
                  <a:rPr lang="en-US" sz="2000" dirty="0" err="1" smtClean="0"/>
                  <a:t>d.f.</a:t>
                </a:r>
                <a:r>
                  <a:rPr lang="en-US" sz="2000" dirty="0" smtClean="0"/>
                  <a:t> and is also called Cumulative Distribution Function (</a:t>
                </a:r>
                <a:r>
                  <a:rPr lang="en-US" sz="2000" dirty="0" err="1" smtClean="0"/>
                  <a:t>c.d.f</a:t>
                </a:r>
                <a:r>
                  <a:rPr lang="en-US" sz="2000" dirty="0" smtClean="0"/>
                  <a:t>.) as it is the cumulative probability function of the X from the smallest up to specific value of x.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Since F(x) is a probability, so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/>
                            </a:rPr>
                            <m:t>−∞</m:t>
                          </m:r>
                        </m:e>
                      </m:d>
                      <m:r>
                        <a:rPr lang="en-US" sz="2000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𝜙</m:t>
                          </m:r>
                        </m:e>
                      </m:d>
                      <m:r>
                        <a:rPr lang="en-US" sz="2000">
                          <a:latin typeface="Cambria Math"/>
                        </a:rPr>
                        <m:t>=0</m:t>
                      </m:r>
                      <m:r>
                        <a:rPr lang="en-US" sz="2000" b="0" i="0" smtClean="0">
                          <a:latin typeface="Cambria Math"/>
                        </a:rPr>
                        <m:t>  </m:t>
                      </m:r>
                      <m:r>
                        <a:rPr lang="en-US" sz="2000" i="1">
                          <a:latin typeface="Cambria Math"/>
                        </a:rPr>
                        <m:t>𝑎𝑛𝑑</m:t>
                      </m:r>
                      <m:r>
                        <a:rPr lang="en-US" sz="2000" b="0" i="1" smtClean="0">
                          <a:latin typeface="Cambria Math"/>
                        </a:rPr>
                        <m:t>  </m:t>
                      </m:r>
                      <m:r>
                        <a:rPr lang="en-US" sz="20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>
                              <a:latin typeface="Cambria Math"/>
                            </a:rPr>
                            <m:t>+∞</m:t>
                          </m:r>
                        </m:e>
                      </m:d>
                      <m:r>
                        <a:rPr lang="en-US" sz="2000">
                          <a:latin typeface="Cambria Math"/>
                        </a:rPr>
                        <m:t>=</m:t>
                      </m:r>
                      <m:r>
                        <a:rPr lang="en-US" sz="2000" i="1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en-US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/>
                            </a:rPr>
                            <m:t>𝑆</m:t>
                          </m:r>
                        </m:e>
                      </m:d>
                      <m:r>
                        <a:rPr lang="en-US" sz="200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If a and b are any two real numbers such that a&lt;b.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Then P(a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</m:oMath>
                </a14:m>
                <a:r>
                  <a:rPr lang="en-US" sz="2000" dirty="0" smtClean="0"/>
                  <a:t>X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</m:oMath>
                </a14:m>
                <a:r>
                  <a:rPr lang="en-US" sz="2000" dirty="0" smtClean="0"/>
                  <a:t>b)=P(X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</m:oMath>
                </a14:m>
                <a:r>
                  <a:rPr lang="en-US" sz="2000" dirty="0" smtClean="0"/>
                  <a:t>b)-P(X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</m:oMath>
                </a14:m>
                <a:r>
                  <a:rPr lang="en-US" sz="2000" dirty="0" smtClean="0"/>
                  <a:t>a)=F(b)-F(a)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 cstate="print"/>
                <a:stretch>
                  <a:fillRect l="-748" t="-1290" r="-1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5389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/>
                  <a:t>Properties of </a:t>
                </a:r>
                <a:r>
                  <a:rPr lang="en-US" sz="2000" b="1" dirty="0" smtClean="0"/>
                  <a:t>Cumulative Distribution Function (CDF)</a:t>
                </a:r>
              </a:p>
              <a:p>
                <a:pPr marL="0" indent="0" algn="just">
                  <a:buNone/>
                </a:pPr>
                <a:endParaRPr lang="en-US" sz="2000" b="1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/>
                          </a:rPr>
                          <m:t>−∞</m:t>
                        </m:r>
                      </m:e>
                    </m:d>
                    <m:r>
                      <a:rPr lang="en-US" sz="2000">
                        <a:latin typeface="Cambria Math"/>
                      </a:rPr>
                      <m:t>=0</m:t>
                    </m:r>
                    <m:r>
                      <a:rPr lang="en-US" sz="2000" b="0" i="0" smtClean="0">
                        <a:latin typeface="Cambria Math"/>
                      </a:rPr>
                      <m:t>  </m:t>
                    </m:r>
                    <m:r>
                      <a:rPr lang="en-US" sz="2000" i="1">
                        <a:latin typeface="Cambria Math"/>
                      </a:rPr>
                      <m:t>𝑎𝑛𝑑</m:t>
                    </m:r>
                    <m:r>
                      <a:rPr lang="en-US" sz="2000" b="0" i="1" smtClean="0">
                        <a:latin typeface="Cambria Math"/>
                      </a:rPr>
                      <m:t>  </m:t>
                    </m:r>
                    <m:r>
                      <a:rPr lang="en-US" sz="2000" i="1">
                        <a:latin typeface="Cambria Math"/>
                      </a:rPr>
                      <m:t>𝐹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/>
                          </a:rPr>
                          <m:t>+∞</m:t>
                        </m:r>
                      </m:e>
                    </m:d>
                    <m:r>
                      <a:rPr lang="en-US" sz="2000">
                        <a:latin typeface="Cambria Math"/>
                      </a:rPr>
                      <m:t>=1</m:t>
                    </m:r>
                  </m:oMath>
                </a14:m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en-US" sz="2000" dirty="0" smtClean="0"/>
                  <a:t>F(x</a:t>
                </a:r>
                <a:r>
                  <a:rPr lang="en-US" sz="2000" dirty="0"/>
                  <a:t>) is a non-decreasing function of x, i.e. F(x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)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/>
                  <a:t>F(x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) if 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≤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x</a:t>
                </a:r>
                <a:r>
                  <a:rPr lang="en-US" sz="2000" baseline="-25000" dirty="0" smtClean="0"/>
                  <a:t>2</a:t>
                </a:r>
              </a:p>
              <a:p>
                <a:pPr algn="just"/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Note: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All random variables (discrete and continuous) have a cumulative distribution function</a:t>
                </a:r>
                <a:r>
                  <a:rPr lang="en-US" sz="20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 cstate="print"/>
                <a:stretch>
                  <a:fillRect l="-823" t="-645" r="-1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7652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Cumulative Distribution Function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Cumulative Distribution Function of a Discrete Random Variable is: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33600"/>
            <a:ext cx="3146825" cy="58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715458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number of heads when 3 balanced coins are tossed.</a:t>
            </a:r>
          </a:p>
          <a:p>
            <a:pPr marL="0" indent="0" algn="just">
              <a:buNone/>
            </a:pPr>
            <a:r>
              <a:rPr lang="en-US" sz="2000" dirty="0" smtClean="0"/>
              <a:t>Construct a probability histogram and a graph of the CDF.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  </a:t>
            </a:r>
            <a:r>
              <a:rPr lang="en-US" sz="2000" dirty="0" smtClean="0"/>
              <a:t>Here S={HHH, HHT, HTH, THH, HTT, THT, TTH, TTT}</a:t>
            </a:r>
          </a:p>
          <a:p>
            <a:pPr marL="0" indent="0" algn="just">
              <a:buNone/>
            </a:pPr>
            <a:r>
              <a:rPr lang="en-US" sz="2000" dirty="0" smtClean="0"/>
              <a:t>Let X= number of heads then x=0,1,2,3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581400"/>
            <a:ext cx="5257800" cy="188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322876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number of heads when 3 balanced coins are tossed.</a:t>
            </a:r>
          </a:p>
          <a:p>
            <a:pPr marL="0" indent="0" algn="just">
              <a:buNone/>
            </a:pPr>
            <a:r>
              <a:rPr lang="en-US" sz="2000" dirty="0" smtClean="0"/>
              <a:t>Construct a probability histogram and a graph of the CDF.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  </a:t>
            </a:r>
            <a:r>
              <a:rPr lang="en-US" sz="2000" dirty="0" smtClean="0"/>
              <a:t>Here S={HHH, HHT, HTH, THH, HTT, THT, TTH, TTT}</a:t>
            </a:r>
          </a:p>
          <a:p>
            <a:pPr marL="0" indent="0" algn="just">
              <a:buNone/>
            </a:pPr>
            <a:r>
              <a:rPr lang="en-US" sz="2000" dirty="0" smtClean="0"/>
              <a:t>Let X= number of heads then x=0,1,2,3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5257800" cy="1883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1248811"/>
              </p:ext>
            </p:extLst>
          </p:nvPr>
        </p:nvGraphicFramePr>
        <p:xfrm>
          <a:off x="5638800" y="3505200"/>
          <a:ext cx="33528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115"/>
                <a:gridCol w="189168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of heads 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Probability P(xi) or f(xi)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996966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number of heads when 3 balanced coins are tossed.</a:t>
            </a:r>
          </a:p>
          <a:p>
            <a:pPr marL="0" indent="0" algn="just">
              <a:buNone/>
            </a:pPr>
            <a:r>
              <a:rPr lang="en-US" sz="2000" dirty="0" smtClean="0"/>
              <a:t>Construct a probability histogram and a graph of the CDF.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  </a:t>
            </a:r>
            <a:r>
              <a:rPr lang="en-US" sz="2000" dirty="0" smtClean="0"/>
              <a:t>Here S={HHH, HHT, HTH, THH, HTT, THT, TTH, TTT}</a:t>
            </a:r>
          </a:p>
          <a:p>
            <a:pPr marL="0" indent="0" algn="just">
              <a:buNone/>
            </a:pPr>
            <a:r>
              <a:rPr lang="en-US" sz="2000" dirty="0" smtClean="0"/>
              <a:t>Let X= number of heads then x=0,1,2,3</a:t>
            </a:r>
          </a:p>
          <a:p>
            <a:pPr marL="0" indent="0" algn="just">
              <a:buNone/>
            </a:pPr>
            <a:r>
              <a:rPr lang="en-US" sz="2000" dirty="0"/>
              <a:t>The </a:t>
            </a:r>
            <a:r>
              <a:rPr lang="en-US" sz="2000" dirty="0" smtClean="0"/>
              <a:t>probability histogram </a:t>
            </a:r>
            <a:r>
              <a:rPr lang="en-US" sz="2000" dirty="0"/>
              <a:t>is given by: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39867212"/>
              </p:ext>
            </p:extLst>
          </p:nvPr>
        </p:nvGraphicFramePr>
        <p:xfrm>
          <a:off x="5638800" y="3505200"/>
          <a:ext cx="33528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115"/>
                <a:gridCol w="189168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 of heads 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Probability P(xi) or f(xi)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57625"/>
            <a:ext cx="453390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79405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number of heads when 3 balanced coins are tossed.</a:t>
            </a:r>
          </a:p>
          <a:p>
            <a:pPr marL="0" indent="0" algn="just">
              <a:buNone/>
            </a:pPr>
            <a:r>
              <a:rPr lang="en-US" sz="2000" dirty="0" smtClean="0"/>
              <a:t>Construct a probability histogram and a graph of the CDF.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CDF of X is: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4911149"/>
              </p:ext>
            </p:extLst>
          </p:nvPr>
        </p:nvGraphicFramePr>
        <p:xfrm>
          <a:off x="228600" y="3632200"/>
          <a:ext cx="8610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838200"/>
                <a:gridCol w="7086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Distribution</a:t>
                      </a:r>
                      <a:r>
                        <a:rPr lang="en-US" baseline="0" dirty="0" smtClean="0"/>
                        <a:t> Function </a:t>
                      </a:r>
                      <a:r>
                        <a:rPr lang="en-US" dirty="0" smtClean="0"/>
                        <a:t>F(xi)=P(X&lt;=xi)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P(X&lt;=0)=1/8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P(X&lt;=1)=P(X=0)+P(X=1)=1/8+3/8=4/8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P(X&lt;=2)=P(X=0)+P(X=1) +P(X=2)=1/8+3/8+3/8=7/8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P(X&lt;=3)=P(X=0)+P(X=1)+P(X=2) +P(X=3)=1/8+3/8+3/8+1/8=8/8=1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4062646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number of heads when 3 balanced coins are tossed.</a:t>
            </a:r>
          </a:p>
          <a:p>
            <a:pPr marL="0" indent="0" algn="just">
              <a:buNone/>
            </a:pPr>
            <a:r>
              <a:rPr lang="en-US" sz="2000" dirty="0" smtClean="0"/>
              <a:t>Construct a probability histogram and a graph of the CDF.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The graph of CDF of X is: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64549359"/>
              </p:ext>
            </p:extLst>
          </p:nvPr>
        </p:nvGraphicFramePr>
        <p:xfrm>
          <a:off x="5638800" y="3632200"/>
          <a:ext cx="3276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8382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F(xi)=P(X&lt;=xi)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7/8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33775"/>
            <a:ext cx="5391150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557859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sum of dots when two fair dice are thrown.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  </a:t>
            </a:r>
            <a:r>
              <a:rPr lang="en-US" sz="2000" dirty="0" smtClean="0"/>
              <a:t>Here n(S)=36</a:t>
            </a:r>
          </a:p>
          <a:p>
            <a:pPr marL="0" indent="0" algn="just">
              <a:buNone/>
            </a:pPr>
            <a:r>
              <a:rPr lang="en-US" sz="2000" dirty="0" smtClean="0"/>
              <a:t>Let X= Sum of dots, </a:t>
            </a:r>
          </a:p>
          <a:p>
            <a:pPr marL="0" indent="0" algn="just">
              <a:buNone/>
            </a:pPr>
            <a:r>
              <a:rPr lang="en-US" sz="2000" dirty="0" smtClean="0"/>
              <a:t>then x=2, 3, 4, …, 11, 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30" y="1905000"/>
            <a:ext cx="407707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179287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probability distribution and distribution function for the sum of dots when two fair dice are thrown.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730" y="1905000"/>
            <a:ext cx="407707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23409954"/>
              </p:ext>
            </p:extLst>
          </p:nvPr>
        </p:nvGraphicFramePr>
        <p:xfrm>
          <a:off x="685800" y="2286000"/>
          <a:ext cx="3276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8382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</a:t>
                      </a:r>
                      <a:r>
                        <a:rPr lang="en-US" sz="1600" baseline="-25000" dirty="0" smtClean="0"/>
                        <a:t>i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f(x</a:t>
                      </a:r>
                      <a:r>
                        <a:rPr lang="en-US" sz="1600" baseline="-25000" dirty="0" smtClean="0"/>
                        <a:t>i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F(x</a:t>
                      </a:r>
                      <a:r>
                        <a:rPr lang="en-US" sz="1600" baseline="-25000" dirty="0" smtClean="0"/>
                        <a:t>i</a:t>
                      </a:r>
                      <a:r>
                        <a:rPr lang="en-US" sz="1600" dirty="0" smtClean="0"/>
                        <a:t>)=P(X&lt;=x</a:t>
                      </a:r>
                      <a:r>
                        <a:rPr lang="en-US" sz="1600" baseline="-25000" dirty="0" smtClean="0"/>
                        <a:t>i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6/36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35/36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36/36=1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503104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</a:t>
            </a:r>
            <a:r>
              <a:rPr lang="en-US" dirty="0"/>
              <a:t>Distribution </a:t>
            </a:r>
            <a:r>
              <a:rPr lang="en-US" dirty="0" smtClean="0"/>
              <a:t>of a Discrete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Using probability distribution find: (a). Sum of 8 or 11, (b). Sum is greater than 8, (c). Sum is greater than 5 but less than or equal to 10.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</a:p>
          <a:p>
            <a:pPr marL="0" indent="0" algn="just">
              <a:buNone/>
            </a:pPr>
            <a:r>
              <a:rPr lang="en-US" sz="2000" b="1" dirty="0" smtClean="0"/>
              <a:t>P(Sum is 8 or 11)</a:t>
            </a:r>
            <a:r>
              <a:rPr lang="en-US" sz="2000" dirty="0" smtClean="0"/>
              <a:t>=P(X=8)+P(X=11)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dirty="0" smtClean="0"/>
              <a:t>	=5/36+2/36=7/36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/>
              <a:t>P(Sum is </a:t>
            </a:r>
            <a:r>
              <a:rPr lang="en-US" sz="2000" b="1" dirty="0" smtClean="0"/>
              <a:t>greater than 8)</a:t>
            </a:r>
            <a:r>
              <a:rPr lang="en-US" sz="2000" dirty="0" smtClean="0"/>
              <a:t>=P(X&gt;8)</a:t>
            </a:r>
          </a:p>
          <a:p>
            <a:pPr marL="0" indent="0" algn="just">
              <a:buNone/>
            </a:pPr>
            <a:r>
              <a:rPr lang="en-US" sz="2000" dirty="0"/>
              <a:t>=</a:t>
            </a:r>
            <a:r>
              <a:rPr lang="en-US" sz="2000" dirty="0" smtClean="0"/>
              <a:t>P(X=9)</a:t>
            </a:r>
            <a:r>
              <a:rPr lang="en-US" sz="2000" dirty="0"/>
              <a:t> +</a:t>
            </a:r>
            <a:r>
              <a:rPr lang="en-US" sz="2000" dirty="0" smtClean="0"/>
              <a:t>P(X=10)+</a:t>
            </a:r>
            <a:r>
              <a:rPr lang="en-US" sz="2000" dirty="0"/>
              <a:t>P(X=11</a:t>
            </a:r>
            <a:r>
              <a:rPr lang="en-US" sz="2000" dirty="0" smtClean="0"/>
              <a:t>)</a:t>
            </a:r>
            <a:r>
              <a:rPr lang="en-US" sz="2000" dirty="0"/>
              <a:t> +</a:t>
            </a:r>
            <a:r>
              <a:rPr lang="en-US" sz="2000" dirty="0" smtClean="0"/>
              <a:t>P(X=12)</a:t>
            </a:r>
          </a:p>
          <a:p>
            <a:pPr marL="0" indent="0" algn="just">
              <a:buNone/>
            </a:pPr>
            <a:r>
              <a:rPr lang="en-US" sz="2000" dirty="0" smtClean="0"/>
              <a:t>=4/36+3/36+2/36+1/36=10/36=5/18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P(</a:t>
            </a:r>
            <a:r>
              <a:rPr lang="en-US" sz="2000" b="1" dirty="0"/>
              <a:t>Sum is greater than 5 but less than </a:t>
            </a: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or </a:t>
            </a:r>
            <a:r>
              <a:rPr lang="en-US" sz="2000" b="1" dirty="0"/>
              <a:t>equal to 10</a:t>
            </a:r>
            <a:r>
              <a:rPr lang="en-US" sz="2000" b="1" dirty="0" smtClean="0"/>
              <a:t>)</a:t>
            </a:r>
            <a:r>
              <a:rPr lang="en-US" sz="2000" dirty="0" smtClean="0"/>
              <a:t>=P(X&gt;5 and X&lt;=10)</a:t>
            </a:r>
          </a:p>
          <a:p>
            <a:pPr marL="0" indent="0" algn="just">
              <a:buNone/>
            </a:pPr>
            <a:r>
              <a:rPr lang="en-US" sz="2000" dirty="0"/>
              <a:t>=</a:t>
            </a:r>
            <a:r>
              <a:rPr lang="en-US" sz="2000" dirty="0" smtClean="0"/>
              <a:t>P(5&lt;X&lt;=10)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=P(X=6)+P(X=7)+P(X=8)+P(X=9</a:t>
            </a:r>
            <a:r>
              <a:rPr lang="en-US" sz="2000" dirty="0"/>
              <a:t>) +P(X=10</a:t>
            </a:r>
            <a:r>
              <a:rPr lang="en-US" sz="2000" dirty="0" smtClean="0"/>
              <a:t>)</a:t>
            </a:r>
          </a:p>
          <a:p>
            <a:pPr marL="0" indent="0" algn="just">
              <a:buNone/>
            </a:pPr>
            <a:r>
              <a:rPr lang="en-US" sz="2000" dirty="0" smtClean="0"/>
              <a:t>=23/36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34101600"/>
              </p:ext>
            </p:extLst>
          </p:nvPr>
        </p:nvGraphicFramePr>
        <p:xfrm>
          <a:off x="5334000" y="2179320"/>
          <a:ext cx="3276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838200"/>
                <a:gridCol w="1752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x</a:t>
                      </a:r>
                      <a:r>
                        <a:rPr lang="en-US" sz="1600" baseline="-25000" dirty="0" smtClean="0"/>
                        <a:t>i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f(x</a:t>
                      </a:r>
                      <a:r>
                        <a:rPr lang="en-US" sz="1600" baseline="-25000" dirty="0" smtClean="0"/>
                        <a:t>i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F(x</a:t>
                      </a:r>
                      <a:r>
                        <a:rPr lang="en-US" sz="1600" baseline="-25000" dirty="0" smtClean="0"/>
                        <a:t>i</a:t>
                      </a:r>
                      <a:r>
                        <a:rPr lang="en-US" sz="1600" dirty="0" smtClean="0"/>
                        <a:t>)=P(X&lt;=x</a:t>
                      </a:r>
                      <a:r>
                        <a:rPr lang="en-US" sz="1600" baseline="-25000" dirty="0" smtClean="0"/>
                        <a:t>i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6/36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15/36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26/36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30/36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10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33/36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35/36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1/36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36/36=1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244945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Continuous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 random variable X is said to be continuous if it can assume every possible value in an interval [a, b], a&lt;b.</a:t>
            </a:r>
          </a:p>
          <a:p>
            <a:pPr marL="0" indent="0" algn="just">
              <a:buNone/>
            </a:pPr>
            <a:r>
              <a:rPr lang="en-US" sz="2000" b="1" dirty="0" smtClean="0"/>
              <a:t>Examples:</a:t>
            </a:r>
          </a:p>
          <a:p>
            <a:pPr algn="just"/>
            <a:r>
              <a:rPr lang="en-US" sz="2000" dirty="0" smtClean="0"/>
              <a:t>The height of a person</a:t>
            </a:r>
          </a:p>
          <a:p>
            <a:pPr algn="just"/>
            <a:r>
              <a:rPr lang="en-US" sz="2000" dirty="0" smtClean="0"/>
              <a:t>The temperature at a place</a:t>
            </a:r>
          </a:p>
          <a:p>
            <a:pPr algn="just"/>
            <a:r>
              <a:rPr lang="en-US" sz="2000" dirty="0" smtClean="0"/>
              <a:t>The amount of rainfall</a:t>
            </a:r>
          </a:p>
          <a:p>
            <a:pPr algn="just"/>
            <a:r>
              <a:rPr lang="en-US" sz="2000" dirty="0" smtClean="0"/>
              <a:t>Time to failure for an electronic system</a:t>
            </a:r>
          </a:p>
          <a:p>
            <a:pPr algn="just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78402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Introduction to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Distribution Function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Discrete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</a:rPr>
              <a:t>Continuous Random Variables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5446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pPr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Continuous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Mathematical Expectation of a 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Law of large numbers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examples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78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3311</TotalTime>
  <Words>1273</Words>
  <Application>Microsoft Office PowerPoint</Application>
  <PresentationFormat>On-screen Show (4:3)</PresentationFormat>
  <Paragraphs>283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Random Variable</vt:lpstr>
      <vt:lpstr>Random Variable</vt:lpstr>
      <vt:lpstr>Discrete Random Variable</vt:lpstr>
      <vt:lpstr>Probability Distribution of a Discrete Random Variable</vt:lpstr>
      <vt:lpstr>Probability Distribution of a Discrete Random Variable</vt:lpstr>
      <vt:lpstr>Distribution Function</vt:lpstr>
      <vt:lpstr>Cumulative Distribution Function</vt:lpstr>
      <vt:lpstr>Cumulative Distribution Function</vt:lpstr>
      <vt:lpstr>Probability Distribution of a Discrete Random Variable</vt:lpstr>
      <vt:lpstr>Probability Distribution of a Discrete Random Variable</vt:lpstr>
      <vt:lpstr>Probability Distribution of a Discrete Random Variable</vt:lpstr>
      <vt:lpstr>Probability Distribution of a Discrete Random Variable</vt:lpstr>
      <vt:lpstr>Probability Distribution of a Discrete Random Variable</vt:lpstr>
      <vt:lpstr>Probability Distribution of a Discrete Random Variable</vt:lpstr>
      <vt:lpstr>Probability Distribution of a Discrete Random Variable</vt:lpstr>
      <vt:lpstr>Probability Distribution of a Discrete Random Variable</vt:lpstr>
      <vt:lpstr>Continuous Random Variable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510</cp:revision>
  <dcterms:created xsi:type="dcterms:W3CDTF">2006-08-16T00:00:00Z</dcterms:created>
  <dcterms:modified xsi:type="dcterms:W3CDTF">2013-05-20T06:32:48Z</dcterms:modified>
</cp:coreProperties>
</file>