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50"/>
  </p:notesMasterIdLst>
  <p:sldIdLst>
    <p:sldId id="256" r:id="rId3"/>
    <p:sldId id="348" r:id="rId4"/>
    <p:sldId id="398" r:id="rId5"/>
    <p:sldId id="399" r:id="rId6"/>
    <p:sldId id="350" r:id="rId7"/>
    <p:sldId id="372" r:id="rId8"/>
    <p:sldId id="373" r:id="rId9"/>
    <p:sldId id="374" r:id="rId10"/>
    <p:sldId id="375" r:id="rId11"/>
    <p:sldId id="381" r:id="rId12"/>
    <p:sldId id="382" r:id="rId13"/>
    <p:sldId id="383" r:id="rId14"/>
    <p:sldId id="376" r:id="rId15"/>
    <p:sldId id="384" r:id="rId16"/>
    <p:sldId id="385" r:id="rId17"/>
    <p:sldId id="388" r:id="rId18"/>
    <p:sldId id="389" r:id="rId19"/>
    <p:sldId id="386" r:id="rId20"/>
    <p:sldId id="387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77" r:id="rId29"/>
    <p:sldId id="351" r:id="rId30"/>
    <p:sldId id="401" r:id="rId31"/>
    <p:sldId id="402" r:id="rId32"/>
    <p:sldId id="403" r:id="rId33"/>
    <p:sldId id="404" r:id="rId34"/>
    <p:sldId id="405" r:id="rId35"/>
    <p:sldId id="358" r:id="rId36"/>
    <p:sldId id="406" r:id="rId37"/>
    <p:sldId id="360" r:id="rId38"/>
    <p:sldId id="407" r:id="rId39"/>
    <p:sldId id="362" r:id="rId40"/>
    <p:sldId id="363" r:id="rId41"/>
    <p:sldId id="364" r:id="rId42"/>
    <p:sldId id="415" r:id="rId43"/>
    <p:sldId id="371" r:id="rId44"/>
    <p:sldId id="408" r:id="rId45"/>
    <p:sldId id="409" r:id="rId46"/>
    <p:sldId id="411" r:id="rId47"/>
    <p:sldId id="260" r:id="rId48"/>
    <p:sldId id="26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4/1/2013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12CC2-2C16-4987-BC9D-1E453D8FAB9F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81D2-6930-4AC3-A6E2-3F19A09D8F56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47E11-9294-4C71-978A-394543AEB098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A9B-3487-4EE1-8EBE-C0F8E3387DCE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F8A7-3AFF-4262-8911-912E5F57EFFF}" type="datetime1">
              <a:rPr lang="en-US" smtClean="0"/>
              <a:t>4/1/2013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BB55-E0C0-4111-B29D-399647EC9CCE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C59E9-7B8E-49E2-85D2-51160B6F380C}" type="datetime1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1602-2A26-4462-B31F-F0534CA9A344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C0BA4-3499-4D7B-B97C-D043030AD286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0D6E-D191-4183-A727-3B4B910EDBC0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B4C7-C418-4CDD-ADD5-4A135CCA6759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3A42-689F-4B0A-B84E-2A1A3C43E482}" type="datetime1">
              <a:rPr lang="en-US" smtClean="0"/>
              <a:t>4/1/2013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F16DF-11B0-4465-9A8D-5340DBBF484F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DD42-1FC0-44BE-9FC1-5B3DDEB0A12F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C3E67-FE08-4758-BD77-CB8BE5E27B08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9F8E-F60D-40E5-A960-39EC95EE6493}" type="datetime1">
              <a:rPr lang="en-US" smtClean="0"/>
              <a:t>4/1/2013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4993-DDD4-4EAE-A3D7-D869EC6E7967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BEA8-018A-4115-85B1-E522EC991F48}" type="datetime1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B4E7-082A-4405-8E2E-2A4D3B9C1F5A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AC60-A56D-46E6-8878-50549EAF32C9}" type="datetime1">
              <a:rPr lang="en-US" smtClean="0"/>
              <a:t>4/1/2013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8C4F9-7DDA-4CB9-9E03-B1C393900F90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EA11-3EAC-4D1C-8844-60098844C938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C0C5B-0806-4E9F-AF42-328A3DCA05FD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1810A-0870-44CC-8590-37B52950C3FD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5030-BD07-4005-9468-A9C3402C2D7A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8686F-4D63-418D-BDF7-F3CE946E1D3C}" type="datetime1">
              <a:rPr lang="en-US" smtClean="0"/>
              <a:t>4/1/2013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6988E-B52A-4F4D-9393-37F745BFB4EA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84DD-0D9F-4D29-ADA5-0DB035914ED0}" type="datetime1">
              <a:rPr lang="en-US" smtClean="0"/>
              <a:t>4/1/2013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C2895-9554-44FE-8E0E-BF7A91CEBBC7}" type="datetime1">
              <a:rPr lang="en-US" smtClean="0"/>
              <a:t>4/1/2013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AC434E-B603-4614-9DA6-36EB2C71EB54}" type="datetime1">
              <a:rPr lang="en-US" smtClean="0"/>
              <a:t>4/1/2013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4386" r:id="rId14"/>
    <p:sldLayoutId id="2147483653" r:id="rId15"/>
    <p:sldLayoutId id="2147484387" r:id="rId16"/>
    <p:sldLayoutId id="2147484389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02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</a:rPr>
              <a:t>Methods of Data Presentations</a:t>
            </a:r>
          </a:p>
          <a:p>
            <a:r>
              <a:rPr lang="en-US" sz="2000" b="1" dirty="0" smtClean="0">
                <a:latin typeface="Times New Roman" pitchFamily="18" charset="0"/>
              </a:rPr>
              <a:t>Classification of Data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Bases of Classification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Types of Classifications</a:t>
            </a:r>
          </a:p>
          <a:p>
            <a:r>
              <a:rPr lang="en-US" sz="2000" b="1" dirty="0" smtClean="0">
                <a:latin typeface="Times New Roman" pitchFamily="18" charset="0"/>
              </a:rPr>
              <a:t>Tabulation of Data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Types of Tabulations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Constructing a Statistical Table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General Rules of Tabulation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2000" b="1" dirty="0">
                <a:latin typeface="Times New Roman" pitchFamily="18" charset="0"/>
              </a:rPr>
              <a:t>Table of frequency distributions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Frequency Distribution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Relative frequency distribution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Cumulative frequency distribution</a:t>
            </a:r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Organizing Data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00200"/>
            <a:ext cx="8534400" cy="48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After collecting data, the first task for a researcher is to organize and simplify the data so that it is possible to get a general overview of the results.  </a:t>
            </a:r>
          </a:p>
          <a:p>
            <a:pPr marL="0" indent="0"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Raw Data: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Data which is not organized is called raw data.</a:t>
            </a:r>
          </a:p>
          <a:p>
            <a:pPr marL="0" indent="0"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Un-Grouped Data: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its original form is called Un-Grouped Data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Note: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Raw data is also called ungrouped data.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50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Different Ways of Organizing Data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00200"/>
            <a:ext cx="8534400" cy="48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get an understanding of the data, it is organized and arranged into a meaningful form.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done by the following methods: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Classification</a:t>
            </a:r>
          </a:p>
          <a:p>
            <a:pPr marL="274320" lvl="1" indent="-274320" algn="just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Tabulation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(e.g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simple tables,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frequency tables, stem and leaf plots etc.)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Graphs (Bar Graph, Pie chart, Histogram, Frequency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Ogive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etc.)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91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Classification of Data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process of arranging data into homogenous group or classes according to some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common characteristics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present in the data is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called classification.</a:t>
            </a: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process of sorting letters in a post office, the letters are classified according to the cities and further arranged according to streets.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26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Bases 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four important bases of classification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Qualitative Base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Quantitative Base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Geographical Base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Chronological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Temporal Base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5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Bases of Classification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Qualitative Base: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are classified according to some quality or attributes such as sex, religion,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Quantitative Base: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are classified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quantitative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characteristics like heights, weights, ages, income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5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Bases 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64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Geographical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Base: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are classified by geographical regions or location, like states, provinces, cities, countries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Chronological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or Temporal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Base: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data are classified or arranged by their time of occurrence, such as years, months, weeks, days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 (e.g. Time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series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5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Three main types of classifications: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-way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Classification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Two-way Classification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Multi-way Classification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5795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One -way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classify observed data keeping in view single characteristic, this type of classification is known as one-way classification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population of world may be classified by religion as Muslim,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Christian etc.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53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Two-way Classification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consider two characteristics at a time in order to classify the observed data then we are doing two way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classifications.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population of world may be classified by Religion and Sex.</a:t>
            </a:r>
          </a:p>
        </p:txBody>
      </p:sp>
    </p:spTree>
    <p:extLst>
      <p:ext uri="{BB962C8B-B14F-4D97-AF65-F5344CB8AC3E}">
        <p14:creationId xmlns:p14="http://schemas.microsoft.com/office/powerpoint/2010/main" xmlns="" val="276753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Multi-way Classification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consider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than two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characteristics at a time in order to classify the observed data then we 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doing multi-way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classification.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population of world may be classified by Religion, Sex and Literacy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016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Tabulation of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process of placing classified data into tabular form is known as tabulation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table is a symmetric arrangement of statistical data in rows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columns.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Rows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horizontal arrangements whereas columns are vertical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arrangements.</a:t>
            </a:r>
          </a:p>
        </p:txBody>
      </p:sp>
    </p:spTree>
    <p:extLst>
      <p:ext uri="{BB962C8B-B14F-4D97-AF65-F5344CB8AC3E}">
        <p14:creationId xmlns:p14="http://schemas.microsoft.com/office/powerpoint/2010/main" xmlns="" val="10892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Types of Tabulation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Three types of tabulation: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Simple or One-way Table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Double or Two-way Table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Complex or Multi-way Table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06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Simple or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One-way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the data are tabulated to one characteristic, it is said to be simple tabulation or one-way tabulation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Tabulation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data on population of world classified by one characteristic like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Religion,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example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simple tabulation.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34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Double or Two-way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the data are tabulated according to two characteristics at a time. It is said to be double tabulation or two-way tabulation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Tabulation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data on population of world classified by two characteristics like Religion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Sex,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example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double tabulation.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6568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Complex or Multi-way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the data are tabulated according to many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characteristics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generally more than two), it is said to be complex tabulation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Tabulation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data on population of world classified 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three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characteristics like Religion, Sex and Literacy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etc.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68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Construction of Statistical 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752600"/>
            <a:ext cx="81534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 statistical table has at least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four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major parts and some other minor parts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Title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Box Head (column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captions)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Stub (row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captions)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Body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Prefatory Notes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Notes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Source Notes</a:t>
            </a:r>
          </a:p>
        </p:txBody>
      </p:sp>
    </p:spTree>
    <p:extLst>
      <p:ext uri="{BB962C8B-B14F-4D97-AF65-F5344CB8AC3E}">
        <p14:creationId xmlns:p14="http://schemas.microsoft.com/office/powerpoint/2010/main" xmlns="" val="23834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105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</a:p>
          <a:p>
            <a:pPr marL="0" indent="0" algn="ctr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  <a:p>
            <a:pPr marL="0" indent="0"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marL="0" indent="0" algn="just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3643682"/>
              </p:ext>
            </p:extLst>
          </p:nvPr>
        </p:nvGraphicFramePr>
        <p:xfrm>
          <a:off x="2057400" y="2438400"/>
          <a:ext cx="5562600" cy="336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/>
                <a:gridCol w="1112520"/>
                <a:gridCol w="1112520"/>
                <a:gridCol w="1112520"/>
              </a:tblGrid>
              <a:tr h="399415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99415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99415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97075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341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3505200" cy="5105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TITLE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title is the main heading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written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capital shown 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 top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table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must explain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contents of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table and throw light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table 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whole.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parts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heading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can be separated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commas and no full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stop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should be used in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little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7312165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40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35052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Box Head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(Column Captions)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vertical heading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and subheading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the column are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called columns captions.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spaces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these column headings are written is called box head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first letter of the box head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capital letters and the remaining words must be written in small letters.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5873608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954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35052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Stub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(Row Captions)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horizontal headings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sub-heading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row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 called row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captions.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space where these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row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headings are written is called stub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826573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84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37338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Body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the main part of the table which contains the numerical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information classified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respect to row and column captions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5569268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84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35052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Prefatory Notes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statement given below the title and enclosed in brackets usually describe the units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measurement.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4399891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(Prefatory Notes)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84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37338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Foot Notes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appears immediately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below the body of the table providing the further additional explanation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442069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(Prefatory Notes)</a:t>
            </a:r>
          </a:p>
          <a:p>
            <a:pPr algn="ctr"/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Sketch of Table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35052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Source Notes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source notes is given at the end of the table indicating the source from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the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information has been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taken.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includes the information about compiling agency, publication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etc.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442069"/>
              </p:ext>
            </p:extLst>
          </p:nvPr>
        </p:nvGraphicFramePr>
        <p:xfrm>
          <a:off x="4038600" y="2324710"/>
          <a:ext cx="4953000" cy="33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90600"/>
                <a:gridCol w="990600"/>
                <a:gridCol w="990600"/>
              </a:tblGrid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Box Head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Row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Column Caption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444703"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249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Stub Entries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The Body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48200" y="1524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TITLE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(Prefatory Notes)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571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Foot Notes…</a:t>
            </a:r>
          </a:p>
          <a:p>
            <a:pPr algn="just"/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Source Notes…</a:t>
            </a:r>
            <a:endParaRPr 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General Rules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Tabulation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648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table should be simple and attractive.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complex table may be broken into relatively simple tables.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Headings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columns and rows should be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proper and clear.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Suitable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approximation may be adopted and figures may be rounded off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But this should be mentioned in the prefatory note or in the foot note.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unit of measurement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nature of data should be well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defined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92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Organizing </a:t>
            </a:r>
            <a:r>
              <a:rPr lang="en-US" sz="3200" dirty="0" smtClean="0"/>
              <a:t>Data via Frequency Tables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en-US" dirty="0"/>
              <a:t>One method for simplifying and organizing data is to construct a </a:t>
            </a:r>
            <a:r>
              <a:rPr lang="en-US" b="1" dirty="0"/>
              <a:t>frequency distribution</a:t>
            </a:r>
            <a:r>
              <a:rPr lang="en-US" dirty="0"/>
              <a:t>. </a:t>
            </a:r>
          </a:p>
          <a:p>
            <a:pPr algn="just">
              <a:lnSpc>
                <a:spcPct val="90000"/>
              </a:lnSpc>
            </a:pP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b="1" dirty="0"/>
              <a:t>Frequency </a:t>
            </a:r>
            <a:r>
              <a:rPr lang="en-US" b="1" dirty="0" smtClean="0"/>
              <a:t>Distribution: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organization of a set of data in a table showing the distribution of the data into classes or groups together with the number of observations in each class or group is called a Frequency Distribution.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b="1" dirty="0" smtClean="0"/>
              <a:t>Class Frequency:</a:t>
            </a:r>
            <a:r>
              <a:rPr lang="en-US" dirty="0" smtClean="0"/>
              <a:t> The number of observations falling in a particular class is called class frequency or simply frequency, denoted by ‘f’.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dirty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b="1" dirty="0" smtClean="0"/>
              <a:t>Grouped Data: </a:t>
            </a:r>
            <a:r>
              <a:rPr lang="en-US" dirty="0" smtClean="0"/>
              <a:t>Data presented in the form of a frequency distribution is called grouped data.</a:t>
            </a:r>
          </a:p>
        </p:txBody>
      </p:sp>
    </p:spTree>
    <p:extLst>
      <p:ext uri="{BB962C8B-B14F-4D97-AF65-F5344CB8AC3E}">
        <p14:creationId xmlns:p14="http://schemas.microsoft.com/office/powerpoint/2010/main" xmlns="" val="13095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Why Use Frequency Distributions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marL="342900" indent="-342900" algn="just" defTabSz="914400">
              <a:lnSpc>
                <a:spcPct val="105000"/>
              </a:lnSpc>
              <a:spcBef>
                <a:spcPct val="55000"/>
              </a:spcBef>
            </a:pPr>
            <a:r>
              <a:rPr lang="en-US" sz="2400" dirty="0"/>
              <a:t>A frequency distribution is a way to summarize </a:t>
            </a:r>
            <a:r>
              <a:rPr lang="en-US" sz="2400" dirty="0" smtClean="0"/>
              <a:t>data.</a:t>
            </a:r>
            <a:endParaRPr lang="en-US" sz="2400" dirty="0"/>
          </a:p>
          <a:p>
            <a:pPr marL="342900" indent="-342900" algn="just" defTabSz="914400">
              <a:lnSpc>
                <a:spcPct val="105000"/>
              </a:lnSpc>
              <a:spcBef>
                <a:spcPct val="55000"/>
              </a:spcBef>
            </a:pPr>
            <a:r>
              <a:rPr lang="en-US" sz="2400" dirty="0" smtClean="0"/>
              <a:t>A </a:t>
            </a:r>
            <a:r>
              <a:rPr lang="en-US" sz="2400" dirty="0"/>
              <a:t>frequency distribution </a:t>
            </a:r>
            <a:r>
              <a:rPr lang="en-US" sz="2400" dirty="0" smtClean="0"/>
              <a:t>condenses </a:t>
            </a:r>
            <a:r>
              <a:rPr lang="en-US" sz="2400" dirty="0"/>
              <a:t>the raw data into a more </a:t>
            </a:r>
            <a:r>
              <a:rPr lang="en-US" sz="2400" dirty="0" smtClean="0"/>
              <a:t>meaningful </a:t>
            </a:r>
            <a:r>
              <a:rPr lang="en-US" sz="2400" dirty="0"/>
              <a:t>form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 algn="just" defTabSz="914400">
              <a:lnSpc>
                <a:spcPct val="105000"/>
              </a:lnSpc>
              <a:spcBef>
                <a:spcPct val="55000"/>
              </a:spcBef>
            </a:pPr>
            <a:r>
              <a:rPr lang="en-US" sz="2400" dirty="0"/>
              <a:t>A frequency distribution </a:t>
            </a:r>
            <a:r>
              <a:rPr lang="en-US" sz="2400" dirty="0" smtClean="0"/>
              <a:t>allows </a:t>
            </a:r>
            <a:r>
              <a:rPr lang="en-US" sz="2400" dirty="0"/>
              <a:t>for a quick visual interpretation of the </a:t>
            </a:r>
            <a:r>
              <a:rPr lang="en-US" sz="2400" dirty="0" smtClean="0"/>
              <a:t>data.</a:t>
            </a:r>
          </a:p>
          <a:p>
            <a:pPr marL="342900" indent="-342900" algn="just" defTabSz="914400">
              <a:lnSpc>
                <a:spcPct val="105000"/>
              </a:lnSpc>
              <a:spcBef>
                <a:spcPct val="55000"/>
              </a:spcBef>
            </a:pPr>
            <a:endParaRPr lang="en-US" sz="2400" dirty="0"/>
          </a:p>
          <a:p>
            <a:pPr marL="0" indent="0" algn="just" defTabSz="914400">
              <a:lnSpc>
                <a:spcPct val="105000"/>
              </a:lnSpc>
              <a:spcBef>
                <a:spcPct val="55000"/>
              </a:spcBef>
              <a:buNone/>
            </a:pPr>
            <a:r>
              <a:rPr lang="en-US" sz="2400" dirty="0" smtClean="0"/>
              <a:t>Frequency Distributions can be drawn for qualitative data as well as quantitative data.</a:t>
            </a:r>
          </a:p>
          <a:p>
            <a:pPr marL="0" indent="0" algn="just" defTabSz="914400">
              <a:lnSpc>
                <a:spcPct val="105000"/>
              </a:lnSpc>
              <a:spcBef>
                <a:spcPct val="550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3293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Frequency Distribution of Discrete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800" b="1" dirty="0" smtClean="0"/>
              <a:t>Example:</a:t>
            </a:r>
            <a:r>
              <a:rPr lang="en-US" sz="2800" dirty="0" smtClean="0"/>
              <a:t> Number </a:t>
            </a:r>
            <a:r>
              <a:rPr lang="en-US" sz="2800" dirty="0"/>
              <a:t>of children in 20 families. 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 smtClean="0"/>
              <a:t>2  3  </a:t>
            </a:r>
            <a:r>
              <a:rPr lang="en-US" sz="2400" dirty="0"/>
              <a:t>1  3  2  5  4  1  4  2  3  5  2  5  2  1 3  1  2  0 </a:t>
            </a:r>
            <a:endParaRPr lang="en-US" sz="2400" dirty="0" smtClean="0"/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Construct un-grouped or discrete frequency distribution.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endParaRPr lang="en-US" sz="2400" dirty="0"/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b="1" dirty="0"/>
              <a:t>Interpretation: </a:t>
            </a:r>
            <a:r>
              <a:rPr lang="en-US" sz="2400" dirty="0"/>
              <a:t>There is 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1 family with no children.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4 families with 1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6 families with 2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4 families with 3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2 families with 4 children and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3 families with 1 children.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7975868"/>
              </p:ext>
            </p:extLst>
          </p:nvPr>
        </p:nvGraphicFramePr>
        <p:xfrm>
          <a:off x="4343399" y="3200400"/>
          <a:ext cx="464820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853"/>
                <a:gridCol w="1467853"/>
                <a:gridCol w="1712495"/>
              </a:tblGrid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No of</a:t>
                      </a:r>
                      <a:r>
                        <a:rPr lang="en-US" baseline="0" dirty="0" smtClean="0"/>
                        <a:t> Children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of Families (frequency) f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19800" y="4648200"/>
            <a:ext cx="3810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3293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Grouped Frequency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Sometimes, when the data is continuous or covers a wide range of values, it becomes very burdensome to make a list of all values as in that case the list will be too long.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To remedy this situation, a </a:t>
            </a:r>
            <a:r>
              <a:rPr lang="en-US" sz="2400" b="1" dirty="0"/>
              <a:t>grouped frequency distribution</a:t>
            </a:r>
            <a:r>
              <a:rPr lang="en-US" sz="2400" dirty="0"/>
              <a:t> table is used.  </a:t>
            </a:r>
          </a:p>
        </p:txBody>
      </p:sp>
    </p:spTree>
    <p:extLst>
      <p:ext uri="{BB962C8B-B14F-4D97-AF65-F5344CB8AC3E}">
        <p14:creationId xmlns:p14="http://schemas.microsoft.com/office/powerpoint/2010/main" xmlns="" val="2589492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Grouped Frequency Distribution</a:t>
            </a:r>
            <a:br>
              <a:rPr lang="en-US" sz="3200" dirty="0"/>
            </a:br>
            <a:r>
              <a:rPr lang="en-US" sz="3200" dirty="0" smtClean="0"/>
              <a:t>for Continuous Data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b="1" dirty="0"/>
              <a:t>Example (</a:t>
            </a:r>
            <a:r>
              <a:rPr lang="en-US" sz="2400" b="1" dirty="0" smtClean="0"/>
              <a:t>Temperature </a:t>
            </a:r>
            <a:r>
              <a:rPr lang="en-US" sz="2400" b="1" dirty="0"/>
              <a:t>Data</a:t>
            </a:r>
            <a:r>
              <a:rPr lang="en-US" sz="2400" b="1" dirty="0" smtClean="0"/>
              <a:t>):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dirty="0" smtClean="0"/>
              <a:t>Temperature </a:t>
            </a:r>
            <a:r>
              <a:rPr lang="en-US" sz="2400" dirty="0"/>
              <a:t>of 20 winter days </a:t>
            </a:r>
            <a:r>
              <a:rPr lang="en-US" sz="2400" dirty="0" smtClean="0"/>
              <a:t>in Pakistan is </a:t>
            </a:r>
            <a:r>
              <a:rPr lang="en-US" sz="2400" dirty="0"/>
              <a:t>recorded  </a:t>
            </a:r>
            <a:r>
              <a:rPr lang="en-US" sz="2400" dirty="0" smtClean="0"/>
              <a:t>below: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b="1" dirty="0" smtClean="0"/>
              <a:t>24</a:t>
            </a:r>
            <a:r>
              <a:rPr lang="en-US" sz="2400" b="1" dirty="0"/>
              <a:t>, 35, 17, 21, 24, 37, 26, 46, 58, 30, </a:t>
            </a:r>
            <a:r>
              <a:rPr lang="en-US" sz="2400" b="1" dirty="0" smtClean="0"/>
              <a:t>32</a:t>
            </a:r>
            <a:r>
              <a:rPr lang="en-US" sz="2400" b="1" dirty="0"/>
              <a:t>, 13, 12, 38, 41, 43, </a:t>
            </a:r>
            <a:r>
              <a:rPr lang="en-US" sz="2400" b="1" dirty="0" smtClean="0"/>
              <a:t>44, 27</a:t>
            </a:r>
            <a:r>
              <a:rPr lang="en-US" sz="2400" b="1" dirty="0"/>
              <a:t>, 53, 27</a:t>
            </a:r>
            <a:r>
              <a:rPr lang="en-US" sz="2000" b="1" dirty="0"/>
              <a:t>         </a:t>
            </a:r>
          </a:p>
          <a:p>
            <a:pPr>
              <a:buNone/>
            </a:pPr>
            <a:r>
              <a:rPr lang="en-US" sz="2000" dirty="0" smtClean="0"/>
              <a:t>Construct </a:t>
            </a:r>
            <a:r>
              <a:rPr lang="en-US" sz="2000" dirty="0"/>
              <a:t>frequency distribution.</a:t>
            </a:r>
            <a:endParaRPr lang="en-US" sz="2800" dirty="0"/>
          </a:p>
          <a:p>
            <a:pPr>
              <a:buFont typeface="Wingdings" pitchFamily="2" charset="2"/>
              <a:buNone/>
            </a:pPr>
            <a:endParaRPr lang="en-US" sz="2000" b="1" dirty="0" smtClean="0"/>
          </a:p>
          <a:p>
            <a:pPr>
              <a:buFont typeface="Wingdings" pitchFamily="2" charset="2"/>
              <a:buNone/>
            </a:pPr>
            <a:r>
              <a:rPr lang="en-US" sz="2000" b="1" dirty="0" smtClean="0"/>
              <a:t>Note</a:t>
            </a:r>
            <a:r>
              <a:rPr lang="en-US" sz="2000" b="1" dirty="0"/>
              <a:t>: </a:t>
            </a:r>
            <a:r>
              <a:rPr lang="en-US" sz="2000" dirty="0"/>
              <a:t>Temperature is a continuous variable because it could be measured to any degree of precision desired.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0737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Steps in Constructing Grouped </a:t>
            </a:r>
            <a:r>
              <a:rPr lang="en-US" sz="3600" dirty="0"/>
              <a:t>Frequency Distribution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None/>
            </a:pPr>
            <a:r>
              <a:rPr lang="en-US" sz="2300" dirty="0"/>
              <a:t>Sort raw data from low to high: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sz="1900" b="1" dirty="0"/>
              <a:t>12, 13, 17, 21, 24, 24, 26, 27, 27, 30, 32, 35, 37, 38, 41, 43, 44, 46, 53, 58</a:t>
            </a:r>
          </a:p>
          <a:p>
            <a:r>
              <a:rPr lang="en-US" sz="2400" dirty="0"/>
              <a:t>Find </a:t>
            </a:r>
            <a:r>
              <a:rPr lang="en-US" sz="2400" dirty="0" smtClean="0"/>
              <a:t>range:</a:t>
            </a:r>
          </a:p>
          <a:p>
            <a:pPr marL="0" indent="0">
              <a:buNone/>
            </a:pPr>
            <a:r>
              <a:rPr lang="en-US" sz="2400" dirty="0" smtClean="0"/>
              <a:t>Range=maximum value – minimum value=58 </a:t>
            </a:r>
            <a:r>
              <a:rPr lang="en-US" sz="2400" dirty="0"/>
              <a:t>- 12 = 46</a:t>
            </a:r>
          </a:p>
          <a:p>
            <a:pPr>
              <a:spcBef>
                <a:spcPct val="40000"/>
              </a:spcBef>
            </a:pPr>
            <a:r>
              <a:rPr lang="en-US" sz="2400" dirty="0"/>
              <a:t>Select number of classes: 5 </a:t>
            </a:r>
            <a:r>
              <a:rPr lang="en-US" sz="1900" dirty="0"/>
              <a:t>(usually between 5 and 20)</a:t>
            </a:r>
          </a:p>
          <a:p>
            <a:pPr>
              <a:spcBef>
                <a:spcPct val="40000"/>
              </a:spcBef>
            </a:pPr>
            <a:r>
              <a:rPr lang="en-US" sz="2400" dirty="0"/>
              <a:t>Compute class </a:t>
            </a:r>
            <a:r>
              <a:rPr lang="en-US" sz="2400" dirty="0" smtClean="0"/>
              <a:t>width:</a:t>
            </a:r>
          </a:p>
          <a:p>
            <a:pPr marL="0" indent="0">
              <a:spcBef>
                <a:spcPct val="40000"/>
              </a:spcBef>
              <a:buNone/>
            </a:pPr>
            <a:r>
              <a:rPr lang="en-US" sz="2400" dirty="0" smtClean="0"/>
              <a:t>Class width=Range/no of class=46/5=9.2 ~ 10</a:t>
            </a:r>
            <a:endParaRPr lang="en-US" sz="1900" dirty="0"/>
          </a:p>
          <a:p>
            <a:pPr>
              <a:spcBef>
                <a:spcPct val="40000"/>
              </a:spcBef>
            </a:pPr>
            <a:r>
              <a:rPr lang="en-US" sz="2400" dirty="0"/>
              <a:t>Determine class limits: 11-20, 21-30, 31-40, 41-50, 51-60</a:t>
            </a:r>
          </a:p>
          <a:p>
            <a:pPr>
              <a:spcBef>
                <a:spcPct val="40000"/>
              </a:spcBef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000" dirty="0"/>
              <a:t>(Note: the above classes should cover the full data)</a:t>
            </a:r>
          </a:p>
          <a:p>
            <a:pPr>
              <a:spcBef>
                <a:spcPct val="40000"/>
              </a:spcBef>
            </a:pPr>
            <a:r>
              <a:rPr lang="en-US" sz="2400" dirty="0"/>
              <a:t>Count the number of values in each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420737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Frequency Distribution of Grouped Data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sz="1900" b="1" dirty="0" smtClean="0"/>
              <a:t>Sorted Data: 12</a:t>
            </a:r>
            <a:r>
              <a:rPr lang="en-US" sz="1900" b="1" dirty="0"/>
              <a:t>, 13, 17, 21, 24, 24, 26, 27, 27, 30, 32, 35, 37, 38, 41, 43, 44, 46, 53, 58</a:t>
            </a:r>
          </a:p>
          <a:p>
            <a:pPr marL="0" indent="0" algn="ctr">
              <a:buNone/>
            </a:pPr>
            <a:r>
              <a:rPr lang="en-US" sz="2000" b="1" dirty="0"/>
              <a:t>Frequency Distribution (Temp Data)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05898"/>
              </p:ext>
            </p:extLst>
          </p:nvPr>
        </p:nvGraphicFramePr>
        <p:xfrm>
          <a:off x="2667000" y="2697480"/>
          <a:ext cx="3733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295400"/>
                <a:gridCol w="1371600"/>
              </a:tblGrid>
              <a:tr h="328023">
                <a:tc>
                  <a:txBody>
                    <a:bodyPr/>
                    <a:lstStyle/>
                    <a:p>
                      <a:r>
                        <a:rPr lang="en-US" dirty="0" smtClean="0"/>
                        <a:t>Classes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i="0" dirty="0" smtClean="0"/>
                        <a:t>11-20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dirty="0" smtClean="0"/>
                        <a:t>21-30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</a:t>
                      </a:r>
                      <a:r>
                        <a:rPr lang="en-US" dirty="0" smtClean="0"/>
                        <a:t>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dirty="0" smtClean="0"/>
                        <a:t>31-40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dirty="0" smtClean="0"/>
                        <a:t>41-50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dirty="0" smtClean="0"/>
                        <a:t>51-60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3886200" y="3810000"/>
            <a:ext cx="5334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8278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Frequency Distribution of  Qualitative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1524000"/>
            <a:ext cx="8458200" cy="4876800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US" sz="2400" b="1" dirty="0">
                <a:solidFill>
                  <a:prstClr val="black"/>
                </a:solidFill>
              </a:rPr>
              <a:t>Political Party Affiliations: </a:t>
            </a:r>
            <a:r>
              <a:rPr lang="en-US" sz="2000" dirty="0">
                <a:solidFill>
                  <a:prstClr val="black"/>
                </a:solidFill>
              </a:rPr>
              <a:t>Professor X asked his introductory statistics students to state their political party affiliations as PML-N(N), PPP(P), PTI and PML-Q(Q</a:t>
            </a:r>
            <a:r>
              <a:rPr lang="en-US" sz="2000" dirty="0" smtClean="0">
                <a:solidFill>
                  <a:prstClr val="black"/>
                </a:solidFill>
              </a:rPr>
              <a:t>). The </a:t>
            </a:r>
            <a:r>
              <a:rPr lang="en-US" sz="2000" dirty="0">
                <a:solidFill>
                  <a:prstClr val="black"/>
                </a:solidFill>
              </a:rPr>
              <a:t>responses of the 30 students in a class are: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t-BR" sz="2000" b="1" dirty="0">
                <a:solidFill>
                  <a:srgbClr val="FF0000"/>
                </a:solidFill>
              </a:rPr>
              <a:t>PPP </a:t>
            </a:r>
            <a:r>
              <a:rPr lang="pt-BR" sz="2000" b="1" dirty="0" smtClean="0">
                <a:solidFill>
                  <a:srgbClr val="FF0000"/>
                </a:solidFill>
              </a:rPr>
              <a:t> N  Q  </a:t>
            </a:r>
            <a:r>
              <a:rPr lang="pt-BR" sz="2000" b="1" dirty="0">
                <a:solidFill>
                  <a:srgbClr val="FF0000"/>
                </a:solidFill>
              </a:rPr>
              <a:t>PTI N </a:t>
            </a:r>
            <a:r>
              <a:rPr lang="pt-BR" sz="2000" b="1" dirty="0" smtClean="0">
                <a:solidFill>
                  <a:srgbClr val="FF0000"/>
                </a:solidFill>
              </a:rPr>
              <a:t> Q  N  </a:t>
            </a:r>
            <a:r>
              <a:rPr lang="pt-BR" sz="2000" b="1" dirty="0">
                <a:solidFill>
                  <a:srgbClr val="FF0000"/>
                </a:solidFill>
              </a:rPr>
              <a:t>PPP </a:t>
            </a:r>
            <a:r>
              <a:rPr lang="pt-BR" sz="2000" b="1" dirty="0" smtClean="0">
                <a:solidFill>
                  <a:srgbClr val="FF0000"/>
                </a:solidFill>
              </a:rPr>
              <a:t> PTI  N</a:t>
            </a:r>
            <a:endParaRPr lang="pt-BR" sz="2000" b="1" dirty="0">
              <a:solidFill>
                <a:srgbClr val="FF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pt-BR" sz="2000" b="1" dirty="0">
                <a:solidFill>
                  <a:srgbClr val="FF0000"/>
                </a:solidFill>
              </a:rPr>
              <a:t>PTI </a:t>
            </a:r>
            <a:r>
              <a:rPr lang="pt-BR" sz="2000" b="1" dirty="0" smtClean="0">
                <a:solidFill>
                  <a:srgbClr val="FF0000"/>
                </a:solidFill>
              </a:rPr>
              <a:t> N  PTI  PPP </a:t>
            </a:r>
            <a:r>
              <a:rPr lang="pt-BR" sz="2000" b="1" dirty="0">
                <a:solidFill>
                  <a:srgbClr val="FF0000"/>
                </a:solidFill>
              </a:rPr>
              <a:t>N </a:t>
            </a:r>
            <a:r>
              <a:rPr lang="pt-BR" sz="2000" b="1" dirty="0" smtClean="0">
                <a:solidFill>
                  <a:srgbClr val="FF0000"/>
                </a:solidFill>
              </a:rPr>
              <a:t> Q  N  PTI  Q  </a:t>
            </a:r>
            <a:r>
              <a:rPr lang="pt-BR" sz="2000" b="1" dirty="0">
                <a:solidFill>
                  <a:srgbClr val="FF0000"/>
                </a:solidFill>
              </a:rPr>
              <a:t>PTI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t-BR" sz="2000" b="1" dirty="0">
                <a:solidFill>
                  <a:srgbClr val="FF0000"/>
                </a:solidFill>
              </a:rPr>
              <a:t>PPP </a:t>
            </a:r>
            <a:r>
              <a:rPr lang="pt-BR" sz="2000" b="1" dirty="0" smtClean="0">
                <a:solidFill>
                  <a:srgbClr val="FF0000"/>
                </a:solidFill>
              </a:rPr>
              <a:t> PTI  </a:t>
            </a:r>
            <a:r>
              <a:rPr lang="pt-BR" sz="2000" b="1" dirty="0">
                <a:solidFill>
                  <a:srgbClr val="FF0000"/>
                </a:solidFill>
              </a:rPr>
              <a:t>N </a:t>
            </a:r>
            <a:r>
              <a:rPr lang="pt-BR" sz="2000" b="1" dirty="0" smtClean="0">
                <a:solidFill>
                  <a:srgbClr val="FF0000"/>
                </a:solidFill>
              </a:rPr>
              <a:t> PTI  </a:t>
            </a:r>
            <a:r>
              <a:rPr lang="pt-BR" sz="2000" b="1" dirty="0">
                <a:solidFill>
                  <a:srgbClr val="FF0000"/>
                </a:solidFill>
              </a:rPr>
              <a:t>Q </a:t>
            </a:r>
            <a:r>
              <a:rPr lang="pt-BR" sz="2000" b="1" dirty="0" smtClean="0">
                <a:solidFill>
                  <a:srgbClr val="FF0000"/>
                </a:solidFill>
              </a:rPr>
              <a:t> PTI  N PTI  Q  </a:t>
            </a:r>
            <a:r>
              <a:rPr lang="pt-BR" sz="2000" b="1" dirty="0">
                <a:solidFill>
                  <a:srgbClr val="FF0000"/>
                </a:solidFill>
              </a:rPr>
              <a:t>PPP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Construct </a:t>
            </a:r>
            <a:r>
              <a:rPr lang="en-US" sz="2400" dirty="0">
                <a:solidFill>
                  <a:prstClr val="black"/>
                </a:solidFill>
              </a:rPr>
              <a:t>a frequency distribution.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prstClr val="black"/>
                </a:solidFill>
              </a:rPr>
              <a:t>Interpretation: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Out of 30 students in the class,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10 are in favor of PTI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9 are in favor of PML-N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prstClr val="black"/>
                </a:solidFill>
              </a:rPr>
              <a:t>6 are in favor of PML-Q </a:t>
            </a:r>
            <a:r>
              <a:rPr lang="en-US" sz="2400" dirty="0" smtClean="0">
                <a:solidFill>
                  <a:prstClr val="black"/>
                </a:solidFill>
              </a:rPr>
              <a:t>and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    </a:t>
            </a:r>
            <a:r>
              <a:rPr lang="en-US" sz="2400" dirty="0">
                <a:solidFill>
                  <a:prstClr val="black"/>
                </a:solidFill>
              </a:rPr>
              <a:t>5 are in favor of PPP.</a:t>
            </a:r>
            <a:endParaRPr lang="en-US" sz="2400" b="1" dirty="0">
              <a:solidFill>
                <a:prstClr val="black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2077066"/>
              </p:ext>
            </p:extLst>
          </p:nvPr>
        </p:nvGraphicFramePr>
        <p:xfrm>
          <a:off x="4724400" y="3352800"/>
          <a:ext cx="42672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701800"/>
                <a:gridCol w="11430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6324600" y="3886200"/>
            <a:ext cx="4572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48400" y="4191000"/>
            <a:ext cx="5334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272852" y="4648200"/>
            <a:ext cx="508948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270009" y="5029200"/>
            <a:ext cx="511791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934200" y="3886200"/>
            <a:ext cx="457200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815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Relative Frequency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Relative Frequency </a:t>
            </a:r>
            <a:r>
              <a:rPr lang="en-US" dirty="0"/>
              <a:t> is the ratio of the frequency to the total number of observations.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Relative frequency = Frequency/Number of observations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b="1" dirty="0" smtClean="0"/>
              <a:t>Example:</a:t>
            </a:r>
          </a:p>
          <a:p>
            <a:pPr marL="0" indent="0">
              <a:buNone/>
            </a:pPr>
            <a:r>
              <a:rPr lang="en-US" dirty="0" smtClean="0"/>
              <a:t>Relative </a:t>
            </a:r>
            <a:r>
              <a:rPr lang="en-US" dirty="0"/>
              <a:t>frequency of students who favored PTI=10/30=0.333=33.33%</a:t>
            </a:r>
          </a:p>
          <a:p>
            <a:pPr marL="0" indent="0">
              <a:buNone/>
            </a:pPr>
            <a:r>
              <a:rPr lang="en-US" dirty="0"/>
              <a:t>Relative frequency of students who favored PML-N=9/30=0.3=30%</a:t>
            </a:r>
          </a:p>
          <a:p>
            <a:pPr marL="0" indent="0">
              <a:buNone/>
            </a:pPr>
            <a:r>
              <a:rPr lang="en-US" dirty="0"/>
              <a:t>Relative frequency of students who favored PML-Q=6/30=0.2=20%</a:t>
            </a:r>
          </a:p>
          <a:p>
            <a:pPr marL="0" indent="0">
              <a:buNone/>
            </a:pPr>
            <a:r>
              <a:rPr lang="en-US" dirty="0"/>
              <a:t>Relative frequency of students who favored PPP=5/30=0.167=16.67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21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Frequency Distribution of  Qualitative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1524000"/>
            <a:ext cx="8458200" cy="4876800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US" sz="2400" b="1" dirty="0">
                <a:solidFill>
                  <a:prstClr val="black"/>
                </a:solidFill>
              </a:rPr>
              <a:t>Party Affiliation Example: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 smtClean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prstClr val="black"/>
                </a:solidFill>
              </a:rPr>
              <a:t>Interpretation</a:t>
            </a:r>
            <a:r>
              <a:rPr lang="en-US" sz="2400" b="1" dirty="0">
                <a:solidFill>
                  <a:prstClr val="black"/>
                </a:solidFill>
              </a:rPr>
              <a:t>: </a:t>
            </a:r>
            <a:r>
              <a:rPr lang="en-US" sz="2400" dirty="0">
                <a:solidFill>
                  <a:prstClr val="black"/>
                </a:solidFill>
              </a:rPr>
              <a:t>Out of 30 students in the class, </a:t>
            </a:r>
          </a:p>
          <a:p>
            <a:pPr marL="0" indent="0">
              <a:buNone/>
            </a:pPr>
            <a:r>
              <a:rPr lang="en-US" sz="2400" dirty="0"/>
              <a:t>33.3% are in favor of PTI</a:t>
            </a:r>
          </a:p>
          <a:p>
            <a:pPr marL="0" indent="0">
              <a:buNone/>
            </a:pPr>
            <a:r>
              <a:rPr lang="en-US" sz="2400" dirty="0"/>
              <a:t>30% are in favor of PML-N</a:t>
            </a:r>
          </a:p>
          <a:p>
            <a:pPr marL="0" indent="0">
              <a:buNone/>
            </a:pPr>
            <a:r>
              <a:rPr lang="en-US" sz="2400" dirty="0"/>
              <a:t>20% are in favor of PML-Q </a:t>
            </a:r>
          </a:p>
          <a:p>
            <a:pPr marL="0" indent="0">
              <a:buNone/>
            </a:pPr>
            <a:r>
              <a:rPr lang="en-US" sz="2400" dirty="0"/>
              <a:t>and </a:t>
            </a:r>
          </a:p>
          <a:p>
            <a:pPr marL="0" indent="0">
              <a:buNone/>
            </a:pPr>
            <a:r>
              <a:rPr lang="en-US" sz="2400" dirty="0"/>
              <a:t>16.7% are in favor of PPP.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3560329"/>
              </p:ext>
            </p:extLst>
          </p:nvPr>
        </p:nvGraphicFramePr>
        <p:xfrm>
          <a:off x="4076890" y="2876004"/>
          <a:ext cx="339071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380"/>
                <a:gridCol w="963930"/>
                <a:gridCol w="16764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Freq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10/30=0.3333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9/30=0.30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6/30=0.20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5/30=0.1667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729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Cumulative Frequency Distribution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905000"/>
            <a:ext cx="8229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Cumulative Frequency:</a:t>
            </a:r>
          </a:p>
          <a:p>
            <a:pPr marL="0" indent="0" algn="just">
              <a:buNone/>
            </a:pPr>
            <a:r>
              <a:rPr lang="en-US" sz="2000" dirty="0" smtClean="0"/>
              <a:t>The total frequency of a variable from its one end to a certain values (usually upper class boundary in grouped data), called the base, is known as cumulative frequency less than or more than the base of the variable.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Cumulative Frequency Distribution:</a:t>
            </a:r>
          </a:p>
          <a:p>
            <a:pPr marL="0" indent="0" algn="just">
              <a:buNone/>
            </a:pPr>
            <a:r>
              <a:rPr lang="en-US" sz="2000" dirty="0" smtClean="0"/>
              <a:t>The table showing cumulative frequencies is called cumulative frequency distribution.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962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Cumulative Frequency Distribution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905000"/>
            <a:ext cx="8229600" cy="4572000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en-US" sz="2000" b="1" dirty="0" smtClean="0"/>
              <a:t>Constructing </a:t>
            </a:r>
            <a:r>
              <a:rPr lang="en-US" sz="2000" b="1" dirty="0"/>
              <a:t>Class </a:t>
            </a:r>
            <a:r>
              <a:rPr lang="en-US" sz="2000" b="1" dirty="0" smtClean="0"/>
              <a:t>Boundaries</a:t>
            </a:r>
            <a:r>
              <a:rPr lang="en-US" sz="2000" dirty="0" smtClean="0"/>
              <a:t>: </a:t>
            </a:r>
            <a:r>
              <a:rPr lang="en-US" sz="2000" dirty="0"/>
              <a:t>Take difference of lower limit of second class and upper limit of first class. </a:t>
            </a:r>
            <a:r>
              <a:rPr lang="en-US" sz="2000" dirty="0" smtClean="0"/>
              <a:t>(e.g. 21-20=1), Then </a:t>
            </a:r>
            <a:r>
              <a:rPr lang="en-US" sz="2000" dirty="0"/>
              <a:t>divide this difference by 2. </a:t>
            </a:r>
            <a:r>
              <a:rPr lang="en-US" sz="2000" dirty="0" smtClean="0"/>
              <a:t>(i.e. ½=0.5). Subtract </a:t>
            </a:r>
            <a:r>
              <a:rPr lang="en-US" sz="2000" dirty="0"/>
              <a:t>the resulting number </a:t>
            </a:r>
            <a:r>
              <a:rPr lang="en-US" sz="2000" dirty="0" smtClean="0"/>
              <a:t>(i.e. 0.5) from </a:t>
            </a:r>
            <a:r>
              <a:rPr lang="en-US" sz="2000" dirty="0"/>
              <a:t>lower class limit of each class and add the resulting number </a:t>
            </a:r>
            <a:r>
              <a:rPr lang="en-US" sz="2000" dirty="0" smtClean="0"/>
              <a:t>(i.e. 0.5) to </a:t>
            </a:r>
            <a:r>
              <a:rPr lang="en-US" sz="2000" dirty="0"/>
              <a:t>the upper class limit of each class</a:t>
            </a:r>
            <a:r>
              <a:rPr lang="en-US" sz="2000" dirty="0" smtClean="0"/>
              <a:t>. The newly obtained classes are called Class Boundaries (C.B).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90915"/>
              </p:ext>
            </p:extLst>
          </p:nvPr>
        </p:nvGraphicFramePr>
        <p:xfrm>
          <a:off x="1524138" y="3886200"/>
          <a:ext cx="4648062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99"/>
                <a:gridCol w="2131310"/>
                <a:gridCol w="1373753"/>
              </a:tblGrid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30.5-40.5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40.5-50.5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51-60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50.5-60.5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9047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Less than Cumulative Frequency Distribution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Frequency Distribution of			Less than Cumulative  temperature data				frequency distribution </a:t>
            </a:r>
            <a:r>
              <a:rPr lang="en-US" sz="2000" b="1" dirty="0" smtClean="0"/>
              <a:t>	</a:t>
            </a:r>
            <a:r>
              <a:rPr lang="en-US" sz="2000" b="1" dirty="0" smtClean="0"/>
              <a:t>					of Temp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2452612"/>
              </p:ext>
            </p:extLst>
          </p:nvPr>
        </p:nvGraphicFramePr>
        <p:xfrm>
          <a:off x="4419600" y="2590800"/>
          <a:ext cx="455506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564"/>
                <a:gridCol w="2341499"/>
              </a:tblGrid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 Frequency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10.5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3+6=9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40.5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9+5=14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50.5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14+4=18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60.5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18+2=</a:t>
                      </a:r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5498843"/>
              </p:ext>
            </p:extLst>
          </p:nvPr>
        </p:nvGraphicFramePr>
        <p:xfrm>
          <a:off x="228600" y="2575560"/>
          <a:ext cx="403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822"/>
                <a:gridCol w="1504578"/>
                <a:gridCol w="1346200"/>
              </a:tblGrid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30.5-40.5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40.5-50.5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51-60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50.5-60.5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1368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More than Cumulative Frequency Distribution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Frequency Distribution of			</a:t>
            </a:r>
            <a:r>
              <a:rPr lang="en-US" sz="2000" b="1" dirty="0" smtClean="0"/>
              <a:t>More</a:t>
            </a:r>
            <a:r>
              <a:rPr lang="en-US" sz="2000" b="1" dirty="0" smtClean="0"/>
              <a:t> </a:t>
            </a:r>
            <a:r>
              <a:rPr lang="en-US" sz="2000" b="1" dirty="0" smtClean="0"/>
              <a:t>than Cumulative  temperature data				frequency distribution </a:t>
            </a:r>
            <a:r>
              <a:rPr lang="en-US" sz="2000" b="1" dirty="0" smtClean="0"/>
              <a:t>	</a:t>
            </a:r>
            <a:r>
              <a:rPr lang="en-US" sz="2000" b="1" dirty="0" smtClean="0"/>
              <a:t>					of Temp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34441899"/>
              </p:ext>
            </p:extLst>
          </p:nvPr>
        </p:nvGraphicFramePr>
        <p:xfrm>
          <a:off x="4419600" y="2590800"/>
          <a:ext cx="455506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564"/>
                <a:gridCol w="2341499"/>
              </a:tblGrid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Cumulative Frequency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More than 10.5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20-3=17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17-6=11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11-5=6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6-4=2</a:t>
                      </a:r>
                      <a:endParaRPr lang="en-US" b="1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2-2=0</a:t>
                      </a:r>
                      <a:endParaRPr lang="en-US" b="0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2889657"/>
              </p:ext>
            </p:extLst>
          </p:nvPr>
        </p:nvGraphicFramePr>
        <p:xfrm>
          <a:off x="228600" y="2575560"/>
          <a:ext cx="403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822"/>
                <a:gridCol w="1504578"/>
                <a:gridCol w="1346200"/>
              </a:tblGrid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30.5-40.5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41-50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40.5-50.5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51-60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50.5-60.5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2802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47021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Stem 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b="1" dirty="0" smtClean="0"/>
              <a:t>Disadvantage </a:t>
            </a:r>
            <a:r>
              <a:rPr lang="en-US" b="1" dirty="0"/>
              <a:t>of </a:t>
            </a:r>
            <a:r>
              <a:rPr lang="en-US" b="1" dirty="0" smtClean="0"/>
              <a:t>Frequency Table:</a:t>
            </a:r>
            <a:r>
              <a:rPr lang="en-US" dirty="0" smtClean="0"/>
              <a:t> </a:t>
            </a: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n-US" dirty="0" smtClean="0"/>
              <a:t>An obvious disadvantage of using frequency table is that the identity of individual observation is lost in the grouping process.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n-US" b="1" dirty="0" smtClean="0"/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n-US" b="1" dirty="0" smtClean="0"/>
              <a:t>Stem and Leaf plot </a:t>
            </a:r>
            <a:r>
              <a:rPr lang="en-US" dirty="0" smtClean="0"/>
              <a:t>provides the solution by offering a quick and clear way of sorting and displaying data simultaneously.</a:t>
            </a:r>
          </a:p>
        </p:txBody>
      </p:sp>
    </p:spTree>
    <p:extLst>
      <p:ext uri="{BB962C8B-B14F-4D97-AF65-F5344CB8AC3E}">
        <p14:creationId xmlns:p14="http://schemas.microsoft.com/office/powerpoint/2010/main" xmlns="" val="93464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Stem 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305800" cy="4419600"/>
          </a:xfrm>
        </p:spPr>
        <p:txBody>
          <a:bodyPr>
            <a:normAutofit/>
          </a:bodyPr>
          <a:lstStyle/>
          <a:p>
            <a:pPr marL="533400" indent="-533400" defTabSz="914400">
              <a:buFont typeface="Wingdings" pitchFamily="2" charset="2"/>
              <a:buNone/>
            </a:pPr>
            <a:r>
              <a:rPr lang="en-US" sz="2400" b="1" dirty="0" smtClean="0"/>
              <a:t>METHOD</a:t>
            </a:r>
            <a:r>
              <a:rPr lang="en-US" sz="2400" b="1" dirty="0"/>
              <a:t>:</a:t>
            </a:r>
          </a:p>
          <a:p>
            <a:r>
              <a:rPr lang="en-US" sz="2400" dirty="0" smtClean="0"/>
              <a:t>Sort the data series</a:t>
            </a:r>
          </a:p>
          <a:p>
            <a:r>
              <a:rPr lang="en-US" sz="2400" dirty="0" smtClean="0"/>
              <a:t>Separate </a:t>
            </a:r>
            <a:r>
              <a:rPr lang="en-US" sz="2400" dirty="0"/>
              <a:t>the sorted data series into leading digits (the </a:t>
            </a:r>
            <a:r>
              <a:rPr lang="en-US" sz="2400" b="1" dirty="0"/>
              <a:t>stem</a:t>
            </a:r>
            <a:r>
              <a:rPr lang="en-US" sz="2400" dirty="0"/>
              <a:t>) and the trailing digits (the </a:t>
            </a:r>
            <a:r>
              <a:rPr lang="en-US" sz="2400" b="1" dirty="0"/>
              <a:t>leaves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e.g. In 13, the leading digit (stem) is 1 and trailing digit (leaf) is 3 and in 21, the leading digit (stem) is 2 and trailing </a:t>
            </a:r>
            <a:r>
              <a:rPr lang="en-US" sz="2400" dirty="0"/>
              <a:t>digit (leaf) is </a:t>
            </a:r>
            <a:r>
              <a:rPr lang="en-US" sz="2400" dirty="0" smtClean="0"/>
              <a:t>1.</a:t>
            </a:r>
            <a:endParaRPr lang="en-US" sz="2400" dirty="0"/>
          </a:p>
          <a:p>
            <a:r>
              <a:rPr lang="en-US" sz="2400" dirty="0"/>
              <a:t>List all stems in a column from low to high</a:t>
            </a:r>
          </a:p>
          <a:p>
            <a:r>
              <a:rPr lang="en-US" sz="2400" dirty="0"/>
              <a:t>For each stem, list all associated leaves</a:t>
            </a:r>
          </a:p>
          <a:p>
            <a:pPr marL="533400" indent="-533400" defTabSz="914400">
              <a:buFont typeface="Wingdings" pitchFamily="2" charset="2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872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Stem 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b="1" dirty="0" smtClean="0"/>
              <a:t>Example 1</a:t>
            </a:r>
            <a:r>
              <a:rPr lang="en-US" sz="2400" b="1" dirty="0" smtClean="0"/>
              <a:t>: Consider the temp data again.</a:t>
            </a:r>
            <a:endParaRPr lang="en-US" sz="2400" dirty="0" smtClean="0"/>
          </a:p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dirty="0" smtClean="0"/>
              <a:t>The sorted data from low to high is shown below:</a:t>
            </a:r>
            <a:endParaRPr lang="en-US" sz="24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000" b="1" dirty="0">
                <a:solidFill>
                  <a:srgbClr val="FF3300"/>
                </a:solidFill>
              </a:rPr>
              <a:t>12, 13, 17, 21, 24, 24, 26, 27, 27, 30, 32, 35, 37, 38, 41, 43, 44, 46, 53, </a:t>
            </a:r>
            <a:r>
              <a:rPr lang="en-US" sz="2000" b="1" dirty="0" smtClean="0">
                <a:solidFill>
                  <a:srgbClr val="FF3300"/>
                </a:solidFill>
              </a:rPr>
              <a:t>58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000" dirty="0" smtClean="0"/>
              <a:t>Here, use the 10’s digit for the stem unit: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 smtClean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</a:t>
            </a:r>
            <a:r>
              <a:rPr lang="en-US" sz="2000" dirty="0"/>
              <a:t>	</a:t>
            </a:r>
            <a:endParaRPr lang="en-US" sz="2000" dirty="0" smtClean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</a:t>
            </a:r>
            <a:r>
              <a:rPr lang="en-US" sz="2000" dirty="0" smtClean="0"/>
              <a:t>	</a:t>
            </a:r>
            <a:r>
              <a:rPr lang="en-US" sz="2000" dirty="0" smtClean="0"/>
              <a:t>13 </a:t>
            </a:r>
            <a:r>
              <a:rPr lang="en-US" sz="2000" dirty="0"/>
              <a:t>is shown 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	21 </a:t>
            </a:r>
            <a:r>
              <a:rPr lang="en-US" sz="2000" dirty="0"/>
              <a:t>is shown </a:t>
            </a:r>
            <a:r>
              <a:rPr lang="en-US" sz="2000" dirty="0" smtClean="0"/>
              <a:t>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	35 </a:t>
            </a:r>
            <a:r>
              <a:rPr lang="en-US" sz="2000" dirty="0"/>
              <a:t>is shown 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b="1" dirty="0">
              <a:solidFill>
                <a:srgbClr val="FF33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5169873"/>
              </p:ext>
            </p:extLst>
          </p:nvPr>
        </p:nvGraphicFramePr>
        <p:xfrm>
          <a:off x="4470400" y="3937000"/>
          <a:ext cx="406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58"/>
          <p:cNvSpPr>
            <a:spLocks noChangeShapeType="1"/>
          </p:cNvSpPr>
          <p:nvPr/>
        </p:nvSpPr>
        <p:spPr bwMode="auto">
          <a:xfrm>
            <a:off x="4000500" y="4495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Line 58"/>
          <p:cNvSpPr>
            <a:spLocks noChangeShapeType="1"/>
          </p:cNvSpPr>
          <p:nvPr/>
        </p:nvSpPr>
        <p:spPr bwMode="auto">
          <a:xfrm>
            <a:off x="4000500" y="4876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" name="Line 58"/>
          <p:cNvSpPr>
            <a:spLocks noChangeShapeType="1"/>
          </p:cNvSpPr>
          <p:nvPr/>
        </p:nvSpPr>
        <p:spPr bwMode="auto">
          <a:xfrm>
            <a:off x="4000500" y="5257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Oval 60"/>
          <p:cNvSpPr>
            <a:spLocks noChangeArrowheads="1"/>
          </p:cNvSpPr>
          <p:nvPr/>
        </p:nvSpPr>
        <p:spPr bwMode="auto">
          <a:xfrm>
            <a:off x="1143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60"/>
          <p:cNvSpPr>
            <a:spLocks noChangeArrowheads="1"/>
          </p:cNvSpPr>
          <p:nvPr/>
        </p:nvSpPr>
        <p:spPr bwMode="auto">
          <a:xfrm>
            <a:off x="1905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60"/>
          <p:cNvSpPr>
            <a:spLocks noChangeArrowheads="1"/>
          </p:cNvSpPr>
          <p:nvPr/>
        </p:nvSpPr>
        <p:spPr bwMode="auto">
          <a:xfrm>
            <a:off x="4953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729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Stem 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b="1" dirty="0"/>
              <a:t>Data in ordered array:</a:t>
            </a:r>
          </a:p>
          <a:p>
            <a:pPr marL="0" indent="0" algn="just" eaLnBrk="0" hangingPunct="0">
              <a:spcBef>
                <a:spcPct val="15000"/>
              </a:spcBef>
              <a:buNone/>
            </a:pPr>
            <a:r>
              <a:rPr lang="en-US" sz="2400" b="1" dirty="0">
                <a:solidFill>
                  <a:srgbClr val="FF3300"/>
                </a:solidFill>
              </a:rPr>
              <a:t>12, 13, 17, 21, 24, 24, 26, 27, 28, 30, 32, 35, 37, 38, 41, 43, 44, 46, 53, </a:t>
            </a:r>
            <a:r>
              <a:rPr lang="en-US" sz="2400" b="1" dirty="0" smtClean="0">
                <a:solidFill>
                  <a:srgbClr val="FF3300"/>
                </a:solidFill>
              </a:rPr>
              <a:t>58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400" b="1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400" b="1" dirty="0" smtClean="0"/>
              <a:t>Completed </a:t>
            </a:r>
            <a:r>
              <a:rPr lang="en-US" sz="2400" b="1" dirty="0"/>
              <a:t>Stem-and-leaf </a:t>
            </a:r>
            <a:r>
              <a:rPr lang="en-US" sz="2400" b="1" dirty="0" smtClean="0"/>
              <a:t>diagram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b="1" dirty="0">
              <a:solidFill>
                <a:srgbClr val="FF33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1514600"/>
              </p:ext>
            </p:extLst>
          </p:nvPr>
        </p:nvGraphicFramePr>
        <p:xfrm>
          <a:off x="2514600" y="3718560"/>
          <a:ext cx="4064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2  3  7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1  4   4    6</a:t>
                      </a:r>
                      <a:r>
                        <a:rPr lang="en-US" baseline="0" dirty="0" smtClean="0"/>
                        <a:t>   7   8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0   2   5   7   8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1   3</a:t>
                      </a:r>
                      <a:r>
                        <a:rPr lang="en-US" baseline="0" dirty="0" smtClean="0"/>
                        <a:t>   4    6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3   8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65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Let’s review the main concepts: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Methods </a:t>
            </a:r>
            <a:r>
              <a:rPr lang="en-US" sz="2400" b="1" dirty="0"/>
              <a:t>of Data Presentations</a:t>
            </a:r>
          </a:p>
          <a:p>
            <a:r>
              <a:rPr lang="en-US" sz="2000" b="1" dirty="0"/>
              <a:t>Classification of Data</a:t>
            </a:r>
          </a:p>
          <a:p>
            <a:pPr lvl="1"/>
            <a:r>
              <a:rPr lang="en-US" sz="2000" dirty="0"/>
              <a:t>Bases of Classification</a:t>
            </a:r>
          </a:p>
          <a:p>
            <a:pPr lvl="1"/>
            <a:r>
              <a:rPr lang="en-US" sz="2000" dirty="0"/>
              <a:t>Types of Classifications</a:t>
            </a:r>
          </a:p>
          <a:p>
            <a:r>
              <a:rPr lang="en-US" sz="2000" b="1" dirty="0"/>
              <a:t>Tabulation of Data</a:t>
            </a:r>
          </a:p>
          <a:p>
            <a:pPr lvl="1"/>
            <a:r>
              <a:rPr lang="en-US" sz="2000" dirty="0"/>
              <a:t>Types of Tabulations</a:t>
            </a:r>
          </a:p>
          <a:p>
            <a:pPr lvl="1"/>
            <a:r>
              <a:rPr lang="en-US" sz="2000" dirty="0"/>
              <a:t>Constructing a Statistical Table</a:t>
            </a:r>
          </a:p>
          <a:p>
            <a:pPr lvl="1"/>
            <a:r>
              <a:rPr lang="en-US" sz="2000" dirty="0"/>
              <a:t>General Rules of Tabulation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2000" b="1" dirty="0"/>
              <a:t>Table of frequency distributions</a:t>
            </a:r>
          </a:p>
          <a:p>
            <a:pPr lvl="2"/>
            <a:r>
              <a:rPr lang="en-US" dirty="0"/>
              <a:t>Frequency Distribution</a:t>
            </a:r>
          </a:p>
          <a:p>
            <a:pPr lvl="2"/>
            <a:r>
              <a:rPr lang="en-US" dirty="0"/>
              <a:t>Relative frequency distribution</a:t>
            </a:r>
          </a:p>
          <a:p>
            <a:pPr lvl="2"/>
            <a:r>
              <a:rPr lang="en-US" dirty="0"/>
              <a:t>Cumulative frequency </a:t>
            </a:r>
            <a:r>
              <a:rPr lang="en-US" dirty="0" smtClean="0"/>
              <a:t>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585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next lecture, we will study:</a:t>
            </a:r>
          </a:p>
          <a:p>
            <a:pPr marL="0" indent="0">
              <a:buNone/>
            </a:pPr>
            <a:r>
              <a:rPr lang="en-US" sz="3200" b="1" dirty="0" smtClean="0"/>
              <a:t>Graphical Methods </a:t>
            </a:r>
            <a:r>
              <a:rPr lang="en-US" sz="3200" b="1" dirty="0"/>
              <a:t>of Data Presentations</a:t>
            </a:r>
          </a:p>
          <a:p>
            <a:pPr lvl="1"/>
            <a:r>
              <a:rPr lang="en-US" dirty="0" smtClean="0"/>
              <a:t>Graphs </a:t>
            </a:r>
            <a:r>
              <a:rPr lang="en-US" dirty="0"/>
              <a:t>for qualitative data</a:t>
            </a:r>
          </a:p>
          <a:p>
            <a:pPr lvl="2"/>
            <a:r>
              <a:rPr lang="en-US" dirty="0"/>
              <a:t>Bar Charts</a:t>
            </a:r>
          </a:p>
          <a:p>
            <a:pPr lvl="3"/>
            <a:r>
              <a:rPr lang="en-US" dirty="0"/>
              <a:t>Simple Bar Chart</a:t>
            </a:r>
          </a:p>
          <a:p>
            <a:pPr lvl="3"/>
            <a:r>
              <a:rPr lang="en-US" dirty="0"/>
              <a:t>Multiple Bar Chart</a:t>
            </a:r>
          </a:p>
          <a:p>
            <a:pPr lvl="3"/>
            <a:r>
              <a:rPr lang="en-US" dirty="0"/>
              <a:t>Component Bar Chart</a:t>
            </a:r>
          </a:p>
          <a:p>
            <a:pPr lvl="2"/>
            <a:r>
              <a:rPr lang="en-US" dirty="0"/>
              <a:t>Pie Charts</a:t>
            </a:r>
          </a:p>
          <a:p>
            <a:pPr lvl="1"/>
            <a:r>
              <a:rPr lang="en-US" dirty="0"/>
              <a:t>Graphs for quantitative data</a:t>
            </a:r>
          </a:p>
          <a:p>
            <a:pPr lvl="2"/>
            <a:r>
              <a:rPr lang="en-US" dirty="0"/>
              <a:t>Histograms</a:t>
            </a:r>
          </a:p>
          <a:p>
            <a:pPr lvl="2"/>
            <a:r>
              <a:rPr lang="en-US" dirty="0"/>
              <a:t>Frequency Polygon</a:t>
            </a:r>
          </a:p>
          <a:p>
            <a:pPr lvl="2"/>
            <a:r>
              <a:rPr lang="en-US" dirty="0"/>
              <a:t>Cumulative Frequency Polygon (Frequency </a:t>
            </a:r>
            <a:r>
              <a:rPr lang="en-US" dirty="0" err="1" smtClean="0"/>
              <a:t>Ogive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9948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2457</Words>
  <Application>Microsoft Office PowerPoint</Application>
  <PresentationFormat>On-screen Show (4:3)</PresentationFormat>
  <Paragraphs>575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Custom Design</vt:lpstr>
      <vt:lpstr>Equity</vt:lpstr>
      <vt:lpstr>MTH 161: Introduction To Statistics</vt:lpstr>
      <vt:lpstr>Objectives</vt:lpstr>
      <vt:lpstr>Organizing Data</vt:lpstr>
      <vt:lpstr>Different Ways of Organizing Data</vt:lpstr>
      <vt:lpstr>Classification of Data</vt:lpstr>
      <vt:lpstr>Bases of Classification</vt:lpstr>
      <vt:lpstr>Bases of Classification</vt:lpstr>
      <vt:lpstr>Bases of Classification</vt:lpstr>
      <vt:lpstr>Types of Classification</vt:lpstr>
      <vt:lpstr>One -way Classification</vt:lpstr>
      <vt:lpstr>Two-way Classification</vt:lpstr>
      <vt:lpstr>Multi-way Classification</vt:lpstr>
      <vt:lpstr>Tabulation of Data</vt:lpstr>
      <vt:lpstr>Types of Tabulation</vt:lpstr>
      <vt:lpstr>Simple or One-way Table</vt:lpstr>
      <vt:lpstr>Double or Two-way Table</vt:lpstr>
      <vt:lpstr>Complex or Multi-way Table</vt:lpstr>
      <vt:lpstr>Construction of Statistical Table</vt:lpstr>
      <vt:lpstr>General Sketch of Table</vt:lpstr>
      <vt:lpstr>General Sketch of Table</vt:lpstr>
      <vt:lpstr>General Sketch of Table</vt:lpstr>
      <vt:lpstr>General Sketch of Table</vt:lpstr>
      <vt:lpstr>General Sketch of Table</vt:lpstr>
      <vt:lpstr>General Sketch of Table</vt:lpstr>
      <vt:lpstr>General Sketch of Table</vt:lpstr>
      <vt:lpstr>General Sketch of Table</vt:lpstr>
      <vt:lpstr>General Rules of Tabulation</vt:lpstr>
      <vt:lpstr>Organizing Data via Frequency Tables</vt:lpstr>
      <vt:lpstr>Why Use Frequency Distributions?</vt:lpstr>
      <vt:lpstr>Frequency Distribution of Discrete Data</vt:lpstr>
      <vt:lpstr>Grouped Frequency Distribution</vt:lpstr>
      <vt:lpstr>Grouped Frequency Distribution for Continuous Data</vt:lpstr>
      <vt:lpstr>Steps in Constructing Grouped Frequency Distribution</vt:lpstr>
      <vt:lpstr>Frequency Distribution of Grouped Data</vt:lpstr>
      <vt:lpstr>Frequency Distribution of  Qualitative Data</vt:lpstr>
      <vt:lpstr>Relative Frequency Distribution</vt:lpstr>
      <vt:lpstr>Frequency Distribution of  Qualitative Data</vt:lpstr>
      <vt:lpstr>Cumulative Frequency Distribution</vt:lpstr>
      <vt:lpstr>Cumulative Frequency Distribution</vt:lpstr>
      <vt:lpstr>Less than Cumulative Frequency Distribution</vt:lpstr>
      <vt:lpstr>More than Cumulative Frequency Distribution</vt:lpstr>
      <vt:lpstr>Stem and Leaf Plot</vt:lpstr>
      <vt:lpstr>Stem and Leaf Plot</vt:lpstr>
      <vt:lpstr>Stem and Leaf Plot</vt:lpstr>
      <vt:lpstr>Stem and Leaf Plot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213</cp:revision>
  <dcterms:created xsi:type="dcterms:W3CDTF">2006-08-16T00:00:00Z</dcterms:created>
  <dcterms:modified xsi:type="dcterms:W3CDTF">2013-04-01T10:26:42Z</dcterms:modified>
</cp:coreProperties>
</file>