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4370" r:id="rId2"/>
  </p:sldMasterIdLst>
  <p:notesMasterIdLst>
    <p:notesMasterId r:id="rId24"/>
  </p:notesMasterIdLst>
  <p:sldIdLst>
    <p:sldId id="256" r:id="rId3"/>
    <p:sldId id="348" r:id="rId4"/>
    <p:sldId id="608" r:id="rId5"/>
    <p:sldId id="616" r:id="rId6"/>
    <p:sldId id="617" r:id="rId7"/>
    <p:sldId id="618" r:id="rId8"/>
    <p:sldId id="619" r:id="rId9"/>
    <p:sldId id="609" r:id="rId10"/>
    <p:sldId id="596" r:id="rId11"/>
    <p:sldId id="597" r:id="rId12"/>
    <p:sldId id="610" r:id="rId13"/>
    <p:sldId id="598" r:id="rId14"/>
    <p:sldId id="611" r:id="rId15"/>
    <p:sldId id="599" r:id="rId16"/>
    <p:sldId id="588" r:id="rId17"/>
    <p:sldId id="601" r:id="rId18"/>
    <p:sldId id="613" r:id="rId19"/>
    <p:sldId id="614" r:id="rId20"/>
    <p:sldId id="615" r:id="rId21"/>
    <p:sldId id="600" r:id="rId22"/>
    <p:sldId id="58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454" autoAdjust="0"/>
  </p:normalViewPr>
  <p:slideViewPr>
    <p:cSldViewPr>
      <p:cViewPr>
        <p:scale>
          <a:sx n="70" d="100"/>
          <a:sy n="70" d="100"/>
        </p:scale>
        <p:origin x="-138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46C4B9-6422-4643-B82A-56D922C392C0}" type="datetimeFigureOut">
              <a:rPr lang="en-US" smtClean="0"/>
              <a:pPr/>
              <a:t>5/16/2013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0E1F84-90A1-4CBF-B0DD-133433403AE4}" type="slidenum">
              <a:rPr lang="en-US" smtClean="0"/>
              <a:pPr/>
              <a:t>‹#›</a:t>
            </a:fld>
            <a:endParaRPr lang="en-US"/>
          </a:p>
        </p:txBody>
      </p:sp>
    </p:spTree>
    <p:extLst>
      <p:ext uri="{BB962C8B-B14F-4D97-AF65-F5344CB8AC3E}">
        <p14:creationId xmlns="" xmlns:p14="http://schemas.microsoft.com/office/powerpoint/2010/main" val="884252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2</a:t>
            </a:fld>
            <a:endParaRPr lang="en-US"/>
          </a:p>
        </p:txBody>
      </p:sp>
    </p:spTree>
    <p:extLst>
      <p:ext uri="{BB962C8B-B14F-4D97-AF65-F5344CB8AC3E}">
        <p14:creationId xmlns="" xmlns:p14="http://schemas.microsoft.com/office/powerpoint/2010/main" val="2597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3</a:t>
            </a:fld>
            <a:endParaRPr lang="en-US"/>
          </a:p>
        </p:txBody>
      </p:sp>
    </p:spTree>
    <p:extLst>
      <p:ext uri="{BB962C8B-B14F-4D97-AF65-F5344CB8AC3E}">
        <p14:creationId xmlns="" xmlns:p14="http://schemas.microsoft.com/office/powerpoint/2010/main" val="2597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3F4F61-2A59-4655-932C-BEB0DC80C290}" type="datetime1">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178141397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C4EB26-EEEA-429A-893F-3C3FC80DCA9B}" type="datetime1">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108487930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B9F67A-8052-4D5F-BFEC-203317DFCAC7}" type="datetime1">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65965769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ACF377-32F1-4B60-AA33-4DFAD6B9167A}" type="datetime1">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114903792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348FDC-6750-4FC8-A72D-8DD80F11ED00}" type="datetime1">
              <a:rPr lang="en-US" smtClean="0"/>
              <a:pPr/>
              <a:t>5/16/2013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354033909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86091F-6165-4DAE-9EF6-09336D37DEA7}" type="datetime1">
              <a:rPr lang="en-US" smtClean="0"/>
              <a:pPr/>
              <a:t>5/16/2013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275486468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FC5AB-80F8-4050-9473-D52BAB3A8C57}" type="datetime1">
              <a:rPr lang="en-US" smtClean="0"/>
              <a:pPr/>
              <a:t>5/16/2013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314343046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3AB90-BCE9-464E-8FA8-C61C7919C195}" type="datetime1">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80299646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D35B7-6515-4C0F-A9C2-65AC1AF5E6A8}" type="datetime1">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188129335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685B9-EAB6-44E3-8567-107264A52B0C}" type="datetime1">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35317670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458B82-DFE7-4034-A18A-0928F2231E94}" type="datetime1">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220607496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b="1">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fld id="{E15D5D23-CCA8-4A26-9A57-E9B625BA2D73}" type="datetime1">
              <a:rPr lang="en-US" smtClean="0"/>
              <a:pPr/>
              <a:t>5/16/2013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b="1" dirty="0">
                <a:solidFill>
                  <a:srgbClr val="FFFFFF"/>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DD26C6EE-5D40-480F-A054-FAFFDB2A8BA9}" type="datetime1">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ctr">
              <a:buNone/>
              <a:defRPr sz="4000" b="1" cap="none">
                <a:solidFill>
                  <a:schemeClr val="tx1"/>
                </a:solidFill>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F19CE608-54B6-4A04-AFA9-49D92AA300CA}" type="datetime1">
              <a:rPr lang="en-US" smtClean="0"/>
              <a:pPr/>
              <a:t>5/16/2013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57D6DE41-2D8D-434B-9BCD-DA3E0B2BF055}" type="datetime1">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chor="b" anchorCtr="0"/>
          <a:lstStyle>
            <a:lvl1pPr algn="ctr">
              <a:defRPr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93C0153-CA66-4522-A3D8-06C273F898C5}" type="datetime1">
              <a:rPr lang="en-US" smtClean="0"/>
              <a:pPr/>
              <a:t>5/16/2013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fld id="{9847E19B-3B88-4C6D-9576-5BB76A6DD821}" type="datetime1">
              <a:rPr lang="en-US" smtClean="0"/>
              <a:pPr/>
              <a:t>5/16/2013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8F8B1-64A4-4DF6-80F4-7F5A844E04A9}" type="datetime1">
              <a:rPr lang="en-US" smtClean="0"/>
              <a:pPr/>
              <a:t>5/16/2013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152400"/>
            <a:ext cx="7772400" cy="1143000"/>
          </a:xfrm>
        </p:spPr>
        <p:txBody>
          <a:bodyPr anchor="b" anchorCtr="0"/>
          <a:lstStyle>
            <a:lvl1pPr algn="ctr">
              <a:buNone/>
              <a:defRPr sz="4000"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Text Placeholder 2"/>
          <p:cNvSpPr>
            <a:spLocks noGrp="1"/>
          </p:cNvSpPr>
          <p:nvPr>
            <p:ph type="body" idx="2"/>
          </p:nvPr>
        </p:nvSpPr>
        <p:spPr>
          <a:xfrm>
            <a:off x="914400" y="15240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30FBC92-FCEF-4A52-BDB2-CBA644092D1F}" type="datetime1">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5240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1">
                <a:solidFill>
                  <a:schemeClr val="tx1"/>
                </a:solidFill>
              </a:defRPr>
            </a:lvl1pPr>
          </a:lstStyle>
          <a:p>
            <a:r>
              <a:rPr kumimoji="0" lang="en-US" dirty="0" smtClean="0"/>
              <a:t>Click to edit Master title style</a:t>
            </a:r>
            <a:endParaRPr kumimoji="0" lang="en-US" dirty="0"/>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2E8BAE0-F2E5-4ED9-8968-78EE30F6137A}" type="datetime1">
              <a:rPr lang="en-US" smtClean="0"/>
              <a:pPr/>
              <a:t>5/16/2013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B8B4DA-819C-4E59-8C3D-6552B946B17D}" type="datetime1">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67861A-46D8-463C-97F8-01533B204BF0}" type="datetime1">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9777E86F-4A75-49B1-84A6-5054BB9C2A82}" type="datetime1">
              <a:rPr lang="en-US" smtClean="0"/>
              <a:pPr/>
              <a:t>5/16/2013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524000"/>
            <a:ext cx="8153400" cy="4343400"/>
          </a:xfrm>
        </p:spPr>
        <p:txBody>
          <a:bodyPr>
            <a:normAutofit/>
          </a:bodyPr>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1800">
                <a:latin typeface="Times New Roman" pitchFamily="18" charset="0"/>
                <a:cs typeface="Times New Roman" pitchFamily="18" charset="0"/>
              </a:defRPr>
            </a:lvl4pPr>
            <a:lvl5pPr>
              <a:defRPr sz="18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41A5E53C-43E4-4DE8-863D-E8DE55FFDFD3}" type="datetime1">
              <a:rPr lang="en-US" smtClean="0"/>
              <a:pPr/>
              <a:t>5/16/2013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600200"/>
            <a:ext cx="8153400" cy="4343400"/>
          </a:xfrm>
        </p:spPr>
        <p:txBody>
          <a:bodyPr>
            <a:normAutofit/>
          </a:bodyPr>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1800">
                <a:latin typeface="Times New Roman" pitchFamily="18" charset="0"/>
                <a:cs typeface="Times New Roman" pitchFamily="18" charset="0"/>
              </a:defRPr>
            </a:lvl4pPr>
            <a:lvl5pPr>
              <a:defRPr sz="18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9"/>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11" name="Date Placeholder 10"/>
          <p:cNvSpPr>
            <a:spLocks noGrp="1"/>
          </p:cNvSpPr>
          <p:nvPr>
            <p:ph type="dt" sz="half" idx="10"/>
          </p:nvPr>
        </p:nvSpPr>
        <p:spPr/>
        <p:txBody>
          <a:bodyPr/>
          <a:lstStyle/>
          <a:p>
            <a:fld id="{3F09F757-2640-4D19-A641-89C52FBC563B}" type="datetime1">
              <a:rPr lang="en-US" smtClean="0"/>
              <a:pPr/>
              <a:t>5/16/2013</a:t>
            </a:fld>
            <a:endParaRPr lang="en-US"/>
          </a:p>
        </p:txBody>
      </p:sp>
      <p:sp>
        <p:nvSpPr>
          <p:cNvPr id="12" name="Footer Placeholder 11"/>
          <p:cNvSpPr>
            <a:spLocks noGrp="1"/>
          </p:cNvSpPr>
          <p:nvPr>
            <p:ph type="ftr" sz="quarter" idx="11"/>
          </p:nvPr>
        </p:nvSpPr>
        <p:spPr/>
        <p:txBody>
          <a:bodyPr/>
          <a:lstStyle/>
          <a:p>
            <a:endParaRPr lang="en-US"/>
          </a:p>
        </p:txBody>
      </p:sp>
      <p:sp>
        <p:nvSpPr>
          <p:cNvPr id="13" name="Slide Number Placeholder 12"/>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2889E2AC-05D3-4CF5-8E2A-107154C697F0}" type="datetime1">
              <a:rPr lang="en-US" smtClean="0"/>
              <a:pPr/>
              <a:t>5/16/2013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828800"/>
            <a:ext cx="8153400" cy="3810000"/>
          </a:xfrm>
        </p:spPr>
        <p:txBody>
          <a:bodyPr>
            <a:normAutofit/>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37066402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ltDnDiag">
          <a:fgClr>
            <a:schemeClr val="bg2"/>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0DDE46-D9C7-4B28-AE1C-0E1935648D02}" type="datetime1">
              <a:rPr lang="en-US" smtClean="0"/>
              <a:pPr/>
              <a:t>5/16/2013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8C77A-E84F-459D-8C05-79F09B661312}" type="slidenum">
              <a:rPr lang="en-US" smtClean="0"/>
              <a:pPr/>
              <a:t>‹#›</a:t>
            </a:fld>
            <a:endParaRPr lang="en-US"/>
          </a:p>
        </p:txBody>
      </p:sp>
    </p:spTree>
    <p:extLst>
      <p:ext uri="{BB962C8B-B14F-4D97-AF65-F5344CB8AC3E}">
        <p14:creationId xmlns="" xmlns:p14="http://schemas.microsoft.com/office/powerpoint/2010/main" val="34682014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0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7B4A214-060E-48C2-B70E-F0F24E3EC2BA}" type="datetime1">
              <a:rPr lang="en-US" smtClean="0"/>
              <a:pPr/>
              <a:t>5/16/2013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C48C77A-E84F-459D-8C05-79F09B661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371" r:id="rId1"/>
    <p:sldLayoutId id="2147484372" r:id="rId2"/>
    <p:sldLayoutId id="2147484373" r:id="rId3"/>
    <p:sldLayoutId id="2147484374" r:id="rId4"/>
    <p:sldLayoutId id="2147484375" r:id="rId5"/>
    <p:sldLayoutId id="2147484376" r:id="rId6"/>
    <p:sldLayoutId id="2147484377" r:id="rId7"/>
    <p:sldLayoutId id="2147484378" r:id="rId8"/>
    <p:sldLayoutId id="2147484379" r:id="rId9"/>
    <p:sldLayoutId id="2147484380" r:id="rId10"/>
    <p:sldLayoutId id="2147484381" r:id="rId11"/>
    <p:sldLayoutId id="2147484385" r:id="rId12"/>
    <p:sldLayoutId id="2147484386" r:id="rId13"/>
    <p:sldLayoutId id="2147483653" r:id="rId14"/>
    <p:sldLayoutId id="2147484387" r:id="rId15"/>
  </p:sldLayoutIdLst>
  <p:timing>
    <p:tnLst>
      <p:par>
        <p:cTn id="1" dur="indefinite" restart="never" nodeType="tmRoot"/>
      </p:par>
    </p:tnLst>
  </p:timing>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3.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3.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23.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3.xml"/><Relationship Id="rId1" Type="http://schemas.openxmlformats.org/officeDocument/2006/relationships/vmlDrawing" Target="../drawings/vmlDrawing5.v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3.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3.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3.xml"/><Relationship Id="rId1" Type="http://schemas.openxmlformats.org/officeDocument/2006/relationships/vmlDrawing" Target="../drawings/vmlDrawing8.v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3.xml"/><Relationship Id="rId1" Type="http://schemas.openxmlformats.org/officeDocument/2006/relationships/vmlDrawing" Target="../drawings/vmlDrawing9.v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3.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3.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3.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3.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3.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3.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vmlDrawing" Target="../drawings/vmlDrawing1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209800"/>
          </a:xfrm>
        </p:spPr>
        <p:txBody>
          <a:bodyPr>
            <a:normAutofit lnSpcReduction="10000"/>
          </a:bodyPr>
          <a:lstStyle/>
          <a:p>
            <a:r>
              <a:rPr lang="en-US" sz="7100" b="1" dirty="0" smtClean="0"/>
              <a:t>Lecture 19</a:t>
            </a:r>
          </a:p>
          <a:p>
            <a:endParaRPr lang="en-US" sz="3000" dirty="0" smtClean="0"/>
          </a:p>
          <a:p>
            <a:r>
              <a:rPr lang="en-US" sz="3600" dirty="0" smtClean="0"/>
              <a:t>Dr. MUMTAZ AHMED</a:t>
            </a:r>
            <a:endParaRPr lang="en-US" sz="1100" dirty="0"/>
          </a:p>
        </p:txBody>
      </p:sp>
      <p:sp>
        <p:nvSpPr>
          <p:cNvPr id="2" name="Title 1"/>
          <p:cNvSpPr>
            <a:spLocks noGrp="1"/>
          </p:cNvSpPr>
          <p:nvPr>
            <p:ph type="ctrTitle"/>
          </p:nvPr>
        </p:nvSpPr>
        <p:spPr>
          <a:xfrm>
            <a:off x="76200" y="1505930"/>
            <a:ext cx="8991600" cy="1470025"/>
          </a:xfrm>
        </p:spPr>
        <p:txBody>
          <a:bodyPr>
            <a:noAutofit/>
          </a:bodyPr>
          <a:lstStyle/>
          <a:p>
            <a:r>
              <a:rPr lang="en-US" b="1" dirty="0" smtClean="0"/>
              <a:t>MTH 161: Introduction To Statistics</a:t>
            </a:r>
            <a:endParaRPr lang="en-US" b="1" dirty="0"/>
          </a:p>
        </p:txBody>
      </p:sp>
    </p:spTree>
    <p:extLst>
      <p:ext uri="{BB962C8B-B14F-4D97-AF65-F5344CB8AC3E}">
        <p14:creationId xmlns="" xmlns:p14="http://schemas.microsoft.com/office/powerpoint/2010/main" val="425378804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p>
            <a:pPr algn="ctr"/>
            <a:r>
              <a:rPr lang="en-US" b="1" dirty="0" smtClean="0">
                <a:solidFill>
                  <a:schemeClr val="tx1"/>
                </a:solidFill>
                <a:latin typeface="Times New Roman" pitchFamily="18" charset="0"/>
                <a:cs typeface="Times New Roman" pitchFamily="18" charset="0"/>
              </a:rPr>
              <a:t>Review of Previous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buNone/>
            </a:pPr>
            <a:r>
              <a:rPr lang="en-US" sz="2000" dirty="0" smtClean="0">
                <a:latin typeface="Times New Roman" pitchFamily="18" charset="0"/>
                <a:cs typeface="Times New Roman" pitchFamily="18" charset="0"/>
              </a:rPr>
              <a:t>In last lecture we discussed:</a:t>
            </a:r>
          </a:p>
          <a:p>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Definition </a:t>
            </a:r>
            <a:r>
              <a:rPr lang="en-US" sz="2000" dirty="0">
                <a:latin typeface="Times New Roman" pitchFamily="18" charset="0"/>
                <a:cs typeface="Times New Roman" pitchFamily="18" charset="0"/>
              </a:rPr>
              <a:t>of Probability and its properties</a:t>
            </a:r>
          </a:p>
          <a:p>
            <a:r>
              <a:rPr lang="en-US" sz="2000" dirty="0">
                <a:latin typeface="Times New Roman" pitchFamily="18" charset="0"/>
                <a:cs typeface="Times New Roman" pitchFamily="18" charset="0"/>
              </a:rPr>
              <a:t>Some basic questions related to probability</a:t>
            </a:r>
          </a:p>
          <a:p>
            <a:r>
              <a:rPr lang="en-US" sz="2000" dirty="0">
                <a:latin typeface="Times New Roman" pitchFamily="18" charset="0"/>
                <a:cs typeface="Times New Roman" pitchFamily="18" charset="0"/>
              </a:rPr>
              <a:t>Laws of probability</a:t>
            </a:r>
          </a:p>
          <a:p>
            <a:r>
              <a:rPr lang="en-US" sz="2000" dirty="0">
                <a:latin typeface="Times New Roman" pitchFamily="18" charset="0"/>
                <a:cs typeface="Times New Roman" pitchFamily="18" charset="0"/>
              </a:rPr>
              <a:t>More examples of probability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 xmlns:p14="http://schemas.microsoft.com/office/powerpoint/2010/main" val="989221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p>
            <a:pPr algn="ctr"/>
            <a:r>
              <a:rPr lang="en-US" b="1" dirty="0" smtClean="0">
                <a:solidFill>
                  <a:schemeClr val="tx1"/>
                </a:solidFill>
                <a:latin typeface="Times New Roman" pitchFamily="18" charset="0"/>
                <a:cs typeface="Times New Roman" pitchFamily="18" charset="0"/>
              </a:rPr>
              <a:t>Objectives of Current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buNone/>
            </a:pPr>
            <a:r>
              <a:rPr lang="en-US" sz="2000" dirty="0">
                <a:latin typeface="Times New Roman" pitchFamily="18" charset="0"/>
                <a:cs typeface="Times New Roman" pitchFamily="18" charset="0"/>
              </a:rPr>
              <a:t>In </a:t>
            </a:r>
            <a:r>
              <a:rPr lang="en-US" sz="2000" dirty="0" smtClean="0">
                <a:latin typeface="Times New Roman" pitchFamily="18" charset="0"/>
                <a:cs typeface="Times New Roman" pitchFamily="18" charset="0"/>
              </a:rPr>
              <a:t>the current lecture:</a:t>
            </a:r>
            <a:endParaRPr lang="en-US" sz="2000" dirty="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Some </a:t>
            </a:r>
            <a:r>
              <a:rPr lang="en-US" sz="2000" dirty="0" smtClean="0">
                <a:latin typeface="Times New Roman" pitchFamily="18" charset="0"/>
                <a:cs typeface="Times New Roman" pitchFamily="18" charset="0"/>
              </a:rPr>
              <a:t>More </a:t>
            </a:r>
            <a:r>
              <a:rPr lang="en-US" sz="2000" dirty="0" smtClean="0">
                <a:latin typeface="Times New Roman" pitchFamily="18" charset="0"/>
                <a:cs typeface="Times New Roman" pitchFamily="18" charset="0"/>
              </a:rPr>
              <a:t>Examples </a:t>
            </a:r>
            <a:r>
              <a:rPr lang="en-US" sz="2000" dirty="0" smtClean="0">
                <a:latin typeface="Times New Roman" pitchFamily="18" charset="0"/>
                <a:cs typeface="Times New Roman" pitchFamily="18" charset="0"/>
              </a:rPr>
              <a:t>of  Probability</a:t>
            </a:r>
          </a:p>
          <a:p>
            <a:r>
              <a:rPr lang="en-US" sz="2000" dirty="0" smtClean="0">
                <a:latin typeface="Times New Roman" pitchFamily="18" charset="0"/>
                <a:cs typeface="Times New Roman" pitchFamily="18" charset="0"/>
              </a:rPr>
              <a:t>Conditional Probability</a:t>
            </a: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Independent and Dependent Events</a:t>
            </a:r>
          </a:p>
          <a:p>
            <a:r>
              <a:rPr lang="en-US" sz="2000" dirty="0">
                <a:latin typeface="Times New Roman" pitchFamily="18" charset="0"/>
                <a:cs typeface="Times New Roman" pitchFamily="18" charset="0"/>
              </a:rPr>
              <a:t>Related </a:t>
            </a:r>
            <a:r>
              <a:rPr lang="en-US" sz="2000" dirty="0" smtClean="0">
                <a:latin typeface="Times New Roman" pitchFamily="18" charset="0"/>
                <a:cs typeface="Times New Roman" pitchFamily="18" charset="0"/>
              </a:rPr>
              <a:t>Examples</a:t>
            </a: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 xmlns:p14="http://schemas.microsoft.com/office/powerpoint/2010/main" val="21527499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Probability: Card Example</a:t>
            </a:r>
          </a:p>
        </p:txBody>
      </p:sp>
      <p:sp>
        <p:nvSpPr>
          <p:cNvPr id="3" name="Text Placeholder 2"/>
          <p:cNvSpPr>
            <a:spLocks noGrp="1" noRot="1" noChangeAspect="1" noMove="1" noResize="1" noEditPoints="1" noAdjustHandles="1" noChangeArrowheads="1" noChangeShapeType="1" noTextEdit="1"/>
          </p:cNvSpPr>
          <p:nvPr>
            <p:ph type="body" sz="quarter" idx="13"/>
          </p:nvPr>
        </p:nvSpPr>
        <p:spPr>
          <a:xfrm>
            <a:off x="381000" y="1524000"/>
            <a:ext cx="8534400" cy="5181600"/>
          </a:xfrm>
          <a:blipFill rotWithShape="1">
            <a:blip r:embed="rId3"/>
            <a:stretch>
              <a:fillRect l="-786" t="-588" r="-1429"/>
            </a:stretch>
          </a:blipFill>
        </p:spPr>
        <p:txBody>
          <a:bodyPr/>
          <a:lstStyle/>
          <a:p>
            <a:r>
              <a:rPr lang="en-US">
                <a:noFill/>
              </a:rPr>
              <a:t> </a:t>
            </a:r>
          </a:p>
        </p:txBody>
      </p:sp>
      <p:sp>
        <p:nvSpPr>
          <p:cNvPr id="4" name="Slide Number Placeholder 3"/>
          <p:cNvSpPr>
            <a:spLocks noGrp="1"/>
          </p:cNvSpPr>
          <p:nvPr>
            <p:ph type="sldNum" sz="quarter" idx="4294967295"/>
          </p:nvPr>
        </p:nvSpPr>
        <p:spPr>
          <a:xfrm>
            <a:off x="146050" y="6210300"/>
            <a:ext cx="457200" cy="457200"/>
          </a:xfrm>
          <a:prstGeom prst="ellipse">
            <a:avLst/>
          </a:prstGeom>
        </p:spPr>
        <p:txBody>
          <a:bodyPr/>
          <a:lstStyle/>
          <a:p>
            <a:pPr>
              <a:defRPr/>
            </a:pPr>
            <a:fld id="{95067AC2-3D4E-467A-8432-EAD2498984F7}" type="slidenum">
              <a:rPr lang="en-US"/>
              <a:pPr>
                <a:defRPr/>
              </a:pPr>
              <a:t>4</a:t>
            </a:fld>
            <a:endParaRPr lang="en-US"/>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Probability: Examples</a:t>
            </a:r>
          </a:p>
        </p:txBody>
      </p:sp>
      <p:sp>
        <p:nvSpPr>
          <p:cNvPr id="3" name="Text Placeholder 2"/>
          <p:cNvSpPr>
            <a:spLocks noGrp="1" noRot="1" noChangeAspect="1" noMove="1" noResize="1" noEditPoints="1" noAdjustHandles="1" noChangeArrowheads="1" noChangeShapeType="1" noTextEdit="1"/>
          </p:cNvSpPr>
          <p:nvPr>
            <p:ph type="body" sz="quarter" idx="13"/>
          </p:nvPr>
        </p:nvSpPr>
        <p:spPr>
          <a:xfrm>
            <a:off x="381000" y="1524000"/>
            <a:ext cx="8534400" cy="5181600"/>
          </a:xfrm>
          <a:blipFill rotWithShape="1">
            <a:blip r:embed="rId3"/>
            <a:stretch>
              <a:fillRect l="-786" t="-588" r="-1357"/>
            </a:stretch>
          </a:blipFill>
        </p:spPr>
        <p:txBody>
          <a:bodyPr/>
          <a:lstStyle/>
          <a:p>
            <a:r>
              <a:rPr lang="en-US">
                <a:noFill/>
              </a:rPr>
              <a:t> </a:t>
            </a:r>
          </a:p>
        </p:txBody>
      </p:sp>
      <p:sp>
        <p:nvSpPr>
          <p:cNvPr id="4" name="Slide Number Placeholder 3"/>
          <p:cNvSpPr>
            <a:spLocks noGrp="1"/>
          </p:cNvSpPr>
          <p:nvPr>
            <p:ph type="sldNum" sz="quarter" idx="4294967295"/>
          </p:nvPr>
        </p:nvSpPr>
        <p:spPr>
          <a:xfrm>
            <a:off x="146050" y="6210300"/>
            <a:ext cx="457200" cy="457200"/>
          </a:xfrm>
          <a:prstGeom prst="ellipse">
            <a:avLst/>
          </a:prstGeom>
        </p:spPr>
        <p:txBody>
          <a:bodyPr/>
          <a:lstStyle/>
          <a:p>
            <a:pPr>
              <a:defRPr/>
            </a:pPr>
            <a:fld id="{1075488B-7F72-4D15-9A23-643344DF6021}" type="slidenum">
              <a:rPr lang="en-US"/>
              <a:pPr>
                <a:defRPr/>
              </a:pPr>
              <a:t>5</a:t>
            </a:fld>
            <a:endParaRPr lang="en-US"/>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Probability: Examples</a:t>
            </a:r>
          </a:p>
        </p:txBody>
      </p:sp>
      <p:sp>
        <p:nvSpPr>
          <p:cNvPr id="26627" name="Text Placeholder 2"/>
          <p:cNvSpPr>
            <a:spLocks noGrp="1"/>
          </p:cNvSpPr>
          <p:nvPr>
            <p:ph type="body" sz="quarter" idx="13"/>
          </p:nvPr>
        </p:nvSpPr>
        <p:spPr>
          <a:xfrm>
            <a:off x="533400" y="1524000"/>
            <a:ext cx="8153400" cy="4724400"/>
          </a:xfrm>
        </p:spPr>
        <p:txBody>
          <a:bodyPr/>
          <a:lstStyle/>
          <a:p>
            <a:pPr marL="0" indent="0" algn="just">
              <a:buFont typeface="Wingdings 2" pitchFamily="18" charset="2"/>
              <a:buNone/>
            </a:pPr>
            <a:r>
              <a:rPr lang="en-US" sz="2000" b="1" smtClean="0"/>
              <a:t>Example:</a:t>
            </a:r>
            <a:r>
              <a:rPr lang="en-US" sz="2000" smtClean="0"/>
              <a:t> A pair of dice are thrown, what is the probability of getting a total of either 5 or 11?</a:t>
            </a:r>
          </a:p>
          <a:p>
            <a:pPr marL="0" indent="0" algn="just">
              <a:buFont typeface="Wingdings 2" pitchFamily="18" charset="2"/>
              <a:buNone/>
            </a:pPr>
            <a:r>
              <a:rPr lang="en-US" sz="2000" b="1" smtClean="0"/>
              <a:t>Solution:</a:t>
            </a:r>
            <a:r>
              <a:rPr lang="en-US" sz="2000" smtClean="0"/>
              <a:t> Here  n(S)=36</a:t>
            </a:r>
          </a:p>
          <a:p>
            <a:pPr marL="0" indent="0" algn="just">
              <a:buFont typeface="Wingdings 2" pitchFamily="18" charset="2"/>
              <a:buNone/>
            </a:pPr>
            <a:r>
              <a:rPr lang="en-US" sz="2000" smtClean="0"/>
              <a:t>Let A=a total of 5 occurs</a:t>
            </a:r>
          </a:p>
          <a:p>
            <a:pPr marL="0" indent="0" algn="just">
              <a:buFont typeface="Wingdings 2" pitchFamily="18" charset="2"/>
              <a:buNone/>
            </a:pPr>
            <a:r>
              <a:rPr lang="en-US" sz="2000" smtClean="0"/>
              <a:t>={(1,4), (2,3), (3,2), (4,1)}</a:t>
            </a:r>
          </a:p>
          <a:p>
            <a:pPr marL="0" indent="0" algn="just">
              <a:buFont typeface="Wingdings 2" pitchFamily="18" charset="2"/>
              <a:buNone/>
            </a:pPr>
            <a:r>
              <a:rPr lang="en-US" sz="2000" smtClean="0"/>
              <a:t>n(A)=4, P(A)=4/36</a:t>
            </a:r>
          </a:p>
          <a:p>
            <a:pPr marL="0" indent="0" algn="just">
              <a:buFont typeface="Wingdings 2" pitchFamily="18" charset="2"/>
              <a:buNone/>
            </a:pPr>
            <a:r>
              <a:rPr lang="en-US" sz="2000" smtClean="0"/>
              <a:t>Let B= a total of 11 occurs</a:t>
            </a:r>
          </a:p>
          <a:p>
            <a:pPr marL="0" indent="0" algn="just">
              <a:buFont typeface="Wingdings 2" pitchFamily="18" charset="2"/>
              <a:buNone/>
            </a:pPr>
            <a:r>
              <a:rPr lang="en-US" sz="2000" smtClean="0"/>
              <a:t>B={(5,6), (6,5)}, n(B)=2</a:t>
            </a:r>
          </a:p>
          <a:p>
            <a:pPr marL="0" indent="0" algn="just">
              <a:buFont typeface="Wingdings 2" pitchFamily="18" charset="2"/>
              <a:buNone/>
            </a:pPr>
            <a:r>
              <a:rPr lang="en-US" sz="2000" smtClean="0"/>
              <a:t>P(B)=2/36</a:t>
            </a:r>
          </a:p>
          <a:p>
            <a:pPr marL="0" indent="0" algn="just">
              <a:buFont typeface="Wingdings 2" pitchFamily="18" charset="2"/>
              <a:buNone/>
            </a:pPr>
            <a:r>
              <a:rPr lang="en-US" sz="2000" smtClean="0"/>
              <a:t>Note that A &amp; B are mutually exclusive events, </a:t>
            </a:r>
          </a:p>
          <a:p>
            <a:pPr marL="0" indent="0" algn="just">
              <a:buFont typeface="Wingdings 2" pitchFamily="18" charset="2"/>
              <a:buNone/>
            </a:pPr>
            <a:r>
              <a:rPr lang="en-US" sz="2000" smtClean="0"/>
              <a:t>So </a:t>
            </a:r>
          </a:p>
          <a:p>
            <a:pPr marL="0" indent="0" algn="just">
              <a:buFont typeface="Wingdings 2" pitchFamily="18" charset="2"/>
              <a:buNone/>
            </a:pPr>
            <a:r>
              <a:rPr lang="en-US" sz="2000" smtClean="0"/>
              <a:t>P(AUB)=P(A)+P(B)=4/36+2/36=6/36=1/6</a:t>
            </a:r>
            <a:endParaRPr lang="en-US" sz="2000" b="1" smtClean="0"/>
          </a:p>
        </p:txBody>
      </p:sp>
      <p:sp>
        <p:nvSpPr>
          <p:cNvPr id="4" name="Slide Number Placeholder 3"/>
          <p:cNvSpPr>
            <a:spLocks noGrp="1"/>
          </p:cNvSpPr>
          <p:nvPr>
            <p:ph type="sldNum" sz="quarter" idx="4294967295"/>
          </p:nvPr>
        </p:nvSpPr>
        <p:spPr>
          <a:xfrm>
            <a:off x="146050" y="6210300"/>
            <a:ext cx="457200" cy="457200"/>
          </a:xfrm>
          <a:prstGeom prst="ellipse">
            <a:avLst/>
          </a:prstGeom>
        </p:spPr>
        <p:txBody>
          <a:bodyPr/>
          <a:lstStyle/>
          <a:p>
            <a:pPr>
              <a:defRPr/>
            </a:pPr>
            <a:fld id="{CC02F40B-3578-42D4-A648-0C5496C6FC2E}" type="slidenum">
              <a:rPr lang="en-US"/>
              <a:pPr>
                <a:defRPr/>
              </a:pPr>
              <a:t>6</a:t>
            </a:fld>
            <a:endParaRPr lang="en-US"/>
          </a:p>
        </p:txBody>
      </p:sp>
      <p:pic>
        <p:nvPicPr>
          <p:cNvPr id="26629" name="Picture 2"/>
          <p:cNvPicPr>
            <a:picLocks noChangeAspect="1" noChangeArrowheads="1"/>
          </p:cNvPicPr>
          <p:nvPr/>
        </p:nvPicPr>
        <p:blipFill>
          <a:blip r:embed="rId3"/>
          <a:srcRect/>
          <a:stretch>
            <a:fillRect/>
          </a:stretch>
        </p:blipFill>
        <p:spPr bwMode="auto">
          <a:xfrm>
            <a:off x="4038600" y="2173288"/>
            <a:ext cx="4383088" cy="2703512"/>
          </a:xfrm>
          <a:prstGeom prst="rect">
            <a:avLst/>
          </a:prstGeom>
          <a:noFill/>
          <a:ln w="9525">
            <a:noFill/>
            <a:miter lim="800000"/>
            <a:headEnd/>
            <a:tailEnd/>
          </a:ln>
          <a:effectLst/>
        </p:spPr>
      </p:pic>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Probability: Examples</a:t>
            </a:r>
          </a:p>
        </p:txBody>
      </p:sp>
      <p:sp>
        <p:nvSpPr>
          <p:cNvPr id="27651" name="Text Placeholder 2"/>
          <p:cNvSpPr>
            <a:spLocks noGrp="1"/>
          </p:cNvSpPr>
          <p:nvPr>
            <p:ph type="body" sz="quarter" idx="13"/>
          </p:nvPr>
        </p:nvSpPr>
        <p:spPr>
          <a:xfrm>
            <a:off x="381000" y="1524000"/>
            <a:ext cx="8534400" cy="5181600"/>
          </a:xfrm>
        </p:spPr>
        <p:txBody>
          <a:bodyPr/>
          <a:lstStyle/>
          <a:p>
            <a:pPr marL="0" indent="0" algn="just">
              <a:buFont typeface="Wingdings 2" pitchFamily="18" charset="2"/>
              <a:buNone/>
            </a:pPr>
            <a:r>
              <a:rPr lang="en-US" sz="2000" b="1" dirty="0" smtClean="0"/>
              <a:t>Example:</a:t>
            </a:r>
            <a:r>
              <a:rPr lang="en-US" sz="2000" dirty="0" smtClean="0"/>
              <a:t> Three horses A, B and C are in a race; A is twice as likely to win as B and B is </a:t>
            </a:r>
            <a:r>
              <a:rPr lang="en-US" sz="2000" dirty="0" smtClean="0"/>
              <a:t>also twice </a:t>
            </a:r>
            <a:r>
              <a:rPr lang="en-US" sz="2000" dirty="0" smtClean="0"/>
              <a:t>as </a:t>
            </a:r>
            <a:r>
              <a:rPr lang="en-US" sz="2000" dirty="0" smtClean="0"/>
              <a:t>likely to win as </a:t>
            </a:r>
            <a:r>
              <a:rPr lang="en-US" sz="2000" dirty="0" smtClean="0"/>
              <a:t>C. What </a:t>
            </a:r>
            <a:r>
              <a:rPr lang="en-US" sz="2000" dirty="0" smtClean="0"/>
              <a:t>is the probability that </a:t>
            </a:r>
            <a:r>
              <a:rPr lang="en-US" sz="2000" dirty="0" smtClean="0"/>
              <a:t> either A </a:t>
            </a:r>
            <a:r>
              <a:rPr lang="en-US" sz="2000" dirty="0" smtClean="0"/>
              <a:t>or B wins?</a:t>
            </a:r>
          </a:p>
          <a:p>
            <a:pPr marL="0" indent="0" algn="just">
              <a:buFont typeface="Wingdings 2" pitchFamily="18" charset="2"/>
              <a:buNone/>
            </a:pPr>
            <a:endParaRPr lang="en-US" sz="2000" b="1" dirty="0" smtClean="0"/>
          </a:p>
          <a:p>
            <a:pPr marL="0" indent="0" algn="just">
              <a:buFont typeface="Wingdings 2" pitchFamily="18" charset="2"/>
              <a:buNone/>
            </a:pPr>
            <a:r>
              <a:rPr lang="en-US" sz="2000" b="1" dirty="0" smtClean="0"/>
              <a:t>Solution:</a:t>
            </a:r>
            <a:r>
              <a:rPr lang="en-US" sz="2000" dirty="0" smtClean="0"/>
              <a:t> Let P(C)=p	then P(B)=2P(C)=2p	and P(A)=2P(B)=2(2p)=4p</a:t>
            </a:r>
          </a:p>
          <a:p>
            <a:pPr marL="0" indent="0" algn="just">
              <a:buFont typeface="Wingdings 2" pitchFamily="18" charset="2"/>
              <a:buNone/>
            </a:pPr>
            <a:r>
              <a:rPr lang="en-US" sz="2000" dirty="0" smtClean="0"/>
              <a:t>Since A, B and C are mutually exclusive and collectively exhaustive events,</a:t>
            </a:r>
          </a:p>
          <a:p>
            <a:pPr marL="0" indent="0" algn="just">
              <a:buFont typeface="Wingdings 2" pitchFamily="18" charset="2"/>
              <a:buNone/>
            </a:pPr>
            <a:endParaRPr lang="en-US" sz="2000" dirty="0" smtClean="0"/>
          </a:p>
          <a:p>
            <a:pPr marL="0" indent="0" algn="just">
              <a:buFont typeface="Wingdings 2" pitchFamily="18" charset="2"/>
              <a:buNone/>
            </a:pPr>
            <a:r>
              <a:rPr lang="en-US" sz="2000" dirty="0" smtClean="0"/>
              <a:t>So P(A)+P(B)+P(C)=1</a:t>
            </a:r>
          </a:p>
          <a:p>
            <a:pPr marL="0" indent="0" algn="just">
              <a:buFont typeface="Wingdings 2" pitchFamily="18" charset="2"/>
              <a:buNone/>
            </a:pPr>
            <a:endParaRPr lang="en-US" sz="2000" dirty="0" smtClean="0"/>
          </a:p>
          <a:p>
            <a:pPr marL="0" indent="0" algn="just">
              <a:buFont typeface="Wingdings 2" pitchFamily="18" charset="2"/>
              <a:buNone/>
            </a:pPr>
            <a:r>
              <a:rPr lang="en-US" sz="2000" dirty="0" smtClean="0"/>
              <a:t>p+2p+4p=1,	7p=1,	or 	p=1/7</a:t>
            </a:r>
          </a:p>
          <a:p>
            <a:pPr marL="0" indent="0" algn="just">
              <a:buFont typeface="Wingdings 2" pitchFamily="18" charset="2"/>
              <a:buNone/>
            </a:pPr>
            <a:r>
              <a:rPr lang="en-US" sz="2000" dirty="0" smtClean="0"/>
              <a:t>So, P(C)=p=1/7, 	P(B)=2p=2/7, 	P(A)=4p=4/7</a:t>
            </a:r>
          </a:p>
          <a:p>
            <a:pPr marL="0" indent="0" algn="just">
              <a:buFont typeface="Wingdings 2" pitchFamily="18" charset="2"/>
              <a:buNone/>
            </a:pPr>
            <a:endParaRPr lang="en-US" sz="2000" dirty="0" smtClean="0"/>
          </a:p>
          <a:p>
            <a:pPr marL="0" indent="0" algn="just">
              <a:buFont typeface="Wingdings 2" pitchFamily="18" charset="2"/>
              <a:buNone/>
            </a:pPr>
            <a:r>
              <a:rPr lang="en-US" sz="2000" dirty="0" smtClean="0"/>
              <a:t>P(A or B wins)= P(AUB)=P(A)+P(B)=4/7+2/7=6/7</a:t>
            </a:r>
          </a:p>
        </p:txBody>
      </p:sp>
      <p:sp>
        <p:nvSpPr>
          <p:cNvPr id="4" name="Slide Number Placeholder 3"/>
          <p:cNvSpPr>
            <a:spLocks noGrp="1"/>
          </p:cNvSpPr>
          <p:nvPr>
            <p:ph type="sldNum" sz="quarter" idx="4294967295"/>
          </p:nvPr>
        </p:nvSpPr>
        <p:spPr>
          <a:xfrm>
            <a:off x="146050" y="6210300"/>
            <a:ext cx="457200" cy="457200"/>
          </a:xfrm>
          <a:prstGeom prst="ellipse">
            <a:avLst/>
          </a:prstGeom>
        </p:spPr>
        <p:txBody>
          <a:bodyPr/>
          <a:lstStyle/>
          <a:p>
            <a:pPr>
              <a:defRPr/>
            </a:pPr>
            <a:fld id="{DF97C593-37F8-458E-BED9-455B6672BDC1}" type="slidenum">
              <a:rPr lang="en-US"/>
              <a:pPr>
                <a:defRPr/>
              </a:pPr>
              <a:t>7</a:t>
            </a:fld>
            <a:endParaRPr lang="en-US"/>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Conditional Probability</a:t>
            </a:r>
            <a:endParaRPr lang="en-US" dirty="0"/>
          </a:p>
        </p:txBody>
      </p:sp>
      <p:sp>
        <p:nvSpPr>
          <p:cNvPr id="3" name="Text Placeholder 2"/>
          <p:cNvSpPr>
            <a:spLocks noGrp="1"/>
          </p:cNvSpPr>
          <p:nvPr>
            <p:ph type="body" sz="quarter" idx="13"/>
          </p:nvPr>
        </p:nvSpPr>
        <p:spPr>
          <a:xfrm>
            <a:off x="381000" y="1524000"/>
            <a:ext cx="8534400" cy="5181600"/>
          </a:xfrm>
        </p:spPr>
        <p:txBody>
          <a:bodyPr>
            <a:normAutofit/>
          </a:bodyPr>
          <a:lstStyle/>
          <a:p>
            <a:pPr marL="0" indent="0" algn="just">
              <a:buNone/>
            </a:pPr>
            <a:r>
              <a:rPr lang="en-US" sz="2000" dirty="0" smtClean="0"/>
              <a:t>The sample space for an experiment must often be changed when some additional information related to the outcome of the experiment is received.</a:t>
            </a:r>
          </a:p>
          <a:p>
            <a:pPr marL="0" indent="0" algn="just">
              <a:buNone/>
            </a:pPr>
            <a:endParaRPr lang="en-US" sz="2000" dirty="0" smtClean="0"/>
          </a:p>
          <a:p>
            <a:pPr marL="0" indent="0" algn="just">
              <a:buNone/>
            </a:pPr>
            <a:r>
              <a:rPr lang="en-US" sz="2000" dirty="0" smtClean="0"/>
              <a:t>The effect of such additional information is to reduce the sample space by excluding some outcomes as being impossible which before receiving the information were believed possible.</a:t>
            </a:r>
          </a:p>
          <a:p>
            <a:pPr marL="0" indent="0" algn="just">
              <a:buNone/>
            </a:pPr>
            <a:endParaRPr lang="en-US" sz="2000" dirty="0" smtClean="0"/>
          </a:p>
          <a:p>
            <a:pPr marL="0" indent="0" algn="just">
              <a:buNone/>
            </a:pPr>
            <a:r>
              <a:rPr lang="en-US" sz="2000" dirty="0" smtClean="0"/>
              <a:t>The probabilities associated with such a reduced sample space are called conditional probabilities.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 xmlns:p14="http://schemas.microsoft.com/office/powerpoint/2010/main" val="157029293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Conditional Probability</a:t>
            </a:r>
            <a:endParaRPr lang="en-US" dirty="0"/>
          </a:p>
        </p:txBody>
      </p:sp>
      <p:sp>
        <p:nvSpPr>
          <p:cNvPr id="3" name="Text Placeholder 2"/>
          <p:cNvSpPr>
            <a:spLocks noGrp="1"/>
          </p:cNvSpPr>
          <p:nvPr>
            <p:ph type="body" sz="quarter" idx="13"/>
          </p:nvPr>
        </p:nvSpPr>
        <p:spPr>
          <a:xfrm>
            <a:off x="381000" y="1524000"/>
            <a:ext cx="8534400" cy="5181600"/>
          </a:xfrm>
        </p:spPr>
        <p:txBody>
          <a:bodyPr>
            <a:normAutofit/>
          </a:bodyPr>
          <a:lstStyle/>
          <a:p>
            <a:pPr marL="0" indent="0" algn="just">
              <a:buNone/>
            </a:pPr>
            <a:r>
              <a:rPr lang="en-US" sz="2000" b="1" dirty="0" smtClean="0"/>
              <a:t>Example: </a:t>
            </a:r>
            <a:r>
              <a:rPr lang="en-US" sz="2000" dirty="0" smtClean="0"/>
              <a:t>Let us consider the die throwing experiment with sample space=S={1,2,3,4,5,6}</a:t>
            </a:r>
          </a:p>
          <a:p>
            <a:pPr marL="0" indent="0" algn="just">
              <a:buNone/>
            </a:pPr>
            <a:r>
              <a:rPr lang="en-US" sz="2000" dirty="0" smtClean="0"/>
              <a:t>Suppose we wish to know the probability of the outcome that the die shows 6, say event A. So, P(A)=1/6=0.166</a:t>
            </a:r>
          </a:p>
          <a:p>
            <a:pPr marL="0" indent="0" algn="just">
              <a:buNone/>
            </a:pPr>
            <a:r>
              <a:rPr lang="en-US" sz="2000" dirty="0" smtClean="0"/>
              <a:t>If before seeing the outcome, we are told that the die shows an even number of dots, say event B. Then this additional information that the die shows an even number excludes the outcomes 1,3 and 5 and thereby reduces the original sample space to only three numbers {2,4,6}. So P(6)=1/3=0.333</a:t>
            </a:r>
          </a:p>
          <a:p>
            <a:pPr marL="0" indent="0" algn="just">
              <a:buNone/>
            </a:pPr>
            <a:r>
              <a:rPr lang="en-US" sz="2000" dirty="0" smtClean="0"/>
              <a:t>We call 1/3 or 0.333 as the conditional probability of event A because it is computed under the condition that the die has shown even number of dots.</a:t>
            </a:r>
          </a:p>
          <a:p>
            <a:pPr marL="0" indent="0" algn="just">
              <a:buNone/>
            </a:pPr>
            <a:r>
              <a:rPr lang="en-US" sz="2000" dirty="0" smtClean="0"/>
              <a:t>P(Die shows 6/die shows even </a:t>
            </a:r>
            <a:r>
              <a:rPr lang="en-US" sz="2000" dirty="0"/>
              <a:t>numbers)=P(A/B</a:t>
            </a:r>
            <a:r>
              <a:rPr lang="en-US" sz="2000" dirty="0" smtClean="0"/>
              <a:t>)=1/3=0.333</a:t>
            </a:r>
          </a:p>
          <a:p>
            <a:pPr marL="0" indent="0" algn="just">
              <a:buNone/>
            </a:pPr>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pic>
        <p:nvPicPr>
          <p:cNvPr id="5"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541752" y="5257800"/>
            <a:ext cx="2297448" cy="1447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04800" y="5298363"/>
            <a:ext cx="6252987" cy="15596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4551189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Conditional Probability: Examples</a:t>
            </a:r>
            <a:endParaRPr lang="en-US" dirty="0"/>
          </a:p>
        </p:txBody>
      </p:sp>
      <mc:AlternateContent xmlns:mc="http://schemas.openxmlformats.org/markup-compatibility/2006">
        <mc:Choice xmlns="" xmlns:a14="http://schemas.microsoft.com/office/drawing/2010/main" Requires="a14">
          <p:sp>
            <p:nvSpPr>
              <p:cNvPr id="3" name="Text Placeholder 2"/>
              <p:cNvSpPr>
                <a:spLocks noGrp="1"/>
              </p:cNvSpPr>
              <p:nvPr>
                <p:ph type="body" sz="quarter" idx="13"/>
              </p:nvPr>
            </p:nvSpPr>
            <p:spPr>
              <a:xfrm>
                <a:off x="381000" y="1524000"/>
                <a:ext cx="8534400" cy="5181600"/>
              </a:xfrm>
            </p:spPr>
            <p:txBody>
              <a:bodyPr>
                <a:normAutofit/>
              </a:bodyPr>
              <a:lstStyle/>
              <a:p>
                <a:pPr marL="0" indent="0" algn="just">
                  <a:buNone/>
                </a:pPr>
                <a:r>
                  <a:rPr lang="en-US" sz="2000" b="1" dirty="0" smtClean="0"/>
                  <a:t>Example:</a:t>
                </a:r>
                <a:r>
                  <a:rPr lang="en-US" sz="2000" dirty="0" smtClean="0"/>
                  <a:t> Two coins are tossed . What the probability that two heads result, given that there is at-least one head?</a:t>
                </a:r>
              </a:p>
              <a:p>
                <a:pPr marL="0" indent="0" algn="just">
                  <a:buNone/>
                </a:pPr>
                <a:r>
                  <a:rPr lang="en-US" sz="2000" b="1" dirty="0" smtClean="0"/>
                  <a:t>Solution: </a:t>
                </a:r>
                <a:r>
                  <a:rPr lang="en-US" sz="2000" dirty="0" smtClean="0"/>
                  <a:t>S={HH,HT,TH,TT}	, 	n(S)=4</a:t>
                </a:r>
              </a:p>
              <a:p>
                <a:pPr marL="0" indent="0" algn="just">
                  <a:buNone/>
                </a:pPr>
                <a:r>
                  <a:rPr lang="en-US" sz="2000" dirty="0" smtClean="0"/>
                  <a:t>Let A=Two Heads appear={HH}</a:t>
                </a:r>
              </a:p>
              <a:p>
                <a:pPr marL="0" indent="0" algn="just">
                  <a:buNone/>
                </a:pPr>
                <a:r>
                  <a:rPr lang="en-US" sz="2000" dirty="0" smtClean="0"/>
                  <a:t>Let B=at-least one head={HH,HT,TH}</a:t>
                </a:r>
              </a:p>
              <a:p>
                <a:pPr marL="0" indent="0" algn="just">
                  <a:buNone/>
                </a:pPr>
                <a:r>
                  <a:rPr lang="en-US" sz="2000" dirty="0" smtClean="0"/>
                  <a:t>P(A/B)=?</a:t>
                </a:r>
              </a:p>
              <a:p>
                <a:pPr marL="0" indent="0" algn="just">
                  <a:buNone/>
                </a:pPr>
                <a:endParaRPr lang="en-US" sz="2000" dirty="0" smtClean="0"/>
              </a:p>
              <a:p>
                <a:pPr marL="0" indent="0" algn="just">
                  <a:buNone/>
                </a:pPr>
                <a:r>
                  <a:rPr lang="en-US" sz="2000" dirty="0" smtClean="0"/>
                  <a:t>We have, P(A/B)=P(A</a:t>
                </a:r>
                <a14:m>
                  <m:oMath xmlns:m="http://schemas.openxmlformats.org/officeDocument/2006/math">
                    <m:r>
                      <a:rPr lang="en-US" sz="2000" b="0">
                        <a:latin typeface="Cambria Math"/>
                      </a:rPr>
                      <m:t>∩</m:t>
                    </m:r>
                  </m:oMath>
                </a14:m>
                <a:r>
                  <a:rPr lang="en-US" sz="2000" dirty="0" smtClean="0"/>
                  <a:t>B)/P(B)</a:t>
                </a:r>
              </a:p>
              <a:p>
                <a:pPr marL="0" indent="0" algn="just">
                  <a:buNone/>
                </a:pPr>
                <a:endParaRPr lang="en-US" sz="2000" dirty="0" smtClean="0"/>
              </a:p>
              <a:p>
                <a:pPr marL="0" indent="0" algn="just">
                  <a:buNone/>
                </a:pPr>
                <a:r>
                  <a:rPr lang="en-US" sz="2000" dirty="0" smtClean="0"/>
                  <a:t>P(A)=1/4,	P(B)=3/4</a:t>
                </a:r>
              </a:p>
              <a:p>
                <a:pPr marL="0" indent="0" algn="just">
                  <a:buNone/>
                </a:pPr>
                <a:r>
                  <a:rPr lang="en-US" sz="2000" dirty="0" smtClean="0"/>
                  <a:t>(</a:t>
                </a:r>
                <a:r>
                  <a:rPr lang="en-US" sz="2000" dirty="0"/>
                  <a:t>A</a:t>
                </a:r>
                <a14:m>
                  <m:oMath xmlns:m="http://schemas.openxmlformats.org/officeDocument/2006/math">
                    <m:r>
                      <a:rPr lang="en-US" sz="2000" b="0">
                        <a:latin typeface="Cambria Math"/>
                      </a:rPr>
                      <m:t>∩</m:t>
                    </m:r>
                  </m:oMath>
                </a14:m>
                <a:r>
                  <a:rPr lang="en-US" sz="2000" dirty="0"/>
                  <a:t>B</a:t>
                </a:r>
                <a:r>
                  <a:rPr lang="en-US" sz="2000" dirty="0" smtClean="0"/>
                  <a:t>)={HH},  </a:t>
                </a:r>
                <a:r>
                  <a:rPr lang="en-US" sz="2000" dirty="0"/>
                  <a:t>P(A</a:t>
                </a:r>
                <a14:m>
                  <m:oMath xmlns:m="http://schemas.openxmlformats.org/officeDocument/2006/math">
                    <m:r>
                      <a:rPr lang="en-US" sz="2000" b="0">
                        <a:latin typeface="Cambria Math"/>
                      </a:rPr>
                      <m:t>∩</m:t>
                    </m:r>
                  </m:oMath>
                </a14:m>
                <a:r>
                  <a:rPr lang="en-US" sz="2000" dirty="0"/>
                  <a:t>B</a:t>
                </a:r>
                <a:r>
                  <a:rPr lang="en-US" sz="2000" dirty="0" smtClean="0"/>
                  <a:t>)=1/4</a:t>
                </a:r>
              </a:p>
              <a:p>
                <a:pPr marL="0" indent="0" algn="just">
                  <a:buNone/>
                </a:pPr>
                <a:r>
                  <a:rPr lang="en-US" sz="2000" dirty="0" smtClean="0"/>
                  <a:t>P(A/B</a:t>
                </a:r>
                <a:r>
                  <a:rPr lang="en-US" sz="2000" dirty="0"/>
                  <a:t>)=P(A</a:t>
                </a:r>
                <a14:m>
                  <m:oMath xmlns:m="http://schemas.openxmlformats.org/officeDocument/2006/math">
                    <m:r>
                      <a:rPr lang="en-US" sz="2000" b="0">
                        <a:latin typeface="Cambria Math"/>
                      </a:rPr>
                      <m:t>∩</m:t>
                    </m:r>
                  </m:oMath>
                </a14:m>
                <a:r>
                  <a:rPr lang="en-US" sz="2000" dirty="0"/>
                  <a:t>B)/P(B</a:t>
                </a:r>
                <a:r>
                  <a:rPr lang="en-US" sz="2000" dirty="0" smtClean="0"/>
                  <a:t>)=(1/4)/(3/4)=1/3=0.33</a:t>
                </a:r>
                <a:endParaRPr lang="en-US" sz="2000"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381000" y="1524000"/>
                <a:ext cx="8534400" cy="5181600"/>
              </a:xfrm>
              <a:blipFill rotWithShape="1">
                <a:blip r:embed="rId3"/>
                <a:stretch>
                  <a:fillRect l="-786" t="-588" r="-142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 xmlns:p14="http://schemas.microsoft.com/office/powerpoint/2010/main" val="140528444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Conditional Probability: Examples</a:t>
            </a:r>
            <a:endParaRPr lang="en-US" dirty="0"/>
          </a:p>
        </p:txBody>
      </p:sp>
      <mc:AlternateContent xmlns:mc="http://schemas.openxmlformats.org/markup-compatibility/2006">
        <mc:Choice xmlns="" xmlns:a14="http://schemas.microsoft.com/office/drawing/2010/main" Requires="a14">
          <p:sp>
            <p:nvSpPr>
              <p:cNvPr id="3" name="Text Placeholder 2"/>
              <p:cNvSpPr>
                <a:spLocks noGrp="1"/>
              </p:cNvSpPr>
              <p:nvPr>
                <p:ph type="body" sz="quarter" idx="13"/>
              </p:nvPr>
            </p:nvSpPr>
            <p:spPr>
              <a:xfrm>
                <a:off x="381000" y="1524000"/>
                <a:ext cx="8534400" cy="5181600"/>
              </a:xfrm>
            </p:spPr>
            <p:txBody>
              <a:bodyPr>
                <a:normAutofit/>
              </a:bodyPr>
              <a:lstStyle/>
              <a:p>
                <a:pPr marL="0" indent="0" algn="just">
                  <a:buNone/>
                </a:pPr>
                <a:r>
                  <a:rPr lang="en-US" sz="2000" b="1" dirty="0" smtClean="0"/>
                  <a:t>Example:</a:t>
                </a:r>
                <a:r>
                  <a:rPr lang="en-US" sz="2000" dirty="0" smtClean="0"/>
                  <a:t> Three coins are tossed . What the probability that two tails result, given that there is at-least one head?</a:t>
                </a:r>
              </a:p>
              <a:p>
                <a:pPr marL="0" indent="0" algn="just">
                  <a:buNone/>
                </a:pPr>
                <a:r>
                  <a:rPr lang="en-US" sz="2000" b="1" dirty="0" smtClean="0"/>
                  <a:t>Solution: </a:t>
                </a:r>
                <a:r>
                  <a:rPr lang="en-US" sz="2000" dirty="0" smtClean="0"/>
                  <a:t>S={HHH,HHT,HTH, THH, HTT, THT, TTH, TTT}	, n(S)=8</a:t>
                </a:r>
              </a:p>
              <a:p>
                <a:pPr marL="0" indent="0" algn="just">
                  <a:buNone/>
                </a:pPr>
                <a:r>
                  <a:rPr lang="en-US" sz="2000" dirty="0" smtClean="0"/>
                  <a:t>Let A=Two tails </a:t>
                </a:r>
                <a:r>
                  <a:rPr lang="en-US" sz="2000" dirty="0"/>
                  <a:t>appear={HTT, THT, TTH </a:t>
                </a:r>
                <a:r>
                  <a:rPr lang="en-US" sz="2000" dirty="0" smtClean="0"/>
                  <a:t>}</a:t>
                </a:r>
              </a:p>
              <a:p>
                <a:pPr marL="0" indent="0" algn="just">
                  <a:buNone/>
                </a:pPr>
                <a:r>
                  <a:rPr lang="en-US" sz="2000" dirty="0" smtClean="0"/>
                  <a:t>Let B=at-least one head</a:t>
                </a:r>
                <a:r>
                  <a:rPr lang="en-US" sz="2000" dirty="0"/>
                  <a:t>={HHH,HHT,HTH, THH, HTT, THT, TTH}</a:t>
                </a:r>
                <a:endParaRPr lang="en-US" sz="2000" dirty="0" smtClean="0"/>
              </a:p>
              <a:p>
                <a:pPr marL="0" indent="0" algn="just">
                  <a:buNone/>
                </a:pPr>
                <a:r>
                  <a:rPr lang="en-US" sz="2000" dirty="0" smtClean="0"/>
                  <a:t>P(A/B)=?</a:t>
                </a:r>
              </a:p>
              <a:p>
                <a:pPr marL="0" indent="0" algn="just">
                  <a:buNone/>
                </a:pPr>
                <a:endParaRPr lang="en-US" sz="2000" dirty="0" smtClean="0"/>
              </a:p>
              <a:p>
                <a:pPr marL="0" indent="0" algn="just">
                  <a:buNone/>
                </a:pPr>
                <a:r>
                  <a:rPr lang="en-US" sz="2000" dirty="0" smtClean="0"/>
                  <a:t>We have, P(A/B)=P(A</a:t>
                </a:r>
                <a14:m>
                  <m:oMath xmlns:m="http://schemas.openxmlformats.org/officeDocument/2006/math">
                    <m:r>
                      <a:rPr lang="en-US" sz="2000" b="0">
                        <a:latin typeface="Cambria Math"/>
                      </a:rPr>
                      <m:t>∩</m:t>
                    </m:r>
                  </m:oMath>
                </a14:m>
                <a:r>
                  <a:rPr lang="en-US" sz="2000" dirty="0" smtClean="0"/>
                  <a:t>B)/P(B)</a:t>
                </a:r>
              </a:p>
              <a:p>
                <a:pPr marL="0" indent="0" algn="just">
                  <a:buNone/>
                </a:pPr>
                <a:r>
                  <a:rPr lang="en-US" sz="2000" dirty="0" smtClean="0"/>
                  <a:t>P(A)=3/8,	P(B)=7/8</a:t>
                </a:r>
              </a:p>
              <a:p>
                <a:pPr marL="0" indent="0" algn="just">
                  <a:buNone/>
                </a:pPr>
                <a:r>
                  <a:rPr lang="en-US" sz="2000" dirty="0" smtClean="0"/>
                  <a:t>(</a:t>
                </a:r>
                <a:r>
                  <a:rPr lang="en-US" sz="2000" dirty="0"/>
                  <a:t>A</a:t>
                </a:r>
                <a14:m>
                  <m:oMath xmlns:m="http://schemas.openxmlformats.org/officeDocument/2006/math">
                    <m:r>
                      <a:rPr lang="en-US" sz="2000" b="0">
                        <a:latin typeface="Cambria Math"/>
                      </a:rPr>
                      <m:t>∩</m:t>
                    </m:r>
                  </m:oMath>
                </a14:m>
                <a:r>
                  <a:rPr lang="en-US" sz="2000" dirty="0"/>
                  <a:t>B)={HTT, THT, TTH },  P(A</a:t>
                </a:r>
                <a14:m>
                  <m:oMath xmlns:m="http://schemas.openxmlformats.org/officeDocument/2006/math">
                    <m:r>
                      <a:rPr lang="en-US" sz="2000" b="0">
                        <a:latin typeface="Cambria Math"/>
                      </a:rPr>
                      <m:t>∩</m:t>
                    </m:r>
                  </m:oMath>
                </a14:m>
                <a:r>
                  <a:rPr lang="en-US" sz="2000" dirty="0"/>
                  <a:t>B</a:t>
                </a:r>
                <a:r>
                  <a:rPr lang="en-US" sz="2000" dirty="0" smtClean="0"/>
                  <a:t>)=3/8</a:t>
                </a:r>
              </a:p>
              <a:p>
                <a:pPr marL="0" indent="0" algn="just">
                  <a:buNone/>
                </a:pPr>
                <a:r>
                  <a:rPr lang="en-US" sz="2000" dirty="0" smtClean="0"/>
                  <a:t>P(A/B</a:t>
                </a:r>
                <a:r>
                  <a:rPr lang="en-US" sz="2000" dirty="0"/>
                  <a:t>)=P(A</a:t>
                </a:r>
                <a14:m>
                  <m:oMath xmlns:m="http://schemas.openxmlformats.org/officeDocument/2006/math">
                    <m:r>
                      <a:rPr lang="en-US" sz="2000" b="0">
                        <a:latin typeface="Cambria Math"/>
                      </a:rPr>
                      <m:t>∩</m:t>
                    </m:r>
                  </m:oMath>
                </a14:m>
                <a:r>
                  <a:rPr lang="en-US" sz="2000" dirty="0"/>
                  <a:t>B)/P(B</a:t>
                </a:r>
                <a:r>
                  <a:rPr lang="en-US" sz="2000" dirty="0" smtClean="0"/>
                  <a:t>)=(3/8)/(7/8)=21/64</a:t>
                </a:r>
                <a:endParaRPr lang="en-US" sz="2000"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381000" y="1524000"/>
                <a:ext cx="8534400" cy="5181600"/>
              </a:xfrm>
              <a:blipFill rotWithShape="1">
                <a:blip r:embed="rId3"/>
                <a:stretch>
                  <a:fillRect l="-786" t="-588" r="-142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 xmlns:p14="http://schemas.microsoft.com/office/powerpoint/2010/main" val="268906011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Conditional </a:t>
            </a:r>
            <a:r>
              <a:rPr lang="en-US" dirty="0" smtClean="0"/>
              <a:t>Probability: Examples</a:t>
            </a:r>
            <a:endParaRPr lang="en-US" dirty="0"/>
          </a:p>
        </p:txBody>
      </p:sp>
      <mc:AlternateContent xmlns:mc="http://schemas.openxmlformats.org/markup-compatibility/2006">
        <mc:Choice xmlns="" xmlns:a14="http://schemas.microsoft.com/office/drawing/2010/main" Requires="a14">
          <p:sp>
            <p:nvSpPr>
              <p:cNvPr id="3" name="Text Placeholder 2"/>
              <p:cNvSpPr>
                <a:spLocks noGrp="1"/>
              </p:cNvSpPr>
              <p:nvPr>
                <p:ph type="body" sz="quarter" idx="13"/>
              </p:nvPr>
            </p:nvSpPr>
            <p:spPr>
              <a:xfrm>
                <a:off x="533400" y="1524000"/>
                <a:ext cx="8153400" cy="4724400"/>
              </a:xfrm>
            </p:spPr>
            <p:txBody>
              <a:bodyPr>
                <a:normAutofit/>
              </a:bodyPr>
              <a:lstStyle/>
              <a:p>
                <a:pPr marL="0" indent="0" algn="just">
                  <a:buNone/>
                </a:pPr>
                <a:r>
                  <a:rPr lang="en-US" sz="2000" b="1" dirty="0" smtClean="0"/>
                  <a:t>Example:</a:t>
                </a:r>
                <a:r>
                  <a:rPr lang="en-US" sz="2000" dirty="0" smtClean="0"/>
                  <a:t> A pair of dice is thrown, what is the probability that the sum of two dice will be 4, given that (i). </a:t>
                </a:r>
                <a:r>
                  <a:rPr lang="en-US" sz="2000" dirty="0"/>
                  <a:t>The two dice has the same </a:t>
                </a:r>
                <a:r>
                  <a:rPr lang="en-US" sz="2000" dirty="0" smtClean="0"/>
                  <a:t>outcome.</a:t>
                </a:r>
              </a:p>
              <a:p>
                <a:pPr marL="0" indent="0" algn="just">
                  <a:buNone/>
                </a:pPr>
                <a:r>
                  <a:rPr lang="en-US" sz="2000" b="1" dirty="0" smtClean="0"/>
                  <a:t>Solution:</a:t>
                </a:r>
                <a:r>
                  <a:rPr lang="en-US" sz="2000" dirty="0" smtClean="0"/>
                  <a:t> Here  n(S)=36</a:t>
                </a:r>
              </a:p>
              <a:p>
                <a:pPr marL="0" indent="0" algn="just">
                  <a:buNone/>
                </a:pPr>
                <a:r>
                  <a:rPr lang="en-US" sz="2000" dirty="0" smtClean="0"/>
                  <a:t>Let A=Sum is 4={(1,3), (2,2), (3,1)}</a:t>
                </a:r>
              </a:p>
              <a:p>
                <a:pPr marL="0" indent="0" algn="just">
                  <a:buNone/>
                </a:pPr>
                <a:r>
                  <a:rPr lang="en-US" sz="2000" dirty="0" smtClean="0"/>
                  <a:t>Let B=same outcome on both dice</a:t>
                </a:r>
              </a:p>
              <a:p>
                <a:pPr marL="0" indent="0" algn="just">
                  <a:buNone/>
                </a:pPr>
                <a:r>
                  <a:rPr lang="en-US" sz="2000" dirty="0" smtClean="0"/>
                  <a:t>={(1,1), (2,2) </a:t>
                </a:r>
                <a:r>
                  <a:rPr lang="en-US" sz="2000" dirty="0"/>
                  <a:t>, </a:t>
                </a:r>
                <a:r>
                  <a:rPr lang="en-US" sz="2000" dirty="0" smtClean="0"/>
                  <a:t>(3,3) </a:t>
                </a:r>
                <a:r>
                  <a:rPr lang="en-US" sz="2000" dirty="0"/>
                  <a:t>, </a:t>
                </a:r>
                <a:r>
                  <a:rPr lang="en-US" sz="2000" dirty="0" smtClean="0"/>
                  <a:t>(4,4) </a:t>
                </a:r>
                <a:r>
                  <a:rPr lang="en-US" sz="2000" dirty="0"/>
                  <a:t>, </a:t>
                </a:r>
                <a:r>
                  <a:rPr lang="en-US" sz="2000" dirty="0" smtClean="0"/>
                  <a:t>(5,5)</a:t>
                </a:r>
                <a:r>
                  <a:rPr lang="en-US" sz="2000" dirty="0"/>
                  <a:t> , </a:t>
                </a:r>
                <a:r>
                  <a:rPr lang="en-US" sz="2000" dirty="0" smtClean="0"/>
                  <a:t>(6,6)}</a:t>
                </a:r>
              </a:p>
              <a:p>
                <a:pPr marL="0" indent="0" algn="just">
                  <a:buNone/>
                </a:pPr>
                <a:r>
                  <a:rPr lang="en-US" sz="2000" dirty="0"/>
                  <a:t>P(A/B)=?</a:t>
                </a:r>
              </a:p>
              <a:p>
                <a:pPr marL="0" indent="0" algn="just">
                  <a:buNone/>
                </a:pPr>
                <a:r>
                  <a:rPr lang="en-US" sz="2000" dirty="0" smtClean="0"/>
                  <a:t>We </a:t>
                </a:r>
                <a:r>
                  <a:rPr lang="en-US" sz="2000" dirty="0"/>
                  <a:t>have, P(A/B)=P(A</a:t>
                </a:r>
                <a14:m>
                  <m:oMath xmlns:m="http://schemas.openxmlformats.org/officeDocument/2006/math">
                    <m:r>
                      <a:rPr lang="en-US" sz="2000">
                        <a:latin typeface="Cambria Math"/>
                      </a:rPr>
                      <m:t>∩</m:t>
                    </m:r>
                  </m:oMath>
                </a14:m>
                <a:r>
                  <a:rPr lang="en-US" sz="2000" dirty="0"/>
                  <a:t>B)/P(B)</a:t>
                </a:r>
              </a:p>
              <a:p>
                <a:pPr marL="0" indent="0" algn="just">
                  <a:buNone/>
                </a:pPr>
                <a:r>
                  <a:rPr lang="en-US" sz="2000" dirty="0"/>
                  <a:t>(A</a:t>
                </a:r>
                <a14:m>
                  <m:oMath xmlns:m="http://schemas.openxmlformats.org/officeDocument/2006/math">
                    <m:r>
                      <a:rPr lang="en-US" sz="2000">
                        <a:latin typeface="Cambria Math"/>
                      </a:rPr>
                      <m:t>∩</m:t>
                    </m:r>
                  </m:oMath>
                </a14:m>
                <a:r>
                  <a:rPr lang="en-US" sz="2000" dirty="0"/>
                  <a:t>B)={(2,2)},  P(A</a:t>
                </a:r>
                <a14:m>
                  <m:oMath xmlns:m="http://schemas.openxmlformats.org/officeDocument/2006/math">
                    <m:r>
                      <a:rPr lang="en-US" sz="2000">
                        <a:latin typeface="Cambria Math"/>
                      </a:rPr>
                      <m:t>∩</m:t>
                    </m:r>
                  </m:oMath>
                </a14:m>
                <a:r>
                  <a:rPr lang="en-US" sz="2000" dirty="0"/>
                  <a:t>B)=1/36</a:t>
                </a:r>
              </a:p>
              <a:p>
                <a:pPr marL="0" indent="0" algn="just">
                  <a:buNone/>
                </a:pPr>
                <a:r>
                  <a:rPr lang="en-US" sz="2000" dirty="0" smtClean="0"/>
                  <a:t>P(B)=6/36</a:t>
                </a:r>
              </a:p>
              <a:p>
                <a:pPr marL="0" indent="0" algn="just">
                  <a:buNone/>
                </a:pPr>
                <a:r>
                  <a:rPr lang="en-US" sz="2000" dirty="0" smtClean="0"/>
                  <a:t>P(A/B</a:t>
                </a:r>
                <a:r>
                  <a:rPr lang="en-US" sz="2000" dirty="0"/>
                  <a:t>)=P(A</a:t>
                </a:r>
                <a14:m>
                  <m:oMath xmlns:m="http://schemas.openxmlformats.org/officeDocument/2006/math">
                    <m:r>
                      <a:rPr lang="en-US" sz="2000">
                        <a:latin typeface="Cambria Math"/>
                      </a:rPr>
                      <m:t>∩</m:t>
                    </m:r>
                  </m:oMath>
                </a14:m>
                <a:r>
                  <a:rPr lang="en-US" sz="2000" dirty="0"/>
                  <a:t>B)/P(B)=(</a:t>
                </a:r>
                <a:r>
                  <a:rPr lang="en-US" sz="2000" dirty="0" smtClean="0"/>
                  <a:t>1/36)/(6/36)=1/6</a:t>
                </a:r>
                <a:endParaRPr lang="en-US" sz="2000"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524000"/>
                <a:ext cx="8153400" cy="4724400"/>
              </a:xfrm>
              <a:blipFill rotWithShape="1">
                <a:blip r:embed="rId3"/>
                <a:stretch>
                  <a:fillRect l="-823" t="-645" r="-157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pic>
        <p:nvPicPr>
          <p:cNvPr id="5"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914530" y="2286000"/>
            <a:ext cx="4077070" cy="2514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94291226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Conditional </a:t>
            </a:r>
            <a:r>
              <a:rPr lang="en-US" dirty="0" smtClean="0"/>
              <a:t>Probability: Examples</a:t>
            </a:r>
            <a:endParaRPr lang="en-US" dirty="0"/>
          </a:p>
        </p:txBody>
      </p:sp>
      <mc:AlternateContent xmlns:mc="http://schemas.openxmlformats.org/markup-compatibility/2006">
        <mc:Choice xmlns="" xmlns:a14="http://schemas.microsoft.com/office/drawing/2010/main" Requires="a14">
          <p:sp>
            <p:nvSpPr>
              <p:cNvPr id="3" name="Text Placeholder 2"/>
              <p:cNvSpPr>
                <a:spLocks noGrp="1"/>
              </p:cNvSpPr>
              <p:nvPr>
                <p:ph type="body" sz="quarter" idx="13"/>
              </p:nvPr>
            </p:nvSpPr>
            <p:spPr>
              <a:xfrm>
                <a:off x="533400" y="1524000"/>
                <a:ext cx="8153400" cy="4724400"/>
              </a:xfrm>
            </p:spPr>
            <p:txBody>
              <a:bodyPr>
                <a:normAutofit/>
              </a:bodyPr>
              <a:lstStyle/>
              <a:p>
                <a:pPr marL="0" indent="0" algn="just">
                  <a:buNone/>
                </a:pPr>
                <a:r>
                  <a:rPr lang="en-US" sz="2000" b="1" dirty="0" smtClean="0"/>
                  <a:t>Example:</a:t>
                </a:r>
                <a:r>
                  <a:rPr lang="en-US" sz="2000" dirty="0" smtClean="0"/>
                  <a:t> A pair of dice is thrown, what is the probability that the sum of two dice will be 7, given that (i). </a:t>
                </a:r>
                <a:r>
                  <a:rPr lang="en-US" sz="2000" dirty="0"/>
                  <a:t>The sum is greater than </a:t>
                </a:r>
                <a:r>
                  <a:rPr lang="en-US" sz="2000" dirty="0" smtClean="0"/>
                  <a:t>6?</a:t>
                </a:r>
              </a:p>
              <a:p>
                <a:pPr marL="0" indent="0" algn="just">
                  <a:buNone/>
                </a:pPr>
                <a:r>
                  <a:rPr lang="en-US" sz="2000" b="1" dirty="0" smtClean="0"/>
                  <a:t>Solution:</a:t>
                </a:r>
                <a:r>
                  <a:rPr lang="en-US" sz="2000" dirty="0" smtClean="0"/>
                  <a:t> Here  n(S)=36</a:t>
                </a:r>
              </a:p>
              <a:p>
                <a:pPr marL="0" indent="0" algn="just">
                  <a:buNone/>
                </a:pPr>
                <a:r>
                  <a:rPr lang="en-US" sz="2000" dirty="0" smtClean="0"/>
                  <a:t>Let A=Sum is 7</a:t>
                </a:r>
              </a:p>
              <a:p>
                <a:pPr marL="0" indent="0" algn="just">
                  <a:buNone/>
                </a:pPr>
                <a:r>
                  <a:rPr lang="en-US" sz="2000" dirty="0" smtClean="0"/>
                  <a:t>Let B=Sum is greater than 6</a:t>
                </a:r>
              </a:p>
              <a:p>
                <a:pPr marL="0" indent="0" algn="just">
                  <a:buNone/>
                </a:pPr>
                <a:r>
                  <a:rPr lang="en-US" sz="2000" dirty="0" smtClean="0"/>
                  <a:t>P(A/B</a:t>
                </a:r>
                <a:r>
                  <a:rPr lang="en-US" sz="2000" dirty="0"/>
                  <a:t>)=?</a:t>
                </a:r>
              </a:p>
              <a:p>
                <a:pPr marL="0" indent="0" algn="just">
                  <a:buNone/>
                </a:pPr>
                <a:r>
                  <a:rPr lang="en-US" sz="2000" dirty="0" smtClean="0"/>
                  <a:t>We </a:t>
                </a:r>
                <a:r>
                  <a:rPr lang="en-US" sz="2000" dirty="0"/>
                  <a:t>have, P(A/B)=P(A</a:t>
                </a:r>
                <a14:m>
                  <m:oMath xmlns:m="http://schemas.openxmlformats.org/officeDocument/2006/math">
                    <m:r>
                      <a:rPr lang="en-US" sz="2000">
                        <a:latin typeface="Cambria Math"/>
                      </a:rPr>
                      <m:t>∩</m:t>
                    </m:r>
                  </m:oMath>
                </a14:m>
                <a:r>
                  <a:rPr lang="en-US" sz="2000" dirty="0"/>
                  <a:t>B)/P(B)</a:t>
                </a:r>
              </a:p>
              <a:p>
                <a:pPr marL="0" indent="0" algn="just">
                  <a:buNone/>
                </a:pPr>
                <a:r>
                  <a:rPr lang="en-US" sz="2000" dirty="0" smtClean="0"/>
                  <a:t>P(A</a:t>
                </a:r>
                <a14:m>
                  <m:oMath xmlns:m="http://schemas.openxmlformats.org/officeDocument/2006/math">
                    <m:r>
                      <a:rPr lang="en-US" sz="2000">
                        <a:latin typeface="Cambria Math"/>
                      </a:rPr>
                      <m:t>∩</m:t>
                    </m:r>
                  </m:oMath>
                </a14:m>
                <a:r>
                  <a:rPr lang="en-US" sz="2000" dirty="0"/>
                  <a:t>B</a:t>
                </a:r>
                <a:r>
                  <a:rPr lang="en-US" sz="2000" dirty="0" smtClean="0"/>
                  <a:t>)=6/36=1/6</a:t>
                </a:r>
                <a:endParaRPr lang="en-US" sz="2000" dirty="0"/>
              </a:p>
              <a:p>
                <a:pPr marL="0" indent="0" algn="just">
                  <a:buNone/>
                </a:pPr>
                <a:r>
                  <a:rPr lang="en-US" sz="2000" dirty="0" smtClean="0"/>
                  <a:t>P(B)=21/36=7/12</a:t>
                </a:r>
              </a:p>
              <a:p>
                <a:pPr marL="0" indent="0" algn="just">
                  <a:buNone/>
                </a:pPr>
                <a:r>
                  <a:rPr lang="en-US" sz="2000" dirty="0" smtClean="0"/>
                  <a:t>P(A/B</a:t>
                </a:r>
                <a:r>
                  <a:rPr lang="en-US" sz="2000" dirty="0"/>
                  <a:t>)=P(A</a:t>
                </a:r>
                <a14:m>
                  <m:oMath xmlns:m="http://schemas.openxmlformats.org/officeDocument/2006/math">
                    <m:r>
                      <a:rPr lang="en-US" sz="2000">
                        <a:latin typeface="Cambria Math"/>
                      </a:rPr>
                      <m:t>∩</m:t>
                    </m:r>
                  </m:oMath>
                </a14:m>
                <a:r>
                  <a:rPr lang="en-US" sz="2000" dirty="0"/>
                  <a:t>B)/P(B</a:t>
                </a:r>
                <a:r>
                  <a:rPr lang="en-US" sz="2000" dirty="0" smtClean="0"/>
                  <a:t>)=(</a:t>
                </a:r>
                <a:r>
                  <a:rPr lang="en-US" sz="2000" dirty="0"/>
                  <a:t>1</a:t>
                </a:r>
                <a:r>
                  <a:rPr lang="en-US" sz="2000" dirty="0" smtClean="0"/>
                  <a:t>/6)/(7/12)=7/72</a:t>
                </a:r>
                <a:endParaRPr lang="en-US" sz="2000"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524000"/>
                <a:ext cx="8153400" cy="4724400"/>
              </a:xfrm>
              <a:blipFill rotWithShape="1">
                <a:blip r:embed="rId3"/>
                <a:stretch>
                  <a:fillRect l="-823" t="-645" r="-157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pic>
        <p:nvPicPr>
          <p:cNvPr id="1027" name="Picture 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724400" y="2209800"/>
            <a:ext cx="4343400" cy="26968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4176654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Multiplication Law</a:t>
            </a:r>
            <a:endParaRPr lang="en-US" dirty="0"/>
          </a:p>
        </p:txBody>
      </p:sp>
      <mc:AlternateContent xmlns:mc="http://schemas.openxmlformats.org/markup-compatibility/2006">
        <mc:Choice xmlns="" xmlns:a14="http://schemas.microsoft.com/office/drawing/2010/main" Requires="a14">
          <p:sp>
            <p:nvSpPr>
              <p:cNvPr id="3" name="Text Placeholder 2"/>
              <p:cNvSpPr>
                <a:spLocks noGrp="1"/>
              </p:cNvSpPr>
              <p:nvPr>
                <p:ph type="body" sz="quarter" idx="13"/>
              </p:nvPr>
            </p:nvSpPr>
            <p:spPr>
              <a:xfrm>
                <a:off x="228600" y="1524000"/>
                <a:ext cx="8686800" cy="5181600"/>
              </a:xfrm>
            </p:spPr>
            <p:txBody>
              <a:bodyPr>
                <a:normAutofit/>
              </a:bodyPr>
              <a:lstStyle/>
              <a:p>
                <a:pPr marL="0" indent="0" algn="just">
                  <a:buNone/>
                </a:pPr>
                <a:r>
                  <a:rPr lang="en-US" sz="2000" dirty="0" smtClean="0"/>
                  <a:t>If A and B are any two events defined in a sample space S, then:</a:t>
                </a:r>
              </a:p>
              <a:p>
                <a:pPr algn="just"/>
                <a:r>
                  <a:rPr lang="en-US" sz="2000" dirty="0" smtClean="0"/>
                  <a:t>P(A and B)=P(A</a:t>
                </a:r>
                <a14:m>
                  <m:oMath xmlns:m="http://schemas.openxmlformats.org/officeDocument/2006/math">
                    <m:r>
                      <a:rPr lang="en-US" sz="2000">
                        <a:latin typeface="Cambria Math"/>
                      </a:rPr>
                      <m:t>∩</m:t>
                    </m:r>
                  </m:oMath>
                </a14:m>
                <a:r>
                  <a:rPr lang="en-US" sz="2000" dirty="0"/>
                  <a:t>B</a:t>
                </a:r>
                <a:r>
                  <a:rPr lang="en-US" sz="2000" dirty="0" smtClean="0"/>
                  <a:t>)=P(A/B)/</a:t>
                </a:r>
                <a:r>
                  <a:rPr lang="en-US" sz="2000" dirty="0"/>
                  <a:t>P(B) </a:t>
                </a:r>
                <a:r>
                  <a:rPr lang="en-US" sz="2000" dirty="0" smtClean="0"/>
                  <a:t>	, provided P(B)</a:t>
                </a:r>
                <a:r>
                  <a:rPr lang="en-US" sz="2000" dirty="0"/>
                  <a:t/>
                </a:r>
                <a14:m>
                  <m:oMath xmlns:m="http://schemas.openxmlformats.org/officeDocument/2006/math">
                    <m:r>
                      <a:rPr lang="en-US" sz="2000">
                        <a:latin typeface="Cambria Math"/>
                      </a:rPr>
                      <m:t>≠</m:t>
                    </m:r>
                  </m:oMath>
                </a14:m>
                <a:r>
                  <a:rPr lang="en-US" sz="2000" dirty="0" smtClean="0"/>
                  <a:t>0</a:t>
                </a:r>
              </a:p>
              <a:p>
                <a:pPr algn="just"/>
                <a:r>
                  <a:rPr lang="en-US" sz="2000" dirty="0"/>
                  <a:t>P(A and B)=P(A</a:t>
                </a:r>
                <a14:m>
                  <m:oMath xmlns:m="http://schemas.openxmlformats.org/officeDocument/2006/math">
                    <m:r>
                      <a:rPr lang="en-US" sz="2000">
                        <a:latin typeface="Cambria Math"/>
                      </a:rPr>
                      <m:t>∩</m:t>
                    </m:r>
                  </m:oMath>
                </a14:m>
                <a:r>
                  <a:rPr lang="en-US" sz="2000" dirty="0"/>
                  <a:t>B)=</a:t>
                </a:r>
                <a:r>
                  <a:rPr lang="en-US" sz="2000" dirty="0" smtClean="0"/>
                  <a:t>P(B/A)/P(A) </a:t>
                </a:r>
                <a:r>
                  <a:rPr lang="en-US" sz="2000" dirty="0"/>
                  <a:t>	, provided </a:t>
                </a:r>
                <a:r>
                  <a:rPr lang="en-US" sz="2000" dirty="0" smtClean="0"/>
                  <a:t>P(A) </a:t>
                </a:r>
                <a14:m>
                  <m:oMath xmlns:m="http://schemas.openxmlformats.org/officeDocument/2006/math">
                    <m:r>
                      <a:rPr lang="en-US" sz="2000">
                        <a:latin typeface="Cambria Math"/>
                      </a:rPr>
                      <m:t>≠</m:t>
                    </m:r>
                  </m:oMath>
                </a14:m>
                <a:r>
                  <a:rPr lang="en-US" sz="2000" dirty="0"/>
                  <a:t>0</a:t>
                </a:r>
              </a:p>
              <a:p>
                <a:pPr marL="0" indent="0" algn="just">
                  <a:buNone/>
                </a:pPr>
                <a:r>
                  <a:rPr lang="en-US" sz="2000" b="1" dirty="0" smtClean="0"/>
                  <a:t>Independent Events: </a:t>
                </a:r>
                <a:r>
                  <a:rPr lang="en-US" sz="2000" dirty="0" smtClean="0"/>
                  <a:t>Two events A and B defined in a sample space S are said to be independent if the probability that one event occurs, is not affected by whether the other event has or has not occurred, </a:t>
                </a:r>
              </a:p>
              <a:p>
                <a:pPr marL="0" indent="0" algn="just">
                  <a:buNone/>
                </a:pPr>
                <a:r>
                  <a:rPr lang="en-US" sz="2000" dirty="0" smtClean="0"/>
                  <a:t>P(A/B)=P(A)	and 	P(B/A)=P(B)</a:t>
                </a:r>
              </a:p>
              <a:p>
                <a:pPr marL="0" indent="0" algn="just">
                  <a:buNone/>
                </a:pPr>
                <a:r>
                  <a:rPr lang="en-US" sz="2000" dirty="0" smtClean="0"/>
                  <a:t>So, the above laws simplifies to:</a:t>
                </a:r>
              </a:p>
              <a:p>
                <a:pPr algn="just"/>
                <a:r>
                  <a:rPr lang="en-US" sz="2000" dirty="0"/>
                  <a:t>P(A and B)=P(A</a:t>
                </a:r>
                <a14:m>
                  <m:oMath xmlns:m="http://schemas.openxmlformats.org/officeDocument/2006/math">
                    <m:r>
                      <a:rPr lang="en-US" sz="2000">
                        <a:latin typeface="Cambria Math"/>
                      </a:rPr>
                      <m:t>∩</m:t>
                    </m:r>
                  </m:oMath>
                </a14:m>
                <a:r>
                  <a:rPr lang="en-US" sz="2000" dirty="0"/>
                  <a:t>B)=P(A/B)/P(B</a:t>
                </a:r>
                <a:r>
                  <a:rPr lang="en-US" sz="2000" dirty="0" smtClean="0"/>
                  <a:t>)=P(A).P(B)</a:t>
                </a:r>
              </a:p>
              <a:p>
                <a:pPr marL="0" indent="0" algn="just">
                  <a:buNone/>
                </a:pPr>
                <a:r>
                  <a:rPr lang="en-US" sz="2000" dirty="0" smtClean="0"/>
                  <a:t>Similarly, in case of three events, A,B and C, we have:</a:t>
                </a:r>
              </a:p>
              <a:p>
                <a:pPr marL="0" indent="0" algn="just">
                  <a:buNone/>
                </a:pPr>
                <a:r>
                  <a:rPr lang="en-US" sz="2000" dirty="0"/>
                  <a:t>P(A and </a:t>
                </a:r>
                <a:r>
                  <a:rPr lang="en-US" sz="2000" dirty="0" smtClean="0"/>
                  <a:t>B and C)=</a:t>
                </a:r>
                <a:r>
                  <a:rPr lang="en-US" sz="2000" dirty="0"/>
                  <a:t>P(A</a:t>
                </a:r>
                <a14:m>
                  <m:oMath xmlns:m="http://schemas.openxmlformats.org/officeDocument/2006/math">
                    <m:r>
                      <a:rPr lang="en-US" sz="2000">
                        <a:latin typeface="Cambria Math"/>
                      </a:rPr>
                      <m:t>∩</m:t>
                    </m:r>
                  </m:oMath>
                </a14:m>
                <a:r>
                  <a:rPr lang="en-US" sz="2000" dirty="0"/>
                  <a:t>B</a:t>
                </a:r>
                <a14:m>
                  <m:oMath xmlns:m="http://schemas.openxmlformats.org/officeDocument/2006/math">
                    <m:r>
                      <a:rPr lang="en-US" sz="2000">
                        <a:latin typeface="Cambria Math"/>
                      </a:rPr>
                      <m:t>∩</m:t>
                    </m:r>
                  </m:oMath>
                </a14:m>
                <a:r>
                  <a:rPr lang="en-US" sz="2000" dirty="0" smtClean="0"/>
                  <a:t>C)=P(A</a:t>
                </a:r>
                <a:r>
                  <a:rPr lang="en-US" sz="2000" dirty="0"/>
                  <a:t>).P(B</a:t>
                </a:r>
                <a:r>
                  <a:rPr lang="en-US" sz="2000" dirty="0" smtClean="0"/>
                  <a:t>).P(C)</a:t>
                </a:r>
                <a:endParaRPr lang="en-US" sz="2000" dirty="0"/>
              </a:p>
              <a:p>
                <a:pPr marL="0" indent="0" algn="just">
                  <a:buNone/>
                </a:pPr>
                <a:r>
                  <a:rPr lang="en-US" sz="2000" b="1" dirty="0" smtClean="0"/>
                  <a:t>Note: </a:t>
                </a:r>
                <a:r>
                  <a:rPr lang="en-US" sz="2000" dirty="0" smtClean="0"/>
                  <a:t>Two events A and B </a:t>
                </a:r>
                <a:r>
                  <a:rPr lang="en-US" sz="2000" dirty="0"/>
                  <a:t>defined in a sample space S are said to be </a:t>
                </a:r>
                <a:r>
                  <a:rPr lang="en-US" sz="2000" dirty="0" smtClean="0"/>
                  <a:t>dependent if: 	P(A</a:t>
                </a:r>
                <a14:m>
                  <m:oMath xmlns:m="http://schemas.openxmlformats.org/officeDocument/2006/math">
                    <m:r>
                      <a:rPr lang="en-US" sz="2000">
                        <a:latin typeface="Cambria Math"/>
                      </a:rPr>
                      <m:t>∩</m:t>
                    </m:r>
                  </m:oMath>
                </a14:m>
                <a:r>
                  <a:rPr lang="en-US" sz="2000" dirty="0"/>
                  <a:t>B</a:t>
                </a:r>
                <a:r>
                  <a:rPr lang="en-US" sz="2000" dirty="0" smtClean="0"/>
                  <a:t>)</a:t>
                </a:r>
                <a:r>
                  <a:rPr lang="en-US" sz="2000" dirty="0"/>
                  <a:t/>
                </a:r>
                <a14:m>
                  <m:oMath xmlns:m="http://schemas.openxmlformats.org/officeDocument/2006/math">
                    <m:r>
                      <a:rPr lang="en-US" sz="2000">
                        <a:latin typeface="Cambria Math"/>
                      </a:rPr>
                      <m:t>≠</m:t>
                    </m:r>
                    <m:r>
                      <a:rPr lang="en-US" sz="2000" i="1">
                        <a:latin typeface="Cambria Math"/>
                      </a:rPr>
                      <m:t> </m:t>
                    </m:r>
                  </m:oMath>
                </a14:m>
                <a:r>
                  <a:rPr lang="en-US" sz="2000" dirty="0" smtClean="0"/>
                  <a:t>P(A</a:t>
                </a:r>
                <a:r>
                  <a:rPr lang="en-US" sz="2000" dirty="0"/>
                  <a:t>).P(B)</a:t>
                </a:r>
              </a:p>
              <a:p>
                <a:pPr marL="0" indent="0" algn="just">
                  <a:buNone/>
                </a:pPr>
                <a:endParaRPr lang="en-US" sz="2000"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228600" y="1524000"/>
                <a:ext cx="8686800" cy="5181600"/>
              </a:xfrm>
              <a:blipFill rotWithShape="1">
                <a:blip r:embed="rId3"/>
                <a:stretch>
                  <a:fillRect l="-772" t="-588" r="-1404" b="-941"/>
                </a:stretch>
              </a:blipFill>
            </p:spPr>
            <p:txBody>
              <a:bodyPr/>
              <a:lstStyle/>
              <a:p>
                <a:r>
                  <a:rPr lang="en-US" dirty="0">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 xmlns:p14="http://schemas.microsoft.com/office/powerpoint/2010/main" val="327775081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Multiplication </a:t>
            </a:r>
            <a:r>
              <a:rPr lang="en-US" dirty="0" smtClean="0"/>
              <a:t>Law: Examples</a:t>
            </a:r>
            <a:endParaRPr lang="en-US" dirty="0"/>
          </a:p>
        </p:txBody>
      </p:sp>
      <mc:AlternateContent xmlns:mc="http://schemas.openxmlformats.org/markup-compatibility/2006">
        <mc:Choice xmlns="" xmlns:a14="http://schemas.microsoft.com/office/drawing/2010/main" Requires="a14">
          <p:sp>
            <p:nvSpPr>
              <p:cNvPr id="3" name="Text Placeholder 2"/>
              <p:cNvSpPr>
                <a:spLocks noGrp="1"/>
              </p:cNvSpPr>
              <p:nvPr>
                <p:ph type="body" sz="quarter" idx="13"/>
              </p:nvPr>
            </p:nvSpPr>
            <p:spPr>
              <a:xfrm>
                <a:off x="533400" y="1524000"/>
                <a:ext cx="8153400" cy="4724400"/>
              </a:xfrm>
            </p:spPr>
            <p:txBody>
              <a:bodyPr>
                <a:normAutofit/>
              </a:bodyPr>
              <a:lstStyle/>
              <a:p>
                <a:pPr marL="0" indent="0" algn="just">
                  <a:buNone/>
                </a:pPr>
                <a:r>
                  <a:rPr lang="en-US" sz="2000" b="1" dirty="0" smtClean="0"/>
                  <a:t>Example:</a:t>
                </a:r>
                <a:r>
                  <a:rPr lang="en-US" sz="2000" dirty="0" smtClean="0"/>
                  <a:t> A box contains 15 items, 4 of which are defective and 11 are good. Two items are selected. What is the probability that the first is good and the second is defective?</a:t>
                </a:r>
              </a:p>
              <a:p>
                <a:pPr marL="0" indent="0" algn="just">
                  <a:buNone/>
                </a:pPr>
                <a:r>
                  <a:rPr lang="en-US" sz="2000" b="1" dirty="0" smtClean="0"/>
                  <a:t>Solution: </a:t>
                </a:r>
                <a:r>
                  <a:rPr lang="en-US" sz="2000" dirty="0" smtClean="0"/>
                  <a:t>Let A=First item is good and B=Second item is defective</a:t>
                </a:r>
              </a:p>
              <a:p>
                <a:pPr marL="0" indent="0" algn="just">
                  <a:buNone/>
                </a:pPr>
                <a:endParaRPr lang="en-US" sz="2000" dirty="0" smtClean="0"/>
              </a:p>
              <a:p>
                <a:pPr marL="0" indent="0" algn="just">
                  <a:buNone/>
                </a:pPr>
                <a:r>
                  <a:rPr lang="en-US" sz="2000" dirty="0" smtClean="0"/>
                  <a:t>P(First is good and second is defective)=P(A and </a:t>
                </a:r>
                <a:r>
                  <a:rPr lang="en-US" sz="2000" dirty="0"/>
                  <a:t>B)=P(A</a:t>
                </a:r>
                <a14:m>
                  <m:oMath xmlns:m="http://schemas.openxmlformats.org/officeDocument/2006/math">
                    <m:r>
                      <a:rPr lang="en-US" sz="2000">
                        <a:latin typeface="Cambria Math"/>
                      </a:rPr>
                      <m:t>∩</m:t>
                    </m:r>
                  </m:oMath>
                </a14:m>
                <a:r>
                  <a:rPr lang="en-US" sz="2000" dirty="0" smtClean="0"/>
                  <a:t>B)=?</a:t>
                </a:r>
              </a:p>
              <a:p>
                <a:pPr marL="0" indent="0" algn="just">
                  <a:buNone/>
                </a:pPr>
                <a:endParaRPr lang="en-US" sz="2000" dirty="0" smtClean="0"/>
              </a:p>
              <a:p>
                <a:pPr marL="0" indent="0" algn="just">
                  <a:buNone/>
                </a:pPr>
                <a:r>
                  <a:rPr lang="en-US" sz="2000" dirty="0" smtClean="0"/>
                  <a:t>We have, P(A</a:t>
                </a:r>
                <a14:m>
                  <m:oMath xmlns:m="http://schemas.openxmlformats.org/officeDocument/2006/math">
                    <m:r>
                      <a:rPr lang="en-US" sz="2000">
                        <a:latin typeface="Cambria Math"/>
                      </a:rPr>
                      <m:t>∩</m:t>
                    </m:r>
                  </m:oMath>
                </a14:m>
                <a:r>
                  <a:rPr lang="en-US" sz="2000" dirty="0"/>
                  <a:t>B)=P(B/A)/P(A</a:t>
                </a:r>
                <a:r>
                  <a:rPr lang="en-US" sz="2000" dirty="0" smtClean="0"/>
                  <a:t>)</a:t>
                </a:r>
              </a:p>
              <a:p>
                <a:pPr marL="0" indent="0" algn="just">
                  <a:buNone/>
                </a:pPr>
                <a:endParaRPr lang="en-US" sz="2000" dirty="0" smtClean="0"/>
              </a:p>
              <a:p>
                <a:pPr marL="0" indent="0" algn="just">
                  <a:buNone/>
                </a:pPr>
                <a:r>
                  <a:rPr lang="en-US" sz="2000" dirty="0" smtClean="0"/>
                  <a:t>P(A)=11/15, P(Second is defective/fist is good)=P(B/A)=4/14</a:t>
                </a:r>
              </a:p>
              <a:p>
                <a:pPr marL="0" indent="0" algn="just">
                  <a:buNone/>
                </a:pPr>
                <a:endParaRPr lang="en-US" sz="2000" dirty="0" smtClean="0"/>
              </a:p>
              <a:p>
                <a:pPr marL="0" indent="0" algn="just">
                  <a:buNone/>
                </a:pPr>
                <a:r>
                  <a:rPr lang="en-US" sz="2000" dirty="0" smtClean="0"/>
                  <a:t>So, P(A</a:t>
                </a:r>
                <a14:m>
                  <m:oMath xmlns:m="http://schemas.openxmlformats.org/officeDocument/2006/math">
                    <m:r>
                      <a:rPr lang="en-US" sz="2000">
                        <a:latin typeface="Cambria Math"/>
                      </a:rPr>
                      <m:t>∩</m:t>
                    </m:r>
                  </m:oMath>
                </a14:m>
                <a:r>
                  <a:rPr lang="en-US" sz="2000" dirty="0"/>
                  <a:t>B)=P(B/A)/P(A</a:t>
                </a:r>
                <a:r>
                  <a:rPr lang="en-US" sz="2000" dirty="0" smtClean="0"/>
                  <a:t>)=(4/14)/(11/15)=44/210=0.16</a:t>
                </a:r>
              </a:p>
              <a:p>
                <a:pPr marL="0" indent="0" algn="just">
                  <a:buNone/>
                </a:pPr>
                <a:endParaRPr lang="en-US" sz="2000"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524000"/>
                <a:ext cx="8153400" cy="4724400"/>
              </a:xfrm>
              <a:blipFill rotWithShape="1">
                <a:blip r:embed="rId3"/>
                <a:stretch>
                  <a:fillRect l="-823" t="-645" r="-1496" b="-425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 xmlns:p14="http://schemas.microsoft.com/office/powerpoint/2010/main" val="148856786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Multiplication </a:t>
            </a:r>
            <a:r>
              <a:rPr lang="en-US" dirty="0" smtClean="0"/>
              <a:t>Law: Examples</a:t>
            </a:r>
            <a:endParaRPr lang="en-US" dirty="0"/>
          </a:p>
        </p:txBody>
      </p:sp>
      <mc:AlternateContent xmlns:mc="http://schemas.openxmlformats.org/markup-compatibility/2006">
        <mc:Choice xmlns="" xmlns:a14="http://schemas.microsoft.com/office/drawing/2010/main" Requires="a14">
          <p:sp>
            <p:nvSpPr>
              <p:cNvPr id="3" name="Text Placeholder 2"/>
              <p:cNvSpPr>
                <a:spLocks noGrp="1"/>
              </p:cNvSpPr>
              <p:nvPr>
                <p:ph type="body" sz="quarter" idx="13"/>
              </p:nvPr>
            </p:nvSpPr>
            <p:spPr>
              <a:xfrm>
                <a:off x="533400" y="1524000"/>
                <a:ext cx="8382000" cy="4724400"/>
              </a:xfrm>
            </p:spPr>
            <p:txBody>
              <a:bodyPr>
                <a:normAutofit/>
              </a:bodyPr>
              <a:lstStyle/>
              <a:p>
                <a:pPr marL="0" indent="0" algn="just">
                  <a:buNone/>
                </a:pPr>
                <a:r>
                  <a:rPr lang="en-US" sz="2000" b="1" dirty="0" smtClean="0"/>
                  <a:t>Example:</a:t>
                </a:r>
                <a:r>
                  <a:rPr lang="en-US" sz="2000" dirty="0" smtClean="0"/>
                  <a:t> Two cards are drawn from a well-shuffled ordinary deck of 52 cards. Find the probability that they are both aces if the first card is (i) replaced, (ii) not replaced.</a:t>
                </a:r>
              </a:p>
              <a:p>
                <a:pPr marL="0" indent="0" algn="just">
                  <a:buNone/>
                </a:pPr>
                <a:r>
                  <a:rPr lang="en-US" sz="2000" b="1" dirty="0" smtClean="0"/>
                  <a:t>Solution: </a:t>
                </a:r>
                <a:r>
                  <a:rPr lang="en-US" sz="2000" dirty="0" smtClean="0"/>
                  <a:t>Let A=an Ace on first card and B=an Ace on second card</a:t>
                </a:r>
              </a:p>
              <a:p>
                <a:pPr marL="0" indent="0" algn="just">
                  <a:buNone/>
                </a:pPr>
                <a:r>
                  <a:rPr lang="en-US" sz="2000" dirty="0" smtClean="0"/>
                  <a:t>P(Both are Aces)=P(Ace on first and Ace on second)=P(A and B)=P(A</a:t>
                </a:r>
                <a14:m>
                  <m:oMath xmlns:m="http://schemas.openxmlformats.org/officeDocument/2006/math">
                    <m:r>
                      <a:rPr lang="en-US" sz="2000">
                        <a:latin typeface="Cambria Math"/>
                      </a:rPr>
                      <m:t>∩</m:t>
                    </m:r>
                    <m:r>
                      <m:rPr>
                        <m:sty m:val="p"/>
                      </m:rPr>
                      <a:rPr lang="en-US" sz="2000" b="0" i="0" smtClean="0">
                        <a:latin typeface="Cambria Math"/>
                      </a:rPr>
                      <m:t>B</m:t>
                    </m:r>
                    <m:r>
                      <a:rPr lang="en-US" sz="2000" b="0" i="0" smtClean="0">
                        <a:latin typeface="Cambria Math"/>
                      </a:rPr>
                      <m:t>)=?</m:t>
                    </m:r>
                  </m:oMath>
                </a14:m>
                <a:endParaRPr lang="en-US" sz="2000" dirty="0" smtClean="0"/>
              </a:p>
              <a:p>
                <a:pPr marL="0" indent="0" algn="just">
                  <a:buNone/>
                </a:pPr>
                <a:r>
                  <a:rPr lang="en-US" sz="2000" b="1" dirty="0" smtClean="0"/>
                  <a:t>i). In case of replacement, events A and B are independent</a:t>
                </a:r>
              </a:p>
              <a:p>
                <a:pPr marL="0" indent="0" algn="just">
                  <a:buNone/>
                </a:pPr>
                <a:r>
                  <a:rPr lang="en-US" sz="2000" dirty="0" smtClean="0"/>
                  <a:t>So, P(A</a:t>
                </a:r>
                <a14:m>
                  <m:oMath xmlns:m="http://schemas.openxmlformats.org/officeDocument/2006/math">
                    <m:r>
                      <a:rPr lang="en-US" sz="2000">
                        <a:latin typeface="Cambria Math"/>
                      </a:rPr>
                      <m:t>∩</m:t>
                    </m:r>
                  </m:oMath>
                </a14:m>
                <a:r>
                  <a:rPr lang="en-US" sz="2000" dirty="0" smtClean="0"/>
                  <a:t>B)=P(A).P(B)=4/52. 4/52=1/13. 1/13=1/169</a:t>
                </a:r>
              </a:p>
              <a:p>
                <a:pPr marL="0" indent="0" algn="just">
                  <a:buNone/>
                </a:pPr>
                <a:r>
                  <a:rPr lang="en-US" sz="2000" b="1" dirty="0"/>
                  <a:t>i</a:t>
                </a:r>
                <a:r>
                  <a:rPr lang="en-US" sz="2000" b="1" dirty="0" smtClean="0"/>
                  <a:t>i</a:t>
                </a:r>
                <a:r>
                  <a:rPr lang="en-US" sz="2000" b="1" dirty="0"/>
                  <a:t>). </a:t>
                </a:r>
                <a:r>
                  <a:rPr lang="en-US" sz="2000" b="1" dirty="0" smtClean="0"/>
                  <a:t>If the first card is not replaced, then, </a:t>
                </a:r>
                <a:r>
                  <a:rPr lang="en-US" sz="2000" b="1" dirty="0"/>
                  <a:t>events A and B are </a:t>
                </a:r>
                <a:r>
                  <a:rPr lang="en-US" sz="2000" b="1" dirty="0" smtClean="0"/>
                  <a:t>dependent</a:t>
                </a:r>
                <a:endParaRPr lang="en-US" sz="2000" b="1" dirty="0"/>
              </a:p>
              <a:p>
                <a:pPr marL="0" indent="0" algn="just">
                  <a:buNone/>
                </a:pPr>
                <a:r>
                  <a:rPr lang="en-US" sz="2000" dirty="0"/>
                  <a:t>So, </a:t>
                </a:r>
                <a:r>
                  <a:rPr lang="en-US" sz="2000" dirty="0" smtClean="0"/>
                  <a:t>P(both are Aces)=</a:t>
                </a:r>
                <a:r>
                  <a:rPr lang="en-US" sz="2000" dirty="0"/>
                  <a:t>P(Ace on first and Ace on </a:t>
                </a:r>
                <a:r>
                  <a:rPr lang="en-US" sz="2000" dirty="0" smtClean="0"/>
                  <a:t>second given that first card is an Ace)=P(A</a:t>
                </a:r>
                <a14:m>
                  <m:oMath xmlns:m="http://schemas.openxmlformats.org/officeDocument/2006/math">
                    <m:r>
                      <a:rPr lang="en-US" sz="2000">
                        <a:latin typeface="Cambria Math"/>
                      </a:rPr>
                      <m:t>∩</m:t>
                    </m:r>
                  </m:oMath>
                </a14:m>
                <a:r>
                  <a:rPr lang="en-US" sz="2000" dirty="0"/>
                  <a:t>B)=P(A).</a:t>
                </a:r>
                <a:r>
                  <a:rPr lang="en-US" sz="2000" dirty="0" smtClean="0"/>
                  <a:t>P(B/A)=</a:t>
                </a:r>
                <a:r>
                  <a:rPr lang="en-US" sz="2000" dirty="0"/>
                  <a:t>4/52. </a:t>
                </a:r>
                <a:r>
                  <a:rPr lang="en-US" sz="2000" dirty="0" smtClean="0"/>
                  <a:t>3/51=1/13</a:t>
                </a:r>
                <a:r>
                  <a:rPr lang="en-US" sz="2000" dirty="0"/>
                  <a:t>. </a:t>
                </a:r>
                <a:r>
                  <a:rPr lang="en-US" sz="2000" dirty="0" smtClean="0"/>
                  <a:t>1/17=1/221</a:t>
                </a:r>
                <a:endParaRPr lang="en-US" sz="2000" dirty="0"/>
              </a:p>
              <a:p>
                <a:pPr marL="0" indent="0" algn="just">
                  <a:buNone/>
                </a:pPr>
                <a:endParaRPr lang="en-US" sz="2000" dirty="0" smtClean="0"/>
              </a:p>
              <a:p>
                <a:pPr marL="0" indent="0" algn="just">
                  <a:buNone/>
                </a:pPr>
                <a:r>
                  <a:rPr lang="en-US" sz="2000" dirty="0" smtClean="0"/>
                  <a:t>So, P(A</a:t>
                </a:r>
                <a14:m>
                  <m:oMath xmlns:m="http://schemas.openxmlformats.org/officeDocument/2006/math">
                    <m:r>
                      <a:rPr lang="en-US" sz="2000">
                        <a:latin typeface="Cambria Math"/>
                      </a:rPr>
                      <m:t>∩</m:t>
                    </m:r>
                  </m:oMath>
                </a14:m>
                <a:r>
                  <a:rPr lang="en-US" sz="2000" dirty="0"/>
                  <a:t>B)=P(B/A)/P(A</a:t>
                </a:r>
                <a:r>
                  <a:rPr lang="en-US" sz="2000" dirty="0" smtClean="0"/>
                  <a:t>)=(4/14)/(11/15)=44/210=0.16</a:t>
                </a:r>
              </a:p>
              <a:p>
                <a:pPr marL="0" indent="0" algn="just">
                  <a:buNone/>
                </a:pPr>
                <a:endParaRPr lang="en-US" sz="2000"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533400" y="1524000"/>
                <a:ext cx="8382000" cy="4724400"/>
              </a:xfrm>
              <a:blipFill rotWithShape="1">
                <a:blip r:embed="rId3"/>
                <a:stretch>
                  <a:fillRect l="-800" t="-645" r="-1455" b="-271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 xmlns:p14="http://schemas.microsoft.com/office/powerpoint/2010/main" val="170562368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Multiplication </a:t>
            </a:r>
            <a:r>
              <a:rPr lang="en-US" dirty="0" smtClean="0"/>
              <a:t>Law: Examples</a:t>
            </a:r>
            <a:endParaRPr lang="en-US" dirty="0"/>
          </a:p>
        </p:txBody>
      </p:sp>
      <mc:AlternateContent xmlns:mc="http://schemas.openxmlformats.org/markup-compatibility/2006">
        <mc:Choice xmlns="" xmlns:a14="http://schemas.microsoft.com/office/drawing/2010/main" Requires="a14">
          <p:sp>
            <p:nvSpPr>
              <p:cNvPr id="3" name="Text Placeholder 2"/>
              <p:cNvSpPr>
                <a:spLocks noGrp="1"/>
              </p:cNvSpPr>
              <p:nvPr>
                <p:ph type="body" sz="quarter" idx="13"/>
              </p:nvPr>
            </p:nvSpPr>
            <p:spPr>
              <a:xfrm>
                <a:off x="381000" y="1524000"/>
                <a:ext cx="8534400" cy="5181600"/>
              </a:xfrm>
            </p:spPr>
            <p:txBody>
              <a:bodyPr>
                <a:normAutofit/>
              </a:bodyPr>
              <a:lstStyle/>
              <a:p>
                <a:pPr marL="0" indent="0">
                  <a:buNone/>
                </a:pPr>
                <a:r>
                  <a:rPr lang="en-US" sz="2000" b="1" dirty="0" smtClean="0"/>
                  <a:t>Example:</a:t>
                </a:r>
                <a:r>
                  <a:rPr lang="en-US" sz="2000" dirty="0" smtClean="0"/>
                  <a:t> A </a:t>
                </a:r>
                <a:r>
                  <a:rPr lang="en-US" sz="2000" dirty="0"/>
                  <a:t>jar contains 3 red, 5 green, 2 blue and 6 yellow marbles. A marble is chosen at random from the jar. After replacing it, a second marble is chosen. What is the probability of choosing a green and then a yellow marble</a:t>
                </a:r>
                <a:r>
                  <a:rPr lang="en-US" sz="2000" dirty="0" smtClean="0"/>
                  <a:t>?</a:t>
                </a:r>
              </a:p>
              <a:p>
                <a:pPr marL="0" indent="0">
                  <a:buNone/>
                </a:pPr>
                <a:r>
                  <a:rPr lang="en-US" sz="2000" b="1" dirty="0" smtClean="0"/>
                  <a:t>Solution:</a:t>
                </a:r>
              </a:p>
              <a:p>
                <a:pPr marL="0" indent="0">
                  <a:buNone/>
                </a:pPr>
                <a:r>
                  <a:rPr lang="en-US" sz="2000" dirty="0" smtClean="0"/>
                  <a:t>Total marbles=16</a:t>
                </a:r>
              </a:p>
              <a:p>
                <a:pPr marL="0" indent="0">
                  <a:buNone/>
                </a:pPr>
                <a:r>
                  <a:rPr lang="en-US" sz="2000" dirty="0" smtClean="0"/>
                  <a:t>Let A=Green marble</a:t>
                </a:r>
              </a:p>
              <a:p>
                <a:pPr marL="0" indent="0">
                  <a:buNone/>
                </a:pPr>
                <a:r>
                  <a:rPr lang="en-US" sz="2000" dirty="0" smtClean="0"/>
                  <a:t>Let B=Yellow marble</a:t>
                </a:r>
              </a:p>
              <a:p>
                <a:pPr marL="0" indent="0">
                  <a:buNone/>
                </a:pPr>
                <a:r>
                  <a:rPr lang="en-US" sz="2000" dirty="0" smtClean="0"/>
                  <a:t>P(A)=5/16, P(B)=6/16</a:t>
                </a:r>
              </a:p>
              <a:p>
                <a:pPr marL="0" indent="0">
                  <a:buNone/>
                </a:pPr>
                <a:r>
                  <a:rPr lang="en-US" sz="2000" dirty="0" smtClean="0"/>
                  <a:t>P(A Green and then a yellow marble)=P(A and B)=P(A</a:t>
                </a:r>
                <a14:m>
                  <m:oMath xmlns:m="http://schemas.openxmlformats.org/officeDocument/2006/math">
                    <m:r>
                      <a:rPr lang="en-US" sz="2000">
                        <a:latin typeface="Cambria Math"/>
                      </a:rPr>
                      <m:t>∩</m:t>
                    </m:r>
                  </m:oMath>
                </a14:m>
                <a:r>
                  <a:rPr lang="en-US" sz="2000" dirty="0" smtClean="0"/>
                  <a:t>B)=?</a:t>
                </a:r>
              </a:p>
              <a:p>
                <a:pPr marL="0" indent="0">
                  <a:buNone/>
                </a:pPr>
                <a:r>
                  <a:rPr lang="en-US" sz="2000" dirty="0" smtClean="0"/>
                  <a:t>Since A and B are independent events, so, </a:t>
                </a:r>
              </a:p>
              <a:p>
                <a:pPr marL="0" indent="0">
                  <a:buNone/>
                </a:pPr>
                <a:r>
                  <a:rPr lang="en-US" sz="2000" dirty="0"/>
                  <a:t>P(A</a:t>
                </a:r>
                <a14:m>
                  <m:oMath xmlns:m="http://schemas.openxmlformats.org/officeDocument/2006/math">
                    <m:r>
                      <a:rPr lang="en-US" sz="2000">
                        <a:latin typeface="Cambria Math"/>
                      </a:rPr>
                      <m:t>∩</m:t>
                    </m:r>
                  </m:oMath>
                </a14:m>
                <a:r>
                  <a:rPr lang="en-US" sz="2000" dirty="0"/>
                  <a:t>B)=P(A).P(B) </a:t>
                </a:r>
                <a:r>
                  <a:rPr lang="en-US" sz="2000" dirty="0" smtClean="0"/>
                  <a:t>=(5/16). (6/16)=30/256=15/128</a:t>
                </a:r>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381000" y="1524000"/>
                <a:ext cx="8534400" cy="5181600"/>
              </a:xfrm>
              <a:blipFill rotWithShape="1">
                <a:blip r:embed="rId3"/>
                <a:stretch>
                  <a:fillRect l="-786" t="-588" r="-128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 xmlns:p14="http://schemas.microsoft.com/office/powerpoint/2010/main" val="215840188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Multiplication </a:t>
            </a:r>
            <a:r>
              <a:rPr lang="en-US" dirty="0" smtClean="0"/>
              <a:t>Law: Examples</a:t>
            </a:r>
            <a:endParaRPr lang="en-US" dirty="0"/>
          </a:p>
        </p:txBody>
      </p:sp>
      <mc:AlternateContent xmlns:mc="http://schemas.openxmlformats.org/markup-compatibility/2006">
        <mc:Choice xmlns="" xmlns:a14="http://schemas.microsoft.com/office/drawing/2010/main" Requires="a14">
          <p:sp>
            <p:nvSpPr>
              <p:cNvPr id="3" name="Text Placeholder 2"/>
              <p:cNvSpPr>
                <a:spLocks noGrp="1"/>
              </p:cNvSpPr>
              <p:nvPr>
                <p:ph type="body" sz="quarter" idx="13"/>
              </p:nvPr>
            </p:nvSpPr>
            <p:spPr>
              <a:xfrm>
                <a:off x="381000" y="1524000"/>
                <a:ext cx="8534400" cy="5181600"/>
              </a:xfrm>
            </p:spPr>
            <p:txBody>
              <a:bodyPr>
                <a:normAutofit/>
              </a:bodyPr>
              <a:lstStyle/>
              <a:p>
                <a:pPr marL="0" indent="0" algn="just">
                  <a:buNone/>
                </a:pPr>
                <a:r>
                  <a:rPr lang="en-US" sz="2000" b="1" dirty="0" smtClean="0"/>
                  <a:t>Example:</a:t>
                </a:r>
                <a:r>
                  <a:rPr lang="en-US" sz="2000" dirty="0" smtClean="0"/>
                  <a:t> A </a:t>
                </a:r>
                <a:r>
                  <a:rPr lang="en-US" sz="2000" dirty="0"/>
                  <a:t>nationwide survey found that </a:t>
                </a:r>
                <a:r>
                  <a:rPr lang="en-US" sz="2000" dirty="0" smtClean="0"/>
                  <a:t>50% </a:t>
                </a:r>
                <a:r>
                  <a:rPr lang="en-US" sz="2000" dirty="0"/>
                  <a:t>of </a:t>
                </a:r>
                <a:r>
                  <a:rPr lang="en-US" sz="2000" dirty="0" smtClean="0"/>
                  <a:t>the young people in Pakistan like </a:t>
                </a:r>
                <a:r>
                  <a:rPr lang="en-US" sz="2000" dirty="0"/>
                  <a:t>pizza. If 3 people are selected at random, what is the probability that all three like pizza</a:t>
                </a:r>
                <a:r>
                  <a:rPr lang="en-US" sz="2000" dirty="0" smtClean="0"/>
                  <a:t>?</a:t>
                </a:r>
              </a:p>
              <a:p>
                <a:pPr marL="0" indent="0" algn="just">
                  <a:buNone/>
                </a:pPr>
                <a:endParaRPr lang="en-US" sz="2000" b="1" dirty="0" smtClean="0">
                  <a:solidFill>
                    <a:srgbClr val="000000"/>
                  </a:solidFill>
                </a:endParaRPr>
              </a:p>
              <a:p>
                <a:pPr marL="0" indent="0" algn="just">
                  <a:buNone/>
                </a:pPr>
                <a:r>
                  <a:rPr lang="en-US" sz="2000" b="1" dirty="0" smtClean="0">
                    <a:solidFill>
                      <a:srgbClr val="000000"/>
                    </a:solidFill>
                  </a:rPr>
                  <a:t>Solution</a:t>
                </a:r>
                <a:r>
                  <a:rPr lang="en-US" sz="2000" b="1" dirty="0">
                    <a:solidFill>
                      <a:srgbClr val="000000"/>
                    </a:solidFill>
                  </a:rPr>
                  <a:t>: </a:t>
                </a:r>
                <a:endParaRPr lang="en-US" sz="2000" b="1" dirty="0" smtClean="0">
                  <a:solidFill>
                    <a:srgbClr val="000000"/>
                  </a:solidFill>
                </a:endParaRPr>
              </a:p>
              <a:p>
                <a:pPr marL="0" indent="0" algn="just">
                  <a:buNone/>
                </a:pPr>
                <a:r>
                  <a:rPr lang="en-US" sz="2000" dirty="0" smtClean="0">
                    <a:solidFill>
                      <a:srgbClr val="000000"/>
                    </a:solidFill>
                  </a:rPr>
                  <a:t>Let A=First person likes pizza</a:t>
                </a:r>
              </a:p>
              <a:p>
                <a:pPr marL="0" indent="0" algn="just">
                  <a:buNone/>
                </a:pPr>
                <a:r>
                  <a:rPr lang="en-US" sz="2000" dirty="0">
                    <a:solidFill>
                      <a:srgbClr val="000000"/>
                    </a:solidFill>
                  </a:rPr>
                  <a:t>Let </a:t>
                </a:r>
                <a:r>
                  <a:rPr lang="en-US" sz="2000" dirty="0" smtClean="0">
                    <a:solidFill>
                      <a:srgbClr val="000000"/>
                    </a:solidFill>
                  </a:rPr>
                  <a:t>B=Second </a:t>
                </a:r>
                <a:r>
                  <a:rPr lang="en-US" sz="2000" dirty="0">
                    <a:solidFill>
                      <a:srgbClr val="000000"/>
                    </a:solidFill>
                  </a:rPr>
                  <a:t>person likes pizza</a:t>
                </a:r>
              </a:p>
              <a:p>
                <a:pPr marL="0" indent="0" algn="just">
                  <a:buNone/>
                </a:pPr>
                <a:r>
                  <a:rPr lang="en-US" sz="2000" dirty="0" smtClean="0">
                    <a:solidFill>
                      <a:srgbClr val="000000"/>
                    </a:solidFill>
                  </a:rPr>
                  <a:t>Let C=Third </a:t>
                </a:r>
                <a:r>
                  <a:rPr lang="en-US" sz="2000" dirty="0">
                    <a:solidFill>
                      <a:srgbClr val="000000"/>
                    </a:solidFill>
                  </a:rPr>
                  <a:t>person likes </a:t>
                </a:r>
                <a:r>
                  <a:rPr lang="en-US" sz="2000" dirty="0" smtClean="0">
                    <a:solidFill>
                      <a:srgbClr val="000000"/>
                    </a:solidFill>
                  </a:rPr>
                  <a:t>pizza</a:t>
                </a:r>
              </a:p>
              <a:p>
                <a:pPr marL="0" indent="0" algn="just">
                  <a:buNone/>
                </a:pPr>
                <a:endParaRPr lang="en-US" sz="2000" dirty="0" smtClean="0">
                  <a:solidFill>
                    <a:srgbClr val="000000"/>
                  </a:solidFill>
                </a:endParaRPr>
              </a:p>
              <a:p>
                <a:pPr marL="0" indent="0" algn="just">
                  <a:buNone/>
                </a:pPr>
                <a:r>
                  <a:rPr lang="en-US" sz="2000" dirty="0" smtClean="0">
                    <a:solidFill>
                      <a:srgbClr val="000000"/>
                    </a:solidFill>
                  </a:rPr>
                  <a:t>P(all three like pizza)=</a:t>
                </a:r>
                <a:r>
                  <a:rPr lang="en-US" sz="2000" dirty="0"/>
                  <a:t>P(A</a:t>
                </a:r>
                <a14:m>
                  <m:oMath xmlns:m="http://schemas.openxmlformats.org/officeDocument/2006/math">
                    <m:r>
                      <a:rPr lang="en-US" sz="2000">
                        <a:latin typeface="Cambria Math"/>
                      </a:rPr>
                      <m:t>∩</m:t>
                    </m:r>
                  </m:oMath>
                </a14:m>
                <a:r>
                  <a:rPr lang="en-US" sz="2000" dirty="0"/>
                  <a:t>B</a:t>
                </a:r>
                <a14:m>
                  <m:oMath xmlns:m="http://schemas.openxmlformats.org/officeDocument/2006/math">
                    <m:r>
                      <a:rPr lang="en-US" sz="2000">
                        <a:latin typeface="Cambria Math"/>
                      </a:rPr>
                      <m:t>∩</m:t>
                    </m:r>
                  </m:oMath>
                </a14:m>
                <a:r>
                  <a:rPr lang="en-US" sz="2000" dirty="0" smtClean="0"/>
                  <a:t>C)=?</a:t>
                </a:r>
              </a:p>
              <a:p>
                <a:pPr marL="0" indent="0" algn="just">
                  <a:buNone/>
                </a:pPr>
                <a:r>
                  <a:rPr lang="en-US" sz="2000" dirty="0" smtClean="0"/>
                  <a:t>Since A, B and C are independent events, so, </a:t>
                </a:r>
              </a:p>
              <a:p>
                <a:pPr marL="0" indent="0" algn="just">
                  <a:buNone/>
                </a:pPr>
                <a:r>
                  <a:rPr lang="en-US" sz="2000" dirty="0" smtClean="0">
                    <a:solidFill>
                      <a:srgbClr val="000000"/>
                    </a:solidFill>
                  </a:rPr>
                  <a:t>P(all </a:t>
                </a:r>
                <a:r>
                  <a:rPr lang="en-US" sz="2000" dirty="0">
                    <a:solidFill>
                      <a:srgbClr val="000000"/>
                    </a:solidFill>
                  </a:rPr>
                  <a:t>three like pizza)=</a:t>
                </a:r>
                <a:r>
                  <a:rPr lang="en-US" sz="2000" dirty="0"/>
                  <a:t>P(A</a:t>
                </a:r>
                <a14:m>
                  <m:oMath xmlns:m="http://schemas.openxmlformats.org/officeDocument/2006/math">
                    <m:r>
                      <a:rPr lang="en-US" sz="2000">
                        <a:latin typeface="Cambria Math"/>
                      </a:rPr>
                      <m:t>∩</m:t>
                    </m:r>
                  </m:oMath>
                </a14:m>
                <a:r>
                  <a:rPr lang="en-US" sz="2000" dirty="0"/>
                  <a:t>B</a:t>
                </a:r>
                <a14:m>
                  <m:oMath xmlns:m="http://schemas.openxmlformats.org/officeDocument/2006/math">
                    <m:r>
                      <a:rPr lang="en-US" sz="2000">
                        <a:latin typeface="Cambria Math"/>
                      </a:rPr>
                      <m:t>∩</m:t>
                    </m:r>
                  </m:oMath>
                </a14:m>
                <a:r>
                  <a:rPr lang="en-US" sz="2000" dirty="0"/>
                  <a:t>C)=P(A).P(B) .P(C)=(0.5)(0.5)(0.5)=0.125</a:t>
                </a:r>
              </a:p>
              <a:p>
                <a:pPr marL="0" indent="0" algn="just">
                  <a:buNone/>
                </a:pPr>
                <a:endParaRPr lang="en-US" sz="2000" dirty="0" smtClean="0"/>
              </a:p>
              <a:p>
                <a:pPr marL="0" indent="0" algn="just">
                  <a:buNone/>
                </a:pPr>
                <a:endParaRPr lang="en-US" sz="2000" dirty="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381000" y="1524000"/>
                <a:ext cx="8534400" cy="5181600"/>
              </a:xfrm>
              <a:blipFill rotWithShape="1">
                <a:blip r:embed="rId3"/>
                <a:stretch>
                  <a:fillRect l="-786" t="-588" r="-1429" b="-247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 xmlns:p14="http://schemas.microsoft.com/office/powerpoint/2010/main" val="284534180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Multiplication </a:t>
            </a:r>
            <a:r>
              <a:rPr lang="en-US" dirty="0" smtClean="0"/>
              <a:t>Law: Examples</a:t>
            </a:r>
            <a:endParaRPr lang="en-US" dirty="0"/>
          </a:p>
        </p:txBody>
      </p:sp>
      <mc:AlternateContent xmlns:mc="http://schemas.openxmlformats.org/markup-compatibility/2006">
        <mc:Choice xmlns="" xmlns:a14="http://schemas.microsoft.com/office/drawing/2010/main" Requires="a14">
          <p:sp>
            <p:nvSpPr>
              <p:cNvPr id="3" name="Text Placeholder 2"/>
              <p:cNvSpPr>
                <a:spLocks noGrp="1"/>
              </p:cNvSpPr>
              <p:nvPr>
                <p:ph type="body" sz="quarter" idx="13"/>
              </p:nvPr>
            </p:nvSpPr>
            <p:spPr>
              <a:xfrm>
                <a:off x="381000" y="1524000"/>
                <a:ext cx="8534400" cy="5181600"/>
              </a:xfrm>
            </p:spPr>
            <p:txBody>
              <a:bodyPr>
                <a:normAutofit/>
              </a:bodyPr>
              <a:lstStyle/>
              <a:p>
                <a:pPr marL="0" indent="0" algn="just">
                  <a:buNone/>
                </a:pPr>
                <a:r>
                  <a:rPr lang="en-US" sz="2000" b="1" dirty="0" smtClean="0"/>
                  <a:t>Example: </a:t>
                </a:r>
                <a:r>
                  <a:rPr lang="en-US" sz="2000" dirty="0" smtClean="0"/>
                  <a:t>If </a:t>
                </a:r>
                <a:r>
                  <a:rPr lang="en-US" sz="2000" dirty="0"/>
                  <a:t>P(A</a:t>
                </a:r>
                <a:r>
                  <a:rPr lang="en-US" sz="2000" dirty="0" smtClean="0"/>
                  <a:t>)=0.5</a:t>
                </a:r>
                <a:r>
                  <a:rPr lang="en-US" sz="2000" dirty="0"/>
                  <a:t>, P(B</a:t>
                </a:r>
                <a:r>
                  <a:rPr lang="en-US" sz="2000" dirty="0" smtClean="0"/>
                  <a:t>)=0.4</a:t>
                </a:r>
                <a:r>
                  <a:rPr lang="en-US" sz="2000" dirty="0"/>
                  <a:t>, and P(A</a:t>
                </a:r>
                <a14:m>
                  <m:oMath xmlns:m="http://schemas.openxmlformats.org/officeDocument/2006/math">
                    <m:r>
                      <a:rPr lang="en-US" sz="2000">
                        <a:latin typeface="Cambria Math"/>
                      </a:rPr>
                      <m:t>∩</m:t>
                    </m:r>
                  </m:oMath>
                </a14:m>
                <a:r>
                  <a:rPr lang="en-US" sz="2000" dirty="0"/>
                  <a:t>B</a:t>
                </a:r>
                <a:r>
                  <a:rPr lang="en-US" sz="2000" dirty="0" smtClean="0"/>
                  <a:t>)=0.3</a:t>
                </a:r>
              </a:p>
              <a:p>
                <a:pPr algn="just"/>
                <a:r>
                  <a:rPr lang="en-US" sz="2000" dirty="0" smtClean="0"/>
                  <a:t>Calculate </a:t>
                </a:r>
                <a:r>
                  <a:rPr lang="en-US" sz="2000" dirty="0"/>
                  <a:t>P(A|B</a:t>
                </a:r>
                <a:r>
                  <a:rPr lang="en-US" sz="2000" dirty="0" smtClean="0"/>
                  <a:t>)?</a:t>
                </a:r>
              </a:p>
              <a:p>
                <a:pPr algn="just"/>
                <a:r>
                  <a:rPr lang="en-US" sz="2000" dirty="0" smtClean="0"/>
                  <a:t>Are </a:t>
                </a:r>
                <a:r>
                  <a:rPr lang="en-US" sz="2000" dirty="0"/>
                  <a:t>A and B independent? </a:t>
                </a:r>
                <a:endParaRPr lang="en-US" sz="2000" dirty="0" smtClean="0"/>
              </a:p>
              <a:p>
                <a:pPr marL="0" indent="0" algn="just">
                  <a:buNone/>
                </a:pPr>
                <a:r>
                  <a:rPr lang="en-US" sz="2000" b="1" dirty="0" smtClean="0"/>
                  <a:t>Solution:</a:t>
                </a:r>
              </a:p>
              <a:p>
                <a:pPr marL="0" indent="0" algn="just">
                  <a:buNone/>
                </a:pPr>
                <a:r>
                  <a:rPr lang="en-US" sz="2000" dirty="0" smtClean="0"/>
                  <a:t>P(A/B)=</a:t>
                </a:r>
                <a:r>
                  <a:rPr lang="en-US" sz="2000" dirty="0"/>
                  <a:t>P(A</a:t>
                </a:r>
                <a14:m>
                  <m:oMath xmlns:m="http://schemas.openxmlformats.org/officeDocument/2006/math">
                    <m:r>
                      <a:rPr lang="en-US" sz="2000">
                        <a:latin typeface="Cambria Math"/>
                      </a:rPr>
                      <m:t>∩</m:t>
                    </m:r>
                  </m:oMath>
                </a14:m>
                <a:r>
                  <a:rPr lang="en-US" sz="2000" dirty="0"/>
                  <a:t>B</a:t>
                </a:r>
                <a:r>
                  <a:rPr lang="en-US" sz="2000" dirty="0" smtClean="0"/>
                  <a:t>)/P(B)=0.3/0.4=3/4</a:t>
                </a:r>
              </a:p>
              <a:p>
                <a:pPr marL="0" indent="0" algn="just">
                  <a:buNone/>
                </a:pPr>
                <a:r>
                  <a:rPr lang="en-US" sz="2000" dirty="0" smtClean="0"/>
                  <a:t>If A and B are independent then P(A</a:t>
                </a:r>
                <a14:m>
                  <m:oMath xmlns:m="http://schemas.openxmlformats.org/officeDocument/2006/math">
                    <m:r>
                      <a:rPr lang="en-US" sz="2000">
                        <a:latin typeface="Cambria Math"/>
                      </a:rPr>
                      <m:t>∩</m:t>
                    </m:r>
                  </m:oMath>
                </a14:m>
                <a:r>
                  <a:rPr lang="en-US" sz="2000" dirty="0"/>
                  <a:t>B</a:t>
                </a:r>
                <a:r>
                  <a:rPr lang="en-US" sz="2000" dirty="0" smtClean="0"/>
                  <a:t>)=P(A</a:t>
                </a:r>
                <a:r>
                  <a:rPr lang="en-US" sz="2000" dirty="0"/>
                  <a:t>).P(B)</a:t>
                </a:r>
              </a:p>
              <a:p>
                <a:pPr marL="0" indent="0" algn="just">
                  <a:buNone/>
                </a:pPr>
                <a:r>
                  <a:rPr lang="en-US" sz="2000" dirty="0" smtClean="0"/>
                  <a:t>LHS=</a:t>
                </a:r>
                <a:r>
                  <a:rPr lang="en-US" sz="2000" dirty="0"/>
                  <a:t>P(A</a:t>
                </a:r>
                <a14:m>
                  <m:oMath xmlns:m="http://schemas.openxmlformats.org/officeDocument/2006/math">
                    <m:r>
                      <a:rPr lang="en-US" sz="2000">
                        <a:latin typeface="Cambria Math"/>
                      </a:rPr>
                      <m:t>∩</m:t>
                    </m:r>
                  </m:oMath>
                </a14:m>
                <a:r>
                  <a:rPr lang="en-US" sz="2000" dirty="0"/>
                  <a:t>B</a:t>
                </a:r>
                <a:r>
                  <a:rPr lang="en-US" sz="2000" dirty="0" smtClean="0"/>
                  <a:t>)=0.3</a:t>
                </a:r>
              </a:p>
              <a:p>
                <a:pPr marL="0" indent="0" algn="just">
                  <a:buNone/>
                </a:pPr>
                <a:r>
                  <a:rPr lang="en-US" sz="2000" dirty="0" smtClean="0"/>
                  <a:t>RHS=</a:t>
                </a:r>
                <a:r>
                  <a:rPr lang="en-US" sz="2000" dirty="0"/>
                  <a:t> P(A).P(B</a:t>
                </a:r>
                <a:r>
                  <a:rPr lang="en-US" sz="2000" dirty="0" smtClean="0"/>
                  <a:t>)=(0.5)*(0.4)=0.2</a:t>
                </a:r>
              </a:p>
              <a:p>
                <a:pPr marL="0" indent="0" algn="just">
                  <a:buNone/>
                </a:pPr>
                <a:r>
                  <a:rPr lang="en-US" sz="2000" dirty="0" smtClean="0"/>
                  <a:t>Note that LHS</a:t>
                </a:r>
                <a14:m>
                  <m:oMath xmlns:m="http://schemas.openxmlformats.org/officeDocument/2006/math">
                    <m:r>
                      <a:rPr lang="en-US" sz="1800">
                        <a:latin typeface="Cambria Math"/>
                      </a:rPr>
                      <m:t>≠</m:t>
                    </m:r>
                  </m:oMath>
                </a14:m>
                <a:r>
                  <a:rPr lang="en-US" sz="2000" dirty="0" smtClean="0"/>
                  <a:t>RHS</a:t>
                </a:r>
              </a:p>
              <a:p>
                <a:pPr marL="0" indent="0" algn="just">
                  <a:buNone/>
                </a:pPr>
                <a:r>
                  <a:rPr lang="en-US" sz="2000" dirty="0" smtClean="0"/>
                  <a:t>This implies, P(A</a:t>
                </a:r>
                <a14:m>
                  <m:oMath xmlns:m="http://schemas.openxmlformats.org/officeDocument/2006/math">
                    <m:r>
                      <a:rPr lang="en-US" sz="2000">
                        <a:latin typeface="Cambria Math"/>
                      </a:rPr>
                      <m:t>∩</m:t>
                    </m:r>
                  </m:oMath>
                </a14:m>
                <a:r>
                  <a:rPr lang="en-US" sz="2000" dirty="0"/>
                  <a:t>B) </a:t>
                </a:r>
                <a14:m>
                  <m:oMath xmlns:m="http://schemas.openxmlformats.org/officeDocument/2006/math">
                    <m:r>
                      <a:rPr lang="en-US" sz="2000">
                        <a:latin typeface="Cambria Math"/>
                      </a:rPr>
                      <m:t>≠</m:t>
                    </m:r>
                    <m:r>
                      <a:rPr lang="en-US" sz="2000" i="1">
                        <a:latin typeface="Cambria Math"/>
                      </a:rPr>
                      <m:t> </m:t>
                    </m:r>
                  </m:oMath>
                </a14:m>
                <a:r>
                  <a:rPr lang="en-US" sz="2000" dirty="0"/>
                  <a:t>P(A).P(B</a:t>
                </a:r>
                <a:r>
                  <a:rPr lang="en-US" sz="2000" dirty="0" smtClean="0"/>
                  <a:t>)</a:t>
                </a:r>
              </a:p>
              <a:p>
                <a:pPr marL="0" indent="0" algn="just">
                  <a:buNone/>
                </a:pPr>
                <a:endParaRPr lang="en-US" sz="2000" dirty="0"/>
              </a:p>
              <a:p>
                <a:pPr marL="0" indent="0" algn="just">
                  <a:buNone/>
                </a:pPr>
                <a:r>
                  <a:rPr lang="en-US" sz="2000" dirty="0" smtClean="0"/>
                  <a:t>Hence A and B are not independent.</a:t>
                </a:r>
              </a:p>
              <a:p>
                <a:pPr marL="0" indent="0" algn="just">
                  <a:buNone/>
                </a:pPr>
                <a:endParaRPr lang="en-US" sz="2000" dirty="0" smtClean="0"/>
              </a:p>
            </p:txBody>
          </p:sp>
        </mc:Choice>
        <mc:Fallback>
          <p:sp>
            <p:nvSpPr>
              <p:cNvPr id="3" name="Text Placeholder 2"/>
              <p:cNvSpPr>
                <a:spLocks noGrp="1" noRot="1" noChangeAspect="1" noMove="1" noResize="1" noEditPoints="1" noAdjustHandles="1" noChangeArrowheads="1" noChangeShapeType="1" noTextEdit="1"/>
              </p:cNvSpPr>
              <p:nvPr>
                <p:ph type="body" sz="quarter" idx="13"/>
              </p:nvPr>
            </p:nvSpPr>
            <p:spPr>
              <a:xfrm>
                <a:off x="381000" y="1524000"/>
                <a:ext cx="8534400" cy="5181600"/>
              </a:xfrm>
              <a:blipFill rotWithShape="1">
                <a:blip r:embed="rId3"/>
                <a:stretch>
                  <a:fillRect l="-786" t="-58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 xmlns:p14="http://schemas.microsoft.com/office/powerpoint/2010/main" val="418364097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dirty="0" smtClean="0"/>
              <a:t>Let’s review the main concepts:</a:t>
            </a:r>
          </a:p>
          <a:p>
            <a:endParaRPr lang="en-US" sz="2000" dirty="0" smtClean="0"/>
          </a:p>
          <a:p>
            <a:r>
              <a:rPr lang="en-US" sz="2000" dirty="0"/>
              <a:t>Conditional probability</a:t>
            </a:r>
          </a:p>
          <a:p>
            <a:r>
              <a:rPr lang="en-US" sz="2000" dirty="0"/>
              <a:t>Independent and Dependent Events</a:t>
            </a:r>
          </a:p>
          <a:p>
            <a:r>
              <a:rPr lang="en-US" sz="2000" dirty="0"/>
              <a:t>Related </a:t>
            </a:r>
            <a:r>
              <a:rPr lang="en-US" sz="2000" dirty="0" smtClean="0"/>
              <a:t>Examples</a:t>
            </a:r>
            <a:endParaRPr lang="en-US" sz="2000" dirty="0"/>
          </a:p>
          <a:p>
            <a:endParaRPr lang="en-US" sz="2000" dirty="0"/>
          </a:p>
          <a:p>
            <a:endParaRPr lang="en-US" sz="20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 xmlns:p14="http://schemas.microsoft.com/office/powerpoint/2010/main" val="231900003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a:t>
            </a:r>
            <a:endParaRPr lang="en-US" dirty="0"/>
          </a:p>
        </p:txBody>
      </p:sp>
      <p:sp>
        <p:nvSpPr>
          <p:cNvPr id="3" name="Text Placeholder 2"/>
          <p:cNvSpPr>
            <a:spLocks noGrp="1"/>
          </p:cNvSpPr>
          <p:nvPr>
            <p:ph type="body" sz="quarter" idx="13"/>
          </p:nvPr>
        </p:nvSpPr>
        <p:spPr>
          <a:xfrm>
            <a:off x="533400" y="1371600"/>
            <a:ext cx="8153400" cy="4800600"/>
          </a:xfrm>
        </p:spPr>
        <p:txBody>
          <a:bodyPr>
            <a:normAutofit/>
          </a:bodyPr>
          <a:lstStyle/>
          <a:p>
            <a:pPr marL="0" indent="0">
              <a:buNone/>
            </a:pPr>
            <a:r>
              <a:rPr lang="en-US" sz="2000" dirty="0" smtClean="0"/>
              <a:t>In next lecture, we will study:</a:t>
            </a:r>
          </a:p>
          <a:p>
            <a:pPr marL="0" indent="0">
              <a:buNone/>
            </a:pPr>
            <a:endParaRPr lang="en-US" sz="2000" dirty="0"/>
          </a:p>
          <a:p>
            <a:r>
              <a:rPr lang="en-US" sz="2000" dirty="0" smtClean="0"/>
              <a:t>Introduction to Random variables</a:t>
            </a:r>
          </a:p>
          <a:p>
            <a:r>
              <a:rPr lang="en-US" sz="2000" dirty="0" smtClean="0"/>
              <a:t>Discrete </a:t>
            </a:r>
            <a:r>
              <a:rPr lang="en-US" sz="2000" dirty="0" smtClean="0"/>
              <a:t>Random Variables</a:t>
            </a:r>
          </a:p>
          <a:p>
            <a:r>
              <a:rPr lang="en-US" sz="2000" dirty="0" smtClean="0"/>
              <a:t>Continuous Random Variables</a:t>
            </a:r>
          </a:p>
          <a:p>
            <a:r>
              <a:rPr lang="en-US" sz="2000" dirty="0" smtClean="0"/>
              <a:t>Distribution Function</a:t>
            </a:r>
          </a:p>
          <a:p>
            <a:endParaRPr lang="en-US" sz="2000" b="1"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 xmlns:p14="http://schemas.microsoft.com/office/powerpoint/2010/main" val="223757554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3754</TotalTime>
  <Words>525</Words>
  <Application>Microsoft Office PowerPoint</Application>
  <PresentationFormat>On-screen Show (4:3)</PresentationFormat>
  <Paragraphs>113</Paragraphs>
  <Slides>21</Slides>
  <Notes>2</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Custom Design</vt:lpstr>
      <vt:lpstr>Equity</vt:lpstr>
      <vt:lpstr>MTH 161: Introduction To Statistics</vt:lpstr>
      <vt:lpstr>Review of Previous Lecture</vt:lpstr>
      <vt:lpstr>Objectives of Current Lecture</vt:lpstr>
      <vt:lpstr>Probability: Card Example</vt:lpstr>
      <vt:lpstr>Probability: Examples</vt:lpstr>
      <vt:lpstr>Probability: Examples</vt:lpstr>
      <vt:lpstr>Probability: Examples</vt:lpstr>
      <vt:lpstr>Conditional Probability</vt:lpstr>
      <vt:lpstr>Conditional Probability</vt:lpstr>
      <vt:lpstr>Conditional Probability: Examples</vt:lpstr>
      <vt:lpstr>Conditional Probability: Examples</vt:lpstr>
      <vt:lpstr>Conditional Probability: Examples</vt:lpstr>
      <vt:lpstr>Conditional Probability: Examples</vt:lpstr>
      <vt:lpstr>Multiplication Law</vt:lpstr>
      <vt:lpstr>Multiplication Law: Examples</vt:lpstr>
      <vt:lpstr>Multiplication Law: Examples</vt:lpstr>
      <vt:lpstr>Multiplication Law: Examples</vt:lpstr>
      <vt:lpstr>Multiplication Law: Examples</vt:lpstr>
      <vt:lpstr>Multiplication Law: Examples</vt:lpstr>
      <vt:lpstr>Review</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Statistics</dc:title>
  <dc:creator>Dr. Mumtaz Ahmed</dc:creator>
  <cp:lastModifiedBy>vcomsats</cp:lastModifiedBy>
  <cp:revision>563</cp:revision>
  <dcterms:created xsi:type="dcterms:W3CDTF">2006-08-16T00:00:00Z</dcterms:created>
  <dcterms:modified xsi:type="dcterms:W3CDTF">2013-05-16T11:32:31Z</dcterms:modified>
</cp:coreProperties>
</file>