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Default Extension="jpeg" ContentType="image/jpeg"/>
  <Default Extension="emf" ContentType="image/x-emf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  <p:sldMasterId id="2147484370" r:id="rId2"/>
  </p:sldMasterIdLst>
  <p:notesMasterIdLst>
    <p:notesMasterId r:id="rId22"/>
  </p:notesMasterIdLst>
  <p:sldIdLst>
    <p:sldId id="256" r:id="rId3"/>
    <p:sldId id="348" r:id="rId4"/>
    <p:sldId id="516" r:id="rId5"/>
    <p:sldId id="575" r:id="rId6"/>
    <p:sldId id="537" r:id="rId7"/>
    <p:sldId id="567" r:id="rId8"/>
    <p:sldId id="574" r:id="rId9"/>
    <p:sldId id="581" r:id="rId10"/>
    <p:sldId id="582" r:id="rId11"/>
    <p:sldId id="583" r:id="rId12"/>
    <p:sldId id="579" r:id="rId13"/>
    <p:sldId id="584" r:id="rId14"/>
    <p:sldId id="585" r:id="rId15"/>
    <p:sldId id="594" r:id="rId16"/>
    <p:sldId id="517" r:id="rId17"/>
    <p:sldId id="587" r:id="rId18"/>
    <p:sldId id="589" r:id="rId19"/>
    <p:sldId id="600" r:id="rId20"/>
    <p:sldId id="580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 autoAdjust="0"/>
    <p:restoredTop sz="94454" autoAdjust="0"/>
  </p:normalViewPr>
  <p:slideViewPr>
    <p:cSldViewPr>
      <p:cViewPr>
        <p:scale>
          <a:sx n="70" d="100"/>
          <a:sy n="70" d="100"/>
        </p:scale>
        <p:origin x="-1386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46C4B9-6422-4643-B82A-56D922C392C0}" type="datetimeFigureOut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0E1F84-90A1-4CBF-B0DD-133433403AE4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842520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0E1F84-90A1-4CBF-B0DD-133433403AE4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973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3F4F61-2A59-4655-932C-BEB0DC80C290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7814139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4EB26-EEEA-429A-893F-3C3FC80DCA9B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08487930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B9F67A-8052-4D5F-BFEC-203317DFCAC7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596576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ACF377-32F1-4B60-AA33-4DFAD6B9167A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490379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348FDC-6750-4FC8-A72D-8DD80F11ED00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403390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6091F-6165-4DAE-9EF6-09336D37DEA7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486468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FC5AB-80F8-4050-9473-D52BAB3A8C57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434304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AB90-BCE9-464E-8FA8-C61C7919C195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8029964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1D35B7-6515-4C0F-A9C2-65AC1AF5E6A8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8129335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E685B9-EAB6-44E3-8567-107264A52B0C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1767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458B82-DFE7-4034-A18A-0928F2231E94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60749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 b="1"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dirty="0" smtClean="0"/>
              <a:t>Click to edit Master subtitle style</a:t>
            </a:r>
            <a:endParaRPr kumimoji="0" lang="en-US" dirty="0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5D5D23-CCA8-4A26-9A57-E9B625BA2D73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b="1" dirty="0">
                <a:solidFill>
                  <a:srgbClr val="FFFFFF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26C6EE-5D40-480F-A054-FAFFDB2A8BA9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ctr">
              <a:buNone/>
              <a:defRPr sz="4000" b="1" cap="none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dirty="0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9CE608-54B6-4A04-AFA9-49D92AA300CA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D6DE41-2D8D-434B-9BCD-DA3E0B2BF055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3C0153-CA66-4522-A3D8-06C273F898C5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47E19B-3B88-4C6D-9576-5BB76A6DD821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648F8B1-64A4-4DF6-80F4-7F5A844E04A9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 anchor="b" anchorCtr="0"/>
          <a:lstStyle>
            <a:lvl1pPr algn="ctr">
              <a:buNone/>
              <a:defRPr sz="4000"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5240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FBC92-FCEF-4A52-BDB2-CBA644092D1F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5240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E8BAE0-F2E5-4ED9-8968-78EE30F6137A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ctr">
              <a:defRPr b="1">
                <a:solidFill>
                  <a:schemeClr val="tx1"/>
                </a:solidFill>
              </a:defRPr>
            </a:lvl1pPr>
          </a:lstStyle>
          <a:p>
            <a:r>
              <a:rPr kumimoji="0" lang="en-US" dirty="0" smtClean="0"/>
              <a:t>Click to edit Master title style</a:t>
            </a:r>
            <a:endParaRPr kumimoji="0"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3B8B4DA-819C-4E59-8C3D-6552B946B17D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861A-46D8-463C-97F8-01533B204BF0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77E86F-4A75-49B1-84A6-5054BB9C2A82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1A5E53C-43E4-4DE8-863D-E8DE55FFDFD3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600200"/>
            <a:ext cx="8153400" cy="4343400"/>
          </a:xfrm>
        </p:spPr>
        <p:txBody>
          <a:bodyPr>
            <a:normAutofit/>
          </a:bodyPr>
          <a:lstStyle>
            <a:lvl1pPr>
              <a:defRPr sz="2800">
                <a:latin typeface="Times New Roman" pitchFamily="18" charset="0"/>
                <a:cs typeface="Times New Roman" pitchFamily="18" charset="0"/>
              </a:defRPr>
            </a:lvl1pPr>
            <a:lvl2pPr>
              <a:defRPr sz="2400">
                <a:latin typeface="Times New Roman" pitchFamily="18" charset="0"/>
                <a:cs typeface="Times New Roman" pitchFamily="18" charset="0"/>
              </a:defRPr>
            </a:lvl2pPr>
            <a:lvl3pPr>
              <a:defRPr sz="2000">
                <a:latin typeface="Times New Roman" pitchFamily="18" charset="0"/>
                <a:cs typeface="Times New Roman" pitchFamily="18" charset="0"/>
              </a:defRPr>
            </a:lvl3pPr>
            <a:lvl4pPr>
              <a:defRPr sz="1800">
                <a:latin typeface="Times New Roman" pitchFamily="18" charset="0"/>
                <a:cs typeface="Times New Roman" pitchFamily="18" charset="0"/>
              </a:defRPr>
            </a:lvl4pPr>
            <a:lvl5pPr>
              <a:defRPr sz="1800">
                <a:latin typeface="Times New Roman" pitchFamily="18" charset="0"/>
                <a:cs typeface="Times New Roman" pitchFamily="18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latin typeface="Times New Roman" pitchFamily="18" charset="0"/>
                <a:cs typeface="Times New Roman" pitchFamily="18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>
                <a:latin typeface="Times New Roman" pitchFamily="18" charset="0"/>
                <a:cs typeface="Times New Roman" pitchFamily="18" charset="0"/>
              </a:defRPr>
            </a:lvl1pPr>
            <a:lvl2pPr>
              <a:defRPr sz="2000">
                <a:latin typeface="Times New Roman" pitchFamily="18" charset="0"/>
                <a:cs typeface="Times New Roman" pitchFamily="18" charset="0"/>
              </a:defRPr>
            </a:lvl2pPr>
            <a:lvl3pPr>
              <a:defRPr sz="1800">
                <a:latin typeface="Times New Roman" pitchFamily="18" charset="0"/>
                <a:cs typeface="Times New Roman" pitchFamily="18" charset="0"/>
              </a:defRPr>
            </a:lvl3pPr>
            <a:lvl4pPr>
              <a:defRPr sz="1600">
                <a:latin typeface="Times New Roman" pitchFamily="18" charset="0"/>
                <a:cs typeface="Times New Roman" pitchFamily="18" charset="0"/>
              </a:defRPr>
            </a:lvl4pPr>
            <a:lvl5pPr>
              <a:defRPr sz="1600">
                <a:latin typeface="Times New Roman" pitchFamily="18" charset="0"/>
                <a:cs typeface="Times New Roman" pitchFamily="18" charset="0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>
            <a:lvl1pPr algn="ctr">
              <a:defRPr b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09F757-2640-4D19-A641-89C52FBC563B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9E2AC-05D3-4CF5-8E2A-107154C697F0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/>
          </p:nvPr>
        </p:nvSpPr>
        <p:spPr>
          <a:xfrm>
            <a:off x="533400" y="1828800"/>
            <a:ext cx="8153400" cy="3810000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706640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pattFill prst="ltDnDiag">
          <a:fgClr>
            <a:schemeClr val="bg2"/>
          </a:fgClr>
          <a:bgClr>
            <a:schemeClr val="accent3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0DDE46-D9C7-4B28-AE1C-0E1935648D02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682014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000" b="1" kern="1200">
          <a:solidFill>
            <a:schemeClr val="tx1"/>
          </a:solidFill>
          <a:latin typeface="Cambria" pitchFamily="18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D7B4A214-060E-48C2-B70E-F0F24E3EC2BA}" type="datetime1">
              <a:rPr lang="en-US" smtClean="0"/>
              <a:pPr/>
              <a:t>5/16/2013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9C48C77A-E84F-459D-8C05-79F09B661312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71" r:id="rId1"/>
    <p:sldLayoutId id="2147484372" r:id="rId2"/>
    <p:sldLayoutId id="2147484373" r:id="rId3"/>
    <p:sldLayoutId id="2147484374" r:id="rId4"/>
    <p:sldLayoutId id="2147484375" r:id="rId5"/>
    <p:sldLayoutId id="2147484376" r:id="rId6"/>
    <p:sldLayoutId id="2147484377" r:id="rId7"/>
    <p:sldLayoutId id="2147484378" r:id="rId8"/>
    <p:sldLayoutId id="2147484379" r:id="rId9"/>
    <p:sldLayoutId id="2147484380" r:id="rId10"/>
    <p:sldLayoutId id="2147484381" r:id="rId11"/>
    <p:sldLayoutId id="2147484385" r:id="rId12"/>
    <p:sldLayoutId id="2147484386" r:id="rId13"/>
    <p:sldLayoutId id="2147483653" r:id="rId14"/>
    <p:sldLayoutId id="2147484387" r:id="rId15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.v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2.v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4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5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6.vml"/><Relationship Id="rId5" Type="http://schemas.openxmlformats.org/officeDocument/2006/relationships/image" Target="../media/image6.emf"/><Relationship Id="rId4" Type="http://schemas.openxmlformats.org/officeDocument/2006/relationships/image" Target="../media/image5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7.vml"/><Relationship Id="rId5" Type="http://schemas.openxmlformats.org/officeDocument/2006/relationships/image" Target="../media/image12.emf"/><Relationship Id="rId4" Type="http://schemas.openxmlformats.org/officeDocument/2006/relationships/image" Target="../media/image11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8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9.vml"/><Relationship Id="rId4" Type="http://schemas.openxmlformats.org/officeDocument/2006/relationships/image" Target="../media/image1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0.vml"/><Relationship Id="rId4" Type="http://schemas.openxmlformats.org/officeDocument/2006/relationships/image" Target="../media/image1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1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2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3.xml"/><Relationship Id="rId1" Type="http://schemas.openxmlformats.org/officeDocument/2006/relationships/vmlDrawing" Target="../drawings/vmlDrawing13.v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2209800"/>
          </a:xfrm>
        </p:spPr>
        <p:txBody>
          <a:bodyPr>
            <a:normAutofit lnSpcReduction="10000"/>
          </a:bodyPr>
          <a:lstStyle/>
          <a:p>
            <a:r>
              <a:rPr lang="en-US" sz="7100" b="1" dirty="0" smtClean="0"/>
              <a:t>Lecture 18</a:t>
            </a:r>
          </a:p>
          <a:p>
            <a:endParaRPr lang="en-US" sz="3000" dirty="0" smtClean="0"/>
          </a:p>
          <a:p>
            <a:r>
              <a:rPr lang="en-US" sz="3600" dirty="0" smtClean="0"/>
              <a:t>Dr. MUMTAZ AHMED</a:t>
            </a:r>
            <a:endParaRPr lang="en-US" sz="1100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" y="1505930"/>
            <a:ext cx="8991600" cy="1470025"/>
          </a:xfrm>
        </p:spPr>
        <p:txBody>
          <a:bodyPr>
            <a:noAutofit/>
          </a:bodyPr>
          <a:lstStyle/>
          <a:p>
            <a:r>
              <a:rPr lang="en-US" b="1" dirty="0" smtClean="0"/>
              <a:t>MTH 161: Introduction To Statistics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xmlns="" val="42537880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Review of Previous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 last lecture we discussed:</a:t>
            </a:r>
          </a:p>
          <a:p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Describing a Frequency Distribution</a:t>
            </a:r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Introduction to Probability</a:t>
            </a:r>
          </a:p>
          <a:p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Definition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and Basic concepts of probability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89221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1143000"/>
          </a:xfrm>
        </p:spPr>
        <p:txBody>
          <a:bodyPr/>
          <a:lstStyle/>
          <a:p>
            <a:pPr algn="ctr"/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Objectives of Current Lecture</a:t>
            </a:r>
            <a:endParaRPr lang="en-US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676400"/>
            <a:ext cx="8153400" cy="48768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In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the current lecture: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Definition of Probability and its properties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Some basic questions related to probability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Laws of probability</a:t>
            </a:r>
          </a:p>
          <a:p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More examples of 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probability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3703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Probability of an event A:</a:t>
            </a:r>
          </a:p>
          <a:p>
            <a:pPr marL="0" indent="0" algn="just">
              <a:buNone/>
            </a:pPr>
            <a:r>
              <a:rPr lang="en-US" sz="2000" dirty="0" smtClean="0"/>
              <a:t>Let S be a sample space and A be an event in the sample space. Then the probability of occurrence of event A is defined as: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P(A)=Number of sample points in A/ Total number of sample points</a:t>
            </a:r>
          </a:p>
          <a:p>
            <a:pPr marL="0" indent="0" algn="just">
              <a:buNone/>
            </a:pPr>
            <a:r>
              <a:rPr lang="en-US" sz="2000" dirty="0" smtClean="0"/>
              <a:t>Symbolically, P(A</a:t>
            </a:r>
            <a:r>
              <a:rPr lang="en-US" sz="2000" dirty="0"/>
              <a:t>)</a:t>
            </a:r>
            <a:r>
              <a:rPr lang="en-US" sz="2000" dirty="0" smtClean="0"/>
              <a:t>=n(A)/n(S)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b="1" dirty="0" smtClean="0"/>
              <a:t>Properties of Probability of an event:</a:t>
            </a:r>
          </a:p>
          <a:p>
            <a:pPr algn="just"/>
            <a:r>
              <a:rPr lang="en-US" sz="2000" dirty="0" smtClean="0"/>
              <a:t>P(S)=1 for the sure event S</a:t>
            </a:r>
          </a:p>
          <a:p>
            <a:pPr algn="just"/>
            <a:r>
              <a:rPr lang="en-US" sz="2000" dirty="0" smtClean="0"/>
              <a:t>For any event A, 			</a:t>
            </a:r>
          </a:p>
          <a:p>
            <a:pPr algn="just"/>
            <a:r>
              <a:rPr lang="en-US" sz="2000" dirty="0" smtClean="0"/>
              <a:t>If A and B are mutually exclusive events, then P(AUB)=P(A)+P(B)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4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904256"/>
            <a:ext cx="1371600" cy="4297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6820345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Probability: Examples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</a:t>
            </a:r>
            <a:r>
              <a:rPr lang="en-US" sz="2000" dirty="0" smtClean="0"/>
              <a:t> A fair coin is tossed once, Find the probabilities of the following events: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US" sz="2000" dirty="0" smtClean="0"/>
              <a:t>An head occurs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US" sz="2000" dirty="0" smtClean="0"/>
              <a:t>A tail occurs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b="1" dirty="0" smtClean="0"/>
              <a:t>Solution:</a:t>
            </a:r>
            <a:r>
              <a:rPr lang="en-US" sz="2000" dirty="0" smtClean="0"/>
              <a:t> Here </a:t>
            </a:r>
            <a:r>
              <a:rPr lang="en-US" sz="2000" dirty="0"/>
              <a:t>S={H,T}, </a:t>
            </a:r>
            <a:r>
              <a:rPr lang="en-US" sz="2000" dirty="0" smtClean="0"/>
              <a:t>so, n(S</a:t>
            </a:r>
            <a:r>
              <a:rPr lang="en-US" sz="2000" dirty="0"/>
              <a:t>)=2</a:t>
            </a: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Let A be an event representing the occurrence of an Head, i.e. A={H}, n(A)=1</a:t>
            </a:r>
          </a:p>
          <a:p>
            <a:pPr marL="0" indent="0" algn="just">
              <a:buNone/>
            </a:pPr>
            <a:r>
              <a:rPr lang="en-US" sz="2000" dirty="0" smtClean="0"/>
              <a:t>	P(A)=n(A)/n(S)=1/2=0.5 or 50%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Let B be an event </a:t>
            </a:r>
            <a:r>
              <a:rPr lang="en-US" sz="2000" dirty="0"/>
              <a:t>representing the occurrence of </a:t>
            </a:r>
            <a:r>
              <a:rPr lang="en-US" sz="2000" dirty="0" smtClean="0"/>
              <a:t>a Tail, </a:t>
            </a:r>
            <a:r>
              <a:rPr lang="en-US" sz="2000" dirty="0"/>
              <a:t>i.e. </a:t>
            </a:r>
            <a:r>
              <a:rPr lang="en-US" sz="2000" dirty="0" smtClean="0"/>
              <a:t>B={T}, n(B)=</a:t>
            </a:r>
            <a:r>
              <a:rPr lang="en-US" sz="2000" dirty="0"/>
              <a:t>1</a:t>
            </a:r>
          </a:p>
          <a:p>
            <a:pPr marL="0" indent="0" algn="just">
              <a:buNone/>
            </a:pPr>
            <a:r>
              <a:rPr lang="en-US" sz="2000" dirty="0" smtClean="0"/>
              <a:t>	P(B)=n(B)/</a:t>
            </a:r>
            <a:r>
              <a:rPr lang="en-US" sz="2000" dirty="0"/>
              <a:t>n(S)=1/2=0.5 or 50</a:t>
            </a:r>
            <a:r>
              <a:rPr lang="en-US" sz="2000" dirty="0" smtClean="0"/>
              <a:t>%.</a:t>
            </a:r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4835441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Probability: Examples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</a:t>
            </a:r>
            <a:r>
              <a:rPr lang="en-US" sz="2000" dirty="0" smtClean="0"/>
              <a:t> </a:t>
            </a:r>
            <a:r>
              <a:rPr lang="en-US" sz="2000" dirty="0"/>
              <a:t>A fair die is rolled </a:t>
            </a:r>
            <a:r>
              <a:rPr lang="en-US" sz="2000" dirty="0" smtClean="0"/>
              <a:t>once, Find the probabilities of the following events: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US" sz="2000" dirty="0" smtClean="0"/>
              <a:t>An even number occurs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US" sz="2000" dirty="0" smtClean="0"/>
              <a:t>A number greater than 4 occurs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US" sz="2000" dirty="0" smtClean="0"/>
              <a:t>A number greater than 6 occurs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b="1" dirty="0" smtClean="0"/>
              <a:t>Solution:</a:t>
            </a:r>
            <a:r>
              <a:rPr lang="en-US" sz="2000" dirty="0" smtClean="0"/>
              <a:t> Here </a:t>
            </a:r>
            <a:r>
              <a:rPr lang="en-US" sz="2000" dirty="0"/>
              <a:t>S={1,2,3,4,5,6}, n(S)=</a:t>
            </a:r>
            <a:r>
              <a:rPr lang="en-US" sz="2000" dirty="0" smtClean="0"/>
              <a:t>6 </a:t>
            </a:r>
          </a:p>
          <a:p>
            <a:pPr marL="0" indent="0" algn="just">
              <a:buNone/>
            </a:pPr>
            <a:r>
              <a:rPr lang="en-US" sz="2000" b="1" dirty="0" smtClean="0"/>
              <a:t>a). An </a:t>
            </a:r>
            <a:r>
              <a:rPr lang="en-US" sz="2000" b="1" dirty="0"/>
              <a:t>even number occurs</a:t>
            </a:r>
          </a:p>
          <a:p>
            <a:pPr marL="0" indent="0" algn="just">
              <a:buNone/>
            </a:pPr>
            <a:r>
              <a:rPr lang="en-US" sz="2000" dirty="0" smtClean="0"/>
              <a:t>Let A=An even number occurs={2,4,6},  n(A)=3</a:t>
            </a:r>
          </a:p>
          <a:p>
            <a:pPr marL="0" indent="0" algn="just">
              <a:buNone/>
            </a:pPr>
            <a:r>
              <a:rPr lang="en-US" sz="2000" dirty="0" smtClean="0"/>
              <a:t>P(A)=n(A)/n(S)=3/6=1/2=0.5 or 50%</a:t>
            </a:r>
          </a:p>
          <a:p>
            <a:pPr marL="0" indent="0" algn="just">
              <a:buNone/>
            </a:pPr>
            <a:r>
              <a:rPr lang="en-US" sz="2000" b="1" dirty="0" smtClean="0"/>
              <a:t>b). A </a:t>
            </a:r>
            <a:r>
              <a:rPr lang="en-US" sz="2000" b="1" dirty="0"/>
              <a:t>number greater than 4 occurs</a:t>
            </a:r>
          </a:p>
          <a:p>
            <a:pPr marL="0" indent="0" algn="just">
              <a:buNone/>
            </a:pPr>
            <a:r>
              <a:rPr lang="en-US" sz="2000" dirty="0"/>
              <a:t>Let </a:t>
            </a:r>
            <a:r>
              <a:rPr lang="en-US" sz="2000" dirty="0" smtClean="0"/>
              <a:t>B=A number greater than 4 occurs={5,6</a:t>
            </a:r>
            <a:r>
              <a:rPr lang="en-US" sz="2000" dirty="0"/>
              <a:t>},  </a:t>
            </a:r>
            <a:r>
              <a:rPr lang="en-US" sz="2000" dirty="0" smtClean="0"/>
              <a:t>n(B)=2</a:t>
            </a:r>
            <a:endParaRPr lang="en-US" sz="2000" dirty="0"/>
          </a:p>
          <a:p>
            <a:pPr marL="0" indent="0" algn="just">
              <a:buNone/>
            </a:pPr>
            <a:r>
              <a:rPr lang="en-US" sz="2000" dirty="0" smtClean="0"/>
              <a:t>P(B)=n(B)/</a:t>
            </a:r>
            <a:r>
              <a:rPr lang="en-US" sz="2000" dirty="0"/>
              <a:t>n(S</a:t>
            </a:r>
            <a:r>
              <a:rPr lang="en-US" sz="2000" dirty="0" smtClean="0"/>
              <a:t>)=2/6=1/3=0.3333 </a:t>
            </a:r>
            <a:r>
              <a:rPr lang="en-US" sz="2000" dirty="0"/>
              <a:t>or </a:t>
            </a:r>
            <a:r>
              <a:rPr lang="en-US" sz="2000" dirty="0" smtClean="0"/>
              <a:t>33.33%</a:t>
            </a:r>
            <a:endParaRPr lang="en-US" sz="2000" dirty="0"/>
          </a:p>
          <a:p>
            <a:pPr marL="0" indent="0" algn="just">
              <a:buNone/>
            </a:pPr>
            <a:r>
              <a:rPr lang="en-US" sz="2000" b="1" dirty="0" smtClean="0"/>
              <a:t>c). </a:t>
            </a:r>
            <a:r>
              <a:rPr lang="en-US" sz="2000" b="1" dirty="0"/>
              <a:t>A number greater than 6 occurs</a:t>
            </a:r>
            <a:endParaRPr lang="en-US" sz="2000" b="1" dirty="0" smtClean="0"/>
          </a:p>
          <a:p>
            <a:pPr marL="0" indent="0" algn="just">
              <a:buNone/>
            </a:pPr>
            <a:r>
              <a:rPr lang="en-US" sz="2000" dirty="0" smtClean="0"/>
              <a:t>Let C=A number greater than 6 occurs={}, n(C )=0</a:t>
            </a:r>
          </a:p>
          <a:p>
            <a:pPr marL="0" indent="0" algn="just">
              <a:buNone/>
            </a:pPr>
            <a:r>
              <a:rPr lang="en-US" sz="2000" dirty="0" smtClean="0"/>
              <a:t>P(C)=n(C)/</a:t>
            </a:r>
            <a:r>
              <a:rPr lang="en-US" sz="2000" dirty="0"/>
              <a:t>n(S</a:t>
            </a:r>
            <a:r>
              <a:rPr lang="en-US" sz="2000" dirty="0" smtClean="0"/>
              <a:t>)=0/6=0 </a:t>
            </a:r>
            <a:r>
              <a:rPr lang="en-US" sz="2000" dirty="0"/>
              <a:t>or </a:t>
            </a:r>
            <a:r>
              <a:rPr lang="en-US" sz="2000" dirty="0" smtClean="0"/>
              <a:t>0%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802595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Probability: Examples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</a:t>
            </a:r>
            <a:r>
              <a:rPr lang="en-US" sz="2000" dirty="0" smtClean="0"/>
              <a:t> If two fair dice are thrown, what is the probability of getting (i) a double six?  (ii). A sum of 11 or more dots?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b="1" dirty="0" smtClean="0"/>
              <a:t>Solution:</a:t>
            </a:r>
            <a:r>
              <a:rPr lang="en-US" sz="2000" dirty="0" smtClean="0"/>
              <a:t> Here</a:t>
            </a:r>
          </a:p>
          <a:p>
            <a:pPr marL="0" indent="0" algn="just">
              <a:buNone/>
            </a:pPr>
            <a:r>
              <a:rPr lang="en-US" sz="2000" dirty="0" smtClean="0"/>
              <a:t>n(S)=36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Let A=a double six={(6,6)}</a:t>
            </a:r>
          </a:p>
          <a:p>
            <a:pPr marL="0" indent="0" algn="just">
              <a:buNone/>
            </a:pPr>
            <a:r>
              <a:rPr lang="en-US" sz="2000" dirty="0" smtClean="0"/>
              <a:t>n(A)=1</a:t>
            </a:r>
          </a:p>
          <a:p>
            <a:pPr marL="0" indent="0" algn="just">
              <a:buNone/>
            </a:pPr>
            <a:r>
              <a:rPr lang="en-US" sz="2000" dirty="0" smtClean="0"/>
              <a:t>P(A)=1/36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Let B= a sum of 11 or more dots</a:t>
            </a:r>
          </a:p>
          <a:p>
            <a:pPr marL="0" indent="0" algn="just">
              <a:buNone/>
            </a:pPr>
            <a:r>
              <a:rPr lang="en-US" sz="2000" dirty="0" smtClean="0"/>
              <a:t>B={(5,6), (6,5), (6,6)}, n(B)=3</a:t>
            </a:r>
          </a:p>
          <a:p>
            <a:pPr marL="0" indent="0" algn="just">
              <a:buNone/>
            </a:pPr>
            <a:r>
              <a:rPr lang="en-US" sz="2000" dirty="0" smtClean="0"/>
              <a:t>P(B)=3/36</a:t>
            </a:r>
            <a:endParaRPr lang="en-US" sz="2000" dirty="0"/>
          </a:p>
          <a:p>
            <a:pPr marL="0" indent="0" algn="just">
              <a:buNone/>
            </a:pP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7</a:t>
            </a:fld>
            <a:endParaRPr lang="en-US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2554288"/>
            <a:ext cx="4383364" cy="27035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55360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Probability: Examples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</a:t>
            </a:r>
            <a:r>
              <a:rPr lang="en-US" sz="2000" dirty="0" smtClean="0"/>
              <a:t> </a:t>
            </a:r>
            <a:r>
              <a:rPr lang="en-US" sz="2000" dirty="0"/>
              <a:t>A fair </a:t>
            </a:r>
            <a:r>
              <a:rPr lang="en-US" sz="2000" dirty="0" smtClean="0"/>
              <a:t>coin is tossed three times. What is the probability that: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US" sz="2000" dirty="0" smtClean="0"/>
              <a:t>At-least </a:t>
            </a:r>
            <a:r>
              <a:rPr lang="en-US" sz="2000" dirty="0"/>
              <a:t>one head </a:t>
            </a:r>
            <a:r>
              <a:rPr lang="en-US" sz="2000" dirty="0" smtClean="0"/>
              <a:t>appears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US" sz="2000" dirty="0" smtClean="0"/>
              <a:t>More heads than tails appear</a:t>
            </a:r>
          </a:p>
          <a:p>
            <a:pPr marL="457200" indent="-457200" algn="just">
              <a:buFont typeface="+mj-lt"/>
              <a:buAutoNum type="alphaLcParenR"/>
            </a:pPr>
            <a:r>
              <a:rPr lang="en-US" sz="2000" dirty="0" smtClean="0"/>
              <a:t>Exactly two tails appear</a:t>
            </a:r>
          </a:p>
          <a:p>
            <a:pPr marL="0" indent="0" algn="just">
              <a:buNone/>
            </a:pPr>
            <a:r>
              <a:rPr lang="en-US" sz="2000" b="1" dirty="0" smtClean="0"/>
              <a:t>Solution:</a:t>
            </a:r>
            <a:r>
              <a:rPr lang="en-US" sz="2000" dirty="0" smtClean="0"/>
              <a:t> Here </a:t>
            </a:r>
            <a:r>
              <a:rPr lang="en-US" sz="2000" dirty="0"/>
              <a:t>S</a:t>
            </a:r>
            <a:r>
              <a:rPr lang="en-US" sz="2000" dirty="0" smtClean="0"/>
              <a:t>={HHH, HHT, HTH, THH, HTT, THT, TTH, TTT}, </a:t>
            </a:r>
            <a:r>
              <a:rPr lang="en-US" sz="2000" dirty="0"/>
              <a:t>n(S</a:t>
            </a:r>
            <a:r>
              <a:rPr lang="en-US" sz="2000" dirty="0" smtClean="0"/>
              <a:t>)=8 </a:t>
            </a:r>
          </a:p>
          <a:p>
            <a:pPr marL="0" indent="0" algn="just">
              <a:buNone/>
            </a:pPr>
            <a:r>
              <a:rPr lang="en-US" sz="2000" b="1" dirty="0" smtClean="0"/>
              <a:t>a). At-least one </a:t>
            </a:r>
            <a:r>
              <a:rPr lang="en-US" sz="2000" b="1" dirty="0"/>
              <a:t>head appears</a:t>
            </a:r>
          </a:p>
          <a:p>
            <a:pPr marL="0" indent="0" algn="just">
              <a:buNone/>
            </a:pPr>
            <a:r>
              <a:rPr lang="en-US" sz="2000" dirty="0" smtClean="0"/>
              <a:t>Let A=At-least </a:t>
            </a:r>
            <a:r>
              <a:rPr lang="en-US" sz="2000" dirty="0"/>
              <a:t>one head </a:t>
            </a:r>
            <a:r>
              <a:rPr lang="en-US" sz="2000" dirty="0" smtClean="0"/>
              <a:t>appears</a:t>
            </a:r>
            <a:r>
              <a:rPr lang="en-US" sz="2000" dirty="0"/>
              <a:t>={HHH, HHT, HTH, THH, HTT, THT, TTH},  </a:t>
            </a:r>
            <a:r>
              <a:rPr lang="en-US" sz="2000" dirty="0" smtClean="0"/>
              <a:t>n(A)=7</a:t>
            </a:r>
          </a:p>
          <a:p>
            <a:pPr marL="0" indent="0" algn="just">
              <a:buNone/>
            </a:pPr>
            <a:r>
              <a:rPr lang="en-US" sz="2000" dirty="0" smtClean="0"/>
              <a:t>P(A)=n(A)/n(S)=7/8</a:t>
            </a:r>
          </a:p>
          <a:p>
            <a:pPr marL="0" indent="0" algn="just">
              <a:buNone/>
            </a:pPr>
            <a:r>
              <a:rPr lang="en-US" sz="2000" b="1" dirty="0" smtClean="0"/>
              <a:t>b). More </a:t>
            </a:r>
            <a:r>
              <a:rPr lang="en-US" sz="2000" b="1" dirty="0"/>
              <a:t>heads than tails appear</a:t>
            </a:r>
          </a:p>
          <a:p>
            <a:pPr marL="0" indent="0" algn="just">
              <a:buNone/>
            </a:pPr>
            <a:r>
              <a:rPr lang="en-US" sz="2000" dirty="0"/>
              <a:t>Let </a:t>
            </a:r>
            <a:r>
              <a:rPr lang="en-US" sz="2000" dirty="0" smtClean="0"/>
              <a:t>B</a:t>
            </a:r>
            <a:r>
              <a:rPr lang="en-US" sz="2000" dirty="0"/>
              <a:t>= More heads than tails appear ={HHH, HHT, HTH, THH},  </a:t>
            </a:r>
            <a:r>
              <a:rPr lang="en-US" sz="2000" dirty="0" smtClean="0"/>
              <a:t>n(B)=4</a:t>
            </a:r>
            <a:endParaRPr lang="en-US" sz="2000" dirty="0"/>
          </a:p>
          <a:p>
            <a:pPr marL="0" indent="0" algn="just">
              <a:buNone/>
            </a:pPr>
            <a:r>
              <a:rPr lang="en-US" sz="2000" dirty="0" smtClean="0"/>
              <a:t>P(B)=n(B)/n(S)=4/8=1/2=0.5 </a:t>
            </a:r>
            <a:r>
              <a:rPr lang="en-US" sz="2000" dirty="0"/>
              <a:t>or </a:t>
            </a:r>
            <a:r>
              <a:rPr lang="en-US" sz="2000" dirty="0" smtClean="0"/>
              <a:t>50%</a:t>
            </a:r>
            <a:endParaRPr lang="en-US" sz="2000" dirty="0"/>
          </a:p>
          <a:p>
            <a:pPr marL="0" indent="0" algn="just">
              <a:buNone/>
            </a:pPr>
            <a:r>
              <a:rPr lang="en-US" sz="2000" b="1" dirty="0" smtClean="0"/>
              <a:t>c). </a:t>
            </a:r>
            <a:r>
              <a:rPr lang="en-US" sz="2000" b="1" dirty="0"/>
              <a:t>Exactly two tails appear</a:t>
            </a:r>
          </a:p>
          <a:p>
            <a:pPr marL="0" indent="0" algn="just">
              <a:buNone/>
            </a:pPr>
            <a:r>
              <a:rPr lang="en-US" sz="2000" dirty="0"/>
              <a:t>Let C=Exactly two tails </a:t>
            </a:r>
            <a:r>
              <a:rPr lang="en-US" sz="2000" dirty="0" smtClean="0"/>
              <a:t>appear</a:t>
            </a:r>
            <a:r>
              <a:rPr lang="en-US" sz="2000" dirty="0"/>
              <a:t>={HTT, THT, TTH}, </a:t>
            </a:r>
            <a:r>
              <a:rPr lang="en-US" sz="2000" dirty="0" smtClean="0"/>
              <a:t>n(C )=3</a:t>
            </a:r>
          </a:p>
          <a:p>
            <a:pPr marL="0" indent="0" algn="just">
              <a:buNone/>
            </a:pPr>
            <a:r>
              <a:rPr lang="en-US" sz="2000" dirty="0" smtClean="0"/>
              <a:t>P(C)=n(C)/</a:t>
            </a:r>
            <a:r>
              <a:rPr lang="en-US" sz="2000" dirty="0"/>
              <a:t>n(S</a:t>
            </a:r>
            <a:r>
              <a:rPr lang="en-US" sz="2000" dirty="0" smtClean="0"/>
              <a:t>)=3/8</a:t>
            </a: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263258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Probability: Examples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04800" y="1524000"/>
                <a:ext cx="8610600" cy="4724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000" b="1" dirty="0" smtClean="0"/>
                  <a:t>Example:</a:t>
                </a:r>
                <a:r>
                  <a:rPr lang="en-US" sz="2000" dirty="0" smtClean="0"/>
                  <a:t> An employer wishes to hire three people from a group of 15 applicants, 8 men and 3 women, all of whom are equally qualified to fill the position. If he selects the three at random. What is the probability that:</a:t>
                </a:r>
              </a:p>
              <a:p>
                <a:pPr algn="just"/>
                <a:r>
                  <a:rPr lang="en-US" sz="2000" dirty="0" smtClean="0"/>
                  <a:t>All three will be men</a:t>
                </a:r>
              </a:p>
              <a:p>
                <a:pPr marL="0" indent="0" algn="just">
                  <a:buNone/>
                </a:pPr>
                <a:endParaRPr lang="en-US" sz="2000" b="1" dirty="0" smtClean="0"/>
              </a:p>
              <a:p>
                <a:pPr marL="0" indent="0" algn="just">
                  <a:buNone/>
                </a:pPr>
                <a:r>
                  <a:rPr lang="en-US" sz="2000" b="1" dirty="0" smtClean="0"/>
                  <a:t>Solution:</a:t>
                </a:r>
                <a:r>
                  <a:rPr lang="en-US" sz="2000" dirty="0" smtClean="0"/>
                  <a:t> Total number of ways in which three people can be selected out of 15 are: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>
                                  <a:latin typeface="Cambria Math"/>
                                </a:rPr>
                                <m:t>15</m:t>
                              </m:r>
                            </m:e>
                          </m:mr>
                          <m:mr>
                            <m:e>
                              <m:r>
                                <a:rPr lang="en-US" sz="180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en-US" sz="1800">
                        <a:latin typeface="Cambria Math"/>
                      </a:rPr>
                      <m:t>=455</m:t>
                    </m:r>
                  </m:oMath>
                </a14:m>
                <a:r>
                  <a:rPr lang="en-US" sz="2000" dirty="0" smtClean="0"/>
                  <a:t>. so n(S)=455</a:t>
                </a:r>
              </a:p>
              <a:p>
                <a:pPr marL="0" indent="0" algn="just">
                  <a:buNone/>
                </a:pPr>
                <a:r>
                  <a:rPr lang="en-US" sz="2000" b="1" dirty="0" smtClean="0"/>
                  <a:t>a). </a:t>
                </a:r>
                <a:r>
                  <a:rPr lang="en-US" sz="2000" b="1" dirty="0"/>
                  <a:t>All three will be men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Let </a:t>
                </a:r>
                <a:r>
                  <a:rPr lang="en-US" sz="2000" dirty="0"/>
                  <a:t>A= All three will be </a:t>
                </a:r>
                <a:r>
                  <a:rPr lang="en-US" sz="2000" dirty="0" smtClean="0"/>
                  <a:t>men, so</a:t>
                </a:r>
              </a:p>
              <a:p>
                <a:pPr marL="0" indent="0" algn="just">
                  <a:buNone/>
                </a:pPr>
                <a:endParaRPr lang="en-US" sz="2000" b="1" dirty="0" smtClean="0"/>
              </a:p>
              <a:p>
                <a:pPr marL="0" indent="0" algn="just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04800" y="1524000"/>
                <a:ext cx="8610600" cy="4724400"/>
              </a:xfrm>
              <a:blipFill rotWithShape="1">
                <a:blip r:embed="rId3"/>
                <a:stretch>
                  <a:fillRect l="-708" t="-645" r="-1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29578" y="4267200"/>
            <a:ext cx="1882068" cy="838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828800" y="5007017"/>
            <a:ext cx="2938462" cy="15461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76112027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Probability: Examples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304800" y="1524000"/>
                <a:ext cx="8610600" cy="4724400"/>
              </a:xfrm>
            </p:spPr>
            <p:txBody>
              <a:bodyPr>
                <a:normAutofit/>
              </a:bodyPr>
              <a:lstStyle/>
              <a:p>
                <a:pPr marL="0" indent="0" algn="just">
                  <a:buNone/>
                </a:pPr>
                <a:r>
                  <a:rPr lang="en-US" sz="2000" b="1" dirty="0" smtClean="0"/>
                  <a:t>Example:</a:t>
                </a:r>
                <a:r>
                  <a:rPr lang="en-US" sz="2000" dirty="0" smtClean="0"/>
                  <a:t> An employer wishes to hire three people from a group of 15 applicants, 8 men and 3 women, all of whom are equally qualified to fill the position. If he selects the three at random. What is the probability that:</a:t>
                </a:r>
                <a:endParaRPr lang="en-US" sz="2000" dirty="0"/>
              </a:p>
              <a:p>
                <a:pPr algn="just"/>
                <a:r>
                  <a:rPr lang="en-US" sz="2000" dirty="0" smtClean="0"/>
                  <a:t>At-least one will be a women</a:t>
                </a:r>
              </a:p>
              <a:p>
                <a:pPr marL="0" indent="0" algn="just">
                  <a:buNone/>
                </a:pPr>
                <a:r>
                  <a:rPr lang="en-US" sz="2000" b="1" dirty="0" smtClean="0"/>
                  <a:t>Solution:</a:t>
                </a:r>
                <a:r>
                  <a:rPr lang="en-US" sz="2000" dirty="0" smtClean="0"/>
                  <a:t> Total number of ways in which three people can be selected out of 15 are:</a:t>
                </a:r>
                <a14:m>
                  <m:oMath xmlns:m="http://schemas.openxmlformats.org/officeDocument/2006/math">
                    <m:d>
                      <m:dPr>
                        <m:ctrlPr>
                          <a:rPr lang="en-US" sz="1800" i="1">
                            <a:latin typeface="Cambria Math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800" i="1">
                                <a:latin typeface="Cambria Math"/>
                              </a:rPr>
                            </m:ctrlPr>
                          </m:mPr>
                          <m:mr>
                            <m:e>
                              <m:r>
                                <a:rPr lang="en-US" sz="1800">
                                  <a:latin typeface="Cambria Math"/>
                                </a:rPr>
                                <m:t>15</m:t>
                              </m:r>
                            </m:e>
                          </m:mr>
                          <m:mr>
                            <m:e>
                              <m:r>
                                <a:rPr lang="en-US" sz="1800">
                                  <a:latin typeface="Cambria Math"/>
                                </a:rPr>
                                <m:t>3</m:t>
                              </m:r>
                            </m:e>
                          </m:mr>
                        </m:m>
                      </m:e>
                    </m:d>
                    <m:r>
                      <a:rPr lang="en-US" sz="1800">
                        <a:latin typeface="Cambria Math"/>
                      </a:rPr>
                      <m:t>=455</m:t>
                    </m:r>
                  </m:oMath>
                </a14:m>
                <a:r>
                  <a:rPr lang="en-US" sz="2000" dirty="0" smtClean="0"/>
                  <a:t>. so n(S)=455</a:t>
                </a:r>
              </a:p>
              <a:p>
                <a:pPr marL="0" indent="0" algn="just">
                  <a:buNone/>
                </a:pPr>
                <a:r>
                  <a:rPr lang="en-US" sz="2000" b="1" dirty="0" smtClean="0"/>
                  <a:t>b). </a:t>
                </a:r>
                <a:r>
                  <a:rPr lang="en-US" sz="2000" b="1" dirty="0"/>
                  <a:t>At-least one will be a women</a:t>
                </a:r>
              </a:p>
              <a:p>
                <a:pPr marL="0" indent="0" algn="just">
                  <a:buNone/>
                </a:pPr>
                <a:r>
                  <a:rPr lang="en-US" sz="2000" dirty="0" smtClean="0"/>
                  <a:t>Let B</a:t>
                </a:r>
                <a:r>
                  <a:rPr lang="en-US" sz="2000" dirty="0"/>
                  <a:t>= At-least one will be a </a:t>
                </a:r>
                <a:r>
                  <a:rPr lang="en-US" sz="2000" dirty="0" smtClean="0"/>
                  <a:t>women=one or two or three women</a:t>
                </a:r>
              </a:p>
              <a:p>
                <a:pPr marL="0" indent="0" algn="just">
                  <a:buNone/>
                </a:pPr>
                <a:endParaRPr lang="en-US" sz="2000" dirty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304800" y="1524000"/>
                <a:ext cx="8610600" cy="4724400"/>
              </a:xfrm>
              <a:blipFill rotWithShape="1">
                <a:blip r:embed="rId2"/>
                <a:stretch>
                  <a:fillRect l="-708" t="-645" r="-134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10</a:t>
            </a:fld>
            <a:endParaRPr lang="en-US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3401" y="4495801"/>
            <a:ext cx="5791199" cy="7454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5800" y="5241271"/>
            <a:ext cx="5115514" cy="14992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932167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Probability: Examples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458200" cy="4724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2000" b="1" dirty="0" smtClean="0"/>
              <a:t>Example:</a:t>
            </a:r>
            <a:r>
              <a:rPr lang="en-US" sz="2000" dirty="0" smtClean="0"/>
              <a:t> Six white balls and four black balls, which are indistinguishable apart from color, are placed in a bag. If six balls are taken from the bag, find the probability of getting three white and three black balls?</a:t>
            </a:r>
          </a:p>
          <a:p>
            <a:pPr marL="0" indent="0" algn="just">
              <a:buNone/>
            </a:pPr>
            <a:r>
              <a:rPr lang="en-US" sz="2000" b="1" dirty="0" smtClean="0"/>
              <a:t>Solution:</a:t>
            </a:r>
            <a:r>
              <a:rPr lang="en-US" sz="2000" dirty="0" smtClean="0"/>
              <a:t> Total number of possible equally likely outcomes are: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en-US" sz="2000" dirty="0" smtClean="0"/>
              <a:t>Let A=three white and three black balls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11</a:t>
            </a:fld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201675" y="2362200"/>
            <a:ext cx="1789925" cy="7016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953000" y="3048000"/>
            <a:ext cx="2392202" cy="854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3962400"/>
            <a:ext cx="4015896" cy="1635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1102928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Laws of Probability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382000" cy="4724400"/>
          </a:xfrm>
        </p:spPr>
        <p:txBody>
          <a:bodyPr>
            <a:normAutofit/>
          </a:bodyPr>
          <a:lstStyle/>
          <a:p>
            <a:r>
              <a:rPr lang="en-US" sz="2000" dirty="0" smtClean="0"/>
              <a:t>If A is an impossible event then P(A)=0</a:t>
            </a:r>
          </a:p>
          <a:p>
            <a:endParaRPr lang="en-US" sz="2000" dirty="0" smtClean="0"/>
          </a:p>
          <a:p>
            <a:r>
              <a:rPr lang="en-US" sz="2000" dirty="0" smtClean="0"/>
              <a:t>If A’ is complement of an event A relative</a:t>
            </a:r>
          </a:p>
          <a:p>
            <a:pPr marL="0" indent="0">
              <a:buNone/>
            </a:pPr>
            <a:r>
              <a:rPr lang="en-US" sz="2000" dirty="0" smtClean="0"/>
              <a:t> to Sample space S then P(A’)=1-P(A)</a:t>
            </a:r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endParaRPr lang="en-US" sz="2000" dirty="0"/>
          </a:p>
          <a:p>
            <a:pPr marL="0" indent="0">
              <a:buNone/>
            </a:pP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12</a:t>
            </a:fld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3124200" y="3505200"/>
            <a:ext cx="2514600" cy="1828800"/>
            <a:chOff x="5867400" y="2362200"/>
            <a:chExt cx="2514600" cy="1828800"/>
          </a:xfrm>
        </p:grpSpPr>
        <p:sp>
          <p:nvSpPr>
            <p:cNvPr id="5" name="Rectangle 4"/>
            <p:cNvSpPr/>
            <p:nvPr/>
          </p:nvSpPr>
          <p:spPr>
            <a:xfrm>
              <a:off x="5867400" y="2362200"/>
              <a:ext cx="2514600" cy="18288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/>
                <a:t>S</a:t>
              </a:r>
              <a:endParaRPr lang="en-US" dirty="0"/>
            </a:p>
          </p:txBody>
        </p:sp>
        <p:sp>
          <p:nvSpPr>
            <p:cNvPr id="6" name="Oval 5"/>
            <p:cNvSpPr/>
            <p:nvPr/>
          </p:nvSpPr>
          <p:spPr>
            <a:xfrm>
              <a:off x="6629400" y="2743200"/>
              <a:ext cx="1143000" cy="914400"/>
            </a:xfrm>
            <a:prstGeom prst="ellipse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</a:t>
              </a:r>
              <a:endParaRPr 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xmlns="" val="17802563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Laws of Probability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382000" cy="47244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b="1" dirty="0" smtClean="0"/>
                  <a:t>Addition Law: </a:t>
                </a:r>
                <a:r>
                  <a:rPr lang="en-US" sz="2000" dirty="0" smtClean="0"/>
                  <a:t>If A and B are any two events defined in a sample space S then: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P(AUB)=P(A)+P(B)-P(A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dirty="0" smtClean="0"/>
                  <a:t>B)</a:t>
                </a:r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/>
                  <a:t>If A and B are </a:t>
                </a:r>
                <a:r>
                  <a:rPr lang="en-US" sz="2000" dirty="0" smtClean="0"/>
                  <a:t>two Mutually Exclusive events </a:t>
                </a:r>
                <a:r>
                  <a:rPr lang="en-US" sz="2000" dirty="0"/>
                  <a:t>defined in a sample space S then:</a:t>
                </a:r>
              </a:p>
              <a:p>
                <a:pPr marL="0" indent="0">
                  <a:buNone/>
                </a:pPr>
                <a:r>
                  <a:rPr lang="en-US" sz="2000" dirty="0"/>
                  <a:t>P(AUB)=P(A)+</a:t>
                </a:r>
                <a:r>
                  <a:rPr lang="en-US" sz="2000" dirty="0" smtClean="0"/>
                  <a:t>P(B)</a:t>
                </a: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382000" cy="4724400"/>
              </a:xfrm>
              <a:blipFill rotWithShape="1">
                <a:blip r:embed="rId3"/>
                <a:stretch>
                  <a:fillRect l="-800" t="-645" r="-5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095750" y="1981200"/>
            <a:ext cx="3219450" cy="202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7"/>
          <p:cNvGrpSpPr/>
          <p:nvPr/>
        </p:nvGrpSpPr>
        <p:grpSpPr>
          <a:xfrm>
            <a:off x="3352800" y="4800600"/>
            <a:ext cx="4191000" cy="1676400"/>
            <a:chOff x="3352800" y="4800600"/>
            <a:chExt cx="4191000" cy="1676400"/>
          </a:xfrm>
        </p:grpSpPr>
        <p:sp>
          <p:nvSpPr>
            <p:cNvPr id="12" name="Rectangle 11"/>
            <p:cNvSpPr/>
            <p:nvPr/>
          </p:nvSpPr>
          <p:spPr>
            <a:xfrm>
              <a:off x="3352800" y="4800600"/>
              <a:ext cx="4191000" cy="1676400"/>
            </a:xfrm>
            <a:prstGeom prst="rect">
              <a:avLst/>
            </a:prstGeom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r>
                <a:rPr lang="en-US" dirty="0" smtClean="0"/>
                <a:t>S</a:t>
              </a:r>
              <a:endParaRPr lang="en-US" dirty="0"/>
            </a:p>
          </p:txBody>
        </p:sp>
        <p:sp>
          <p:nvSpPr>
            <p:cNvPr id="13" name="Oval 12"/>
            <p:cNvSpPr/>
            <p:nvPr/>
          </p:nvSpPr>
          <p:spPr>
            <a:xfrm>
              <a:off x="4305300" y="5257800"/>
              <a:ext cx="952500" cy="8382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 smtClean="0"/>
                <a:t>A</a:t>
              </a:r>
              <a:endParaRPr lang="en-US" dirty="0"/>
            </a:p>
          </p:txBody>
        </p:sp>
        <p:sp>
          <p:nvSpPr>
            <p:cNvPr id="14" name="Oval 13"/>
            <p:cNvSpPr/>
            <p:nvPr/>
          </p:nvSpPr>
          <p:spPr>
            <a:xfrm>
              <a:off x="5638800" y="5257800"/>
              <a:ext cx="952500" cy="838200"/>
            </a:xfrm>
            <a:prstGeom prst="ellipse">
              <a:avLst/>
            </a:prstGeom>
            <a:solidFill>
              <a:srgbClr val="00B050"/>
            </a:solidFill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r>
                <a:rPr lang="en-US" dirty="0"/>
                <a:t>B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xmlns="" val="66752565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Laws of Probability</a:t>
            </a:r>
            <a:endParaRPr lang="en-US" dirty="0"/>
          </a:p>
        </p:txBody>
      </p:sp>
      <mc:AlternateContent xmlns:mc="http://schemas.openxmlformats.org/markup-compatibility/2006">
        <mc:Choice xmlns:a14="http://schemas.microsoft.com/office/drawing/2010/main" xmlns="" Requires="a14">
          <p:sp>
            <p:nvSpPr>
              <p:cNvPr id="3" name="Text Placeholder 2"/>
              <p:cNvSpPr>
                <a:spLocks noGrp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382000" cy="4724400"/>
              </a:xfrm>
            </p:spPr>
            <p:txBody>
              <a:bodyPr>
                <a:normAutofit/>
              </a:bodyPr>
              <a:lstStyle/>
              <a:p>
                <a:pPr marL="0" indent="0">
                  <a:buNone/>
                </a:pPr>
                <a:r>
                  <a:rPr lang="en-US" sz="2000" b="1" dirty="0" smtClean="0"/>
                  <a:t>Addition Law: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If A, B and C are any three events 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defined in a sample space S then:</a:t>
                </a: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endParaRPr lang="en-US" sz="2000" dirty="0"/>
              </a:p>
              <a:p>
                <a:pPr marL="0" indent="0">
                  <a:buNone/>
                </a:pPr>
                <a:r>
                  <a:rPr lang="en-US" sz="2000" dirty="0" smtClean="0"/>
                  <a:t>P(AUB)=P(A)+P(B)+P(C)-P(A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dirty="0" smtClean="0"/>
                  <a:t>B)</a:t>
                </a:r>
                <a:r>
                  <a:rPr lang="en-US" sz="2000" dirty="0"/>
                  <a:t> -</a:t>
                </a:r>
                <a:r>
                  <a:rPr lang="en-US" sz="2000" dirty="0" smtClean="0"/>
                  <a:t>P(B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dirty="0" smtClean="0"/>
                  <a:t>C) </a:t>
                </a:r>
                <a:r>
                  <a:rPr lang="en-US" sz="2000" dirty="0"/>
                  <a:t>-</a:t>
                </a:r>
                <a:r>
                  <a:rPr lang="en-US" sz="2000" dirty="0" smtClean="0"/>
                  <a:t>P(C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dirty="0" smtClean="0"/>
                  <a:t>A) +P(A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dirty="0"/>
                  <a:t>B</a:t>
                </a:r>
                <a14:m>
                  <m:oMath xmlns:m="http://schemas.openxmlformats.org/officeDocument/2006/math">
                    <m:r>
                      <a:rPr lang="en-US" sz="2000">
                        <a:latin typeface="Cambria Math"/>
                      </a:rPr>
                      <m:t>∩</m:t>
                    </m:r>
                  </m:oMath>
                </a14:m>
                <a:r>
                  <a:rPr lang="en-US" sz="2000" dirty="0" smtClean="0"/>
                  <a:t>C</a:t>
                </a:r>
                <a:r>
                  <a:rPr lang="en-US" sz="2000" dirty="0"/>
                  <a:t>)</a:t>
                </a:r>
              </a:p>
              <a:p>
                <a:pPr marL="0" indent="0">
                  <a:buNone/>
                </a:pPr>
                <a:endParaRPr lang="en-US" sz="2000" dirty="0" smtClean="0"/>
              </a:p>
              <a:p>
                <a:pPr marL="0" indent="0">
                  <a:buNone/>
                </a:pPr>
                <a:r>
                  <a:rPr lang="en-US" sz="2000" b="1" dirty="0" smtClean="0"/>
                  <a:t>If </a:t>
                </a:r>
                <a:r>
                  <a:rPr lang="en-US" sz="2000" b="1" dirty="0"/>
                  <a:t>A and B are </a:t>
                </a:r>
                <a:r>
                  <a:rPr lang="en-US" sz="2000" b="1" dirty="0" smtClean="0"/>
                  <a:t>two Mutually Exclusive events </a:t>
                </a:r>
                <a:r>
                  <a:rPr lang="en-US" sz="2000" b="1" dirty="0"/>
                  <a:t>defined in a sample space S then:</a:t>
                </a:r>
              </a:p>
              <a:p>
                <a:pPr marL="0" indent="0">
                  <a:buNone/>
                </a:pPr>
                <a:r>
                  <a:rPr lang="en-US" sz="2000" dirty="0" smtClean="0"/>
                  <a:t>P(AUBUC)=</a:t>
                </a:r>
                <a:r>
                  <a:rPr lang="en-US" sz="2000" dirty="0"/>
                  <a:t>P(A)+</a:t>
                </a:r>
                <a:r>
                  <a:rPr lang="en-US" sz="2000" dirty="0" smtClean="0"/>
                  <a:t>P(B)+P(C)</a:t>
                </a:r>
                <a:endParaRPr lang="en-US" sz="2000" dirty="0"/>
              </a:p>
              <a:p>
                <a:pPr marL="0" indent="0">
                  <a:buNone/>
                </a:pPr>
                <a:endParaRPr lang="en-US" sz="2000" dirty="0" smtClean="0"/>
              </a:p>
            </p:txBody>
          </p:sp>
        </mc:Choice>
        <mc:Fallback>
          <p:sp>
            <p:nvSpPr>
              <p:cNvPr id="3" name="Tex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13"/>
              </p:nvPr>
            </p:nvSpPr>
            <p:spPr>
              <a:xfrm>
                <a:off x="533400" y="1524000"/>
                <a:ext cx="8382000" cy="4724400"/>
              </a:xfrm>
              <a:blipFill rotWithShape="1">
                <a:blip r:embed="rId3"/>
                <a:stretch>
                  <a:fillRect l="-800" t="-645" b="-59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14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33925" y="1295400"/>
            <a:ext cx="4410075" cy="288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9620407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Structure of a Deck of Playing Cards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81000" y="1524000"/>
            <a:ext cx="8305800" cy="5105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Total Cards in an ordinary deck: 52</a:t>
            </a:r>
          </a:p>
          <a:p>
            <a:pPr marL="0" indent="0">
              <a:buNone/>
            </a:pPr>
            <a:r>
              <a:rPr lang="en-US" sz="2000" dirty="0" smtClean="0"/>
              <a:t>Total Suits: 4	</a:t>
            </a:r>
            <a:r>
              <a:rPr lang="en-US" sz="2000" b="1" dirty="0" smtClean="0"/>
              <a:t>Spades </a:t>
            </a:r>
            <a:r>
              <a:rPr lang="en-US" sz="2000" b="1" dirty="0"/>
              <a:t>(♠</a:t>
            </a:r>
            <a:r>
              <a:rPr lang="en-US" sz="2000" b="1" dirty="0" smtClean="0"/>
              <a:t>),</a:t>
            </a:r>
            <a:r>
              <a:rPr lang="en-US" sz="2000" dirty="0" smtClean="0"/>
              <a:t> </a:t>
            </a:r>
            <a:r>
              <a:rPr lang="en-US" sz="2000" b="1" dirty="0">
                <a:solidFill>
                  <a:srgbClr val="FF0000"/>
                </a:solidFill>
              </a:rPr>
              <a:t>Hearts (♥), Diamonds (♦)</a:t>
            </a:r>
            <a:r>
              <a:rPr lang="en-US" sz="2000" dirty="0"/>
              <a:t>, </a:t>
            </a:r>
            <a:r>
              <a:rPr lang="en-US" sz="2000" b="1" dirty="0"/>
              <a:t>Clubs (♣)</a:t>
            </a:r>
            <a:endParaRPr lang="en-US" sz="2000" b="1" dirty="0" smtClean="0"/>
          </a:p>
          <a:p>
            <a:pPr marL="0" indent="0">
              <a:buNone/>
            </a:pPr>
            <a:r>
              <a:rPr lang="en-US" sz="2000" dirty="0" smtClean="0"/>
              <a:t>Cards in each suit: 13</a:t>
            </a:r>
          </a:p>
          <a:p>
            <a:pPr marL="0" indent="0">
              <a:buNone/>
            </a:pPr>
            <a:r>
              <a:rPr lang="en-US" sz="2000" dirty="0"/>
              <a:t>Face values of 13 cards in each suit are:</a:t>
            </a:r>
          </a:p>
          <a:p>
            <a:pPr marL="0" indent="0">
              <a:buNone/>
            </a:pPr>
            <a:r>
              <a:rPr lang="en-US" sz="2000" dirty="0"/>
              <a:t>Ace, 2, 3, 4, 5, 6, 7, 8, 9, 10, Jack, Queen and </a:t>
            </a:r>
            <a:r>
              <a:rPr lang="en-US" sz="2000" dirty="0" smtClean="0"/>
              <a:t>King</a:t>
            </a:r>
          </a:p>
          <a:p>
            <a:pPr marL="0" indent="0">
              <a:buNone/>
            </a:pPr>
            <a:endParaRPr lang="en-US" sz="2000" dirty="0" smtClean="0"/>
          </a:p>
          <a:p>
            <a:pPr marL="0" indent="0">
              <a:buNone/>
            </a:pPr>
            <a:r>
              <a:rPr lang="en-US" sz="2000" b="1" dirty="0" smtClean="0"/>
              <a:t>Clubs </a:t>
            </a:r>
            <a:r>
              <a:rPr lang="en-US" sz="2000" b="1" dirty="0"/>
              <a:t>(♣) </a:t>
            </a:r>
            <a:endParaRPr lang="en-US" sz="2000" b="1" dirty="0" smtClean="0"/>
          </a:p>
          <a:p>
            <a:pPr marL="0" indent="0">
              <a:buNone/>
            </a:pPr>
            <a:endParaRPr lang="en-US" sz="2000" b="1" dirty="0" smtClean="0"/>
          </a:p>
          <a:p>
            <a:pPr marL="0" indent="0">
              <a:buNone/>
            </a:pPr>
            <a:r>
              <a:rPr lang="en-US" sz="2000" b="1" dirty="0" smtClean="0"/>
              <a:t>Spades </a:t>
            </a:r>
            <a:r>
              <a:rPr lang="en-US" sz="2000" b="1" dirty="0"/>
              <a:t>(♠</a:t>
            </a:r>
            <a:r>
              <a:rPr lang="en-US" sz="2000" b="1" dirty="0" smtClean="0"/>
              <a:t>)</a:t>
            </a:r>
            <a:endParaRPr lang="en-US" sz="2000" dirty="0" smtClean="0"/>
          </a:p>
          <a:p>
            <a:pPr marL="0" indent="0">
              <a:buNone/>
            </a:pPr>
            <a:endParaRPr lang="en-US" sz="20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FF0000"/>
                </a:solidFill>
              </a:rPr>
              <a:t>Hearts </a:t>
            </a:r>
            <a:r>
              <a:rPr lang="en-US" sz="2000" b="1" dirty="0">
                <a:solidFill>
                  <a:srgbClr val="FF0000"/>
                </a:solidFill>
              </a:rPr>
              <a:t>(♥</a:t>
            </a:r>
            <a:r>
              <a:rPr lang="en-US" sz="2000" b="1" dirty="0" smtClean="0">
                <a:solidFill>
                  <a:srgbClr val="FF0000"/>
                </a:solidFill>
              </a:rPr>
              <a:t>)</a:t>
            </a:r>
          </a:p>
          <a:p>
            <a:pPr marL="0" indent="0">
              <a:buNone/>
            </a:pPr>
            <a:endParaRPr lang="en-US" sz="2000" b="1" dirty="0">
              <a:solidFill>
                <a:srgbClr val="FF0000"/>
              </a:solidFill>
            </a:endParaRPr>
          </a:p>
          <a:p>
            <a:pPr marL="0" indent="0">
              <a:buNone/>
            </a:pPr>
            <a:r>
              <a:rPr lang="en-US" sz="2000" b="1" dirty="0" smtClean="0">
                <a:solidFill>
                  <a:srgbClr val="FF0000"/>
                </a:solidFill>
              </a:rPr>
              <a:t>Diamonds </a:t>
            </a:r>
            <a:r>
              <a:rPr lang="en-US" sz="2000" b="1" dirty="0">
                <a:solidFill>
                  <a:srgbClr val="FF0000"/>
                </a:solidFill>
              </a:rPr>
              <a:t>(♦)</a:t>
            </a:r>
            <a:endParaRPr lang="en-US" sz="2000" b="1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15</a:t>
            </a:fld>
            <a:endParaRPr lang="en-US"/>
          </a:p>
        </p:txBody>
      </p:sp>
      <p:pic>
        <p:nvPicPr>
          <p:cNvPr id="5122" name="Picture 2" descr="C:\Users\Asia Cup 2012\Pictures\classic-playing-card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028825" y="3505200"/>
            <a:ext cx="6962775" cy="32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5380686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Structure of a Deck of Playing Cards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Honor Cards are: Ace, 10, Jack, Queen and King</a:t>
            </a:r>
          </a:p>
          <a:p>
            <a:pPr marL="0" indent="0">
              <a:buNone/>
            </a:pPr>
            <a:r>
              <a:rPr lang="en-US" sz="2000" dirty="0" smtClean="0"/>
              <a:t>Face Cards are: Jack, Queen, King</a:t>
            </a:r>
          </a:p>
          <a:p>
            <a:pPr marL="0" indent="0">
              <a:buNone/>
            </a:pPr>
            <a:r>
              <a:rPr lang="en-US" sz="2000" dirty="0" smtClean="0"/>
              <a:t>Popular Games of Cards are: Bridge and Poker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16</a:t>
            </a:fld>
            <a:endParaRPr lang="en-US"/>
          </a:p>
        </p:txBody>
      </p:sp>
      <p:pic>
        <p:nvPicPr>
          <p:cNvPr id="5122" name="Picture 2" descr="C:\Users\Asia Cup 2012\Pictures\classic-playing-cards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625" y="3048000"/>
            <a:ext cx="9048750" cy="3733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58634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Probability: </a:t>
            </a:r>
            <a:r>
              <a:rPr lang="en-US" dirty="0" smtClean="0"/>
              <a:t>Card Example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381000" y="1524000"/>
            <a:ext cx="8534400" cy="5181600"/>
          </a:xfrm>
        </p:spPr>
        <p:txBody>
          <a:bodyPr>
            <a:normAutofit lnSpcReduction="10000"/>
          </a:bodyPr>
          <a:lstStyle/>
          <a:p>
            <a:pPr marL="0" indent="0" algn="just">
              <a:buNone/>
            </a:pPr>
            <a:r>
              <a:rPr lang="en-US" sz="2000" b="1" dirty="0"/>
              <a:t>Example:</a:t>
            </a:r>
            <a:r>
              <a:rPr lang="en-US" sz="2000" dirty="0"/>
              <a:t> </a:t>
            </a:r>
            <a:r>
              <a:rPr lang="en-US" sz="2000" dirty="0" smtClean="0"/>
              <a:t>If a card is drawn from an ordinary deck of 52 playing cards, find the </a:t>
            </a:r>
            <a:r>
              <a:rPr lang="en-US" sz="2000" dirty="0"/>
              <a:t>probability </a:t>
            </a:r>
            <a:r>
              <a:rPr lang="en-US" sz="2000" dirty="0" smtClean="0"/>
              <a:t>that:  a. It is a red card	b. Card is a diamond  c. Card is a 10  d. Card is a king  e. A face card</a:t>
            </a:r>
          </a:p>
          <a:p>
            <a:pPr marL="0" indent="0" algn="just">
              <a:buNone/>
            </a:pPr>
            <a:r>
              <a:rPr lang="en-US" sz="2000" b="1" dirty="0" smtClean="0"/>
              <a:t>Solution</a:t>
            </a:r>
            <a:r>
              <a:rPr lang="en-US" sz="2000" b="1" dirty="0"/>
              <a:t>:</a:t>
            </a:r>
            <a:r>
              <a:rPr lang="en-US" sz="2000" dirty="0"/>
              <a:t> </a:t>
            </a:r>
            <a:r>
              <a:rPr lang="en-US" sz="2000" dirty="0" smtClean="0"/>
              <a:t>Since total playing cards are 52, So, n(S)=52</a:t>
            </a:r>
            <a:endParaRPr lang="en-US" sz="2000" dirty="0"/>
          </a:p>
          <a:p>
            <a:pPr marL="0" indent="0" algn="just">
              <a:buNone/>
            </a:pPr>
            <a:r>
              <a:rPr lang="en-US" sz="2000" b="1" dirty="0"/>
              <a:t>a). </a:t>
            </a:r>
            <a:r>
              <a:rPr lang="en-US" sz="2000" b="1" dirty="0" smtClean="0"/>
              <a:t>A red Card</a:t>
            </a:r>
            <a:endParaRPr lang="en-US" sz="2000" b="1" dirty="0"/>
          </a:p>
          <a:p>
            <a:pPr marL="0" indent="0" algn="just">
              <a:buNone/>
            </a:pPr>
            <a:r>
              <a:rPr lang="en-US" sz="2000" dirty="0"/>
              <a:t>Let </a:t>
            </a:r>
            <a:r>
              <a:rPr lang="en-US" sz="2000" dirty="0" smtClean="0"/>
              <a:t>A=A red card,  </a:t>
            </a:r>
            <a:r>
              <a:rPr lang="en-US" sz="2000" dirty="0"/>
              <a:t>n(A</a:t>
            </a:r>
            <a:r>
              <a:rPr lang="en-US" sz="2000" dirty="0" smtClean="0"/>
              <a:t>)=26, 	P(A</a:t>
            </a:r>
            <a:r>
              <a:rPr lang="en-US" sz="2000" dirty="0"/>
              <a:t>)=n(A)/n(S</a:t>
            </a:r>
            <a:r>
              <a:rPr lang="en-US" sz="2000" dirty="0" smtClean="0"/>
              <a:t>)=26/52=1/2</a:t>
            </a:r>
            <a:endParaRPr lang="en-US" sz="2000" dirty="0"/>
          </a:p>
          <a:p>
            <a:pPr marL="0" indent="0" algn="just">
              <a:buNone/>
            </a:pPr>
            <a:r>
              <a:rPr lang="en-US" sz="2000" b="1" dirty="0"/>
              <a:t>b). </a:t>
            </a:r>
            <a:r>
              <a:rPr lang="en-US" sz="2000" b="1" dirty="0" smtClean="0"/>
              <a:t>Card is a diamond</a:t>
            </a:r>
            <a:endParaRPr lang="en-US" sz="2000" b="1" dirty="0"/>
          </a:p>
          <a:p>
            <a:pPr marL="0" indent="0" algn="just">
              <a:buNone/>
            </a:pPr>
            <a:r>
              <a:rPr lang="en-US" sz="2000" dirty="0"/>
              <a:t>Let B= </a:t>
            </a:r>
            <a:r>
              <a:rPr lang="en-US" sz="2000" dirty="0" smtClean="0"/>
              <a:t>Card is a diamond,  </a:t>
            </a:r>
            <a:r>
              <a:rPr lang="en-US" sz="2000" dirty="0"/>
              <a:t>n(B</a:t>
            </a:r>
            <a:r>
              <a:rPr lang="en-US" sz="2000" dirty="0" smtClean="0"/>
              <a:t>)=13, 	P(B</a:t>
            </a:r>
            <a:r>
              <a:rPr lang="en-US" sz="2000" dirty="0"/>
              <a:t>)=n(B)/n(S</a:t>
            </a:r>
            <a:r>
              <a:rPr lang="en-US" sz="2000" dirty="0" smtClean="0"/>
              <a:t>)=13/52=1/4</a:t>
            </a:r>
            <a:endParaRPr lang="en-US" sz="2000" dirty="0"/>
          </a:p>
          <a:p>
            <a:pPr marL="0" indent="0" algn="just">
              <a:buNone/>
            </a:pPr>
            <a:r>
              <a:rPr lang="en-US" sz="2000" b="1" dirty="0"/>
              <a:t>c). </a:t>
            </a:r>
            <a:r>
              <a:rPr lang="en-US" sz="2000" b="1" dirty="0" smtClean="0"/>
              <a:t>Card is a ten</a:t>
            </a:r>
            <a:endParaRPr lang="en-US" sz="2000" b="1" dirty="0"/>
          </a:p>
          <a:p>
            <a:pPr marL="0" indent="0" algn="just">
              <a:buNone/>
            </a:pPr>
            <a:r>
              <a:rPr lang="en-US" sz="2000" dirty="0"/>
              <a:t>Let </a:t>
            </a:r>
            <a:r>
              <a:rPr lang="en-US" sz="2000" dirty="0" smtClean="0"/>
              <a:t>C=Card is a ten,  </a:t>
            </a:r>
            <a:r>
              <a:rPr lang="en-US" sz="2000" dirty="0"/>
              <a:t>n(C )=</a:t>
            </a:r>
            <a:r>
              <a:rPr lang="en-US" sz="2000" dirty="0" smtClean="0"/>
              <a:t>3, 	P(C</a:t>
            </a:r>
            <a:r>
              <a:rPr lang="en-US" sz="2000" dirty="0"/>
              <a:t>)=n(C)/n(S</a:t>
            </a:r>
            <a:r>
              <a:rPr lang="en-US" sz="2000" dirty="0" smtClean="0"/>
              <a:t>)=4/52=1/13</a:t>
            </a:r>
          </a:p>
          <a:p>
            <a:pPr marL="0" indent="0" algn="just">
              <a:buNone/>
            </a:pPr>
            <a:r>
              <a:rPr lang="en-US" sz="2000" b="1" dirty="0" smtClean="0"/>
              <a:t>d). Card is a King</a:t>
            </a:r>
            <a:endParaRPr lang="en-US" sz="2000" b="1" dirty="0"/>
          </a:p>
          <a:p>
            <a:pPr marL="0" indent="0" algn="just">
              <a:buNone/>
            </a:pPr>
            <a:r>
              <a:rPr lang="en-US" sz="2000" dirty="0"/>
              <a:t>Let </a:t>
            </a:r>
            <a:r>
              <a:rPr lang="en-US" sz="2000" dirty="0" smtClean="0"/>
              <a:t>D=Card </a:t>
            </a:r>
            <a:r>
              <a:rPr lang="en-US" sz="2000" dirty="0"/>
              <a:t>is a </a:t>
            </a:r>
            <a:r>
              <a:rPr lang="en-US" sz="2000" dirty="0" smtClean="0"/>
              <a:t>King,  n(D )=4, </a:t>
            </a:r>
            <a:r>
              <a:rPr lang="en-US" sz="2000" dirty="0"/>
              <a:t>	</a:t>
            </a:r>
            <a:r>
              <a:rPr lang="en-US" sz="2000" dirty="0" smtClean="0"/>
              <a:t>P(D)=n(D)/</a:t>
            </a:r>
            <a:r>
              <a:rPr lang="en-US" sz="2000" dirty="0"/>
              <a:t>n(S)=4/52=1/13</a:t>
            </a:r>
          </a:p>
          <a:p>
            <a:pPr marL="0" indent="0" algn="just">
              <a:buNone/>
            </a:pPr>
            <a:r>
              <a:rPr lang="en-US" sz="2000" b="1" dirty="0" smtClean="0"/>
              <a:t>e). A face card</a:t>
            </a:r>
            <a:endParaRPr lang="en-US" sz="2000" b="1" dirty="0"/>
          </a:p>
          <a:p>
            <a:pPr marL="0" indent="0" algn="just">
              <a:buNone/>
            </a:pPr>
            <a:r>
              <a:rPr lang="en-US" sz="2000" dirty="0"/>
              <a:t>Let </a:t>
            </a:r>
            <a:r>
              <a:rPr lang="en-US" sz="2000" dirty="0" smtClean="0"/>
              <a:t>E=A face card,  n(E )=12, </a:t>
            </a:r>
            <a:r>
              <a:rPr lang="en-US" sz="2000" dirty="0"/>
              <a:t>	</a:t>
            </a:r>
            <a:r>
              <a:rPr lang="en-US" sz="2000" dirty="0" smtClean="0"/>
              <a:t>P(E)=n(E)/</a:t>
            </a:r>
            <a:r>
              <a:rPr lang="en-US" sz="2000" dirty="0"/>
              <a:t>n(S</a:t>
            </a:r>
            <a:r>
              <a:rPr lang="en-US" sz="2000" dirty="0" smtClean="0"/>
              <a:t>)=12/52=3/13</a:t>
            </a:r>
            <a:endParaRPr lang="en-US" sz="2000" dirty="0"/>
          </a:p>
          <a:p>
            <a:pPr marL="0" indent="0" algn="just">
              <a:buNone/>
            </a:pPr>
            <a:endParaRPr lang="en-US" sz="20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895307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524000"/>
            <a:ext cx="8153400" cy="47244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Let’s review the main concepts:</a:t>
            </a:r>
          </a:p>
          <a:p>
            <a:endParaRPr lang="en-US" sz="2000" dirty="0" smtClean="0"/>
          </a:p>
          <a:p>
            <a:r>
              <a:rPr lang="en-US" sz="2000" dirty="0" smtClean="0"/>
              <a:t>Definition of Probability and its properties</a:t>
            </a:r>
          </a:p>
          <a:p>
            <a:r>
              <a:rPr lang="en-US" sz="2000" dirty="0" smtClean="0"/>
              <a:t>Some basic questions related to probability</a:t>
            </a:r>
          </a:p>
          <a:p>
            <a:r>
              <a:rPr lang="en-US" sz="2000" dirty="0" smtClean="0"/>
              <a:t>Laws </a:t>
            </a:r>
            <a:r>
              <a:rPr lang="en-US" sz="2000" dirty="0"/>
              <a:t>of probability</a:t>
            </a:r>
          </a:p>
          <a:p>
            <a:r>
              <a:rPr lang="en-US" sz="2000" dirty="0"/>
              <a:t>More examples of </a:t>
            </a:r>
            <a:r>
              <a:rPr lang="en-US" sz="2000" dirty="0" smtClean="0"/>
              <a:t>probability</a:t>
            </a:r>
            <a:endParaRPr lang="en-US" sz="2000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190000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Lecture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3"/>
          </p:nvPr>
        </p:nvSpPr>
        <p:spPr>
          <a:xfrm>
            <a:off x="533400" y="1371600"/>
            <a:ext cx="8153400" cy="48006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 smtClean="0"/>
              <a:t>In next lecture, we will study:</a:t>
            </a:r>
          </a:p>
          <a:p>
            <a:endParaRPr lang="en-US" sz="2000" b="1" dirty="0" smtClean="0"/>
          </a:p>
          <a:p>
            <a:r>
              <a:rPr lang="en-US" sz="2000" dirty="0" smtClean="0"/>
              <a:t>Conditional probability</a:t>
            </a:r>
          </a:p>
          <a:p>
            <a:r>
              <a:rPr lang="en-US" sz="2000" dirty="0" smtClean="0"/>
              <a:t>Independent and Dependent Events</a:t>
            </a:r>
          </a:p>
          <a:p>
            <a:r>
              <a:rPr lang="en-US" sz="2000" smtClean="0"/>
              <a:t>Related Examples</a:t>
            </a:r>
            <a:endParaRPr lang="en-US" sz="200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375755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3549</TotalTime>
  <Words>838</Words>
  <Application>Microsoft Office PowerPoint</Application>
  <PresentationFormat>On-screen Show (4:3)</PresentationFormat>
  <Paragraphs>174</Paragraphs>
  <Slides>19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19</vt:i4>
      </vt:variant>
    </vt:vector>
  </HeadingPairs>
  <TitlesOfParts>
    <vt:vector size="21" baseType="lpstr">
      <vt:lpstr>Custom Design</vt:lpstr>
      <vt:lpstr>Equity</vt:lpstr>
      <vt:lpstr>MTH 161: Introduction To Statistics</vt:lpstr>
      <vt:lpstr>Review of Previous Lecture</vt:lpstr>
      <vt:lpstr>Objectives of Current Lecture</vt:lpstr>
      <vt:lpstr>Probability</vt:lpstr>
      <vt:lpstr>Probability: Examples</vt:lpstr>
      <vt:lpstr>Probability: Examples</vt:lpstr>
      <vt:lpstr>Probability: Examples</vt:lpstr>
      <vt:lpstr>Probability: Examples</vt:lpstr>
      <vt:lpstr>Probability: Examples</vt:lpstr>
      <vt:lpstr>Probability: Examples</vt:lpstr>
      <vt:lpstr>Probability: Examples</vt:lpstr>
      <vt:lpstr>Laws of Probability</vt:lpstr>
      <vt:lpstr>Laws of Probability</vt:lpstr>
      <vt:lpstr>Laws of Probability</vt:lpstr>
      <vt:lpstr>Structure of a Deck of Playing Cards</vt:lpstr>
      <vt:lpstr>Structure of a Deck of Playing Cards</vt:lpstr>
      <vt:lpstr>Probability: Card Example</vt:lpstr>
      <vt:lpstr>Review</vt:lpstr>
      <vt:lpstr>Next Lecture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Introduction To Statistics</dc:title>
  <dc:creator>Dr. Mumtaz Ahmed</dc:creator>
  <cp:lastModifiedBy>vcomsats</cp:lastModifiedBy>
  <cp:revision>536</cp:revision>
  <dcterms:created xsi:type="dcterms:W3CDTF">2006-08-16T00:00:00Z</dcterms:created>
  <dcterms:modified xsi:type="dcterms:W3CDTF">2013-05-16T09:57:17Z</dcterms:modified>
</cp:coreProperties>
</file>