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30"/>
  </p:notesMasterIdLst>
  <p:sldIdLst>
    <p:sldId id="256" r:id="rId3"/>
    <p:sldId id="348" r:id="rId4"/>
    <p:sldId id="516" r:id="rId5"/>
    <p:sldId id="581" r:id="rId6"/>
    <p:sldId id="582" r:id="rId7"/>
    <p:sldId id="527" r:id="rId8"/>
    <p:sldId id="531" r:id="rId9"/>
    <p:sldId id="558" r:id="rId10"/>
    <p:sldId id="559" r:id="rId11"/>
    <p:sldId id="560" r:id="rId12"/>
    <p:sldId id="561" r:id="rId13"/>
    <p:sldId id="532" r:id="rId14"/>
    <p:sldId id="562" r:id="rId15"/>
    <p:sldId id="533" r:id="rId16"/>
    <p:sldId id="563" r:id="rId17"/>
    <p:sldId id="534" r:id="rId18"/>
    <p:sldId id="564" r:id="rId19"/>
    <p:sldId id="565" r:id="rId20"/>
    <p:sldId id="535" r:id="rId21"/>
    <p:sldId id="566" r:id="rId22"/>
    <p:sldId id="536" r:id="rId23"/>
    <p:sldId id="576" r:id="rId24"/>
    <p:sldId id="577" r:id="rId25"/>
    <p:sldId id="578" r:id="rId26"/>
    <p:sldId id="517" r:id="rId27"/>
    <p:sldId id="451" r:id="rId28"/>
    <p:sldId id="5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54" autoAdjust="0"/>
  </p:normalViewPr>
  <p:slideViewPr>
    <p:cSldViewPr>
      <p:cViewPr>
        <p:scale>
          <a:sx n="40" d="100"/>
          <a:sy n="40" d="100"/>
        </p:scale>
        <p:origin x="-1555" y="-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413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4879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657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9037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03390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864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3430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9964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3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176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6074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17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253788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Relation b/w central moments and moments about origin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Moment Ratios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Skewness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Kurtosis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/>
              <a:t>Describing a Frequency Distribution</a:t>
            </a:r>
          </a:p>
          <a:p>
            <a:r>
              <a:rPr lang="en-US" sz="2000" b="1" dirty="0" smtClean="0"/>
              <a:t>Introduction to Probability</a:t>
            </a:r>
          </a:p>
          <a:p>
            <a:r>
              <a:rPr lang="en-US" sz="2000" b="1" dirty="0" smtClean="0"/>
              <a:t>Definition and Basic concepts of probability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7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Describing a Frequency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To describe the major characteristics of a frequency distribution, we need to calculate the following five quantities: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The total number of observations in the data.</a:t>
            </a:r>
          </a:p>
          <a:p>
            <a:pPr algn="just"/>
            <a:r>
              <a:rPr lang="en-US" sz="2000" dirty="0" smtClean="0"/>
              <a:t>A measure of central tendency (e.g. mean, median etc.) that provides the information about the center or average value.</a:t>
            </a:r>
          </a:p>
          <a:p>
            <a:pPr algn="just"/>
            <a:r>
              <a:rPr lang="en-US" sz="2000" dirty="0" smtClean="0"/>
              <a:t>A measure of dispersion (e.g. variance, SD etc.) that indicates the spread of the data.</a:t>
            </a:r>
          </a:p>
          <a:p>
            <a:pPr algn="just"/>
            <a:r>
              <a:rPr lang="en-US" sz="2000" dirty="0" smtClean="0"/>
              <a:t>A measure of skewness that shows lack of symmetry in frequency distribution.</a:t>
            </a:r>
          </a:p>
          <a:p>
            <a:pPr algn="just"/>
            <a:r>
              <a:rPr lang="en-US" sz="2000" dirty="0" smtClean="0"/>
              <a:t>A measure of kurtosis that gives information about its </a:t>
            </a:r>
            <a:r>
              <a:rPr lang="en-US" sz="2000" dirty="0" err="1" smtClean="0"/>
              <a:t>peakedness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36878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Describing a Frequency Distribution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It is interesting to note that all these quantities can be derived from the first four moments.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For example, </a:t>
            </a:r>
          </a:p>
          <a:p>
            <a:pPr algn="just"/>
            <a:r>
              <a:rPr lang="en-US" sz="2000" dirty="0" smtClean="0"/>
              <a:t>The first moment about zero is the arithmetic mean</a:t>
            </a:r>
          </a:p>
          <a:p>
            <a:pPr algn="just"/>
            <a:r>
              <a:rPr lang="en-US" sz="2000" dirty="0" smtClean="0"/>
              <a:t>The second moment about mean is the variance.</a:t>
            </a:r>
          </a:p>
          <a:p>
            <a:pPr algn="just"/>
            <a:r>
              <a:rPr lang="en-US" sz="2000" dirty="0" smtClean="0"/>
              <a:t>The third standardized </a:t>
            </a:r>
            <a:r>
              <a:rPr lang="en-US" sz="2000" smtClean="0"/>
              <a:t>moment is </a:t>
            </a:r>
            <a:r>
              <a:rPr lang="en-US" sz="2000" dirty="0" smtClean="0"/>
              <a:t>a measure of skewness.</a:t>
            </a:r>
          </a:p>
          <a:p>
            <a:pPr algn="just"/>
            <a:r>
              <a:rPr lang="en-US" sz="2000" dirty="0" smtClean="0"/>
              <a:t>The fourth standardized moment is used to measure kurtosis.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Thus first four moments play a key role in describing frequency distributions.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39246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000" dirty="0"/>
              <a:t>Probability (or </a:t>
            </a:r>
            <a:r>
              <a:rPr lang="en-US" sz="2000" dirty="0" smtClean="0"/>
              <a:t>likelihood) </a:t>
            </a:r>
            <a:r>
              <a:rPr lang="en-US" sz="2000" dirty="0"/>
              <a:t>is a measure or estimation of how likely it is that something will happen or that a statement is </a:t>
            </a:r>
            <a:r>
              <a:rPr lang="en-US" sz="2000" dirty="0" smtClean="0"/>
              <a:t>true.</a:t>
            </a:r>
          </a:p>
          <a:p>
            <a:pPr marL="0" indent="0" algn="just">
              <a:buNone/>
            </a:pPr>
            <a:r>
              <a:rPr lang="en-US" sz="2000" dirty="0" smtClean="0"/>
              <a:t>For example, it is very likely to rain today or I have a fair chance of passing annual examination or A will probably win a prize etc.</a:t>
            </a:r>
          </a:p>
          <a:p>
            <a:pPr marL="0" indent="0" algn="just">
              <a:buNone/>
            </a:pPr>
            <a:r>
              <a:rPr lang="en-US" sz="2000" dirty="0" smtClean="0"/>
              <a:t>In each of these statements the natural state of likelihood is expressed.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Probabilities </a:t>
            </a:r>
            <a:r>
              <a:rPr lang="en-US" sz="2000" dirty="0"/>
              <a:t>are given a value between 0 (0% chance or </a:t>
            </a:r>
            <a:r>
              <a:rPr lang="en-US" sz="2000" i="1" dirty="0"/>
              <a:t>will not happen</a:t>
            </a:r>
            <a:r>
              <a:rPr lang="en-US" sz="2000" dirty="0"/>
              <a:t>) and 1 (100% chance or </a:t>
            </a:r>
            <a:r>
              <a:rPr lang="en-US" sz="2000" i="1" dirty="0"/>
              <a:t>will happen</a:t>
            </a:r>
            <a:r>
              <a:rPr lang="en-US" sz="2000" dirty="0" smtClean="0"/>
              <a:t>).</a:t>
            </a:r>
            <a:r>
              <a:rPr lang="en-US" sz="2000" baseline="30000" dirty="0"/>
              <a:t> </a:t>
            </a:r>
            <a:r>
              <a:rPr lang="en-US" sz="2000" dirty="0" smtClean="0"/>
              <a:t>The </a:t>
            </a:r>
            <a:r>
              <a:rPr lang="en-US" sz="2000" dirty="0"/>
              <a:t>higher the degree of probability, the more likely the event is to happen, or, in a longer series of samples, the greater the number of times such event is expected to happen</a:t>
            </a:r>
            <a:r>
              <a:rPr lang="en-US" sz="2000" dirty="0" smtClean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Probability is </a:t>
            </a:r>
            <a:r>
              <a:rPr lang="en-US" sz="2000" dirty="0"/>
              <a:t>used widely in </a:t>
            </a:r>
            <a:r>
              <a:rPr lang="en-US" sz="2000" dirty="0" smtClean="0"/>
              <a:t>different fields such as: mathematics</a:t>
            </a:r>
            <a:r>
              <a:rPr lang="en-US" sz="2000" dirty="0"/>
              <a:t>, statistics, </a:t>
            </a:r>
            <a:r>
              <a:rPr lang="en-US" sz="2000" dirty="0" smtClean="0"/>
              <a:t>economics, management, finance</a:t>
            </a:r>
            <a:r>
              <a:rPr lang="en-US" sz="2000" dirty="0"/>
              <a:t>, </a:t>
            </a:r>
            <a:r>
              <a:rPr lang="en-US" sz="2000" dirty="0" smtClean="0"/>
              <a:t>operation research, sociology, psychology, astronomy, physics, engineering, gambling and</a:t>
            </a:r>
            <a:r>
              <a:rPr lang="en-US" sz="2000" dirty="0"/>
              <a:t> artificial intelligence/machine learning </a:t>
            </a:r>
            <a:r>
              <a:rPr lang="en-US" sz="2000" dirty="0" smtClean="0"/>
              <a:t>to</a:t>
            </a:r>
            <a:r>
              <a:rPr lang="en-US" sz="2000" dirty="0"/>
              <a:t>, for example, draw inferences about the expected frequency of events.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34074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Probability theory is best understood through the application of the modern set theory.</a:t>
            </a:r>
          </a:p>
          <a:p>
            <a:pPr marL="0" indent="0" algn="just">
              <a:buNone/>
            </a:pPr>
            <a:r>
              <a:rPr lang="en-US" sz="2000" dirty="0" smtClean="0"/>
              <a:t>So first we are presenting some basic concepts, notations and operations of set theory that are relevant to probability.</a:t>
            </a:r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544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382000" cy="5181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A set is a well-defined collection of or list of distinct objects.</a:t>
            </a:r>
          </a:p>
          <a:p>
            <a:pPr marL="0" indent="0" algn="just">
              <a:buNone/>
            </a:pPr>
            <a:r>
              <a:rPr lang="en-US" sz="2000" dirty="0" smtClean="0"/>
              <a:t>For example:</a:t>
            </a:r>
          </a:p>
          <a:p>
            <a:pPr algn="just"/>
            <a:r>
              <a:rPr lang="en-US" sz="2000" dirty="0" smtClean="0"/>
              <a:t>A group of students</a:t>
            </a:r>
          </a:p>
          <a:p>
            <a:pPr algn="just"/>
            <a:r>
              <a:rPr lang="en-US" sz="2000" dirty="0" smtClean="0"/>
              <a:t>Number of books in a library</a:t>
            </a:r>
          </a:p>
          <a:p>
            <a:pPr algn="just"/>
            <a:r>
              <a:rPr lang="en-US" sz="2000" dirty="0" smtClean="0"/>
              <a:t>Integers between 1and 100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US" sz="2000" dirty="0" smtClean="0"/>
              <a:t>The objects that are in a set are called members or elements on that set.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Sets are usually denoted by capital letters such as A, B, C, Z </a:t>
            </a:r>
            <a:r>
              <a:rPr lang="en-US" sz="2000" dirty="0" err="1" smtClean="0"/>
              <a:t>etc</a:t>
            </a:r>
            <a:r>
              <a:rPr lang="en-US" sz="2000" dirty="0" smtClean="0"/>
              <a:t>, while their elements are represented by small letters such as a, b, c and z etc.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Elements are enclosed by braces to represent a set, e.g.</a:t>
            </a:r>
          </a:p>
          <a:p>
            <a:pPr marL="0" indent="0" algn="just">
              <a:buNone/>
            </a:pPr>
            <a:r>
              <a:rPr lang="en-US" sz="2000" dirty="0" smtClean="0"/>
              <a:t>	A={</a:t>
            </a:r>
            <a:r>
              <a:rPr lang="en-US" sz="2000" dirty="0" err="1" smtClean="0"/>
              <a:t>a,b,c,z</a:t>
            </a:r>
            <a:r>
              <a:rPr lang="en-US" sz="2000" dirty="0" smtClean="0"/>
              <a:t>}	or	B={1,2,3,4,5}</a:t>
            </a:r>
          </a:p>
          <a:p>
            <a:pPr marL="0" indent="0" algn="just"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05903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5181600"/>
              </a:xfrm>
            </p:spPr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:r>
                  <a:rPr lang="en-US" sz="1800" dirty="0" smtClean="0"/>
                  <a:t>If x is an element of a set A, we write,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/>
                  <a:t>, which is read as ‘x belongs to A’ or ‘x is in A’.</a:t>
                </a:r>
              </a:p>
              <a:p>
                <a:pPr marL="0" indent="0" algn="just">
                  <a:buNone/>
                </a:pPr>
                <a:r>
                  <a:rPr lang="en-US" sz="1800" dirty="0"/>
                  <a:t>If x is </a:t>
                </a:r>
                <a:r>
                  <a:rPr lang="en-US" sz="1800" dirty="0" smtClean="0"/>
                  <a:t>not an </a:t>
                </a:r>
                <a:r>
                  <a:rPr lang="en-US" sz="1800" dirty="0"/>
                  <a:t>element of a set A, we write,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   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/>
                      <m:t>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/>
                  <a:t>, which is read as ‘x belongs to A’ or ‘x </a:t>
                </a:r>
                <a:r>
                  <a:rPr lang="en-US" sz="1800" dirty="0" smtClean="0"/>
                  <a:t>is </a:t>
                </a:r>
                <a:r>
                  <a:rPr lang="en-US" sz="1800" dirty="0"/>
                  <a:t>in A</a:t>
                </a:r>
                <a:r>
                  <a:rPr lang="en-US" sz="1800" dirty="0" smtClean="0"/>
                  <a:t>’.</a:t>
                </a:r>
              </a:p>
              <a:p>
                <a:pPr marL="0" indent="0" algn="just">
                  <a:buNone/>
                </a:pPr>
                <a:endParaRPr lang="en-US" sz="1800" b="1" dirty="0" smtClean="0"/>
              </a:p>
              <a:p>
                <a:pPr marL="0" indent="0" algn="just">
                  <a:buNone/>
                </a:pPr>
                <a:r>
                  <a:rPr lang="en-US" sz="1800" b="1" dirty="0" smtClean="0"/>
                  <a:t>Null or Empty Set:</a:t>
                </a:r>
                <a:r>
                  <a:rPr lang="en-US" sz="1800" dirty="0" smtClean="0"/>
                  <a:t> A set containing no elements, denoted by </a:t>
                </a:r>
                <a:r>
                  <a:rPr lang="az-Cyrl-AZ" sz="1800" dirty="0" smtClean="0"/>
                  <a:t>Ф</a:t>
                </a:r>
                <a:r>
                  <a:rPr lang="en-US" sz="1800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en-US" sz="1800" dirty="0" smtClean="0"/>
                  <a:t>Note: {0} is not an empty set instead it has an element ‘0’.</a:t>
                </a:r>
              </a:p>
              <a:p>
                <a:pPr marL="0" indent="0" algn="just">
                  <a:buNone/>
                </a:pPr>
                <a:endParaRPr lang="en-US" sz="1800" b="1" dirty="0" smtClean="0"/>
              </a:p>
              <a:p>
                <a:pPr marL="0" indent="0" algn="just">
                  <a:buNone/>
                </a:pPr>
                <a:r>
                  <a:rPr lang="en-US" sz="1800" b="1" dirty="0" smtClean="0"/>
                  <a:t>Singleton or Unit Set:</a:t>
                </a:r>
                <a:r>
                  <a:rPr lang="en-US" sz="1800" dirty="0" smtClean="0"/>
                  <a:t> A set containing only one element.</a:t>
                </a:r>
              </a:p>
              <a:p>
                <a:pPr marL="0" indent="0" algn="just">
                  <a:buNone/>
                </a:pPr>
                <a:endParaRPr lang="en-US" sz="1800" dirty="0" smtClean="0"/>
              </a:p>
              <a:p>
                <a:pPr marL="0" indent="0" algn="just">
                  <a:buNone/>
                </a:pPr>
                <a:r>
                  <a:rPr lang="en-US" sz="1800" b="1" dirty="0" smtClean="0"/>
                  <a:t>Representation of a Set:</a:t>
                </a:r>
              </a:p>
              <a:p>
                <a:pPr marL="0" indent="0" algn="just">
                  <a:buNone/>
                </a:pPr>
                <a:r>
                  <a:rPr lang="en-US" sz="1800" dirty="0" smtClean="0"/>
                  <a:t>A={x| x is an odd number and x&lt;12}</a:t>
                </a:r>
              </a:p>
              <a:p>
                <a:pPr marL="0" indent="0" algn="just">
                  <a:buNone/>
                </a:pPr>
                <a:r>
                  <a:rPr lang="en-US" sz="1800" dirty="0" smtClean="0"/>
                  <a:t>B={x| x is a month of the year}</a:t>
                </a:r>
              </a:p>
              <a:p>
                <a:pPr marL="0" indent="0" algn="just">
                  <a:buNone/>
                </a:pPr>
                <a:r>
                  <a:rPr lang="en-US" sz="1800" dirty="0" smtClean="0"/>
                  <a:t>C={1,2,3,4…,10}</a:t>
                </a:r>
              </a:p>
              <a:p>
                <a:pPr marL="0" indent="0" algn="just">
                  <a:buNone/>
                </a:pPr>
                <a:endParaRPr lang="en-US" sz="1800" dirty="0" smtClean="0"/>
              </a:p>
              <a:p>
                <a:pPr marL="0" indent="0" algn="just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5181600"/>
              </a:xfrm>
              <a:blipFill rotWithShape="1">
                <a:blip r:embed="rId3" cstate="print"/>
                <a:stretch>
                  <a:fillRect l="-655" t="-588" r="-1236" b="-7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43599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5181600"/>
              </a:xfrm>
            </p:spPr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:r>
                  <a:rPr lang="en-US" sz="1800" b="1" dirty="0" smtClean="0"/>
                  <a:t>Subsets: </a:t>
                </a:r>
                <a:r>
                  <a:rPr lang="en-US" sz="1800" dirty="0" smtClean="0"/>
                  <a:t>A set ‘A’ is called subset of set ‘B’ if every element of set A is also an element of set B, we write A </a:t>
                </a:r>
                <a14:m>
                  <m:oMath xmlns:m="http://schemas.openxmlformats.org/officeDocument/2006/math">
                    <m:r>
                      <a:rPr lang="en-US" sz="1800"/>
                      <m:t>⊂</m:t>
                    </m:r>
                  </m:oMath>
                </a14:m>
                <a:r>
                  <a:rPr lang="en-US" sz="1800" dirty="0" smtClean="0"/>
                  <a:t> B or B</a:t>
                </a:r>
                <a14:m>
                  <m:oMath xmlns:m="http://schemas.openxmlformats.org/officeDocument/2006/math">
                    <m:r>
                      <a:rPr lang="en-US" sz="1800"/>
                      <m:t>⊃</m:t>
                    </m:r>
                  </m:oMath>
                </a14:m>
                <a:r>
                  <a:rPr lang="en-US" sz="1800" dirty="0" smtClean="0"/>
                  <a:t>A.</a:t>
                </a:r>
              </a:p>
              <a:p>
                <a:pPr marL="0" indent="0" algn="just">
                  <a:buNone/>
                </a:pPr>
                <a:r>
                  <a:rPr lang="en-US" sz="1800" b="1" dirty="0" smtClean="0"/>
                  <a:t>Example: </a:t>
                </a:r>
                <a:r>
                  <a:rPr lang="en-US" sz="1800" dirty="0" smtClean="0"/>
                  <a:t>A={1,2,3} and B={1,2,3,4,5}, so we can see that </a:t>
                </a:r>
                <a:r>
                  <a:rPr lang="en-US" sz="1800" dirty="0"/>
                  <a:t>A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⊂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B</a:t>
                </a:r>
              </a:p>
              <a:p>
                <a:pPr marL="0" indent="0" algn="just">
                  <a:buNone/>
                </a:pPr>
                <a:endParaRPr lang="en-US" sz="1800" dirty="0"/>
              </a:p>
              <a:p>
                <a:pPr marL="0" indent="0" algn="just">
                  <a:buNone/>
                </a:pPr>
                <a:r>
                  <a:rPr lang="en-US" sz="1800" dirty="0" smtClean="0"/>
                  <a:t>Equal sets: Two sets A and B are said to be equal (A=B), if </a:t>
                </a:r>
                <a:r>
                  <a:rPr lang="en-US" sz="1800" dirty="0"/>
                  <a:t>A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⊂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B and B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⊂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A.</a:t>
                </a:r>
              </a:p>
              <a:p>
                <a:pPr marL="0" indent="0" algn="just">
                  <a:buNone/>
                </a:pPr>
                <a:endParaRPr lang="en-US" sz="1800" dirty="0"/>
              </a:p>
              <a:p>
                <a:pPr marL="0" indent="0" algn="just">
                  <a:buNone/>
                </a:pPr>
                <a:r>
                  <a:rPr lang="en-US" sz="1800" b="1" dirty="0" smtClean="0"/>
                  <a:t>Universal Set or Space: </a:t>
                </a:r>
                <a:r>
                  <a:rPr lang="en-US" sz="1800" dirty="0" smtClean="0"/>
                  <a:t> A large set of which all the sets we talk about are subsets, denoted by S or </a:t>
                </a:r>
                <a:r>
                  <a:rPr lang="el-GR" sz="1800" dirty="0" smtClean="0"/>
                  <a:t>Ω</a:t>
                </a:r>
                <a:r>
                  <a:rPr lang="en-US" sz="1800" dirty="0" smtClean="0"/>
                  <a:t>. </a:t>
                </a:r>
              </a:p>
              <a:p>
                <a:pPr marL="0" indent="0" algn="just">
                  <a:buNone/>
                </a:pPr>
                <a:r>
                  <a:rPr lang="en-US" sz="1800" dirty="0" smtClean="0"/>
                  <a:t>The universal set thus contains all possible elements under consideration.</a:t>
                </a:r>
              </a:p>
              <a:p>
                <a:pPr marL="0" indent="0" algn="just">
                  <a:buNone/>
                </a:pPr>
                <a:endParaRPr lang="en-US" sz="1800" dirty="0" smtClean="0"/>
              </a:p>
              <a:p>
                <a:pPr marL="0" indent="0" algn="just">
                  <a:buNone/>
                </a:pPr>
                <a:endParaRPr lang="en-US" sz="1800" dirty="0" smtClean="0"/>
              </a:p>
              <a:p>
                <a:pPr marL="0" indent="0" algn="just">
                  <a:buNone/>
                </a:pPr>
                <a:endParaRPr lang="en-US" sz="1800" dirty="0" smtClean="0"/>
              </a:p>
              <a:p>
                <a:pPr marL="0" indent="0" algn="just">
                  <a:buNone/>
                </a:pPr>
                <a:endParaRPr lang="en-US" sz="1800" dirty="0" smtClean="0"/>
              </a:p>
              <a:p>
                <a:pPr marL="0" indent="0" algn="just">
                  <a:buNone/>
                </a:pPr>
                <a:endParaRPr lang="en-US" sz="1800" dirty="0"/>
              </a:p>
              <a:p>
                <a:pPr marL="0" indent="0" algn="just">
                  <a:buNone/>
                </a:pPr>
                <a:endParaRPr lang="en-US" sz="1800" dirty="0" smtClean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5181600"/>
              </a:xfrm>
              <a:blipFill rotWithShape="1">
                <a:blip r:embed="rId3" cstate="print"/>
                <a:stretch>
                  <a:fillRect l="-655" t="-588" r="-1236" b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00549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Venn-Diagram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382000" cy="5181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 smtClean="0"/>
              <a:t>Venn-Diagrams are used to represent sets and subsets in a pictorial way and to verify the relationship among sets and subsets.</a:t>
            </a:r>
          </a:p>
          <a:p>
            <a:pPr marL="0" indent="0" algn="just">
              <a:buNone/>
            </a:pPr>
            <a:r>
              <a:rPr lang="en-US" sz="1800" dirty="0" smtClean="0"/>
              <a:t>In </a:t>
            </a:r>
            <a:r>
              <a:rPr lang="en-US" sz="1800" dirty="0" err="1" smtClean="0"/>
              <a:t>venn</a:t>
            </a:r>
            <a:r>
              <a:rPr lang="en-US" sz="1800" dirty="0" smtClean="0"/>
              <a:t>-diagram, a rectangle is used to represent the universal set or space S, whereas the sets are represented by circular regions.</a:t>
            </a:r>
          </a:p>
          <a:p>
            <a:pPr marL="0" indent="0" algn="just">
              <a:buNone/>
            </a:pPr>
            <a:r>
              <a:rPr lang="en-US" sz="1800" dirty="0" smtClean="0"/>
              <a:t>Example: </a:t>
            </a:r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ctr">
              <a:buNone/>
            </a:pPr>
            <a:r>
              <a:rPr lang="en-US" sz="1800" dirty="0" smtClean="0"/>
              <a:t>A simple </a:t>
            </a:r>
            <a:r>
              <a:rPr lang="en-US" sz="1800" dirty="0" err="1" smtClean="0"/>
              <a:t>venn</a:t>
            </a:r>
            <a:r>
              <a:rPr lang="en-US" sz="1800" dirty="0" smtClean="0"/>
              <a:t>-diagram</a:t>
            </a: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3429000"/>
            <a:ext cx="50292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743200" y="3886200"/>
            <a:ext cx="11430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876800" y="3581400"/>
            <a:ext cx="1905000" cy="1447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686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Operations on Sets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000" dirty="0" smtClean="0"/>
                  <a:t>AUB</a:t>
                </a:r>
              </a:p>
              <a:p>
                <a:pPr marL="0" indent="0" algn="ctr">
                  <a:buNone/>
                </a:pPr>
                <a:endParaRPr lang="en-US" sz="2000" dirty="0"/>
              </a:p>
              <a:p>
                <a:pPr marL="0" indent="0" algn="ctr">
                  <a:buNone/>
                </a:pPr>
                <a:endParaRPr lang="en-US" sz="2000" dirty="0" smtClean="0"/>
              </a:p>
              <a:p>
                <a:pPr marL="0" indent="0" algn="ctr">
                  <a:buNone/>
                </a:pPr>
                <a:endParaRPr lang="en-US" sz="2000" dirty="0"/>
              </a:p>
              <a:p>
                <a:pPr marL="0" indent="0" algn="ctr">
                  <a:buNone/>
                </a:pPr>
                <a:endParaRPr lang="en-US" sz="2000" dirty="0" smtClean="0"/>
              </a:p>
              <a:p>
                <a:pPr marL="0" indent="0" algn="ctr">
                  <a:buNone/>
                </a:pPr>
                <a:endParaRPr lang="en-US" sz="2000" dirty="0"/>
              </a:p>
              <a:p>
                <a:pPr marL="0" indent="0" algn="ctr">
                  <a:buNone/>
                </a:pPr>
                <a:endParaRPr lang="en-US" sz="2000" dirty="0" smtClean="0"/>
              </a:p>
              <a:p>
                <a:pPr marL="0" indent="0" algn="ctr">
                  <a:buNone/>
                </a:pPr>
                <a:r>
                  <a:rPr lang="en-US" sz="2000" dirty="0" smtClean="0"/>
                  <a:t>A</a:t>
                </a:r>
                <a14:m>
                  <m:oMath xmlns:m="http://schemas.openxmlformats.org/officeDocument/2006/math">
                    <m:r>
                      <a:rPr lang="en-US" sz="2000"/>
                      <m:t>∩</m:t>
                    </m:r>
                  </m:oMath>
                </a14:m>
                <a:r>
                  <a:rPr lang="en-US" sz="2000" dirty="0" smtClean="0"/>
                  <a:t>B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 cstate="print"/>
                <a:stretch>
                  <a:fillRect t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064224" y="1981200"/>
            <a:ext cx="5029200" cy="1828800"/>
            <a:chOff x="2064224" y="1752600"/>
            <a:chExt cx="5029200" cy="1828800"/>
          </a:xfrm>
        </p:grpSpPr>
        <p:sp>
          <p:nvSpPr>
            <p:cNvPr id="5" name="Rectangle 4"/>
            <p:cNvSpPr/>
            <p:nvPr/>
          </p:nvSpPr>
          <p:spPr>
            <a:xfrm>
              <a:off x="2064224" y="1752600"/>
              <a:ext cx="5029200" cy="1828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124200" y="2209800"/>
              <a:ext cx="1143000" cy="9144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4876800" y="2209800"/>
              <a:ext cx="1143000" cy="9144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057400" y="4572000"/>
            <a:ext cx="50292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3544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A’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A-B or A difference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064224" y="1981200"/>
            <a:ext cx="5029200" cy="1828800"/>
            <a:chOff x="2064224" y="1752600"/>
            <a:chExt cx="5029200" cy="1828800"/>
          </a:xfrm>
        </p:grpSpPr>
        <p:sp>
          <p:nvSpPr>
            <p:cNvPr id="5" name="Rectangle 4"/>
            <p:cNvSpPr/>
            <p:nvPr/>
          </p:nvSpPr>
          <p:spPr>
            <a:xfrm>
              <a:off x="2064224" y="1752600"/>
              <a:ext cx="5029200" cy="1828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124200" y="2209800"/>
              <a:ext cx="1143000" cy="9144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4876800" y="2209800"/>
              <a:ext cx="1143000" cy="9144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057400" y="4572000"/>
            <a:ext cx="50292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97540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Laws of Sets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Let A, B and C be any subsets of the universal set S.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Commutative Law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AUB=BUA		</a:t>
                </a:r>
                <a:r>
                  <a:rPr lang="en-US" sz="2000" dirty="0"/>
                  <a:t> A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B=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B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A</m:t>
                    </m:r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Associative Law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AU(BUC)=(AUB)UC		</a:t>
                </a:r>
                <a:r>
                  <a:rPr lang="en-US" sz="2000" dirty="0"/>
                  <a:t>A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/>
                  <a:t>(B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C)=(A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B)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C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Distributive Law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AU(B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C)=(AUB) </a:t>
                </a:r>
                <a14:m>
                  <m:oMath xmlns:m="http://schemas.openxmlformats.org/officeDocument/2006/math">
                    <m:r>
                      <a:rPr lang="en-US" sz="2000" b="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(AUC)	</a:t>
                </a:r>
                <a:r>
                  <a:rPr lang="en-US" sz="2000" dirty="0"/>
                  <a:t>A </a:t>
                </a:r>
                <a14:m>
                  <m:oMath xmlns:m="http://schemas.openxmlformats.org/officeDocument/2006/math">
                    <m:r>
                      <a:rPr lang="en-US" sz="2000" b="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/>
                  <a:t>(</a:t>
                </a:r>
                <a:r>
                  <a:rPr lang="en-US" sz="2000" dirty="0" smtClean="0"/>
                  <a:t>BUC</a:t>
                </a:r>
                <a:r>
                  <a:rPr lang="en-US" sz="2000" dirty="0"/>
                  <a:t>)=(A </a:t>
                </a:r>
                <a14:m>
                  <m:oMath xmlns:m="http://schemas.openxmlformats.org/officeDocument/2006/math">
                    <m:r>
                      <a:rPr lang="en-US" sz="2000" b="0">
                        <a:latin typeface="Cambria Math"/>
                      </a:rPr>
                      <m:t>∩</m:t>
                    </m:r>
                    <m:r>
                      <a:rPr lang="en-US" sz="2000" b="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B)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U</m:t>
                    </m:r>
                  </m:oMath>
                </a14:m>
                <a:r>
                  <a:rPr lang="en-US" sz="2000" dirty="0"/>
                  <a:t>(A </a:t>
                </a:r>
                <a14:m>
                  <m:oMath xmlns:m="http://schemas.openxmlformats.org/officeDocument/2006/math">
                    <m:r>
                      <a:rPr lang="en-US" sz="2000" b="0">
                        <a:latin typeface="Cambria Math"/>
                      </a:rPr>
                      <m:t>∩</m:t>
                    </m:r>
                    <m:r>
                      <a:rPr lang="en-US" sz="2000" b="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C)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Idempotent Laws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AUA=A		A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A=A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Identity Laws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AUS=S		A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b="1" dirty="0" smtClean="0"/>
                  <a:t>S=A		AU</a:t>
                </a:r>
                <a:r>
                  <a:rPr lang="az-Cyrl-AZ" sz="2000" b="1" dirty="0"/>
                  <a:t> Ф </a:t>
                </a:r>
                <a:r>
                  <a:rPr lang="en-US" sz="2000" b="1" dirty="0" smtClean="0"/>
                  <a:t>=A		A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az-Cyrl-AZ" sz="2000" b="1" dirty="0"/>
                  <a:t> Ф </a:t>
                </a:r>
                <a:r>
                  <a:rPr lang="en-US" sz="2000" b="1" dirty="0" smtClean="0"/>
                  <a:t>=</a:t>
                </a:r>
                <a:r>
                  <a:rPr lang="az-Cyrl-AZ" sz="2000" b="1" dirty="0" smtClean="0"/>
                  <a:t>Ф</a:t>
                </a:r>
                <a:endParaRPr lang="en-US" sz="2000" b="1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Complementation Laws</a:t>
                </a:r>
              </a:p>
              <a:p>
                <a:pPr marL="0" indent="0" algn="just">
                  <a:buNone/>
                </a:pPr>
                <a:endParaRPr lang="en-US" sz="2000" b="1" dirty="0"/>
              </a:p>
              <a:p>
                <a:pPr marL="0" indent="0" algn="just">
                  <a:buNone/>
                </a:pPr>
                <a:endParaRPr lang="en-US" sz="2000" b="1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De-Morgan’s Laws</a:t>
                </a:r>
                <a:endParaRPr lang="en-US" sz="2000" b="1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 cstate="print"/>
                <a:stretch>
                  <a:fillRect l="-748" t="-1806" b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257800"/>
            <a:ext cx="6257159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867400"/>
            <a:ext cx="540578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83544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2400" y="1524000"/>
            <a:ext cx="87630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Class of Sets:</a:t>
            </a:r>
            <a:r>
              <a:rPr lang="en-US" sz="2000" dirty="0" smtClean="0"/>
              <a:t> A set of sets. E.g. A={ {1}, {2}, {3} }</a:t>
            </a:r>
          </a:p>
          <a:p>
            <a:pPr marL="0" indent="0" algn="just">
              <a:buNone/>
            </a:pPr>
            <a:r>
              <a:rPr lang="en-US" sz="2000" b="1" dirty="0" smtClean="0"/>
              <a:t>Power Set:</a:t>
            </a:r>
            <a:r>
              <a:rPr lang="en-US" sz="2000" dirty="0" smtClean="0"/>
              <a:t> A set of all subsets of A is called power set of set A.</a:t>
            </a:r>
          </a:p>
          <a:p>
            <a:pPr marL="0" indent="0" algn="just">
              <a:buNone/>
            </a:pPr>
            <a:r>
              <a:rPr lang="en-US" sz="2000" dirty="0" smtClean="0"/>
              <a:t>Example: Let A={H,T} then P(A)={</a:t>
            </a:r>
            <a:r>
              <a:rPr lang="az-Cyrl-AZ" sz="2000" dirty="0" smtClean="0"/>
              <a:t>Ф</a:t>
            </a:r>
            <a:r>
              <a:rPr lang="en-US" sz="2000" dirty="0" smtClean="0"/>
              <a:t>, {H}, {T}, {H,T} }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Cartesian Product of sets: </a:t>
            </a:r>
            <a:r>
              <a:rPr lang="en-US" sz="2000" dirty="0" smtClean="0"/>
              <a:t>The Cartesian product of sets A and B, denoted by </a:t>
            </a:r>
            <a:r>
              <a:rPr lang="en-US" sz="2000" dirty="0" err="1" smtClean="0"/>
              <a:t>AxB</a:t>
            </a:r>
            <a:r>
              <a:rPr lang="en-US" sz="2000" dirty="0" smtClean="0"/>
              <a:t> is a set that contains all ordered pairs (</a:t>
            </a:r>
            <a:r>
              <a:rPr lang="en-US" sz="2000" dirty="0" err="1" smtClean="0"/>
              <a:t>x,y</a:t>
            </a:r>
            <a:r>
              <a:rPr lang="en-US" sz="2000" dirty="0" smtClean="0"/>
              <a:t>) where x belongs to A and y belongs to B.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Symbolically, we write,		</a:t>
            </a:r>
            <a:r>
              <a:rPr lang="en-US" sz="2000" dirty="0" err="1" smtClean="0"/>
              <a:t>AxB</a:t>
            </a:r>
            <a:r>
              <a:rPr lang="en-US" sz="2000" dirty="0" smtClean="0"/>
              <a:t>={ (</a:t>
            </a:r>
            <a:r>
              <a:rPr lang="en-US" sz="2000" dirty="0" err="1" smtClean="0"/>
              <a:t>x,y</a:t>
            </a:r>
            <a:r>
              <a:rPr lang="en-US" sz="2000" dirty="0" smtClean="0"/>
              <a:t>)| x A and y B}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Example: Let A={H,T}, B={1,2,3,4,5,6}</a:t>
            </a:r>
          </a:p>
          <a:p>
            <a:pPr marL="0" indent="0" algn="just">
              <a:buNone/>
            </a:pPr>
            <a:r>
              <a:rPr lang="en-US" sz="2000" dirty="0" err="1" smtClean="0"/>
              <a:t>AxB</a:t>
            </a:r>
            <a:r>
              <a:rPr lang="en-US" sz="2000" dirty="0" smtClean="0"/>
              <a:t>={(H,1), (H,2), (H,3), (H,4), (H,5), (H,6), (T,1),</a:t>
            </a:r>
            <a:r>
              <a:rPr lang="en-US" sz="2000" dirty="0"/>
              <a:t> </a:t>
            </a:r>
            <a:r>
              <a:rPr lang="en-US" sz="2000" dirty="0" smtClean="0"/>
              <a:t>(T,2</a:t>
            </a:r>
            <a:r>
              <a:rPr lang="en-US" sz="2000" dirty="0"/>
              <a:t>), </a:t>
            </a:r>
            <a:r>
              <a:rPr lang="en-US" sz="2000" dirty="0" smtClean="0"/>
              <a:t>(T,3</a:t>
            </a:r>
            <a:r>
              <a:rPr lang="en-US" sz="2000" dirty="0"/>
              <a:t>), </a:t>
            </a:r>
            <a:r>
              <a:rPr lang="en-US" sz="2000" dirty="0" smtClean="0"/>
              <a:t>(T,4</a:t>
            </a:r>
            <a:r>
              <a:rPr lang="en-US" sz="2000" dirty="0"/>
              <a:t>), </a:t>
            </a:r>
            <a:r>
              <a:rPr lang="en-US" sz="2000" dirty="0" smtClean="0"/>
              <a:t>(T,5</a:t>
            </a:r>
            <a:r>
              <a:rPr lang="en-US" sz="2000" dirty="0"/>
              <a:t>), </a:t>
            </a:r>
            <a:r>
              <a:rPr lang="en-US" sz="2000" dirty="0" smtClean="0"/>
              <a:t>(T,6) 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5843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 Experiment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Experiment: </a:t>
            </a:r>
            <a:r>
              <a:rPr lang="en-US" sz="2000" dirty="0" smtClean="0"/>
              <a:t>Experiment</a:t>
            </a:r>
            <a:r>
              <a:rPr lang="en-US" sz="2000" b="1" dirty="0" smtClean="0"/>
              <a:t> </a:t>
            </a:r>
            <a:r>
              <a:rPr lang="en-US" sz="2000" dirty="0" smtClean="0"/>
              <a:t>means a planned activity or process whose results yield a set of data.</a:t>
            </a:r>
          </a:p>
          <a:p>
            <a:pPr marL="0" indent="0" algn="just">
              <a:buNone/>
            </a:pPr>
            <a:r>
              <a:rPr lang="en-US" sz="2000" b="1" dirty="0" smtClean="0"/>
              <a:t>Trial: </a:t>
            </a:r>
            <a:r>
              <a:rPr lang="en-US" sz="2000" dirty="0" smtClean="0"/>
              <a:t>A single performance of an experiment is called a trial.</a:t>
            </a:r>
          </a:p>
          <a:p>
            <a:pPr marL="0" indent="0" algn="just">
              <a:buNone/>
            </a:pPr>
            <a:r>
              <a:rPr lang="en-US" sz="2000" b="1" dirty="0" smtClean="0"/>
              <a:t>Outcome: </a:t>
            </a:r>
            <a:r>
              <a:rPr lang="en-US" sz="2000" dirty="0" smtClean="0"/>
              <a:t>The result obtained from an experiment or a trial is called an outcome.</a:t>
            </a:r>
          </a:p>
          <a:p>
            <a:pPr marL="0" indent="0" algn="just">
              <a:buNone/>
            </a:pPr>
            <a:r>
              <a:rPr lang="en-US" sz="2000" b="1" dirty="0" smtClean="0"/>
              <a:t>Random Experiment: </a:t>
            </a:r>
            <a:r>
              <a:rPr lang="en-US" sz="2000" dirty="0" smtClean="0"/>
              <a:t>An experiment which produces different results even though it is repeated a large number of times under essentially similar conditions, is called a random experiment.</a:t>
            </a:r>
          </a:p>
          <a:p>
            <a:pPr marL="0" indent="0" algn="just">
              <a:buNone/>
            </a:pPr>
            <a:r>
              <a:rPr lang="en-US" sz="2000" dirty="0" smtClean="0"/>
              <a:t>Examples:</a:t>
            </a:r>
          </a:p>
          <a:p>
            <a:pPr algn="just"/>
            <a:r>
              <a:rPr lang="en-US" sz="2000" dirty="0" smtClean="0"/>
              <a:t>The tossing of a fair coin</a:t>
            </a:r>
          </a:p>
          <a:p>
            <a:pPr algn="just"/>
            <a:r>
              <a:rPr lang="en-US" sz="2000" dirty="0" smtClean="0"/>
              <a:t>The throwing of a balanced die</a:t>
            </a:r>
          </a:p>
          <a:p>
            <a:pPr algn="just"/>
            <a:r>
              <a:rPr lang="en-US" sz="2000" dirty="0" smtClean="0"/>
              <a:t>Drawing a card from a well shuffled deck of 52 playing cards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544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Sample Space: </a:t>
            </a:r>
            <a:r>
              <a:rPr lang="en-US" sz="2000" dirty="0" smtClean="0"/>
              <a:t>A set consisting of all possible outcomes that can result from a random experiment is called sample space, denoted by S.</a:t>
            </a:r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Sample Points:</a:t>
            </a:r>
            <a:r>
              <a:rPr lang="en-US" sz="2000" dirty="0" smtClean="0"/>
              <a:t> Each possible outcome is a member of the sample space and is called sample point in that space.</a:t>
            </a:r>
          </a:p>
          <a:p>
            <a:pPr marL="0" indent="0" algn="just">
              <a:buNone/>
            </a:pPr>
            <a:r>
              <a:rPr lang="en-US" sz="2000" dirty="0" smtClean="0"/>
              <a:t>For instance, The experiment of tossing a coin results in either of the two possible outcomes: a head (H) or a tail (T), rolling on its edge is not considered.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sample space is: S={H,T}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Sample space for tossing two coins once (or tossing a coin twice) is : S={HH,HT,TH,TT}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61070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Sample Space for tossing a die is: S={1,2,3,4,5,6}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Sample space for tossing two dice or (tossing a die twice) is: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82888"/>
            <a:ext cx="4383364" cy="270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89244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Event:</a:t>
            </a:r>
            <a:r>
              <a:rPr lang="en-US" sz="2000" dirty="0" smtClean="0"/>
              <a:t> An event is an individual outcome or any number of outcomes of a random experiment.</a:t>
            </a:r>
          </a:p>
          <a:p>
            <a:pPr marL="0" indent="0" algn="just">
              <a:buNone/>
            </a:pPr>
            <a:r>
              <a:rPr lang="en-US" sz="2000" dirty="0" smtClean="0"/>
              <a:t>In set terminology, any subset of a sample space S of the experiment is called an event.</a:t>
            </a:r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Let S={H,T}, then Head (H) is an event, tail (T) is another event, {H,T} is also an event.</a:t>
            </a:r>
          </a:p>
          <a:p>
            <a:pPr marL="0" indent="0" algn="just">
              <a:buNone/>
            </a:pPr>
            <a:r>
              <a:rPr lang="en-US" sz="2000" b="1" dirty="0" smtClean="0"/>
              <a:t>Mutually Exclusive Events:</a:t>
            </a:r>
            <a:r>
              <a:rPr lang="en-US" sz="2000" dirty="0" smtClean="0"/>
              <a:t> Two events A and B of a single experiment are said to be mutually exclusive </a:t>
            </a:r>
            <a:r>
              <a:rPr lang="en-US" sz="2000" dirty="0" err="1" smtClean="0"/>
              <a:t>iff</a:t>
            </a:r>
            <a:r>
              <a:rPr lang="en-US" sz="2000" dirty="0" smtClean="0"/>
              <a:t> they can’t occur at the same time. i.e. they have no points in common.</a:t>
            </a:r>
          </a:p>
          <a:p>
            <a:pPr marL="0" indent="0" algn="just">
              <a:buNone/>
            </a:pPr>
            <a:r>
              <a:rPr lang="en-US" sz="2000" b="1" dirty="0" smtClean="0"/>
              <a:t>Example1:</a:t>
            </a:r>
            <a:r>
              <a:rPr lang="en-US" sz="2000" dirty="0" smtClean="0"/>
              <a:t> Let S={H,T}</a:t>
            </a:r>
          </a:p>
          <a:p>
            <a:pPr marL="0" indent="0" algn="just">
              <a:buNone/>
            </a:pPr>
            <a:r>
              <a:rPr lang="en-US" sz="2000" dirty="0" smtClean="0"/>
              <a:t>Let A={H}, B={T}, then A and B are mutually exclusive events</a:t>
            </a:r>
          </a:p>
          <a:p>
            <a:pPr marL="0" indent="0" algn="just">
              <a:buNone/>
            </a:pPr>
            <a:r>
              <a:rPr lang="en-US" sz="2000" b="1" dirty="0" smtClean="0"/>
              <a:t>Example2:</a:t>
            </a:r>
            <a:r>
              <a:rPr lang="en-US" sz="2000" dirty="0" smtClean="0"/>
              <a:t> Let S={1,2,3,4,5,6}</a:t>
            </a:r>
          </a:p>
          <a:p>
            <a:pPr marL="0" indent="0" algn="just">
              <a:buNone/>
            </a:pPr>
            <a:r>
              <a:rPr lang="en-US" sz="2000" dirty="0" smtClean="0"/>
              <a:t>Let A={2,4,6}, B={4,6}, here A and B are not mutually exclusive events.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544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Exhaustive Events:</a:t>
            </a:r>
            <a:r>
              <a:rPr lang="en-US" sz="2000" dirty="0" smtClean="0"/>
              <a:t> Events are said to be collectively exhaustive when union of mutually exclusive events is the entire sample space S.</a:t>
            </a:r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In tossing a fair coin, S={H,T} and two events, A={H} and B={T} are mutually exclusive and also their union AUB is sample space S.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Equally likely events: </a:t>
            </a:r>
            <a:r>
              <a:rPr lang="en-US" sz="2000" dirty="0" smtClean="0"/>
              <a:t>Two sets are said to be equally likely when one event is as likely to occur as the other.</a:t>
            </a:r>
          </a:p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In tossing of a fair coin, the two events Head and Tail are equally likely.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36449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Counting Sample Points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When the number of sample points in a sample space S is very large, it becomes very inconvenient and difficult to list them all and to count the number of points in the sample space and in the subsets of S.</a:t>
            </a:r>
          </a:p>
          <a:p>
            <a:pPr marL="0" indent="0" algn="just">
              <a:buNone/>
            </a:pPr>
            <a:r>
              <a:rPr lang="en-US" sz="2000" dirty="0" smtClean="0"/>
              <a:t>We then need some methods or rules which help us to count the number of all sample points without actually listing them.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A few of the basic rules frequently used are:</a:t>
            </a:r>
          </a:p>
          <a:p>
            <a:pPr algn="just"/>
            <a:r>
              <a:rPr lang="en-US" sz="2000" dirty="0" smtClean="0"/>
              <a:t>Rule of multiplication</a:t>
            </a:r>
          </a:p>
          <a:p>
            <a:pPr algn="just"/>
            <a:r>
              <a:rPr lang="en-US" sz="2000" dirty="0" smtClean="0"/>
              <a:t>Rule of Permutation</a:t>
            </a:r>
          </a:p>
          <a:p>
            <a:pPr algn="just"/>
            <a:r>
              <a:rPr lang="en-US" sz="2000" dirty="0" smtClean="0"/>
              <a:t>Rule of Combination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544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Rule of multiplication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 smtClean="0"/>
              <a:t>If a compound experiment consists of two experiments such that the first experiment has exactly m distinct outcomes and if corresponding to each outcome of the first experiment there can be n distinct outcomes of the second experiment, then the compound experiment has exactly m*n outcomes.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Compound experiment of tossing a coin and throwing a die together consists of two experiments: Coin tossing with two distinct outcomes (H, T) and the die throwing with six distinct outcomes (1,2,3,4,5,6). </a:t>
            </a:r>
          </a:p>
          <a:p>
            <a:pPr marL="0" indent="0" algn="just">
              <a:buNone/>
            </a:pPr>
            <a:r>
              <a:rPr lang="en-US" sz="2000" dirty="0" smtClean="0"/>
              <a:t>The total number of possible distinct outcomes of the compound experiment is 2x6=12.</a:t>
            </a:r>
          </a:p>
          <a:p>
            <a:pPr marL="0" indent="0" algn="just">
              <a:buNone/>
            </a:pPr>
            <a:r>
              <a:rPr lang="en-US" sz="2000" dirty="0" smtClean="0"/>
              <a:t>See the Cartesian product:</a:t>
            </a:r>
          </a:p>
          <a:p>
            <a:pPr marL="0" indent="0" algn="just">
              <a:buNone/>
            </a:pPr>
            <a:r>
              <a:rPr lang="en-US" sz="2000" dirty="0"/>
              <a:t>Let A={H,T}, B={1,2,3,4,5,6}</a:t>
            </a:r>
          </a:p>
          <a:p>
            <a:pPr marL="0" indent="0" algn="just">
              <a:buNone/>
            </a:pPr>
            <a:r>
              <a:rPr lang="en-US" sz="2000" dirty="0" err="1"/>
              <a:t>AxB</a:t>
            </a:r>
            <a:r>
              <a:rPr lang="en-US" sz="2000" dirty="0"/>
              <a:t>={(H,1), (H,2), (H,3), (H,4), (H,5), (H,6), (T,1), (T,2), (T,3), (T,4), (T,5), (T,6) </a:t>
            </a:r>
            <a:r>
              <a:rPr lang="en-US" sz="2000" dirty="0" smtClean="0"/>
              <a:t>}, 	n(</a:t>
            </a:r>
            <a:r>
              <a:rPr lang="en-US" sz="2000" dirty="0" err="1" smtClean="0"/>
              <a:t>AxB</a:t>
            </a:r>
            <a:r>
              <a:rPr lang="en-US" sz="2000" dirty="0" smtClean="0"/>
              <a:t>)=12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6363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Rule of </a:t>
            </a:r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000" dirty="0" smtClean="0"/>
              <a:t>A permutation is any ordered subset from a set of n distinct objects.</a:t>
            </a:r>
          </a:p>
          <a:p>
            <a:pPr marL="0" indent="0" algn="just">
              <a:buNone/>
            </a:pPr>
            <a:r>
              <a:rPr lang="en-US" sz="2000" dirty="0" smtClean="0"/>
              <a:t>The number of permutations of r objects selected in a definite order from n distinct objects is denoted by </a:t>
            </a:r>
            <a:r>
              <a:rPr lang="en-US" sz="2000" baseline="30000" dirty="0" err="1" smtClean="0"/>
              <a:t>n</a:t>
            </a:r>
            <a:r>
              <a:rPr lang="en-US" sz="2000" dirty="0" err="1" smtClean="0"/>
              <a:t>P</a:t>
            </a:r>
            <a:r>
              <a:rPr lang="en-US" sz="2000" baseline="-25000" dirty="0" err="1" smtClean="0"/>
              <a:t>r</a:t>
            </a:r>
            <a:r>
              <a:rPr lang="en-US" sz="2000" dirty="0"/>
              <a:t> </a:t>
            </a:r>
            <a:r>
              <a:rPr lang="en-US" sz="2000" dirty="0" smtClean="0"/>
              <a:t>and is given by: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A club consists of four members. How many sample points are in the sample space when three officers: president, secretary and treasurer, are to be chosen?</a:t>
            </a:r>
          </a:p>
          <a:p>
            <a:pPr marL="0" indent="0" algn="just">
              <a:buNone/>
            </a:pPr>
            <a:r>
              <a:rPr lang="en-US" sz="2000" b="1" dirty="0" smtClean="0"/>
              <a:t>Solution: </a:t>
            </a:r>
            <a:r>
              <a:rPr lang="en-US" sz="2000" dirty="0" smtClean="0"/>
              <a:t>Note that order in which three officers are to be chosen is of importance. Thus there are four choices for the first officer, 3 choices for the second officer and 2 choices for the third officer. Hence total number of sample points are 4x3x2x1=24.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number of permutations is: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46730"/>
            <a:ext cx="1524000" cy="79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638690"/>
            <a:ext cx="3393205" cy="76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96557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Rule of Combination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 combination is any subset of r objects, selected without regard to their order, from a set of n distinct objects.</a:t>
            </a:r>
          </a:p>
          <a:p>
            <a:pPr marL="0" indent="0" algn="just">
              <a:buNone/>
            </a:pPr>
            <a:r>
              <a:rPr lang="en-US" sz="2000" dirty="0" smtClean="0"/>
              <a:t>The total number of such combinations is denoted by			and is given by: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A three person committee is to be formed from a list of four persons. How many sample points are associated with the experiment?</a:t>
            </a:r>
          </a:p>
          <a:p>
            <a:pPr marL="0" indent="0" algn="just">
              <a:buNone/>
            </a:pPr>
            <a:r>
              <a:rPr lang="en-US" sz="2000" b="1" dirty="0" smtClean="0"/>
              <a:t>Solution: </a:t>
            </a:r>
            <a:r>
              <a:rPr lang="en-US" sz="2000" dirty="0" smtClean="0"/>
              <a:t>Since order doesn’t matter here, so total number of combinations are: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81200"/>
            <a:ext cx="1419226" cy="880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2017491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521326"/>
            <a:ext cx="2301685" cy="87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96557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r>
              <a:rPr lang="en-US" sz="2000" b="1" dirty="0" smtClean="0"/>
              <a:t>Describing a Frequency Distribution</a:t>
            </a:r>
          </a:p>
          <a:p>
            <a:r>
              <a:rPr lang="en-US" sz="2000" b="1" dirty="0" smtClean="0"/>
              <a:t>Introduction to Probability</a:t>
            </a:r>
          </a:p>
          <a:p>
            <a:r>
              <a:rPr lang="en-US" sz="2000" b="1" dirty="0" smtClean="0"/>
              <a:t>Definition and Basic concepts of probability</a:t>
            </a:r>
            <a:endParaRPr lang="en-US" sz="2000" dirty="0" smtClean="0"/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80686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r>
              <a:rPr lang="en-US" sz="2000" dirty="0" smtClean="0"/>
              <a:t>Laws of probability</a:t>
            </a:r>
          </a:p>
          <a:p>
            <a:r>
              <a:rPr lang="en-US" sz="2000" dirty="0" smtClean="0"/>
              <a:t>More examples of probability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78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r>
              <a:rPr lang="en-US" sz="2000" smtClean="0"/>
              <a:t>Conditional </a:t>
            </a:r>
            <a:r>
              <a:rPr lang="en-US" sz="2000" dirty="0" smtClean="0"/>
              <a:t>probability</a:t>
            </a:r>
          </a:p>
          <a:p>
            <a:r>
              <a:rPr lang="en-US" sz="2000" dirty="0" smtClean="0"/>
              <a:t>Independent and Dependent Events</a:t>
            </a:r>
          </a:p>
          <a:p>
            <a:r>
              <a:rPr lang="en-US" sz="2000" dirty="0" smtClean="0"/>
              <a:t>Related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75755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1564</Words>
  <Application>Microsoft Office PowerPoint</Application>
  <PresentationFormat>On-screen Show (4:3)</PresentationFormat>
  <Paragraphs>227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Describing a Frequency Distribution</vt:lpstr>
      <vt:lpstr>Describing a Frequency Distribution</vt:lpstr>
      <vt:lpstr>Probability</vt:lpstr>
      <vt:lpstr>Probability</vt:lpstr>
      <vt:lpstr>Sets</vt:lpstr>
      <vt:lpstr>Sets</vt:lpstr>
      <vt:lpstr>Sets</vt:lpstr>
      <vt:lpstr>Venn-Diagram</vt:lpstr>
      <vt:lpstr>Operations on Sets</vt:lpstr>
      <vt:lpstr>Operations on Sets</vt:lpstr>
      <vt:lpstr>Laws of Sets</vt:lpstr>
      <vt:lpstr>Sets</vt:lpstr>
      <vt:lpstr>Random Experiment</vt:lpstr>
      <vt:lpstr>Sample Space</vt:lpstr>
      <vt:lpstr>Sample Space</vt:lpstr>
      <vt:lpstr>Event</vt:lpstr>
      <vt:lpstr>Event</vt:lpstr>
      <vt:lpstr>Counting Sample Points</vt:lpstr>
      <vt:lpstr>Rule of multiplication</vt:lpstr>
      <vt:lpstr>Rule of Permutation</vt:lpstr>
      <vt:lpstr>Rule of Combination</vt:lpstr>
      <vt:lpstr>Review</vt:lpstr>
      <vt:lpstr>Next Lecture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486</cp:revision>
  <dcterms:created xsi:type="dcterms:W3CDTF">2006-08-16T00:00:00Z</dcterms:created>
  <dcterms:modified xsi:type="dcterms:W3CDTF">2013-05-13T08:13:30Z</dcterms:modified>
</cp:coreProperties>
</file>