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370" r:id="rId2"/>
  </p:sldMasterIdLst>
  <p:notesMasterIdLst>
    <p:notesMasterId r:id="rId27"/>
  </p:notesMasterIdLst>
  <p:sldIdLst>
    <p:sldId id="256" r:id="rId3"/>
    <p:sldId id="348" r:id="rId4"/>
    <p:sldId id="516" r:id="rId5"/>
    <p:sldId id="501" r:id="rId6"/>
    <p:sldId id="532" r:id="rId7"/>
    <p:sldId id="533" r:id="rId8"/>
    <p:sldId id="534" r:id="rId9"/>
    <p:sldId id="531" r:id="rId10"/>
    <p:sldId id="509" r:id="rId11"/>
    <p:sldId id="527" r:id="rId12"/>
    <p:sldId id="528" r:id="rId13"/>
    <p:sldId id="529" r:id="rId14"/>
    <p:sldId id="515" r:id="rId15"/>
    <p:sldId id="519" r:id="rId16"/>
    <p:sldId id="520" r:id="rId17"/>
    <p:sldId id="530" r:id="rId18"/>
    <p:sldId id="521" r:id="rId19"/>
    <p:sldId id="522" r:id="rId20"/>
    <p:sldId id="523" r:id="rId21"/>
    <p:sldId id="524" r:id="rId22"/>
    <p:sldId id="525" r:id="rId23"/>
    <p:sldId id="526" r:id="rId24"/>
    <p:sldId id="517" r:id="rId25"/>
    <p:sldId id="45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454" autoAdjust="0"/>
  </p:normalViewPr>
  <p:slideViewPr>
    <p:cSldViewPr>
      <p:cViewPr>
        <p:scale>
          <a:sx n="40" d="100"/>
          <a:sy n="40" d="100"/>
        </p:scale>
        <p:origin x="-1555" y="-11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6C4B9-6422-4643-B82A-56D922C392C0}" type="datetimeFigureOut">
              <a:rPr lang="en-US" smtClean="0"/>
              <a:pPr/>
              <a:t>5/13/2013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E1F84-90A1-4CBF-B0DD-133433403AE4}" type="slidenum">
              <a:rPr lang="en-US" smtClean="0"/>
              <a:pPr/>
              <a:t>‹#›</a:t>
            </a:fld>
            <a:endParaRPr lang="en-US"/>
          </a:p>
        </p:txBody>
      </p:sp>
    </p:spTree>
    <p:extLst>
      <p:ext uri="{BB962C8B-B14F-4D97-AF65-F5344CB8AC3E}">
        <p14:creationId xmlns:p14="http://schemas.microsoft.com/office/powerpoint/2010/main" xmlns="" val="88425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3</a:t>
            </a:fld>
            <a:endParaRPr lang="en-US"/>
          </a:p>
        </p:txBody>
      </p:sp>
    </p:spTree>
    <p:extLst>
      <p:ext uri="{BB962C8B-B14F-4D97-AF65-F5344CB8AC3E}">
        <p14:creationId xmlns:p14="http://schemas.microsoft.com/office/powerpoint/2010/main" xmlns="" val="2597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F4F61-2A59-4655-932C-BEB0DC80C290}"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781413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C4EB26-EEEA-429A-893F-3C3FC80DCA9B}"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084879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B9F67A-8052-4D5F-BFEC-203317DFCAC7}"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6596576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ACF377-32F1-4B60-AA33-4DFAD6B9167A}" type="datetime1">
              <a:rPr lang="en-US" smtClean="0"/>
              <a:pPr/>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1490379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348FDC-6750-4FC8-A72D-8DD80F11ED00}" type="datetime1">
              <a:rPr lang="en-US" smtClean="0"/>
              <a:pPr/>
              <a:t>5/13/2013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403390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6091F-6165-4DAE-9EF6-09336D37DEA7}" type="datetime1">
              <a:rPr lang="en-US" smtClean="0"/>
              <a:pPr/>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7548646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FC5AB-80F8-4050-9473-D52BAB3A8C57}" type="datetime1">
              <a:rPr lang="en-US" smtClean="0"/>
              <a:pPr/>
              <a:t>5/13/2013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143430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3AB90-BCE9-464E-8FA8-C61C7919C195}" type="datetime1">
              <a:rPr lang="en-US" smtClean="0"/>
              <a:pPr/>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802996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D35B7-6515-4C0F-A9C2-65AC1AF5E6A8}" type="datetime1">
              <a:rPr lang="en-US" smtClean="0"/>
              <a:pPr/>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88129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85B9-EAB6-44E3-8567-107264A52B0C}"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31767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58B82-DFE7-4034-A18A-0928F2231E94}"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206074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15D5D23-CCA8-4A26-9A57-E9B625BA2D73}" type="datetime1">
              <a:rPr lang="en-US" smtClean="0"/>
              <a:pPr/>
              <a:t>5/13/2013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b="1" dirty="0">
                <a:solidFill>
                  <a:srgbClr val="FFFFFF"/>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DD26C6EE-5D40-480F-A054-FAFFDB2A8BA9}"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ctr">
              <a:buNone/>
              <a:defRPr sz="4000" b="1" cap="none">
                <a:solidFill>
                  <a:schemeClr val="tx1"/>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F19CE608-54B6-4A04-AFA9-49D92AA300CA}" type="datetime1">
              <a:rPr lang="en-US" smtClean="0"/>
              <a:pPr/>
              <a:t>5/13/2013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57D6DE41-2D8D-434B-9BCD-DA3E0B2BF055}" type="datetime1">
              <a:rPr lang="en-US" smtClean="0"/>
              <a:pPr/>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chor="b" anchorCtr="0"/>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3C0153-CA66-4522-A3D8-06C273F898C5}" type="datetime1">
              <a:rPr lang="en-US" smtClean="0"/>
              <a:pPr/>
              <a:t>5/13/2013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9847E19B-3B88-4C6D-9576-5BB76A6DD821}" type="datetime1">
              <a:rPr lang="en-US" smtClean="0"/>
              <a:pPr/>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8F8B1-64A4-4DF6-80F4-7F5A844E04A9}" type="datetime1">
              <a:rPr lang="en-US" smtClean="0"/>
              <a:pPr/>
              <a:t>5/13/2013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152400"/>
            <a:ext cx="7772400" cy="1143000"/>
          </a:xfrm>
        </p:spPr>
        <p:txBody>
          <a:bodyPr anchor="b" anchorCtr="0"/>
          <a:lstStyle>
            <a:lvl1pPr algn="ctr">
              <a:buNone/>
              <a:defRPr sz="4000"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914400" y="15240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0FBC92-FCEF-4A52-BDB2-CBA644092D1F}" type="datetime1">
              <a:rPr lang="en-US" smtClean="0"/>
              <a:pPr/>
              <a:t>5/13/2013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5240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1">
                <a:solidFill>
                  <a:schemeClr val="tx1"/>
                </a:solidFill>
              </a:defRPr>
            </a:lvl1pPr>
          </a:lstStyle>
          <a:p>
            <a:r>
              <a:rPr kumimoji="0" lang="en-US" dirty="0" smtClean="0"/>
              <a:t>Click to edit Master title style</a:t>
            </a:r>
            <a:endParaRPr kumimoji="0" lang="en-US" dirty="0"/>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8BAE0-F2E5-4ED9-8968-78EE30F6137A}" type="datetime1">
              <a:rPr lang="en-US" smtClean="0"/>
              <a:pPr/>
              <a:t>5/13/2013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8B4DA-819C-4E59-8C3D-6552B946B17D}"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67861A-46D8-463C-97F8-01533B204BF0}" type="datetime1">
              <a:rPr lang="en-US" smtClean="0"/>
              <a:pPr/>
              <a:t>5/13/2013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777E86F-4A75-49B1-84A6-5054BB9C2A82}" type="datetime1">
              <a:rPr lang="en-US" smtClean="0"/>
              <a:pPr/>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5240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1A5E53C-43E4-4DE8-863D-E8DE55FFDFD3}" type="datetime1">
              <a:rPr lang="en-US" smtClean="0"/>
              <a:pPr/>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6002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9"/>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p:txBody>
          <a:bodyPr/>
          <a:lstStyle/>
          <a:p>
            <a:fld id="{3F09F757-2640-4D19-A641-89C52FBC563B}" type="datetime1">
              <a:rPr lang="en-US" smtClean="0"/>
              <a:pPr/>
              <a:t>5/13/2013</a:t>
            </a:fld>
            <a:endParaRPr lang="en-US"/>
          </a:p>
        </p:txBody>
      </p:sp>
      <p:sp>
        <p:nvSpPr>
          <p:cNvPr id="12" name="Footer Placeholder 11"/>
          <p:cNvSpPr>
            <a:spLocks noGrp="1"/>
          </p:cNvSpPr>
          <p:nvPr>
            <p:ph type="ftr" sz="quarter" idx="11"/>
          </p:nvPr>
        </p:nvSpPr>
        <p:spPr/>
        <p:txBody>
          <a:bodyPr/>
          <a:lstStyle/>
          <a:p>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2889E2AC-05D3-4CF5-8E2A-107154C697F0}" type="datetime1">
              <a:rPr lang="en-US" smtClean="0"/>
              <a:pPr/>
              <a:t>5/13/2013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828800"/>
            <a:ext cx="8153400" cy="3810000"/>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706640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DnDiag">
          <a:fgClr>
            <a:schemeClr val="bg2"/>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DDE46-D9C7-4B28-AE1C-0E1935648D02}" type="datetime1">
              <a:rPr lang="en-US" smtClean="0"/>
              <a:pPr/>
              <a:t>5/13/2013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468201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0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7B4A214-060E-48C2-B70E-F0F24E3EC2BA}" type="datetime1">
              <a:rPr lang="en-US" smtClean="0"/>
              <a:pPr/>
              <a:t>5/13/2013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C48C77A-E84F-459D-8C05-79F09B661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5" r:id="rId12"/>
    <p:sldLayoutId id="2147484386" r:id="rId13"/>
    <p:sldLayoutId id="2147483653" r:id="rId14"/>
    <p:sldLayoutId id="2147484387" r:id="rId15"/>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3.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3.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3.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3.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3.xml"/><Relationship Id="rId1" Type="http://schemas.openxmlformats.org/officeDocument/2006/relationships/vmlDrawing" Target="../drawings/vmlDrawing6.vml"/><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3.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vmlDrawing" Target="../drawings/vmlDrawing8.vml"/><Relationship Id="rId5" Type="http://schemas.openxmlformats.org/officeDocument/2006/relationships/image" Target="../media/image16.emf"/><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3.xml"/><Relationship Id="rId1" Type="http://schemas.openxmlformats.org/officeDocument/2006/relationships/vmlDrawing" Target="../drawings/vmlDrawing9.vml"/><Relationship Id="rId5" Type="http://schemas.openxmlformats.org/officeDocument/2006/relationships/image" Target="../media/image19.emf"/><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slideLayout" Target="../slideLayouts/slideLayout23.xml"/><Relationship Id="rId1" Type="http://schemas.openxmlformats.org/officeDocument/2006/relationships/vmlDrawing" Target="../drawings/vmlDrawing11.vml"/><Relationship Id="rId5" Type="http://schemas.openxmlformats.org/officeDocument/2006/relationships/image" Target="../media/image22.emf"/><Relationship Id="rId4" Type="http://schemas.openxmlformats.org/officeDocument/2006/relationships/image" Target="../media/image21.emf"/></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23.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3.xml"/><Relationship Id="rId1" Type="http://schemas.openxmlformats.org/officeDocument/2006/relationships/vmlDrawing" Target="../drawings/vmlDrawing13.v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3.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3.xml"/><Relationship Id="rId1" Type="http://schemas.openxmlformats.org/officeDocument/2006/relationships/vmlDrawing" Target="../drawings/vmlDrawing15.vml"/><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3.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lnSpcReduction="10000"/>
          </a:bodyPr>
          <a:lstStyle/>
          <a:p>
            <a:r>
              <a:rPr lang="en-US" sz="7100" b="1" smtClean="0"/>
              <a:t>Lecture 16</a:t>
            </a:r>
            <a:endParaRPr lang="en-US" sz="7100" b="1" dirty="0" smtClean="0"/>
          </a:p>
          <a:p>
            <a:endParaRPr lang="en-US" sz="3000" dirty="0" smtClean="0"/>
          </a:p>
          <a:p>
            <a:r>
              <a:rPr lang="en-US" sz="3600" dirty="0" smtClean="0"/>
              <a:t>Dr. MUMTAZ AHMED</a:t>
            </a:r>
            <a:endParaRPr lang="en-US" sz="1100" dirty="0"/>
          </a:p>
        </p:txBody>
      </p:sp>
      <p:sp>
        <p:nvSpPr>
          <p:cNvPr id="2" name="Title 1"/>
          <p:cNvSpPr>
            <a:spLocks noGrp="1"/>
          </p:cNvSpPr>
          <p:nvPr>
            <p:ph type="ctrTitle"/>
          </p:nvPr>
        </p:nvSpPr>
        <p:spPr>
          <a:xfrm>
            <a:off x="76200" y="1505930"/>
            <a:ext cx="8991600" cy="1470025"/>
          </a:xfrm>
        </p:spPr>
        <p:txBody>
          <a:bodyPr>
            <a:noAutofit/>
          </a:bodyPr>
          <a:lstStyle/>
          <a:p>
            <a:r>
              <a:rPr lang="en-US" b="1" dirty="0" smtClean="0"/>
              <a:t>MTH 161: Introduction To Statistics</a:t>
            </a:r>
            <a:endParaRPr lang="en-US" b="1" dirty="0"/>
          </a:p>
        </p:txBody>
      </p:sp>
    </p:spTree>
    <p:extLst>
      <p:ext uri="{BB962C8B-B14F-4D97-AF65-F5344CB8AC3E}">
        <p14:creationId xmlns:p14="http://schemas.microsoft.com/office/powerpoint/2010/main" xmlns="" val="42537880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Review of Previous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smtClean="0">
                <a:latin typeface="Times New Roman" pitchFamily="18" charset="0"/>
                <a:cs typeface="Times New Roman" pitchFamily="18" charset="0"/>
              </a:rPr>
              <a:t>In last lecture we discussed:</a:t>
            </a:r>
          </a:p>
          <a:p>
            <a:endParaRPr lang="en-US" sz="2000" b="1" dirty="0" smtClean="0">
              <a:latin typeface="Times New Roman" pitchFamily="18" charset="0"/>
              <a:cs typeface="Times New Roman" pitchFamily="18" charset="0"/>
            </a:endParaRPr>
          </a:p>
          <a:p>
            <a:r>
              <a:rPr lang="en-US" sz="2000" b="1" smtClean="0"/>
              <a:t>Moments</a:t>
            </a:r>
            <a:endParaRPr lang="en-US" sz="2000" b="1" dirty="0"/>
          </a:p>
          <a:p>
            <a:pPr lvl="1"/>
            <a:r>
              <a:rPr lang="en-US" sz="2000" dirty="0"/>
              <a:t>Moments about Mean (Central Moments)</a:t>
            </a:r>
          </a:p>
          <a:p>
            <a:pPr lvl="1"/>
            <a:r>
              <a:rPr lang="en-US" sz="2000" dirty="0"/>
              <a:t>Moments about any arbitrary Origin</a:t>
            </a:r>
          </a:p>
          <a:p>
            <a:pPr lvl="1"/>
            <a:r>
              <a:rPr lang="en-US" sz="2000" dirty="0"/>
              <a:t>Moments about Zero</a:t>
            </a:r>
          </a:p>
          <a:p>
            <a:pPr lvl="1"/>
            <a:r>
              <a:rPr lang="en-US" sz="2000" dirty="0"/>
              <a:t>Related Excel Demos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xmlns="" val="989221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the current lecture:</a:t>
            </a:r>
            <a:endParaRPr lang="en-US" sz="2000" dirty="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dirty="0">
                <a:latin typeface="Times New Roman" pitchFamily="18" charset="0"/>
                <a:cs typeface="Times New Roman" pitchFamily="18" charset="0"/>
              </a:rPr>
              <a:t>Relation b/w central moments and moments about origin</a:t>
            </a:r>
          </a:p>
          <a:p>
            <a:r>
              <a:rPr lang="en-US" sz="2000" dirty="0">
                <a:latin typeface="Times New Roman" pitchFamily="18" charset="0"/>
                <a:cs typeface="Times New Roman" pitchFamily="18" charset="0"/>
              </a:rPr>
              <a:t>Moment Ratios</a:t>
            </a:r>
          </a:p>
          <a:p>
            <a:r>
              <a:rPr lang="en-US" sz="2000" dirty="0">
                <a:latin typeface="Times New Roman" pitchFamily="18" charset="0"/>
                <a:cs typeface="Times New Roman" pitchFamily="18" charset="0"/>
              </a:rPr>
              <a:t>Skewness</a:t>
            </a:r>
          </a:p>
          <a:p>
            <a:r>
              <a:rPr lang="en-US" sz="2000" dirty="0">
                <a:latin typeface="Times New Roman" pitchFamily="18" charset="0"/>
                <a:cs typeface="Times New Roman" pitchFamily="18" charset="0"/>
              </a:rPr>
              <a:t>Kurtosis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1937030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from Moments about Mean to Moments about Origin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Sample Moments about Mean in terms of Moments about Origin.</a:t>
            </a:r>
          </a:p>
          <a:p>
            <a:pPr marL="0" indent="0">
              <a:buNone/>
            </a:pPr>
            <a:endParaRPr lang="en-US" sz="2000" b="1" dirty="0"/>
          </a:p>
          <a:p>
            <a:pPr marL="0" indent="0">
              <a:buNone/>
            </a:pPr>
            <a:endParaRPr lang="en-US" sz="2000" dirty="0" smtClean="0"/>
          </a:p>
          <a:p>
            <a:pPr marL="0" indent="0">
              <a:buNone/>
            </a:pPr>
            <a:endParaRPr lang="en-US" sz="2000" dirty="0"/>
          </a:p>
          <a:p>
            <a:pPr marL="0" indent="0">
              <a:buNone/>
            </a:pPr>
            <a:r>
              <a:rPr lang="en-US" sz="2000" dirty="0" smtClean="0"/>
              <a:t>Where, </a:t>
            </a:r>
          </a:p>
          <a:p>
            <a:pPr marL="0" indent="0">
              <a:buNone/>
            </a:pPr>
            <a:endParaRPr lang="en-US" sz="2000" dirty="0" smtClean="0"/>
          </a:p>
          <a:p>
            <a:pPr marL="0" indent="0">
              <a:buNone/>
            </a:pPr>
            <a:endParaRPr lang="en-US" sz="2000" dirty="0" smtClean="0"/>
          </a:p>
          <a:p>
            <a:pPr marL="0" indent="0">
              <a:buNone/>
            </a:pPr>
            <a:endParaRPr lang="en-US" sz="2000" dirty="0"/>
          </a:p>
          <a:p>
            <a:pPr marL="0" indent="0">
              <a:buNone/>
            </a:pPr>
            <a:r>
              <a:rPr lang="en-US" sz="2000" dirty="0" smtClean="0"/>
              <a:t>Replacing r by 1, we get </a:t>
            </a:r>
            <a:r>
              <a:rPr lang="en-US" sz="2000" b="1" dirty="0" smtClean="0"/>
              <a:t>first sample moment about mean in terms of moments about origin</a:t>
            </a:r>
            <a:r>
              <a:rPr lang="en-US" sz="2000" dirty="0" smtClean="0"/>
              <a:t>:</a:t>
            </a: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33537" y="5517397"/>
            <a:ext cx="3926566" cy="8734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38647" y="3554412"/>
            <a:ext cx="1866780" cy="865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09807" y="3584575"/>
            <a:ext cx="2900593" cy="377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5800" y="1958975"/>
            <a:ext cx="7896284"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218406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from Moments about Mean to Moments about Origin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Sample Moments about Mean in terms of Moments about Origin.</a:t>
            </a:r>
          </a:p>
          <a:p>
            <a:pPr marL="0" indent="0">
              <a:buNone/>
            </a:pPr>
            <a:endParaRPr lang="en-US" sz="2000" b="1" dirty="0"/>
          </a:p>
          <a:p>
            <a:pPr marL="0" indent="0">
              <a:buNone/>
            </a:pPr>
            <a:endParaRPr lang="en-US" sz="2000" dirty="0" smtClean="0"/>
          </a:p>
          <a:p>
            <a:pPr marL="0" indent="0">
              <a:buNone/>
            </a:pPr>
            <a:endParaRPr lang="en-US" sz="2000" dirty="0"/>
          </a:p>
          <a:p>
            <a:pPr marL="0" indent="0">
              <a:buNone/>
            </a:pPr>
            <a:r>
              <a:rPr lang="en-US" sz="2000" dirty="0" smtClean="0"/>
              <a:t>Replacing </a:t>
            </a:r>
            <a:r>
              <a:rPr lang="en-US" sz="2000" dirty="0"/>
              <a:t>r by </a:t>
            </a:r>
            <a:r>
              <a:rPr lang="en-US" sz="2000" dirty="0" smtClean="0"/>
              <a:t>2, </a:t>
            </a:r>
            <a:r>
              <a:rPr lang="en-US" sz="2000" dirty="0"/>
              <a:t>we get </a:t>
            </a:r>
            <a:r>
              <a:rPr lang="en-US" sz="2000" b="1" dirty="0" smtClean="0"/>
              <a:t>second </a:t>
            </a:r>
            <a:r>
              <a:rPr lang="en-US" sz="2000" b="1" dirty="0"/>
              <a:t>sample moment about mean in terms of moments about origin</a:t>
            </a:r>
            <a:r>
              <a:rPr lang="en-US" sz="2000" dirty="0" smtClean="0"/>
              <a:t>:</a:t>
            </a: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1958975"/>
            <a:ext cx="7896284"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3810000"/>
            <a:ext cx="5165202" cy="17326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628215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from Moments about Mean to Moments about Origin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Sample Moments about Mean in terms of Moments about Origin.</a:t>
            </a:r>
          </a:p>
          <a:p>
            <a:pPr marL="0" indent="0">
              <a:buNone/>
            </a:pPr>
            <a:endParaRPr lang="en-US" sz="2000" b="1" dirty="0"/>
          </a:p>
          <a:p>
            <a:pPr marL="0" indent="0">
              <a:buNone/>
            </a:pPr>
            <a:endParaRPr lang="en-US" sz="2000" dirty="0" smtClean="0"/>
          </a:p>
          <a:p>
            <a:pPr marL="0" indent="0">
              <a:buNone/>
            </a:pPr>
            <a:endParaRPr lang="en-US" sz="2000" dirty="0"/>
          </a:p>
          <a:p>
            <a:pPr marL="0" indent="0">
              <a:buNone/>
            </a:pPr>
            <a:r>
              <a:rPr lang="en-US" sz="2000" dirty="0" smtClean="0"/>
              <a:t>Replacing </a:t>
            </a:r>
            <a:r>
              <a:rPr lang="en-US" sz="2000" dirty="0"/>
              <a:t>r by 3</a:t>
            </a:r>
            <a:r>
              <a:rPr lang="en-US" sz="2000" dirty="0" smtClean="0"/>
              <a:t>, </a:t>
            </a:r>
            <a:r>
              <a:rPr lang="en-US" sz="2000" dirty="0"/>
              <a:t>we get </a:t>
            </a:r>
            <a:r>
              <a:rPr lang="en-US" sz="2000" b="1" dirty="0" smtClean="0"/>
              <a:t>third sample moment about mean in terms of moments about origin</a:t>
            </a:r>
            <a:r>
              <a:rPr lang="en-US" sz="2000" dirty="0" smtClean="0"/>
              <a:t>:</a:t>
            </a: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1958975"/>
            <a:ext cx="7896284"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9200" y="3810000"/>
            <a:ext cx="6019800" cy="28633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109117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from Moments about Mean to Moments about Origin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Sample Moments about Mean in terms of Moments about Origin.</a:t>
            </a:r>
          </a:p>
          <a:p>
            <a:pPr marL="0" indent="0">
              <a:buNone/>
            </a:pPr>
            <a:endParaRPr lang="en-US" sz="2000" b="1" dirty="0"/>
          </a:p>
          <a:p>
            <a:pPr marL="0" indent="0">
              <a:buNone/>
            </a:pPr>
            <a:endParaRPr lang="en-US" sz="2000" dirty="0" smtClean="0"/>
          </a:p>
          <a:p>
            <a:pPr marL="0" indent="0">
              <a:buNone/>
            </a:pPr>
            <a:endParaRPr lang="en-US" sz="2000" dirty="0"/>
          </a:p>
          <a:p>
            <a:pPr marL="0" indent="0">
              <a:buNone/>
            </a:pPr>
            <a:r>
              <a:rPr lang="en-US" sz="2000" dirty="0" smtClean="0"/>
              <a:t>Replacing </a:t>
            </a:r>
            <a:r>
              <a:rPr lang="en-US" sz="2000" dirty="0"/>
              <a:t>r by </a:t>
            </a:r>
            <a:r>
              <a:rPr lang="en-US" sz="2000" dirty="0" smtClean="0"/>
              <a:t>4, </a:t>
            </a:r>
            <a:r>
              <a:rPr lang="en-US" sz="2000" dirty="0"/>
              <a:t>we get </a:t>
            </a:r>
            <a:r>
              <a:rPr lang="en-US" sz="2000" b="1" dirty="0" smtClean="0"/>
              <a:t>fourth </a:t>
            </a:r>
            <a:r>
              <a:rPr lang="en-US" sz="2000" b="1" dirty="0"/>
              <a:t>sample moment about mean in terms of moments about origin</a:t>
            </a:r>
            <a:r>
              <a:rPr lang="en-US" sz="2000" dirty="0" smtClean="0"/>
              <a:t>:</a:t>
            </a: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1958975"/>
            <a:ext cx="7896284" cy="101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3809999"/>
            <a:ext cx="7439084" cy="2712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109117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Sample Moments about Mean in terms of Moments about Origin.</a:t>
                </a:r>
              </a:p>
              <a:p>
                <a:pPr marL="0" indent="0">
                  <a:buNone/>
                </a:pPr>
                <a:endParaRPr lang="en-US" sz="2000" b="1" dirty="0"/>
              </a:p>
              <a:p>
                <a:pPr marL="0" indent="0" algn="just">
                  <a:buNone/>
                </a:pPr>
                <a14:m>
                  <m:oMathPara xmlns:m="http://schemas.openxmlformats.org/officeDocument/2006/math">
                    <m:oMathParaPr>
                      <m:jc m:val="center"/>
                    </m:oMathParaPr>
                    <m:oMath xmlns:m="http://schemas.openxmlformats.org/officeDocument/2006/math">
                      <m:m>
                        <m:mPr>
                          <m:mcs>
                            <m:mc>
                              <m:mcPr>
                                <m:count m:val="1"/>
                                <m:mcJc m:val="center"/>
                              </m:mcPr>
                            </m:mc>
                          </m:mcs>
                          <m:ctrlPr>
                            <a:rPr lang="en-US" sz="2000" i="1">
                              <a:latin typeface="Cambria Math"/>
                            </a:rPr>
                          </m:ctrlPr>
                        </m:mPr>
                        <m:mr>
                          <m:e>
                            <m:sSub>
                              <m:sSubPr>
                                <m:ctrlPr>
                                  <a:rPr lang="en-US" sz="2000" i="1">
                                    <a:latin typeface="Cambria Math"/>
                                  </a:rPr>
                                </m:ctrlPr>
                              </m:sSubPr>
                              <m:e>
                                <m:r>
                                  <a:rPr lang="en-US" sz="2000" i="1">
                                    <a:latin typeface="Cambria Math"/>
                                  </a:rPr>
                                  <m:t>𝑚</m:t>
                                </m:r>
                              </m:e>
                              <m:sub>
                                <m:r>
                                  <a:rPr lang="en-US" sz="2000">
                                    <a:latin typeface="Cambria Math"/>
                                  </a:rPr>
                                  <m:t>1</m:t>
                                </m:r>
                              </m:sub>
                            </m:sSub>
                            <m:r>
                              <a:rPr lang="en-US" sz="2000">
                                <a:latin typeface="Cambria Math"/>
                              </a:rPr>
                              <m:t>=</m:t>
                            </m:r>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r>
                              <a:rPr lang="en-US" sz="2000">
                                <a:latin typeface="Cambria Math"/>
                              </a:rPr>
                              <m:t>−</m:t>
                            </m:r>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r>
                              <a:rPr lang="en-US" sz="2000">
                                <a:latin typeface="Cambria Math"/>
                              </a:rPr>
                              <m:t>=0</m:t>
                            </m:r>
                          </m:e>
                        </m:mr>
                        <m:mr>
                          <m:e>
                            <m:sSub>
                              <m:sSubPr>
                                <m:ctrlPr>
                                  <a:rPr lang="en-US" sz="2000" i="1">
                                    <a:latin typeface="Cambria Math"/>
                                  </a:rPr>
                                </m:ctrlPr>
                              </m:sSubPr>
                              <m:e>
                                <m:r>
                                  <a:rPr lang="en-US" sz="2000" i="1">
                                    <a:latin typeface="Cambria Math"/>
                                  </a:rPr>
                                  <m:t>𝑚</m:t>
                                </m:r>
                              </m:e>
                              <m:sub>
                                <m:r>
                                  <a:rPr lang="en-US" sz="2000">
                                    <a:latin typeface="Cambria Math"/>
                                  </a:rPr>
                                  <m:t>2</m:t>
                                </m:r>
                              </m:sub>
                            </m:sSub>
                            <m:r>
                              <a:rPr lang="en-US" sz="2000">
                                <a:latin typeface="Cambria Math"/>
                              </a:rPr>
                              <m:t>=</m:t>
                            </m:r>
                            <m:sSubSup>
                              <m:sSubSupPr>
                                <m:ctrlPr>
                                  <a:rPr lang="en-US" sz="2000" i="1">
                                    <a:latin typeface="Cambria Math"/>
                                  </a:rPr>
                                </m:ctrlPr>
                              </m:sSubSupPr>
                              <m:e>
                                <m:r>
                                  <a:rPr lang="en-US" sz="2000" i="1">
                                    <a:latin typeface="Cambria Math"/>
                                  </a:rPr>
                                  <m:t>𝑚</m:t>
                                </m:r>
                              </m:e>
                              <m:sub>
                                <m:r>
                                  <a:rPr lang="en-US" sz="2000">
                                    <a:latin typeface="Cambria Math"/>
                                  </a:rPr>
                                  <m:t>2</m:t>
                                </m:r>
                              </m:sub>
                              <m:sup>
                                <m:r>
                                  <a:rPr lang="en-US" sz="2000">
                                    <a:latin typeface="Cambria Math"/>
                                  </a:rPr>
                                  <m:t>′</m:t>
                                </m:r>
                              </m:sup>
                            </m:sSubSup>
                            <m:r>
                              <a:rPr lang="en-US" sz="2000">
                                <a:latin typeface="Cambria Math"/>
                              </a:rPr>
                              <m:t>−</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e>
                                </m:d>
                              </m:e>
                              <m:sup>
                                <m:r>
                                  <a:rPr lang="en-US" sz="2000">
                                    <a:latin typeface="Cambria Math"/>
                                  </a:rPr>
                                  <m:t>2</m:t>
                                </m:r>
                              </m:sup>
                            </m:sSup>
                          </m:e>
                        </m:mr>
                        <m:mr>
                          <m:e>
                            <m:sSub>
                              <m:sSubPr>
                                <m:ctrlPr>
                                  <a:rPr lang="en-US" sz="2000" i="1">
                                    <a:latin typeface="Cambria Math"/>
                                  </a:rPr>
                                </m:ctrlPr>
                              </m:sSubPr>
                              <m:e>
                                <m:r>
                                  <a:rPr lang="en-US" sz="2000" i="1">
                                    <a:latin typeface="Cambria Math"/>
                                  </a:rPr>
                                  <m:t>𝑚</m:t>
                                </m:r>
                              </m:e>
                              <m:sub>
                                <m:r>
                                  <a:rPr lang="en-US" sz="2000">
                                    <a:latin typeface="Cambria Math"/>
                                  </a:rPr>
                                  <m:t>3</m:t>
                                </m:r>
                              </m:sub>
                            </m:sSub>
                            <m:r>
                              <a:rPr lang="en-US" sz="2000">
                                <a:latin typeface="Cambria Math"/>
                              </a:rPr>
                              <m:t>=</m:t>
                            </m:r>
                            <m:sSubSup>
                              <m:sSubSupPr>
                                <m:ctrlPr>
                                  <a:rPr lang="en-US" sz="2000" i="1">
                                    <a:latin typeface="Cambria Math"/>
                                  </a:rPr>
                                </m:ctrlPr>
                              </m:sSubSupPr>
                              <m:e>
                                <m:r>
                                  <a:rPr lang="en-US" sz="2000" i="1">
                                    <a:latin typeface="Cambria Math"/>
                                  </a:rPr>
                                  <m:t>𝑚</m:t>
                                </m:r>
                              </m:e>
                              <m:sub>
                                <m:r>
                                  <a:rPr lang="en-US" sz="2000">
                                    <a:latin typeface="Cambria Math"/>
                                  </a:rPr>
                                  <m:t>3</m:t>
                                </m:r>
                              </m:sub>
                              <m:sup>
                                <m:r>
                                  <a:rPr lang="en-US" sz="2000">
                                    <a:latin typeface="Cambria Math"/>
                                  </a:rPr>
                                  <m:t>′</m:t>
                                </m:r>
                              </m:sup>
                            </m:sSubSup>
                            <m:r>
                              <a:rPr lang="en-US" sz="2000">
                                <a:latin typeface="Cambria Math"/>
                              </a:rPr>
                              <m:t>−3</m:t>
                            </m:r>
                            <m:sSubSup>
                              <m:sSubSupPr>
                                <m:ctrlPr>
                                  <a:rPr lang="en-US" sz="2000" i="1">
                                    <a:latin typeface="Cambria Math"/>
                                  </a:rPr>
                                </m:ctrlPr>
                              </m:sSubSupPr>
                              <m:e>
                                <m:r>
                                  <a:rPr lang="en-US" sz="2000" i="1">
                                    <a:latin typeface="Cambria Math"/>
                                  </a:rPr>
                                  <m:t>𝑚</m:t>
                                </m:r>
                              </m:e>
                              <m:sub>
                                <m:r>
                                  <a:rPr lang="en-US" sz="2000">
                                    <a:latin typeface="Cambria Math"/>
                                  </a:rPr>
                                  <m:t>2</m:t>
                                </m:r>
                              </m:sub>
                              <m:sup>
                                <m:r>
                                  <a:rPr lang="en-US" sz="2000">
                                    <a:latin typeface="Cambria Math"/>
                                  </a:rPr>
                                  <m:t>′</m:t>
                                </m:r>
                              </m:sup>
                            </m:sSubSup>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r>
                              <a:rPr lang="en-US" sz="2000">
                                <a:latin typeface="Cambria Math"/>
                              </a:rPr>
                              <m:t>+2</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e>
                                </m:d>
                              </m:e>
                              <m:sup>
                                <m:r>
                                  <a:rPr lang="en-US" sz="2000">
                                    <a:latin typeface="Cambria Math"/>
                                  </a:rPr>
                                  <m:t>3</m:t>
                                </m:r>
                              </m:sup>
                            </m:sSup>
                          </m:e>
                        </m:mr>
                        <m:mr>
                          <m:e>
                            <m:sSub>
                              <m:sSubPr>
                                <m:ctrlPr>
                                  <a:rPr lang="en-US" sz="2000" i="1">
                                    <a:latin typeface="Cambria Math"/>
                                  </a:rPr>
                                </m:ctrlPr>
                              </m:sSubPr>
                              <m:e>
                                <m:r>
                                  <a:rPr lang="en-US" sz="2000" i="1">
                                    <a:latin typeface="Cambria Math"/>
                                  </a:rPr>
                                  <m:t>𝑚</m:t>
                                </m:r>
                              </m:e>
                              <m:sub>
                                <m:r>
                                  <a:rPr lang="en-US" sz="2000">
                                    <a:latin typeface="Cambria Math"/>
                                  </a:rPr>
                                  <m:t>4</m:t>
                                </m:r>
                              </m:sub>
                            </m:sSub>
                            <m:r>
                              <a:rPr lang="en-US" sz="2000">
                                <a:latin typeface="Cambria Math"/>
                              </a:rPr>
                              <m:t>=</m:t>
                            </m:r>
                            <m:sSubSup>
                              <m:sSubSupPr>
                                <m:ctrlPr>
                                  <a:rPr lang="en-US" sz="2000" i="1">
                                    <a:latin typeface="Cambria Math"/>
                                  </a:rPr>
                                </m:ctrlPr>
                              </m:sSubSupPr>
                              <m:e>
                                <m:r>
                                  <a:rPr lang="en-US" sz="2000" i="1">
                                    <a:latin typeface="Cambria Math"/>
                                  </a:rPr>
                                  <m:t>𝑚</m:t>
                                </m:r>
                              </m:e>
                              <m:sub>
                                <m:r>
                                  <a:rPr lang="en-US" sz="2000">
                                    <a:latin typeface="Cambria Math"/>
                                  </a:rPr>
                                  <m:t>4</m:t>
                                </m:r>
                              </m:sub>
                              <m:sup>
                                <m:r>
                                  <a:rPr lang="en-US" sz="2000">
                                    <a:latin typeface="Cambria Math"/>
                                  </a:rPr>
                                  <m:t>′</m:t>
                                </m:r>
                              </m:sup>
                            </m:sSubSup>
                            <m:r>
                              <a:rPr lang="en-US" sz="2000">
                                <a:latin typeface="Cambria Math"/>
                              </a:rPr>
                              <m:t>−4</m:t>
                            </m:r>
                            <m:sSubSup>
                              <m:sSubSupPr>
                                <m:ctrlPr>
                                  <a:rPr lang="en-US" sz="2000" i="1">
                                    <a:latin typeface="Cambria Math"/>
                                  </a:rPr>
                                </m:ctrlPr>
                              </m:sSubSupPr>
                              <m:e>
                                <m:r>
                                  <a:rPr lang="en-US" sz="2000" i="1">
                                    <a:latin typeface="Cambria Math"/>
                                  </a:rPr>
                                  <m:t>𝑚</m:t>
                                </m:r>
                              </m:e>
                              <m:sub>
                                <m:r>
                                  <a:rPr lang="en-US" sz="2000">
                                    <a:latin typeface="Cambria Math"/>
                                  </a:rPr>
                                  <m:t>3</m:t>
                                </m:r>
                              </m:sub>
                              <m:sup>
                                <m:r>
                                  <a:rPr lang="en-US" sz="2000">
                                    <a:latin typeface="Cambria Math"/>
                                  </a:rPr>
                                  <m:t>′</m:t>
                                </m:r>
                              </m:sup>
                            </m:sSubSup>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r>
                              <a:rPr lang="en-US" sz="2000">
                                <a:latin typeface="Cambria Math"/>
                              </a:rPr>
                              <m:t>+6</m:t>
                            </m:r>
                            <m:sSubSup>
                              <m:sSubSupPr>
                                <m:ctrlPr>
                                  <a:rPr lang="en-US" sz="2000" i="1">
                                    <a:latin typeface="Cambria Math"/>
                                  </a:rPr>
                                </m:ctrlPr>
                              </m:sSubSupPr>
                              <m:e>
                                <m:r>
                                  <a:rPr lang="en-US" sz="2000" i="1">
                                    <a:latin typeface="Cambria Math"/>
                                  </a:rPr>
                                  <m:t>𝑚</m:t>
                                </m:r>
                              </m:e>
                              <m:sub>
                                <m:r>
                                  <a:rPr lang="en-US" sz="2000">
                                    <a:latin typeface="Cambria Math"/>
                                  </a:rPr>
                                  <m:t>2</m:t>
                                </m:r>
                              </m:sub>
                              <m:sup>
                                <m:r>
                                  <a:rPr lang="en-US" sz="2000">
                                    <a:latin typeface="Cambria Math"/>
                                  </a:rPr>
                                  <m:t>′</m:t>
                                </m:r>
                              </m:sup>
                            </m:sSubSup>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e>
                                </m:d>
                              </m:e>
                              <m:sup>
                                <m:r>
                                  <a:rPr lang="en-US" sz="2000">
                                    <a:latin typeface="Cambria Math"/>
                                  </a:rPr>
                                  <m:t>2</m:t>
                                </m:r>
                              </m:sup>
                            </m:sSup>
                            <m:r>
                              <a:rPr lang="en-US" sz="2000">
                                <a:latin typeface="Cambria Math"/>
                              </a:rPr>
                              <m:t>−3</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𝑚</m:t>
                                        </m:r>
                                      </m:e>
                                      <m:sub>
                                        <m:r>
                                          <a:rPr lang="en-US" sz="2000">
                                            <a:latin typeface="Cambria Math"/>
                                          </a:rPr>
                                          <m:t>1</m:t>
                                        </m:r>
                                      </m:sub>
                                      <m:sup>
                                        <m:r>
                                          <a:rPr lang="en-US" sz="2000">
                                            <a:latin typeface="Cambria Math"/>
                                          </a:rPr>
                                          <m:t>′</m:t>
                                        </m:r>
                                      </m:sup>
                                    </m:sSubSup>
                                  </m:e>
                                </m:d>
                              </m:e>
                              <m:sup>
                                <m:r>
                                  <a:rPr lang="en-US" sz="2000">
                                    <a:latin typeface="Cambria Math"/>
                                  </a:rPr>
                                  <m:t>2</m:t>
                                </m:r>
                              </m:sup>
                            </m:sSup>
                          </m:e>
                        </m:mr>
                      </m:m>
                    </m:oMath>
                  </m:oMathPara>
                </a14:m>
                <a:endParaRPr lang="en-US" sz="2000" dirty="0" smtClean="0"/>
              </a:p>
              <a:p>
                <a:pPr marL="0" indent="0" algn="just">
                  <a:buNone/>
                </a:pPr>
                <a:endParaRPr lang="en-US" sz="2000" dirty="0"/>
              </a:p>
              <a:p>
                <a:pPr marL="0" indent="0" algn="just">
                  <a:buNone/>
                </a:pPr>
                <a:r>
                  <a:rPr lang="en-US" sz="2000" b="1" dirty="0" smtClean="0"/>
                  <a:t>Population Moments </a:t>
                </a:r>
                <a:r>
                  <a:rPr lang="en-US" sz="2000" b="1" dirty="0"/>
                  <a:t>about Mean in terms of Moments about </a:t>
                </a:r>
                <a:r>
                  <a:rPr lang="en-US" sz="2000" b="1" dirty="0" smtClean="0"/>
                  <a:t>Origin.</a:t>
                </a:r>
              </a:p>
              <a:p>
                <a:pPr marL="0" indent="0" algn="just">
                  <a:buNone/>
                </a:pPr>
                <a:endParaRPr lang="en-US" sz="2000" b="1" dirty="0" smtClean="0"/>
              </a:p>
              <a:p>
                <a:pPr marL="0" indent="0" algn="just">
                  <a:buNone/>
                </a:pPr>
                <a14:m>
                  <m:oMathPara xmlns:m="http://schemas.openxmlformats.org/officeDocument/2006/math">
                    <m:oMathParaPr>
                      <m:jc m:val="center"/>
                    </m:oMathParaPr>
                    <m:oMath xmlns:m="http://schemas.openxmlformats.org/officeDocument/2006/math">
                      <m:m>
                        <m:mPr>
                          <m:mcs>
                            <m:mc>
                              <m:mcPr>
                                <m:count m:val="1"/>
                                <m:mcJc m:val="center"/>
                              </m:mcPr>
                            </m:mc>
                          </m:mcs>
                          <m:ctrlPr>
                            <a:rPr lang="en-US" sz="2000" i="1">
                              <a:latin typeface="Cambria Math"/>
                            </a:rPr>
                          </m:ctrlPr>
                        </m:mPr>
                        <m:mr>
                          <m:e>
                            <m:sSub>
                              <m:sSubPr>
                                <m:ctrlPr>
                                  <a:rPr lang="en-US" sz="2000" i="1">
                                    <a:latin typeface="Cambria Math"/>
                                  </a:rPr>
                                </m:ctrlPr>
                              </m:sSubPr>
                              <m:e>
                                <m:r>
                                  <a:rPr lang="en-US" sz="2000" i="1">
                                    <a:latin typeface="Cambria Math"/>
                                  </a:rPr>
                                  <m:t>𝜇</m:t>
                                </m:r>
                              </m:e>
                              <m:sub>
                                <m:r>
                                  <a:rPr lang="en-US" sz="2000">
                                    <a:latin typeface="Cambria Math"/>
                                  </a:rPr>
                                  <m:t>1</m:t>
                                </m:r>
                              </m:sub>
                            </m:sSub>
                            <m:r>
                              <a:rPr lang="en-US" sz="2000">
                                <a:latin typeface="Cambria Math"/>
                              </a:rPr>
                              <m:t>=</m:t>
                            </m:r>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r>
                              <a:rPr lang="en-US" sz="2000">
                                <a:latin typeface="Cambria Math"/>
                              </a:rPr>
                              <m:t>−</m:t>
                            </m:r>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r>
                              <a:rPr lang="en-US" sz="2000">
                                <a:latin typeface="Cambria Math"/>
                              </a:rPr>
                              <m:t>=0</m:t>
                            </m:r>
                          </m:e>
                        </m:mr>
                        <m:mr>
                          <m:e>
                            <m:sSub>
                              <m:sSubPr>
                                <m:ctrlPr>
                                  <a:rPr lang="en-US" sz="2000" i="1">
                                    <a:latin typeface="Cambria Math"/>
                                  </a:rPr>
                                </m:ctrlPr>
                              </m:sSubPr>
                              <m:e>
                                <m:r>
                                  <a:rPr lang="en-US" sz="2000" i="1">
                                    <a:latin typeface="Cambria Math"/>
                                  </a:rPr>
                                  <m:t>𝜇</m:t>
                                </m:r>
                              </m:e>
                              <m:sub>
                                <m:r>
                                  <a:rPr lang="en-US" sz="2000">
                                    <a:latin typeface="Cambria Math"/>
                                  </a:rPr>
                                  <m:t>2</m:t>
                                </m:r>
                              </m:sub>
                            </m:sSub>
                            <m:r>
                              <a:rPr lang="en-US" sz="2000">
                                <a:latin typeface="Cambria Math"/>
                              </a:rPr>
                              <m:t>=</m:t>
                            </m:r>
                            <m:sSubSup>
                              <m:sSubSupPr>
                                <m:ctrlPr>
                                  <a:rPr lang="en-US" sz="2000" i="1">
                                    <a:latin typeface="Cambria Math"/>
                                  </a:rPr>
                                </m:ctrlPr>
                              </m:sSubSupPr>
                              <m:e>
                                <m:r>
                                  <a:rPr lang="en-US" sz="2000" i="1">
                                    <a:latin typeface="Cambria Math"/>
                                  </a:rPr>
                                  <m:t>𝜇</m:t>
                                </m:r>
                              </m:e>
                              <m:sub>
                                <m:r>
                                  <a:rPr lang="en-US" sz="2000">
                                    <a:latin typeface="Cambria Math"/>
                                  </a:rPr>
                                  <m:t>2</m:t>
                                </m:r>
                              </m:sub>
                              <m:sup>
                                <m:r>
                                  <a:rPr lang="en-US" sz="2000">
                                    <a:latin typeface="Cambria Math"/>
                                  </a:rPr>
                                  <m:t>′</m:t>
                                </m:r>
                              </m:sup>
                            </m:sSubSup>
                            <m:r>
                              <a:rPr lang="en-US" sz="2000">
                                <a:latin typeface="Cambria Math"/>
                              </a:rPr>
                              <m:t>−</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e>
                                </m:d>
                              </m:e>
                              <m:sup>
                                <m:r>
                                  <a:rPr lang="en-US" sz="2000">
                                    <a:latin typeface="Cambria Math"/>
                                  </a:rPr>
                                  <m:t>2</m:t>
                                </m:r>
                              </m:sup>
                            </m:sSup>
                          </m:e>
                        </m:mr>
                        <m:mr>
                          <m:e>
                            <m:sSub>
                              <m:sSubPr>
                                <m:ctrlPr>
                                  <a:rPr lang="en-US" sz="2000" i="1">
                                    <a:latin typeface="Cambria Math"/>
                                  </a:rPr>
                                </m:ctrlPr>
                              </m:sSubPr>
                              <m:e>
                                <m:r>
                                  <a:rPr lang="en-US" sz="2000" i="1">
                                    <a:latin typeface="Cambria Math"/>
                                  </a:rPr>
                                  <m:t>𝜇</m:t>
                                </m:r>
                              </m:e>
                              <m:sub>
                                <m:r>
                                  <a:rPr lang="en-US" sz="2000">
                                    <a:latin typeface="Cambria Math"/>
                                  </a:rPr>
                                  <m:t>3</m:t>
                                </m:r>
                              </m:sub>
                            </m:sSub>
                            <m:r>
                              <a:rPr lang="en-US" sz="2000">
                                <a:latin typeface="Cambria Math"/>
                              </a:rPr>
                              <m:t>=</m:t>
                            </m:r>
                            <m:sSubSup>
                              <m:sSubSupPr>
                                <m:ctrlPr>
                                  <a:rPr lang="en-US" sz="2000" i="1">
                                    <a:latin typeface="Cambria Math"/>
                                  </a:rPr>
                                </m:ctrlPr>
                              </m:sSubSupPr>
                              <m:e>
                                <m:r>
                                  <a:rPr lang="en-US" sz="2000" i="1">
                                    <a:latin typeface="Cambria Math"/>
                                  </a:rPr>
                                  <m:t>𝜇</m:t>
                                </m:r>
                              </m:e>
                              <m:sub>
                                <m:r>
                                  <a:rPr lang="en-US" sz="2000">
                                    <a:latin typeface="Cambria Math"/>
                                  </a:rPr>
                                  <m:t>3</m:t>
                                </m:r>
                              </m:sub>
                              <m:sup>
                                <m:r>
                                  <a:rPr lang="en-US" sz="2000">
                                    <a:latin typeface="Cambria Math"/>
                                  </a:rPr>
                                  <m:t>′</m:t>
                                </m:r>
                              </m:sup>
                            </m:sSubSup>
                            <m:r>
                              <a:rPr lang="en-US" sz="2000">
                                <a:latin typeface="Cambria Math"/>
                              </a:rPr>
                              <m:t>−3</m:t>
                            </m:r>
                            <m:sSubSup>
                              <m:sSubSupPr>
                                <m:ctrlPr>
                                  <a:rPr lang="en-US" sz="2000" i="1">
                                    <a:latin typeface="Cambria Math"/>
                                  </a:rPr>
                                </m:ctrlPr>
                              </m:sSubSupPr>
                              <m:e>
                                <m:r>
                                  <a:rPr lang="en-US" sz="2000" i="1">
                                    <a:latin typeface="Cambria Math"/>
                                  </a:rPr>
                                  <m:t>𝜇</m:t>
                                </m:r>
                              </m:e>
                              <m:sub>
                                <m:r>
                                  <a:rPr lang="en-US" sz="2000">
                                    <a:latin typeface="Cambria Math"/>
                                  </a:rPr>
                                  <m:t>2</m:t>
                                </m:r>
                              </m:sub>
                              <m:sup>
                                <m:r>
                                  <a:rPr lang="en-US" sz="2000">
                                    <a:latin typeface="Cambria Math"/>
                                  </a:rPr>
                                  <m:t>′</m:t>
                                </m:r>
                              </m:sup>
                            </m:sSubSup>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r>
                              <a:rPr lang="en-US" sz="2000">
                                <a:latin typeface="Cambria Math"/>
                              </a:rPr>
                              <m:t>+2</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e>
                                </m:d>
                              </m:e>
                              <m:sup>
                                <m:r>
                                  <a:rPr lang="en-US" sz="2000">
                                    <a:latin typeface="Cambria Math"/>
                                  </a:rPr>
                                  <m:t>3</m:t>
                                </m:r>
                              </m:sup>
                            </m:sSup>
                          </m:e>
                        </m:mr>
                        <m:mr>
                          <m:e>
                            <m:sSub>
                              <m:sSubPr>
                                <m:ctrlPr>
                                  <a:rPr lang="en-US" sz="2000" i="1">
                                    <a:latin typeface="Cambria Math"/>
                                  </a:rPr>
                                </m:ctrlPr>
                              </m:sSubPr>
                              <m:e>
                                <m:r>
                                  <a:rPr lang="en-US" sz="2000" i="1">
                                    <a:latin typeface="Cambria Math"/>
                                  </a:rPr>
                                  <m:t>𝜇</m:t>
                                </m:r>
                              </m:e>
                              <m:sub>
                                <m:r>
                                  <a:rPr lang="en-US" sz="2000">
                                    <a:latin typeface="Cambria Math"/>
                                  </a:rPr>
                                  <m:t>4</m:t>
                                </m:r>
                              </m:sub>
                            </m:sSub>
                            <m:r>
                              <a:rPr lang="en-US" sz="2000">
                                <a:latin typeface="Cambria Math"/>
                              </a:rPr>
                              <m:t>=</m:t>
                            </m:r>
                            <m:sSubSup>
                              <m:sSubSupPr>
                                <m:ctrlPr>
                                  <a:rPr lang="en-US" sz="2000" i="1">
                                    <a:latin typeface="Cambria Math"/>
                                  </a:rPr>
                                </m:ctrlPr>
                              </m:sSubSupPr>
                              <m:e>
                                <m:r>
                                  <a:rPr lang="en-US" sz="2000" i="1">
                                    <a:latin typeface="Cambria Math"/>
                                  </a:rPr>
                                  <m:t>𝜇</m:t>
                                </m:r>
                              </m:e>
                              <m:sub>
                                <m:r>
                                  <a:rPr lang="en-US" sz="2000">
                                    <a:latin typeface="Cambria Math"/>
                                  </a:rPr>
                                  <m:t>4</m:t>
                                </m:r>
                              </m:sub>
                              <m:sup>
                                <m:r>
                                  <a:rPr lang="en-US" sz="2000">
                                    <a:latin typeface="Cambria Math"/>
                                  </a:rPr>
                                  <m:t>′</m:t>
                                </m:r>
                              </m:sup>
                            </m:sSubSup>
                            <m:r>
                              <a:rPr lang="en-US" sz="2000">
                                <a:latin typeface="Cambria Math"/>
                              </a:rPr>
                              <m:t>−4</m:t>
                            </m:r>
                            <m:sSubSup>
                              <m:sSubSupPr>
                                <m:ctrlPr>
                                  <a:rPr lang="en-US" sz="2000" i="1">
                                    <a:latin typeface="Cambria Math"/>
                                  </a:rPr>
                                </m:ctrlPr>
                              </m:sSubSupPr>
                              <m:e>
                                <m:r>
                                  <a:rPr lang="en-US" sz="2000" i="1">
                                    <a:latin typeface="Cambria Math"/>
                                  </a:rPr>
                                  <m:t>𝜇</m:t>
                                </m:r>
                              </m:e>
                              <m:sub>
                                <m:r>
                                  <a:rPr lang="en-US" sz="2000">
                                    <a:latin typeface="Cambria Math"/>
                                  </a:rPr>
                                  <m:t>3</m:t>
                                </m:r>
                              </m:sub>
                              <m:sup>
                                <m:r>
                                  <a:rPr lang="en-US" sz="2000">
                                    <a:latin typeface="Cambria Math"/>
                                  </a:rPr>
                                  <m:t>′</m:t>
                                </m:r>
                              </m:sup>
                            </m:sSubSup>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r>
                              <a:rPr lang="en-US" sz="2000">
                                <a:latin typeface="Cambria Math"/>
                              </a:rPr>
                              <m:t>+6</m:t>
                            </m:r>
                            <m:sSubSup>
                              <m:sSubSupPr>
                                <m:ctrlPr>
                                  <a:rPr lang="en-US" sz="2000" i="1">
                                    <a:latin typeface="Cambria Math"/>
                                  </a:rPr>
                                </m:ctrlPr>
                              </m:sSubSupPr>
                              <m:e>
                                <m:r>
                                  <a:rPr lang="en-US" sz="2000" i="1">
                                    <a:latin typeface="Cambria Math"/>
                                  </a:rPr>
                                  <m:t>𝜇</m:t>
                                </m:r>
                              </m:e>
                              <m:sub>
                                <m:r>
                                  <a:rPr lang="en-US" sz="2000">
                                    <a:latin typeface="Cambria Math"/>
                                  </a:rPr>
                                  <m:t>2</m:t>
                                </m:r>
                              </m:sub>
                              <m:sup>
                                <m:r>
                                  <a:rPr lang="en-US" sz="2000">
                                    <a:latin typeface="Cambria Math"/>
                                  </a:rPr>
                                  <m:t>′</m:t>
                                </m:r>
                              </m:sup>
                            </m:sSubSup>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e>
                                </m:d>
                              </m:e>
                              <m:sup>
                                <m:r>
                                  <a:rPr lang="en-US" sz="2000">
                                    <a:latin typeface="Cambria Math"/>
                                  </a:rPr>
                                  <m:t>2</m:t>
                                </m:r>
                              </m:sup>
                            </m:sSup>
                            <m:r>
                              <a:rPr lang="en-US" sz="2000">
                                <a:latin typeface="Cambria Math"/>
                              </a:rPr>
                              <m:t>−3</m:t>
                            </m:r>
                            <m:sSup>
                              <m:sSupPr>
                                <m:ctrlPr>
                                  <a:rPr lang="en-US" sz="2000" i="1">
                                    <a:latin typeface="Cambria Math"/>
                                  </a:rPr>
                                </m:ctrlPr>
                              </m:sSupPr>
                              <m:e>
                                <m:d>
                                  <m:dPr>
                                    <m:ctrlPr>
                                      <a:rPr lang="en-US" sz="2000" i="1">
                                        <a:latin typeface="Cambria Math"/>
                                      </a:rPr>
                                    </m:ctrlPr>
                                  </m:dPr>
                                  <m:e>
                                    <m:sSubSup>
                                      <m:sSubSupPr>
                                        <m:ctrlPr>
                                          <a:rPr lang="en-US" sz="2000" i="1">
                                            <a:latin typeface="Cambria Math"/>
                                          </a:rPr>
                                        </m:ctrlPr>
                                      </m:sSubSupPr>
                                      <m:e>
                                        <m:r>
                                          <a:rPr lang="en-US" sz="2000" i="1">
                                            <a:latin typeface="Cambria Math"/>
                                          </a:rPr>
                                          <m:t>𝜇</m:t>
                                        </m:r>
                                      </m:e>
                                      <m:sub>
                                        <m:r>
                                          <a:rPr lang="en-US" sz="2000">
                                            <a:latin typeface="Cambria Math"/>
                                          </a:rPr>
                                          <m:t>1</m:t>
                                        </m:r>
                                      </m:sub>
                                      <m:sup>
                                        <m:r>
                                          <a:rPr lang="en-US" sz="2000">
                                            <a:latin typeface="Cambria Math"/>
                                          </a:rPr>
                                          <m:t>′</m:t>
                                        </m:r>
                                      </m:sup>
                                    </m:sSubSup>
                                  </m:e>
                                </m:d>
                              </m:e>
                              <m:sup>
                                <m:r>
                                  <a:rPr lang="en-US" sz="2000">
                                    <a:latin typeface="Cambria Math"/>
                                  </a:rPr>
                                  <m:t>2</m:t>
                                </m:r>
                              </m:sup>
                            </m:sSup>
                          </m:e>
                        </m:mr>
                      </m:m>
                    </m:oMath>
                  </m:oMathPara>
                </a14:m>
                <a:endParaRPr lang="en-US" sz="2000" dirty="0"/>
              </a:p>
              <a:p>
                <a:pPr marL="0" indent="0" algn="just">
                  <a:buNone/>
                </a:pPr>
                <a:endParaRPr lang="en-US" sz="20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cstate="print"/>
                <a:stretch>
                  <a:fillRect l="-823" t="-645" b="-748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xmlns="" val="30447002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 Ratios</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Ratios involving moments are called moment-ratios.</a:t>
                </a:r>
              </a:p>
              <a:p>
                <a:pPr marL="0" indent="0">
                  <a:buNone/>
                </a:pPr>
                <a:r>
                  <a:rPr lang="en-US" sz="2000" dirty="0" smtClean="0"/>
                  <a:t>Most common moment ratios are defined as:</a:t>
                </a:r>
              </a:p>
              <a:p>
                <a:pPr marL="0" indent="0">
                  <a:buNone/>
                </a:pPr>
                <a:endParaRPr lang="en-US" sz="2000" dirty="0" smtClean="0"/>
              </a:p>
              <a:p>
                <a:pPr marL="0" indent="0">
                  <a:buNone/>
                </a:pPr>
                <a:endParaRPr lang="en-US" sz="2000" dirty="0"/>
              </a:p>
              <a:p>
                <a:pPr marL="0" indent="0">
                  <a:buNone/>
                </a:pPr>
                <a:r>
                  <a:rPr lang="en-US" sz="2000" dirty="0" smtClean="0"/>
                  <a:t>Since these are ratios and hence have no unit.</a:t>
                </a:r>
              </a:p>
              <a:p>
                <a:pPr marL="0" indent="0">
                  <a:buNone/>
                </a:pPr>
                <a:endParaRPr lang="en-US" sz="2000" dirty="0" smtClean="0"/>
              </a:p>
              <a:p>
                <a:pPr marL="0" indent="0">
                  <a:buNone/>
                </a:pPr>
                <a:r>
                  <a:rPr lang="en-US" sz="2000" dirty="0" smtClean="0"/>
                  <a:t>For symmetric distributions, </a:t>
                </a:r>
                <a14:m>
                  <m:oMath xmlns:m="http://schemas.openxmlformats.org/officeDocument/2006/math">
                    <m:sSub>
                      <m:sSubPr>
                        <m:ctrlPr>
                          <a:rPr lang="en-US" sz="2000" i="1" smtClean="0">
                            <a:latin typeface="Cambria Math"/>
                            <a:ea typeface="Cambria Math"/>
                          </a:rPr>
                        </m:ctrlPr>
                      </m:sSubPr>
                      <m:e>
                        <m:r>
                          <a:rPr lang="en-US" sz="2000" i="1">
                            <a:latin typeface="Cambria Math"/>
                            <a:ea typeface="Cambria Math"/>
                          </a:rPr>
                          <m:t>𝛽</m:t>
                        </m:r>
                      </m:e>
                      <m:sub>
                        <m:r>
                          <a:rPr lang="en-US" sz="2000" b="0" i="1" smtClean="0">
                            <a:latin typeface="Cambria Math"/>
                            <a:ea typeface="Cambria Math"/>
                          </a:rPr>
                          <m:t>1</m:t>
                        </m:r>
                      </m:sub>
                    </m:sSub>
                    <m:r>
                      <a:rPr lang="en-US" sz="2000" b="0" i="1" smtClean="0">
                        <a:latin typeface="Cambria Math"/>
                        <a:ea typeface="Cambria Math"/>
                      </a:rPr>
                      <m:t> </m:t>
                    </m:r>
                  </m:oMath>
                </a14:m>
                <a:r>
                  <a:rPr lang="en-US" sz="2000" dirty="0" smtClean="0"/>
                  <a:t>is equal to zero. So it is used as a measure of skewness.</a:t>
                </a:r>
              </a:p>
              <a:p>
                <a:pPr marL="0" indent="0">
                  <a:buNone/>
                </a:pPr>
                <a14:m>
                  <m:oMath xmlns:m="http://schemas.openxmlformats.org/officeDocument/2006/math">
                    <m:sSub>
                      <m:sSubPr>
                        <m:ctrlPr>
                          <a:rPr lang="en-US" sz="2000" i="1">
                            <a:latin typeface="Cambria Math"/>
                            <a:ea typeface="Cambria Math"/>
                          </a:rPr>
                        </m:ctrlPr>
                      </m:sSubPr>
                      <m:e>
                        <m:r>
                          <a:rPr lang="en-US" sz="2000" i="1">
                            <a:latin typeface="Cambria Math"/>
                            <a:ea typeface="Cambria Math"/>
                          </a:rPr>
                          <m:t>𝛽</m:t>
                        </m:r>
                      </m:e>
                      <m:sub>
                        <m:r>
                          <a:rPr lang="en-US" sz="2000" b="0" i="1" smtClean="0">
                            <a:latin typeface="Cambria Math"/>
                            <a:ea typeface="Cambria Math"/>
                          </a:rPr>
                          <m:t>2</m:t>
                        </m:r>
                      </m:sub>
                    </m:sSub>
                    <m:r>
                      <a:rPr lang="en-US" sz="2000" i="1">
                        <a:latin typeface="Cambria Math"/>
                        <a:ea typeface="Cambria Math"/>
                      </a:rPr>
                      <m:t> </m:t>
                    </m:r>
                  </m:oMath>
                </a14:m>
                <a:r>
                  <a:rPr lang="en-US" sz="2000" dirty="0" smtClean="0"/>
                  <a:t>is used to explain the shape of the curve and it is a measure of </a:t>
                </a:r>
                <a:r>
                  <a:rPr lang="en-US" sz="2000" dirty="0" err="1" smtClean="0"/>
                  <a:t>peakedness</a:t>
                </a:r>
                <a:r>
                  <a:rPr lang="en-US" sz="2000" dirty="0" smtClean="0"/>
                  <a:t>.</a:t>
                </a:r>
              </a:p>
              <a:p>
                <a:pPr marL="0" indent="0">
                  <a:buNone/>
                </a:pPr>
                <a:r>
                  <a:rPr lang="en-US" sz="2000" dirty="0" smtClean="0"/>
                  <a:t>For normal distribution (Bell-Shaped Curve), </a:t>
                </a:r>
                <a14:m>
                  <m:oMath xmlns:m="http://schemas.openxmlformats.org/officeDocument/2006/math">
                    <m:sSub>
                      <m:sSubPr>
                        <m:ctrlPr>
                          <a:rPr lang="en-US" sz="2000" i="1">
                            <a:latin typeface="Cambria Math"/>
                            <a:ea typeface="Cambria Math"/>
                          </a:rPr>
                        </m:ctrlPr>
                      </m:sSubPr>
                      <m:e>
                        <m:r>
                          <a:rPr lang="en-US" sz="2000" i="1">
                            <a:latin typeface="Cambria Math"/>
                            <a:ea typeface="Cambria Math"/>
                          </a:rPr>
                          <m:t>𝛽</m:t>
                        </m:r>
                      </m:e>
                      <m:sub>
                        <m:r>
                          <a:rPr lang="en-US" sz="2000" b="0" i="1" smtClean="0">
                            <a:latin typeface="Cambria Math"/>
                            <a:ea typeface="Cambria Math"/>
                          </a:rPr>
                          <m:t>2</m:t>
                        </m:r>
                      </m:sub>
                    </m:sSub>
                    <m:r>
                      <a:rPr lang="en-US" sz="2000" b="0" i="1" smtClean="0">
                        <a:latin typeface="Cambria Math"/>
                        <a:ea typeface="Cambria Math"/>
                      </a:rPr>
                      <m:t>=3</m:t>
                    </m:r>
                  </m:oMath>
                </a14:m>
                <a:r>
                  <a:rPr lang="en-US" sz="2000" dirty="0" smtClean="0"/>
                  <a:t>.</a:t>
                </a:r>
              </a:p>
              <a:p>
                <a:pPr marL="0" indent="0">
                  <a:buNone/>
                </a:pPr>
                <a:r>
                  <a:rPr lang="en-US" sz="2000" dirty="0" smtClean="0"/>
                  <a:t>For sample data, moment ratios can be similarly defined as:</a:t>
                </a:r>
              </a:p>
              <a:p>
                <a:pPr marL="0" indent="0">
                  <a:buNone/>
                </a:pPr>
                <a:endParaRPr lang="en-US" sz="20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cstate="print"/>
                <a:stretch>
                  <a:fillRect l="-823" t="-645" r="-52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81200" y="2312987"/>
            <a:ext cx="2051478" cy="860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43200" y="5638800"/>
            <a:ext cx="2320486" cy="10064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626269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Standardized Variable</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a:t>It is often convenient to work with variables where the mean is zero and the standard deviation is one. </a:t>
            </a:r>
            <a:endParaRPr lang="en-US" sz="2000" dirty="0" smtClean="0"/>
          </a:p>
          <a:p>
            <a:pPr marL="0" indent="0" algn="just">
              <a:buNone/>
            </a:pPr>
            <a:r>
              <a:rPr lang="en-US" sz="2000" dirty="0" smtClean="0"/>
              <a:t>If X is a random variable with mean </a:t>
            </a:r>
            <a:r>
              <a:rPr lang="en-US" sz="2000" dirty="0"/>
              <a:t>μ and standard deviation σ, we can define a second random variable </a:t>
            </a:r>
            <a:r>
              <a:rPr lang="en-US" sz="2000" dirty="0" smtClean="0"/>
              <a:t>Z such </a:t>
            </a:r>
            <a:r>
              <a:rPr lang="en-US" sz="2000" dirty="0"/>
              <a:t>that </a:t>
            </a:r>
            <a:r>
              <a:rPr lang="en-US" sz="2000" dirty="0" smtClean="0"/>
              <a:t>Z</a:t>
            </a:r>
            <a:r>
              <a:rPr lang="en-US" sz="2000" dirty="0"/>
              <a:t> will have a mean of zero and a standard deviation of one. </a:t>
            </a:r>
            <a:endParaRPr lang="en-US" sz="2000" dirty="0" smtClean="0"/>
          </a:p>
          <a:p>
            <a:pPr marL="0" indent="0" algn="just">
              <a:buNone/>
            </a:pPr>
            <a:endParaRPr lang="en-US" sz="2000" dirty="0"/>
          </a:p>
          <a:p>
            <a:pPr marL="0" indent="0" algn="just">
              <a:buNone/>
            </a:pPr>
            <a:endParaRPr lang="en-US" sz="2000" dirty="0" smtClean="0"/>
          </a:p>
          <a:p>
            <a:pPr marL="0" indent="0" algn="just">
              <a:buNone/>
            </a:pPr>
            <a:endParaRPr lang="en-US" sz="2000" dirty="0"/>
          </a:p>
          <a:p>
            <a:pPr marL="0" indent="0" algn="just">
              <a:buNone/>
            </a:pPr>
            <a:r>
              <a:rPr lang="en-US" sz="2000" dirty="0" smtClean="0"/>
              <a:t>We </a:t>
            </a:r>
            <a:r>
              <a:rPr lang="en-US" sz="2000" dirty="0"/>
              <a:t>say that </a:t>
            </a:r>
            <a:r>
              <a:rPr lang="en-US" sz="2000" i="1" dirty="0"/>
              <a:t>X</a:t>
            </a:r>
            <a:r>
              <a:rPr lang="en-US" sz="2000" dirty="0"/>
              <a:t> has been standardized, or that </a:t>
            </a:r>
            <a:r>
              <a:rPr lang="en-US" sz="2000" dirty="0" smtClean="0"/>
              <a:t>Z</a:t>
            </a:r>
            <a:r>
              <a:rPr lang="en-US" sz="2000" dirty="0"/>
              <a:t> is a standard random </a:t>
            </a:r>
            <a:r>
              <a:rPr lang="en-US" sz="2000" dirty="0" smtClean="0"/>
              <a:t>variable.</a:t>
            </a:r>
          </a:p>
          <a:p>
            <a:pPr marL="0" indent="0" algn="just">
              <a:buNone/>
            </a:pPr>
            <a:endParaRPr lang="en-US" sz="2000" dirty="0" smtClean="0"/>
          </a:p>
          <a:p>
            <a:pPr marL="0" indent="0" algn="just">
              <a:buNone/>
            </a:pPr>
            <a:r>
              <a:rPr lang="en-US" sz="2000" dirty="0" smtClean="0"/>
              <a:t>In </a:t>
            </a:r>
            <a:r>
              <a:rPr lang="en-US" sz="2000" dirty="0"/>
              <a:t>practice, if we have a data set and we want to standardize it, we first compute the sample mean and the standard deviation. Then, for each data point, we subtract the mean and divide by the standard deviation</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mc:AlternateContent xmlns:mc="http://schemas.openxmlformats.org/markup-compatibility/2006">
        <mc:Choice xmlns:a14="http://schemas.microsoft.com/office/drawing/2010/main" xmlns="" Requires="a14">
          <p:sp>
            <p:nvSpPr>
              <p:cNvPr id="8" name="Rectangle 7"/>
              <p:cNvSpPr/>
              <p:nvPr/>
            </p:nvSpPr>
            <p:spPr>
              <a:xfrm>
                <a:off x="914400" y="3340874"/>
                <a:ext cx="1981200" cy="56483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𝑧</m:t>
                      </m:r>
                      <m:r>
                        <a:rPr lang="en-US" b="0" i="1" smtClean="0">
                          <a:latin typeface="Cambria Math"/>
                        </a:rPr>
                        <m:t>=</m:t>
                      </m:r>
                      <m:f>
                        <m:fPr>
                          <m:ctrlPr>
                            <a:rPr lang="en-US" i="1" smtClean="0">
                              <a:latin typeface="Cambria Math"/>
                            </a:rPr>
                          </m:ctrlPr>
                        </m:fPr>
                        <m:num>
                          <m:r>
                            <m:rPr>
                              <m:sty m:val="p"/>
                            </m:rPr>
                            <a:rPr lang="en-US" b="0" i="0" smtClean="0">
                              <a:latin typeface="Cambria Math"/>
                            </a:rPr>
                            <m:t>x</m:t>
                          </m:r>
                          <m:r>
                            <a:rPr lang="en-US">
                              <a:latin typeface="Cambria Math"/>
                            </a:rPr>
                            <m:t>−</m:t>
                          </m:r>
                          <m:r>
                            <a:rPr lang="en-US" i="1">
                              <a:latin typeface="Cambria Math"/>
                            </a:rPr>
                            <m:t>𝜇</m:t>
                          </m:r>
                        </m:num>
                        <m:den>
                          <m:r>
                            <a:rPr lang="en-US" i="1">
                              <a:latin typeface="Cambria Math"/>
                            </a:rPr>
                            <m:t>𝜎</m:t>
                          </m:r>
                        </m:den>
                      </m:f>
                    </m:oMath>
                  </m:oMathPara>
                </a14:m>
                <a:endParaRPr lang="en-US" dirty="0"/>
              </a:p>
            </p:txBody>
          </p:sp>
        </mc:Choice>
        <mc:Fallback>
          <p:sp>
            <p:nvSpPr>
              <p:cNvPr id="8" name="Rectangle 7"/>
              <p:cNvSpPr>
                <a:spLocks noRot="1" noChangeAspect="1" noMove="1" noResize="1" noEditPoints="1" noAdjustHandles="1" noChangeArrowheads="1" noChangeShapeType="1" noTextEdit="1"/>
              </p:cNvSpPr>
              <p:nvPr/>
            </p:nvSpPr>
            <p:spPr>
              <a:xfrm>
                <a:off x="914400" y="3340874"/>
                <a:ext cx="1981200" cy="564835"/>
              </a:xfrm>
              <a:prstGeom prst="rect">
                <a:avLst/>
              </a:prstGeom>
              <a:blipFill rotWithShape="1">
                <a:blip r:embed="rId3"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38034074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 Ratios</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228600" y="1524000"/>
                <a:ext cx="8763000" cy="5105400"/>
              </a:xfrm>
            </p:spPr>
            <p:txBody>
              <a:bodyPr>
                <a:normAutofit/>
              </a:bodyPr>
              <a:lstStyle/>
              <a:p>
                <a:pPr marL="0" indent="0">
                  <a:buNone/>
                </a:pPr>
                <a:r>
                  <a:rPr lang="en-US" sz="2000" dirty="0" smtClean="0"/>
                  <a:t>We can express moment ratios in terms of standardized variable as well.</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Hence </a:t>
                </a:r>
                <a14:m>
                  <m:oMath xmlns:m="http://schemas.openxmlformats.org/officeDocument/2006/math">
                    <m:sSub>
                      <m:sSubPr>
                        <m:ctrlPr>
                          <a:rPr lang="en-US" sz="2000" i="1">
                            <a:latin typeface="Cambria Math"/>
                          </a:rPr>
                        </m:ctrlPr>
                      </m:sSubPr>
                      <m:e>
                        <m:r>
                          <a:rPr lang="en-US" sz="2000" i="1">
                            <a:latin typeface="Cambria Math"/>
                            <a:ea typeface="Cambria Math"/>
                          </a:rPr>
                          <m:t>𝛽</m:t>
                        </m:r>
                      </m:e>
                      <m:sub>
                        <m:r>
                          <a:rPr lang="en-US" sz="2000" i="1">
                            <a:latin typeface="Cambria Math"/>
                          </a:rPr>
                          <m:t>1</m:t>
                        </m:r>
                      </m:sub>
                    </m:sSub>
                    <m:r>
                      <a:rPr lang="en-US" sz="2000" i="1">
                        <a:latin typeface="Cambria Math"/>
                      </a:rPr>
                      <m:t> </m:t>
                    </m:r>
                  </m:oMath>
                </a14:m>
                <a:r>
                  <a:rPr lang="en-US" sz="2000" dirty="0" smtClean="0"/>
                  <a:t> is the square of the third population moment expressed in standard units.</a:t>
                </a: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228600" y="1524000"/>
                <a:ext cx="8763000" cy="5105400"/>
              </a:xfrm>
              <a:blipFill rotWithShape="1">
                <a:blip r:embed="rId3" cstate="print"/>
                <a:stretch>
                  <a:fillRect l="-765" t="-597" r="-13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2133600"/>
            <a:ext cx="8839200" cy="1555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8600" y="4229099"/>
            <a:ext cx="4267200" cy="1086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68025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Moment Ratios</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228600" y="1524000"/>
                <a:ext cx="8458200" cy="5105400"/>
              </a:xfrm>
            </p:spPr>
            <p:txBody>
              <a:bodyPr>
                <a:normAutofit/>
              </a:bodyPr>
              <a:lstStyle/>
              <a:p>
                <a:pPr marL="0" indent="0">
                  <a:buNone/>
                </a:pPr>
                <a:r>
                  <a:rPr lang="en-US" sz="2000" dirty="0" smtClean="0"/>
                  <a:t>We can express moment ratios in terms of standardized variable as well.</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r>
                  <a:rPr lang="en-US" sz="2000" dirty="0" smtClean="0"/>
                  <a:t>Hence </a:t>
                </a:r>
                <a14:m>
                  <m:oMath xmlns:m="http://schemas.openxmlformats.org/officeDocument/2006/math">
                    <m:sSub>
                      <m:sSubPr>
                        <m:ctrlPr>
                          <a:rPr lang="en-US" sz="2000" i="1" smtClean="0">
                            <a:latin typeface="Cambria Math"/>
                          </a:rPr>
                        </m:ctrlPr>
                      </m:sSubPr>
                      <m:e>
                        <m:r>
                          <a:rPr lang="en-US" sz="2000" i="1" smtClean="0">
                            <a:latin typeface="Cambria Math"/>
                            <a:ea typeface="Cambria Math"/>
                          </a:rPr>
                          <m:t>𝛽</m:t>
                        </m:r>
                      </m:e>
                      <m:sub>
                        <m:r>
                          <a:rPr lang="en-US" sz="2000" b="0" i="1" smtClean="0">
                            <a:latin typeface="Cambria Math"/>
                          </a:rPr>
                          <m:t>2</m:t>
                        </m:r>
                      </m:sub>
                    </m:sSub>
                    <m:r>
                      <a:rPr lang="en-US" sz="2000" b="0" i="1" smtClean="0">
                        <a:latin typeface="Cambria Math"/>
                      </a:rPr>
                      <m:t> </m:t>
                    </m:r>
                  </m:oMath>
                </a14:m>
                <a:r>
                  <a:rPr lang="en-US" sz="2000" dirty="0" smtClean="0"/>
                  <a:t>is the fourth population moment expressed in standard units.</a:t>
                </a: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228600" y="1524000"/>
                <a:ext cx="8458200" cy="5105400"/>
              </a:xfrm>
              <a:blipFill rotWithShape="1">
                <a:blip r:embed="rId3" cstate="print"/>
                <a:stretch>
                  <a:fillRect l="-793" t="-59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800" y="2057400"/>
            <a:ext cx="7776754"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 y="4419600"/>
            <a:ext cx="3877618"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742797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Skewness</a:t>
            </a:r>
            <a:endParaRPr lang="en-US" dirty="0"/>
          </a:p>
        </p:txBody>
      </p:sp>
      <p:sp>
        <p:nvSpPr>
          <p:cNvPr id="3" name="Text Placeholder 2"/>
          <p:cNvSpPr>
            <a:spLocks noGrp="1"/>
          </p:cNvSpPr>
          <p:nvPr>
            <p:ph type="body" sz="quarter" idx="13"/>
          </p:nvPr>
        </p:nvSpPr>
        <p:spPr>
          <a:xfrm>
            <a:off x="533400" y="1524000"/>
            <a:ext cx="8153400" cy="4724400"/>
          </a:xfrm>
        </p:spPr>
        <p:txBody>
          <a:bodyPr>
            <a:normAutofit lnSpcReduction="10000"/>
          </a:bodyPr>
          <a:lstStyle/>
          <a:p>
            <a:pPr marL="0" indent="0" algn="just">
              <a:buNone/>
            </a:pPr>
            <a:r>
              <a:rPr lang="en-US" sz="2000" dirty="0" smtClean="0"/>
              <a:t>A distribution in which the values equidistant from the mean have equal frequencies and is called </a:t>
            </a:r>
            <a:r>
              <a:rPr lang="en-US" sz="2000" b="1" dirty="0" smtClean="0"/>
              <a:t>Symmetric Distribution</a:t>
            </a:r>
            <a:r>
              <a:rPr lang="en-US" sz="2000" dirty="0" smtClean="0"/>
              <a:t>.</a:t>
            </a:r>
          </a:p>
          <a:p>
            <a:pPr marL="0" indent="0" algn="just">
              <a:buNone/>
            </a:pPr>
            <a:r>
              <a:rPr lang="en-US" sz="2000" dirty="0" smtClean="0"/>
              <a:t>Any departure from symmetry is called </a:t>
            </a:r>
            <a:r>
              <a:rPr lang="en-US" sz="2000" b="1" dirty="0" smtClean="0"/>
              <a:t>skewness</a:t>
            </a:r>
            <a:r>
              <a:rPr lang="en-US" sz="2000" dirty="0" smtClean="0"/>
              <a:t>.</a:t>
            </a:r>
          </a:p>
          <a:p>
            <a:pPr marL="0" indent="0" algn="just">
              <a:buNone/>
            </a:pPr>
            <a:endParaRPr lang="en-US" sz="2000" dirty="0" smtClean="0"/>
          </a:p>
          <a:p>
            <a:pPr marL="0" indent="0" algn="just">
              <a:buNone/>
            </a:pPr>
            <a:r>
              <a:rPr lang="en-US" sz="2000" dirty="0" smtClean="0"/>
              <a:t>In a perfectly </a:t>
            </a:r>
            <a:r>
              <a:rPr lang="en-US" sz="2000" b="1" dirty="0" smtClean="0"/>
              <a:t>symmetric distribution</a:t>
            </a:r>
            <a:r>
              <a:rPr lang="en-US" sz="2000" b="1" dirty="0"/>
              <a:t>, </a:t>
            </a:r>
            <a:r>
              <a:rPr lang="en-US" sz="2000" b="1" dirty="0" smtClean="0"/>
              <a:t>Mean=Median=Mode </a:t>
            </a:r>
            <a:r>
              <a:rPr lang="en-US" sz="2000" dirty="0" smtClean="0"/>
              <a:t>and the two tails of the distribution are equal in length from the mean. These values are pulled apart when the distribution departs from symmetry and consequently one tail become longer than the other.</a:t>
            </a:r>
          </a:p>
          <a:p>
            <a:pPr marL="0" indent="0" algn="just">
              <a:buNone/>
            </a:pPr>
            <a:endParaRPr lang="en-US" sz="2000" dirty="0" smtClean="0"/>
          </a:p>
          <a:p>
            <a:pPr marL="0" indent="0" algn="just">
              <a:buNone/>
            </a:pPr>
            <a:r>
              <a:rPr lang="en-US" sz="2000" dirty="0" smtClean="0"/>
              <a:t>If right tail is longer than the left tail then the distribution is said to have </a:t>
            </a:r>
            <a:r>
              <a:rPr lang="en-US" sz="2000" b="1" dirty="0" smtClean="0"/>
              <a:t>positive skewness</a:t>
            </a:r>
            <a:r>
              <a:rPr lang="en-US" sz="2000" dirty="0" smtClean="0"/>
              <a:t>. In this case,  </a:t>
            </a:r>
            <a:r>
              <a:rPr lang="en-US" sz="2000" b="1" dirty="0" smtClean="0"/>
              <a:t>Mean&gt;Median&gt;Mode</a:t>
            </a:r>
          </a:p>
          <a:p>
            <a:pPr marL="0" indent="0" algn="just">
              <a:buNone/>
            </a:pPr>
            <a:endParaRPr lang="en-US" sz="2000" dirty="0" smtClean="0"/>
          </a:p>
          <a:p>
            <a:pPr marL="0" indent="0" algn="just">
              <a:buNone/>
            </a:pPr>
            <a:r>
              <a:rPr lang="en-US" sz="2000" dirty="0" smtClean="0"/>
              <a:t>If left </a:t>
            </a:r>
            <a:r>
              <a:rPr lang="en-US" sz="2000" dirty="0"/>
              <a:t>tail is longer than the </a:t>
            </a:r>
            <a:r>
              <a:rPr lang="en-US" sz="2000" dirty="0" smtClean="0"/>
              <a:t>right </a:t>
            </a:r>
            <a:r>
              <a:rPr lang="en-US" sz="2000" dirty="0"/>
              <a:t>tail then the distribution is said to have </a:t>
            </a:r>
            <a:r>
              <a:rPr lang="en-US" sz="2000" b="1" dirty="0" smtClean="0"/>
              <a:t>negative skewness</a:t>
            </a:r>
            <a:r>
              <a:rPr lang="en-US" sz="2000" dirty="0" smtClean="0"/>
              <a:t>. In this case, </a:t>
            </a:r>
            <a:r>
              <a:rPr lang="en-US" sz="2000" b="1" dirty="0" smtClean="0"/>
              <a:t>Mean&lt;Median&lt;Mode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xmlns="" val="22020273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Skewness</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smtClean="0"/>
              <a:t>When the distribution is symmetric, the value of skewness should be zero.</a:t>
            </a:r>
          </a:p>
          <a:p>
            <a:pPr marL="0" indent="0" algn="just">
              <a:buNone/>
            </a:pPr>
            <a:r>
              <a:rPr lang="en-US" sz="2000" dirty="0" smtClean="0"/>
              <a:t>Karl Pearson defined coefficient of Skewness as:</a:t>
            </a:r>
          </a:p>
          <a:p>
            <a:pPr marL="0" indent="0" algn="just">
              <a:buNone/>
            </a:pPr>
            <a:endParaRPr lang="en-US" sz="2000" dirty="0" smtClean="0"/>
          </a:p>
          <a:p>
            <a:pPr marL="0" indent="0" algn="just">
              <a:buNone/>
            </a:pPr>
            <a:endParaRPr lang="en-US" sz="2000" dirty="0"/>
          </a:p>
          <a:p>
            <a:pPr marL="0" indent="0" algn="just">
              <a:buNone/>
            </a:pPr>
            <a:r>
              <a:rPr lang="en-US" sz="2000" dirty="0" smtClean="0"/>
              <a:t>Since in some cases, Mode doesn’t exist, so using empirical relation, </a:t>
            </a:r>
          </a:p>
          <a:p>
            <a:pPr marL="0" indent="0" algn="just">
              <a:buNone/>
            </a:pPr>
            <a:endParaRPr lang="en-US" sz="2000" dirty="0" smtClean="0"/>
          </a:p>
          <a:p>
            <a:pPr marL="0" indent="0" algn="just">
              <a:buNone/>
            </a:pPr>
            <a:r>
              <a:rPr lang="en-US" sz="2000" dirty="0" smtClean="0"/>
              <a:t>We can write,</a:t>
            </a:r>
          </a:p>
          <a:p>
            <a:pPr marL="0" indent="0" algn="just">
              <a:buNone/>
            </a:pPr>
            <a:endParaRPr lang="en-US" sz="2000" dirty="0" smtClean="0"/>
          </a:p>
          <a:p>
            <a:pPr marL="0" indent="0" algn="just">
              <a:buNone/>
            </a:pPr>
            <a:endParaRPr lang="en-US" sz="2000" b="1" dirty="0" smtClean="0"/>
          </a:p>
          <a:p>
            <a:pPr marL="0" indent="0" algn="just">
              <a:buNone/>
            </a:pPr>
            <a:endParaRPr lang="en-US" sz="2000" b="1" dirty="0" smtClean="0"/>
          </a:p>
          <a:p>
            <a:pPr marL="0" indent="0" algn="just">
              <a:buNone/>
            </a:pPr>
            <a:r>
              <a:rPr lang="en-US" sz="2000" dirty="0"/>
              <a:t>(it ranges b/w -3 to +3)</a:t>
            </a:r>
          </a:p>
          <a:p>
            <a:pPr marL="0" indent="0" algn="just">
              <a:buNone/>
            </a:pPr>
            <a:endParaRPr lang="en-US" sz="2000" b="1" dirty="0"/>
          </a:p>
          <a:p>
            <a:pPr marL="0" indent="0" algn="just">
              <a:buNone/>
            </a:pPr>
            <a:endParaRPr lang="en-US" sz="2000" b="1" dirty="0" smtClean="0"/>
          </a:p>
          <a:p>
            <a:pPr marL="0" indent="0" algn="just">
              <a:buNone/>
            </a:pPr>
            <a:endParaRPr lang="en-US" sz="2000" b="1"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362200"/>
            <a:ext cx="1981200" cy="64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1" y="3429000"/>
            <a:ext cx="3124200" cy="336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62000" y="4343400"/>
            <a:ext cx="3074976" cy="839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406594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Skewness</a:t>
            </a:r>
            <a:endParaRPr lang="en-US" dirty="0"/>
          </a:p>
        </p:txBody>
      </p:sp>
      <p:sp>
        <p:nvSpPr>
          <p:cNvPr id="3" name="Text Placeholder 2"/>
          <p:cNvSpPr>
            <a:spLocks noGrp="1"/>
          </p:cNvSpPr>
          <p:nvPr>
            <p:ph type="body" sz="quarter" idx="13"/>
          </p:nvPr>
        </p:nvSpPr>
        <p:spPr>
          <a:xfrm>
            <a:off x="533400" y="1524000"/>
            <a:ext cx="8153400" cy="5181600"/>
          </a:xfrm>
        </p:spPr>
        <p:txBody>
          <a:bodyPr>
            <a:normAutofit/>
          </a:bodyPr>
          <a:lstStyle/>
          <a:p>
            <a:pPr marL="0" indent="0" algn="just">
              <a:buNone/>
            </a:pPr>
            <a:r>
              <a:rPr lang="en-US" sz="2000" b="1" dirty="0" smtClean="0"/>
              <a:t>		</a:t>
            </a:r>
            <a:endParaRPr lang="en-US" sz="2000" b="1" dirty="0"/>
          </a:p>
          <a:p>
            <a:pPr marL="0" indent="0" algn="just">
              <a:buNone/>
            </a:pPr>
            <a:r>
              <a:rPr lang="en-US" sz="2000" dirty="0" smtClean="0"/>
              <a:t>According to </a:t>
            </a:r>
            <a:r>
              <a:rPr lang="en-US" sz="2000" dirty="0" err="1" smtClean="0"/>
              <a:t>Bowley</a:t>
            </a:r>
            <a:r>
              <a:rPr lang="en-US" sz="2000" dirty="0" smtClean="0"/>
              <a:t> (a British Statistician):</a:t>
            </a:r>
          </a:p>
          <a:p>
            <a:pPr marL="0" indent="0" algn="just">
              <a:buNone/>
            </a:pPr>
            <a:endParaRPr lang="en-US" sz="2000" dirty="0" smtClean="0"/>
          </a:p>
          <a:p>
            <a:pPr marL="0" indent="0" algn="just">
              <a:buNone/>
            </a:pPr>
            <a:r>
              <a:rPr lang="en-US" sz="2000" dirty="0" err="1" smtClean="0"/>
              <a:t>Bowley’s</a:t>
            </a:r>
            <a:r>
              <a:rPr lang="en-US" sz="2000" dirty="0" smtClean="0"/>
              <a:t> coefficient of skewness (also called Quartile skewness coefficient)</a:t>
            </a:r>
          </a:p>
          <a:p>
            <a:pPr marL="0" indent="0" algn="just">
              <a:buNone/>
            </a:pPr>
            <a:endParaRPr lang="en-US" sz="2000" dirty="0"/>
          </a:p>
          <a:p>
            <a:pPr marL="0" indent="0" algn="just">
              <a:buNone/>
            </a:pPr>
            <a:endParaRPr lang="en-US" sz="2000" dirty="0" smtClean="0"/>
          </a:p>
          <a:p>
            <a:pPr marL="0" indent="0" algn="just">
              <a:buNone/>
            </a:pPr>
            <a:endParaRPr lang="en-US" sz="2000" dirty="0" smtClean="0"/>
          </a:p>
          <a:p>
            <a:pPr marL="0" indent="0" algn="just">
              <a:buNone/>
            </a:pPr>
            <a:endParaRPr lang="en-US" sz="2000" dirty="0"/>
          </a:p>
          <a:p>
            <a:pPr marL="0" indent="0" algn="just">
              <a:buNone/>
            </a:pPr>
            <a:endParaRPr lang="en-US" sz="2000" dirty="0" smtClean="0"/>
          </a:p>
          <a:p>
            <a:pPr marL="0" indent="0" algn="just">
              <a:buNone/>
            </a:pPr>
            <a:r>
              <a:rPr lang="en-US" sz="2000" dirty="0" smtClean="0"/>
              <a:t>Example: Calculate Skewness, when median is 49.21, while the two quartiles are Q</a:t>
            </a:r>
            <a:r>
              <a:rPr lang="en-US" sz="2000" baseline="-25000" dirty="0" smtClean="0"/>
              <a:t>1</a:t>
            </a:r>
            <a:r>
              <a:rPr lang="en-US" sz="2000" dirty="0" smtClean="0"/>
              <a:t>=37.15 </a:t>
            </a:r>
            <a:r>
              <a:rPr lang="en-US" sz="2000" smtClean="0"/>
              <a:t>and Q</a:t>
            </a:r>
            <a:r>
              <a:rPr lang="en-US" sz="2000" baseline="-25000" dirty="0"/>
              <a:t>3</a:t>
            </a:r>
            <a:r>
              <a:rPr lang="en-US" sz="2000" smtClean="0"/>
              <a:t>=61.27</a:t>
            </a:r>
            <a:r>
              <a:rPr lang="en-US" sz="2000" dirty="0" smtClean="0"/>
              <a:t>.</a:t>
            </a:r>
          </a:p>
          <a:p>
            <a:pPr marL="0" indent="0" algn="just">
              <a:buNone/>
            </a:pPr>
            <a:r>
              <a:rPr lang="en-US" sz="2000" dirty="0" smtClean="0"/>
              <a:t>Using above formula, we have, </a:t>
            </a:r>
            <a:r>
              <a:rPr lang="en-US" sz="2000" dirty="0" err="1" smtClean="0"/>
              <a:t>sk</a:t>
            </a:r>
            <a:r>
              <a:rPr lang="en-US" sz="2000" dirty="0" smtClean="0"/>
              <a:t>=0 (because numerator is zero)</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3660774"/>
            <a:ext cx="6464074" cy="758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155327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Skewness</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524000"/>
                <a:ext cx="8153400" cy="5181600"/>
              </a:xfrm>
            </p:spPr>
            <p:txBody>
              <a:bodyPr>
                <a:normAutofit/>
              </a:bodyPr>
              <a:lstStyle/>
              <a:p>
                <a:pPr marL="0" indent="0" algn="just">
                  <a:buNone/>
                </a:pPr>
                <a:r>
                  <a:rPr lang="en-US" sz="2000" b="1" dirty="0" smtClean="0"/>
                  <a:t>		</a:t>
                </a:r>
                <a:endParaRPr lang="en-US" sz="2000" b="1" dirty="0"/>
              </a:p>
              <a:p>
                <a:pPr marL="0" indent="0" algn="just">
                  <a:buNone/>
                </a:pPr>
                <a:r>
                  <a:rPr lang="en-US" sz="2000" dirty="0" smtClean="0"/>
                  <a:t>Another measure of skewness mostly used is by using moment ratio (denoted by </a:t>
                </a:r>
                <a14:m>
                  <m:oMath xmlns:m="http://schemas.openxmlformats.org/officeDocument/2006/math">
                    <m:rad>
                      <m:radPr>
                        <m:degHide m:val="on"/>
                        <m:ctrlPr>
                          <a:rPr lang="en-US" sz="2000" i="1">
                            <a:latin typeface="Cambria Math"/>
                          </a:rPr>
                        </m:ctrlPr>
                      </m:radPr>
                      <m:deg/>
                      <m:e>
                        <m:sSub>
                          <m:sSubPr>
                            <m:ctrlPr>
                              <a:rPr lang="en-US" sz="2000" i="1">
                                <a:latin typeface="Cambria Math"/>
                              </a:rPr>
                            </m:ctrlPr>
                          </m:sSubPr>
                          <m:e>
                            <m:r>
                              <a:rPr lang="en-US" sz="2000" i="1">
                                <a:latin typeface="Cambria Math"/>
                              </a:rPr>
                              <m:t>𝛽</m:t>
                            </m:r>
                          </m:e>
                          <m:sub>
                            <m:r>
                              <a:rPr lang="en-US" sz="2000">
                                <a:latin typeface="Cambria Math"/>
                              </a:rPr>
                              <m:t>1</m:t>
                            </m:r>
                          </m:sub>
                        </m:sSub>
                      </m:e>
                    </m:rad>
                  </m:oMath>
                </a14:m>
                <a:r>
                  <a:rPr lang="en-US" sz="2000" dirty="0" smtClean="0"/>
                  <a:t>):</a:t>
                </a:r>
              </a:p>
              <a:p>
                <a:pPr marL="0" indent="0" algn="just">
                  <a:buNone/>
                </a:pPr>
                <a:endParaRPr lang="en-US" sz="2000" dirty="0"/>
              </a:p>
              <a:p>
                <a:pPr marL="0" indent="0" algn="just">
                  <a:buNone/>
                </a:pPr>
                <a:endParaRPr lang="en-US" sz="2000" dirty="0" smtClean="0"/>
              </a:p>
              <a:p>
                <a:pPr marL="0" indent="0" algn="just">
                  <a:buNone/>
                </a:pPr>
                <a:endParaRPr lang="en-US" sz="2000" dirty="0"/>
              </a:p>
              <a:p>
                <a:pPr marL="0" indent="0" algn="just">
                  <a:buNone/>
                </a:pPr>
                <a:endParaRPr lang="en-US" sz="2000" dirty="0" smtClean="0"/>
              </a:p>
              <a:p>
                <a:pPr marL="0" indent="0" algn="just">
                  <a:buNone/>
                </a:pPr>
                <a:endParaRPr lang="en-US" sz="2000" dirty="0"/>
              </a:p>
              <a:p>
                <a:pPr marL="0" indent="0" algn="just">
                  <a:buNone/>
                </a:pPr>
                <a:endParaRPr lang="en-US" sz="2000" dirty="0" smtClean="0"/>
              </a:p>
              <a:p>
                <a:pPr marL="0" indent="0" algn="just">
                  <a:buNone/>
                </a:pPr>
                <a:r>
                  <a:rPr lang="en-US" sz="2000" dirty="0" smtClean="0"/>
                  <a:t>For symmetric distributions, it is zero and has positive value for positively skewed distribution and take negative value for negatively skewed distributions.</a:t>
                </a:r>
              </a:p>
              <a:p>
                <a:pPr marL="0" indent="0" algn="just">
                  <a:buNone/>
                </a:pPr>
                <a:endParaRPr lang="en-US" sz="2000" dirty="0"/>
              </a:p>
              <a:p>
                <a:pPr marL="0" indent="0" algn="just">
                  <a:buNone/>
                </a:pPr>
                <a:endParaRPr lang="en-US" sz="2000" dirty="0" smtClean="0"/>
              </a:p>
              <a:p>
                <a:pPr marL="0" indent="0" algn="just">
                  <a:buNone/>
                </a:pPr>
                <a:endParaRPr lang="en-US" sz="2000" dirty="0"/>
              </a:p>
              <a:p>
                <a:pPr marL="0" indent="0" algn="just">
                  <a:buNone/>
                </a:pPr>
                <a:endParaRPr lang="en-US" sz="2000" dirty="0" smtClean="0"/>
              </a:p>
              <a:p>
                <a:pPr marL="0" indent="0" algn="just">
                  <a:buNone/>
                </a:pPr>
                <a:endParaRPr lang="en-US" sz="2000" b="1"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5181600"/>
              </a:xfrm>
              <a:blipFill rotWithShape="1">
                <a:blip r:embed="rId3" cstate="print"/>
                <a:stretch>
                  <a:fillRect l="-823" t="-588" r="-1645" b="-2423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599" y="2743200"/>
            <a:ext cx="7162801" cy="20489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26578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smtClean="0"/>
              <a:t>Karl Pearson introduced the term Kurtosis (literally the amount of hump) for the degree of </a:t>
            </a:r>
            <a:r>
              <a:rPr lang="en-US" sz="2000" dirty="0" err="1" smtClean="0"/>
              <a:t>peakedness</a:t>
            </a:r>
            <a:r>
              <a:rPr lang="en-US" sz="2000" dirty="0" smtClean="0"/>
              <a:t> or flatness of a </a:t>
            </a:r>
            <a:r>
              <a:rPr lang="en-US" sz="2000" dirty="0" err="1" smtClean="0"/>
              <a:t>unimodal</a:t>
            </a:r>
            <a:r>
              <a:rPr lang="en-US" sz="2000" dirty="0" smtClean="0"/>
              <a:t> frequency curve.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pic>
        <p:nvPicPr>
          <p:cNvPr id="4098" name="Picture 2" descr="http://www.homeoptionstrading.com/_Media/kurtosis-2.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33875" y="2590800"/>
            <a:ext cx="4657725" cy="258127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685799" y="2362200"/>
            <a:ext cx="3648075" cy="4401205"/>
          </a:xfrm>
          <a:prstGeom prst="rect">
            <a:avLst/>
          </a:prstGeom>
          <a:noFill/>
        </p:spPr>
        <p:txBody>
          <a:bodyPr wrap="square" rtlCol="0">
            <a:spAutoFit/>
          </a:bodyPr>
          <a:lstStyle/>
          <a:p>
            <a:pPr algn="just"/>
            <a:r>
              <a:rPr lang="en-US" sz="2000" dirty="0">
                <a:latin typeface="Times New Roman" pitchFamily="18" charset="0"/>
                <a:cs typeface="Times New Roman" pitchFamily="18" charset="0"/>
              </a:rPr>
              <a:t>When the peak of a curve becomes relatively high then that curve is called </a:t>
            </a:r>
            <a:r>
              <a:rPr lang="en-US" sz="2000" dirty="0" smtClean="0">
                <a:latin typeface="Times New Roman" pitchFamily="18" charset="0"/>
                <a:cs typeface="Times New Roman" pitchFamily="18" charset="0"/>
              </a:rPr>
              <a:t>Leptokurtic.</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the curve is flat-topped, then it is called </a:t>
            </a:r>
            <a:r>
              <a:rPr lang="en-US" sz="2000" dirty="0" err="1" smtClean="0">
                <a:latin typeface="Times New Roman" pitchFamily="18" charset="0"/>
                <a:cs typeface="Times New Roman" pitchFamily="18" charset="0"/>
              </a:rPr>
              <a:t>Platykurtic</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Since </a:t>
            </a:r>
            <a:r>
              <a:rPr lang="en-US" sz="2000" dirty="0">
                <a:latin typeface="Times New Roman" pitchFamily="18" charset="0"/>
                <a:cs typeface="Times New Roman" pitchFamily="18" charset="0"/>
              </a:rPr>
              <a:t>normal curve is neither very peaked nor very flat topped, so it is taken as a basis for </a:t>
            </a:r>
            <a:r>
              <a:rPr lang="en-US" sz="2000" dirty="0" smtClean="0">
                <a:latin typeface="Times New Roman" pitchFamily="18" charset="0"/>
                <a:cs typeface="Times New Roman" pitchFamily="18" charset="0"/>
              </a:rPr>
              <a:t>comparison.</a:t>
            </a:r>
          </a:p>
          <a:p>
            <a:pPr algn="just"/>
            <a:endParaRPr lang="en-US" sz="2000"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normal curve is called </a:t>
            </a:r>
            <a:r>
              <a:rPr lang="en-US" sz="2000" dirty="0" err="1" smtClean="0">
                <a:latin typeface="Times New Roman" pitchFamily="18" charset="0"/>
                <a:cs typeface="Times New Roman" pitchFamily="18" charset="0"/>
              </a:rPr>
              <a:t>Mesokurtic</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02635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524000"/>
                <a:ext cx="8153400" cy="1981200"/>
              </a:xfrm>
            </p:spPr>
            <p:txBody>
              <a:bodyPr>
                <a:normAutofit/>
              </a:bodyPr>
              <a:lstStyle/>
              <a:p>
                <a:pPr marL="0" indent="0" algn="just">
                  <a:buNone/>
                </a:pPr>
                <a:r>
                  <a:rPr lang="en-US" sz="2000" dirty="0" smtClean="0"/>
                  <a:t>Kurtosis is usually measured by the moment ratio (</a:t>
                </a:r>
                <a14:m>
                  <m:oMath xmlns:m="http://schemas.openxmlformats.org/officeDocument/2006/math">
                    <m:sSub>
                      <m:sSubPr>
                        <m:ctrlPr>
                          <a:rPr lang="en-US" sz="2000" i="1">
                            <a:latin typeface="Cambria Math"/>
                          </a:rPr>
                        </m:ctrlPr>
                      </m:sSubPr>
                      <m:e>
                        <m:r>
                          <a:rPr lang="en-US" sz="2000" i="1">
                            <a:latin typeface="Cambria Math"/>
                          </a:rPr>
                          <m:t>𝛽</m:t>
                        </m:r>
                      </m:e>
                      <m:sub>
                        <m:r>
                          <a:rPr lang="en-US" sz="2000">
                            <a:latin typeface="Cambria Math"/>
                          </a:rPr>
                          <m:t>2</m:t>
                        </m:r>
                      </m:sub>
                    </m:sSub>
                  </m:oMath>
                </a14:m>
                <a:r>
                  <a:rPr lang="en-US" sz="2000" dirty="0" smtClean="0"/>
                  <a:t>).</a:t>
                </a:r>
              </a:p>
              <a:p>
                <a:pPr marL="0" indent="0" algn="just">
                  <a:buNone/>
                </a:pPr>
                <a:endParaRPr lang="en-US" sz="2000" dirty="0"/>
              </a:p>
              <a:p>
                <a:pPr marL="0" indent="0" algn="just">
                  <a:buNone/>
                </a:pPr>
                <a:endParaRPr lang="en-US" sz="2000" dirty="0" smtClean="0"/>
              </a:p>
              <a:p>
                <a:pPr marL="0" indent="0" algn="just">
                  <a:buNone/>
                </a:pPr>
                <a:endParaRPr lang="en-US" sz="2000" dirty="0"/>
              </a:p>
              <a:p>
                <a:pPr marL="0" indent="0" algn="just">
                  <a:buNone/>
                </a:pPr>
                <a:endParaRPr lang="en-US" sz="20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1981200"/>
              </a:xfrm>
              <a:blipFill rotWithShape="1">
                <a:blip r:embed="rId3" cstate="print"/>
                <a:stretch>
                  <a:fillRect l="-823" t="-1538" b="-40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
        <p:nvSpPr>
          <p:cNvPr id="6" name="TextBox 5"/>
          <p:cNvSpPr txBox="1"/>
          <p:nvPr/>
        </p:nvSpPr>
        <p:spPr>
          <a:xfrm>
            <a:off x="609600" y="3581400"/>
            <a:ext cx="7924800" cy="2554545"/>
          </a:xfrm>
          <a:prstGeom prst="rect">
            <a:avLst/>
          </a:prstGeom>
          <a:noFill/>
        </p:spPr>
        <p:txBody>
          <a:bodyPr wrap="square" rtlCol="0">
            <a:spAutoFit/>
          </a:bodyPr>
          <a:lstStyle/>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For </a:t>
            </a:r>
            <a:r>
              <a:rPr lang="en-US" sz="2000" dirty="0">
                <a:latin typeface="Times New Roman" pitchFamily="18" charset="0"/>
                <a:cs typeface="Times New Roman" pitchFamily="18" charset="0"/>
              </a:rPr>
              <a:t>a normal distribution, kurtosis is equal to 3.</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is greater than 3, the curve is more sharply peaked and has narrower tails than the normal curve and is said to be leptokurtic</a:t>
            </a:r>
            <a:r>
              <a:rPr lang="en-US" sz="2000" dirty="0" smtClean="0">
                <a:latin typeface="Times New Roman" pitchFamily="18" charset="0"/>
                <a:cs typeface="Times New Roman" pitchFamily="18" charset="0"/>
              </a:rPr>
              <a:t>.</a:t>
            </a:r>
          </a:p>
          <a:p>
            <a:pPr algn="just"/>
            <a:endParaRPr lang="en-US"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When it is less than 3, the curve has a flatter top and relatively wider tails than the normal curve and is said to be </a:t>
            </a:r>
            <a:r>
              <a:rPr lang="en-US" sz="2000" dirty="0" err="1">
                <a:latin typeface="Times New Roman" pitchFamily="18" charset="0"/>
                <a:cs typeface="Times New Roman" pitchFamily="18" charset="0"/>
              </a:rPr>
              <a:t>platykurtic</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1999" y="1905000"/>
            <a:ext cx="6925945"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37628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sp>
        <p:nvSpPr>
          <p:cNvPr id="3" name="Text Placeholder 2"/>
          <p:cNvSpPr>
            <a:spLocks noGrp="1"/>
          </p:cNvSpPr>
          <p:nvPr>
            <p:ph type="body" sz="quarter" idx="13"/>
          </p:nvPr>
        </p:nvSpPr>
        <p:spPr>
          <a:xfrm>
            <a:off x="228600" y="1524000"/>
            <a:ext cx="4038600" cy="4724400"/>
          </a:xfrm>
        </p:spPr>
        <p:txBody>
          <a:bodyPr>
            <a:normAutofit/>
          </a:bodyPr>
          <a:lstStyle/>
          <a:p>
            <a:pPr marL="0" indent="0">
              <a:buNone/>
            </a:pPr>
            <a:r>
              <a:rPr lang="en-US" sz="2000" b="1" dirty="0"/>
              <a:t>Excess </a:t>
            </a:r>
            <a:r>
              <a:rPr lang="en-US" sz="2000" b="1" dirty="0" smtClean="0"/>
              <a:t>Kurtosis (EK):</a:t>
            </a:r>
            <a:r>
              <a:rPr lang="en-US" sz="2000" dirty="0" smtClean="0"/>
              <a:t> It is defined as:</a:t>
            </a:r>
            <a:endParaRPr lang="en-US" sz="2000" b="1" dirty="0"/>
          </a:p>
          <a:p>
            <a:pPr marL="0" indent="0">
              <a:buNone/>
            </a:pPr>
            <a:r>
              <a:rPr lang="en-US" sz="2000" dirty="0"/>
              <a:t>EK=Kurtosis-3</a:t>
            </a:r>
          </a:p>
          <a:p>
            <a:pPr algn="just"/>
            <a:r>
              <a:rPr lang="en-US" sz="2000" dirty="0" smtClean="0"/>
              <a:t>For </a:t>
            </a:r>
            <a:r>
              <a:rPr lang="en-US" sz="2000" dirty="0"/>
              <a:t>a normal distribution, </a:t>
            </a:r>
            <a:r>
              <a:rPr lang="en-US" sz="2000" dirty="0" smtClean="0"/>
              <a:t>EK=0.</a:t>
            </a:r>
            <a:endParaRPr lang="en-US" sz="2000" dirty="0"/>
          </a:p>
          <a:p>
            <a:pPr algn="just"/>
            <a:r>
              <a:rPr lang="en-US" sz="2000" dirty="0" smtClean="0"/>
              <a:t>When EK&gt;0, then the curve is said to be Leptokurtic.</a:t>
            </a:r>
          </a:p>
          <a:p>
            <a:pPr algn="just"/>
            <a:r>
              <a:rPr lang="en-US" sz="2000" dirty="0"/>
              <a:t>When </a:t>
            </a:r>
            <a:r>
              <a:rPr lang="en-US" sz="2000" dirty="0" smtClean="0"/>
              <a:t>EK&lt;0</a:t>
            </a:r>
            <a:r>
              <a:rPr lang="en-US" sz="2000" dirty="0"/>
              <a:t>, then the curve is said to be </a:t>
            </a:r>
            <a:r>
              <a:rPr lang="en-US" sz="2000" dirty="0" err="1" smtClean="0"/>
              <a:t>Platykurtic</a:t>
            </a:r>
            <a:r>
              <a:rPr lang="en-US" sz="2000" dirty="0" smtClean="0"/>
              <a:t>.</a:t>
            </a:r>
          </a:p>
          <a:p>
            <a:pPr marL="0" indent="0" algn="just">
              <a:buNone/>
            </a:pP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91000" y="1828800"/>
            <a:ext cx="4884615"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803723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smtClean="0"/>
              <a:t>Another measure of Kurtosis, known as Percentile coefficient of kurtosis is:</a:t>
            </a:r>
          </a:p>
          <a:p>
            <a:pPr marL="0" indent="0" algn="just">
              <a:buNone/>
            </a:pPr>
            <a:endParaRPr lang="en-US" sz="2000" dirty="0"/>
          </a:p>
          <a:p>
            <a:pPr marL="0" indent="0" algn="just">
              <a:buNone/>
            </a:pPr>
            <a:r>
              <a:rPr lang="en-US" sz="2000" dirty="0" smtClean="0"/>
              <a:t>	</a:t>
            </a:r>
          </a:p>
          <a:p>
            <a:pPr marL="0" indent="0" algn="just">
              <a:buNone/>
            </a:pPr>
            <a:r>
              <a:rPr lang="en-US" sz="2000" dirty="0" smtClean="0"/>
              <a:t>Where,</a:t>
            </a:r>
          </a:p>
          <a:p>
            <a:pPr marL="0" indent="0" algn="just">
              <a:buNone/>
            </a:pPr>
            <a:r>
              <a:rPr lang="en-US" sz="2000" dirty="0"/>
              <a:t>	</a:t>
            </a:r>
            <a:r>
              <a:rPr lang="en-US" sz="2000" dirty="0" smtClean="0"/>
              <a:t>Q.D is semi-interquartile range=Q.D=(Q</a:t>
            </a:r>
            <a:r>
              <a:rPr lang="en-US" sz="2000" baseline="-25000" dirty="0" smtClean="0"/>
              <a:t>3</a:t>
            </a:r>
            <a:r>
              <a:rPr lang="en-US" sz="2000" dirty="0" smtClean="0"/>
              <a:t>-Q</a:t>
            </a:r>
            <a:r>
              <a:rPr lang="en-US" sz="2000" baseline="-25000" dirty="0" smtClean="0"/>
              <a:t>1</a:t>
            </a:r>
            <a:r>
              <a:rPr lang="en-US" sz="2000" dirty="0" smtClean="0"/>
              <a:t>)/2</a:t>
            </a:r>
          </a:p>
          <a:p>
            <a:pPr marL="0" indent="0" algn="just">
              <a:buNone/>
            </a:pPr>
            <a:r>
              <a:rPr lang="en-US" sz="2000" dirty="0" smtClean="0"/>
              <a:t>	P</a:t>
            </a:r>
            <a:r>
              <a:rPr lang="en-US" sz="2000" baseline="-25000" dirty="0" smtClean="0"/>
              <a:t>90</a:t>
            </a:r>
            <a:r>
              <a:rPr lang="en-US" sz="2000" dirty="0" smtClean="0"/>
              <a:t>=90</a:t>
            </a:r>
            <a:r>
              <a:rPr lang="en-US" sz="2000" baseline="30000" dirty="0" smtClean="0"/>
              <a:t>th</a:t>
            </a:r>
            <a:r>
              <a:rPr lang="en-US" sz="2000" dirty="0" smtClean="0"/>
              <a:t> percentile</a:t>
            </a:r>
          </a:p>
          <a:p>
            <a:pPr marL="0" indent="0" algn="just">
              <a:buNone/>
            </a:pPr>
            <a:r>
              <a:rPr lang="en-US" sz="2000" dirty="0" smtClean="0"/>
              <a:t>	P</a:t>
            </a:r>
            <a:r>
              <a:rPr lang="en-US" sz="2000" baseline="-25000" dirty="0" smtClean="0"/>
              <a:t>10</a:t>
            </a:r>
            <a:r>
              <a:rPr lang="en-US" sz="2000" dirty="0" smtClean="0"/>
              <a:t>=10</a:t>
            </a:r>
            <a:r>
              <a:rPr lang="en-US" sz="2000" baseline="30000" dirty="0" smtClean="0"/>
              <a:t>th</a:t>
            </a:r>
            <a:r>
              <a:rPr lang="en-US" sz="2000" dirty="0" smtClean="0"/>
              <a:t> percentile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69463" y="1981200"/>
            <a:ext cx="1654737"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79396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Describing a Frequency Distribution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smtClean="0"/>
              <a:t>To describe the major characteristics of a frequency distribution, we need to calculate the following five quantities:</a:t>
            </a:r>
          </a:p>
          <a:p>
            <a:pPr marL="0" indent="0" algn="just">
              <a:buNone/>
            </a:pPr>
            <a:endParaRPr lang="en-US" sz="2000" dirty="0" smtClean="0"/>
          </a:p>
          <a:p>
            <a:pPr algn="just"/>
            <a:r>
              <a:rPr lang="en-US" sz="2000" dirty="0" smtClean="0"/>
              <a:t>The total number of observations in the data.</a:t>
            </a:r>
          </a:p>
          <a:p>
            <a:pPr algn="just"/>
            <a:r>
              <a:rPr lang="en-US" sz="2000" dirty="0" smtClean="0"/>
              <a:t>A measure of central tendency (e.g. mean, median etc.) that provides the information about the center or average value.</a:t>
            </a:r>
          </a:p>
          <a:p>
            <a:pPr algn="just"/>
            <a:r>
              <a:rPr lang="en-US" sz="2000" dirty="0" smtClean="0"/>
              <a:t>A measure of dispersion (e.g. variance, SD etc.) that indicates the spread of the data.</a:t>
            </a:r>
          </a:p>
          <a:p>
            <a:pPr algn="just"/>
            <a:r>
              <a:rPr lang="en-US" sz="2000" dirty="0" smtClean="0"/>
              <a:t>A measure of skewness that shows lack of symmetry in frequency distribution.</a:t>
            </a:r>
          </a:p>
          <a:p>
            <a:pPr algn="just"/>
            <a:r>
              <a:rPr lang="en-US" sz="2000" dirty="0" smtClean="0"/>
              <a:t>A measure of kurtosis that gives information about its </a:t>
            </a:r>
            <a:r>
              <a:rPr lang="en-US" sz="2000" dirty="0" err="1" smtClean="0"/>
              <a:t>peakedness</a:t>
            </a:r>
            <a:r>
              <a:rPr lang="en-US" sz="2000" dirty="0" smtClean="0"/>
              <a:t>.</a:t>
            </a:r>
          </a:p>
          <a:p>
            <a:pPr algn="just"/>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xmlns="" val="15736878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Describing a Frequency Distribution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dirty="0" smtClean="0"/>
              <a:t>It is interesting to note that all these quantities can be derived from the first four moments.</a:t>
            </a:r>
          </a:p>
          <a:p>
            <a:pPr marL="0" indent="0" algn="just">
              <a:buNone/>
            </a:pPr>
            <a:endParaRPr lang="en-US" sz="2000" dirty="0" smtClean="0"/>
          </a:p>
          <a:p>
            <a:pPr marL="0" indent="0" algn="just">
              <a:buNone/>
            </a:pPr>
            <a:r>
              <a:rPr lang="en-US" sz="2000" dirty="0" smtClean="0"/>
              <a:t>For example, </a:t>
            </a:r>
          </a:p>
          <a:p>
            <a:pPr algn="just"/>
            <a:r>
              <a:rPr lang="en-US" sz="2000" dirty="0" smtClean="0"/>
              <a:t>The first moment about zero is the arithmetic mean</a:t>
            </a:r>
          </a:p>
          <a:p>
            <a:pPr algn="just"/>
            <a:r>
              <a:rPr lang="en-US" sz="2000" dirty="0" smtClean="0"/>
              <a:t>The second moment about mean is the variance.</a:t>
            </a:r>
          </a:p>
          <a:p>
            <a:pPr algn="just"/>
            <a:r>
              <a:rPr lang="en-US" sz="2000" dirty="0" smtClean="0"/>
              <a:t>The third standardized </a:t>
            </a:r>
            <a:r>
              <a:rPr lang="en-US" sz="2000" smtClean="0"/>
              <a:t>moment is </a:t>
            </a:r>
            <a:r>
              <a:rPr lang="en-US" sz="2000" dirty="0" smtClean="0"/>
              <a:t>a measure of skewness.</a:t>
            </a:r>
          </a:p>
          <a:p>
            <a:pPr algn="just"/>
            <a:r>
              <a:rPr lang="en-US" sz="2000" dirty="0" smtClean="0"/>
              <a:t>The fourth standardized moment is used to measure kurtosis.</a:t>
            </a:r>
          </a:p>
          <a:p>
            <a:pPr marL="0" indent="0" algn="just">
              <a:buNone/>
            </a:pPr>
            <a:endParaRPr lang="en-US" sz="2000" dirty="0" smtClean="0"/>
          </a:p>
          <a:p>
            <a:pPr marL="0" indent="0" algn="just">
              <a:buNone/>
            </a:pPr>
            <a:r>
              <a:rPr lang="en-US" sz="2000" dirty="0" smtClean="0"/>
              <a:t>Thus first four moments play a key role in describing frequency distributions.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xmlns="" val="29939246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Let’s review the main concepts:</a:t>
            </a:r>
          </a:p>
          <a:p>
            <a:endParaRPr lang="en-US" sz="2000" dirty="0" smtClean="0"/>
          </a:p>
          <a:p>
            <a:r>
              <a:rPr lang="en-US" sz="2000" dirty="0"/>
              <a:t>Relation b/w central moments and moments about origin</a:t>
            </a:r>
          </a:p>
          <a:p>
            <a:r>
              <a:rPr lang="en-US" sz="2000" dirty="0"/>
              <a:t>Moment Ratios</a:t>
            </a:r>
          </a:p>
          <a:p>
            <a:r>
              <a:rPr lang="en-US" sz="2000" dirty="0"/>
              <a:t>Skewness</a:t>
            </a:r>
          </a:p>
          <a:p>
            <a:r>
              <a:rPr lang="en-US" sz="2000" dirty="0"/>
              <a:t>Kurtosis</a:t>
            </a:r>
          </a:p>
          <a:p>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xmlns="" val="5380686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Text Placeholder 2"/>
          <p:cNvSpPr>
            <a:spLocks noGrp="1"/>
          </p:cNvSpPr>
          <p:nvPr>
            <p:ph type="body" sz="quarter" idx="13"/>
          </p:nvPr>
        </p:nvSpPr>
        <p:spPr>
          <a:xfrm>
            <a:off x="533400" y="1371600"/>
            <a:ext cx="8153400" cy="4800600"/>
          </a:xfrm>
        </p:spPr>
        <p:txBody>
          <a:bodyPr>
            <a:normAutofit/>
          </a:bodyPr>
          <a:lstStyle/>
          <a:p>
            <a:pPr marL="0" indent="0">
              <a:buNone/>
            </a:pPr>
            <a:r>
              <a:rPr lang="en-US" sz="2000" dirty="0" smtClean="0"/>
              <a:t>In next lecture, we will study:</a:t>
            </a:r>
          </a:p>
          <a:p>
            <a:endParaRPr lang="en-US" sz="2000" b="1" dirty="0" smtClean="0"/>
          </a:p>
          <a:p>
            <a:r>
              <a:rPr lang="en-US" sz="2000" b="1" dirty="0" smtClean="0"/>
              <a:t>Describing a Frequency </a:t>
            </a:r>
            <a:r>
              <a:rPr lang="en-US" sz="2000" b="1" dirty="0" smtClean="0"/>
              <a:t>Distribution</a:t>
            </a:r>
          </a:p>
          <a:p>
            <a:r>
              <a:rPr lang="en-US" sz="2000" b="1" dirty="0" smtClean="0"/>
              <a:t>Introduction </a:t>
            </a:r>
            <a:r>
              <a:rPr lang="en-US" sz="2000" b="1" dirty="0" smtClean="0"/>
              <a:t>to Probability</a:t>
            </a:r>
          </a:p>
          <a:p>
            <a:r>
              <a:rPr lang="en-US" sz="2000" b="1" smtClean="0"/>
              <a:t>Definition </a:t>
            </a:r>
            <a:r>
              <a:rPr lang="en-US" sz="2000" b="1" dirty="0" smtClean="0"/>
              <a:t>and Basic concepts of probability</a:t>
            </a:r>
            <a:endParaRPr lang="en-US"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xmlns="" val="151783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3043</TotalTime>
  <Words>893</Words>
  <Application>Microsoft Office PowerPoint</Application>
  <PresentationFormat>On-screen Show (4:3)</PresentationFormat>
  <Paragraphs>204</Paragraphs>
  <Slides>24</Slides>
  <Notes>2</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Custom Design</vt:lpstr>
      <vt:lpstr>Equity</vt:lpstr>
      <vt:lpstr>MTH 161: Introduction To Statistics</vt:lpstr>
      <vt:lpstr>Review of Previous Lecture</vt:lpstr>
      <vt:lpstr>Objectives of Current Lecture</vt:lpstr>
      <vt:lpstr>Conversion from Moments about Mean to Moments about Origin</vt:lpstr>
      <vt:lpstr>Conversion from Moments about Mean to Moments about Origin</vt:lpstr>
      <vt:lpstr>Conversion from Moments about Mean to Moments about Origin</vt:lpstr>
      <vt:lpstr>Conversion from Moments about Mean to Moments about Origin</vt:lpstr>
      <vt:lpstr>Summary</vt:lpstr>
      <vt:lpstr>Moment Ratios</vt:lpstr>
      <vt:lpstr>Standardized Variable</vt:lpstr>
      <vt:lpstr>Moment Ratios</vt:lpstr>
      <vt:lpstr>Moment Ratios</vt:lpstr>
      <vt:lpstr>Skewness</vt:lpstr>
      <vt:lpstr>Skewness</vt:lpstr>
      <vt:lpstr>Skewness</vt:lpstr>
      <vt:lpstr>Skewness</vt:lpstr>
      <vt:lpstr>Kurtosis</vt:lpstr>
      <vt:lpstr>Kurtosis</vt:lpstr>
      <vt:lpstr>Kurtosis</vt:lpstr>
      <vt:lpstr>Kurtosis</vt:lpstr>
      <vt:lpstr>Describing a Frequency Distribution</vt:lpstr>
      <vt:lpstr>Describing a Frequency Distribution</vt:lpstr>
      <vt:lpstr>Review</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Statistics</dc:title>
  <dc:creator>Dr. Mumtaz Ahmed</dc:creator>
  <cp:lastModifiedBy>NTS</cp:lastModifiedBy>
  <cp:revision>455</cp:revision>
  <dcterms:created xsi:type="dcterms:W3CDTF">2006-08-16T00:00:00Z</dcterms:created>
  <dcterms:modified xsi:type="dcterms:W3CDTF">2013-05-13T06:35:01Z</dcterms:modified>
</cp:coreProperties>
</file>