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18"/>
  </p:notesMasterIdLst>
  <p:sldIdLst>
    <p:sldId id="256" r:id="rId3"/>
    <p:sldId id="348" r:id="rId4"/>
    <p:sldId id="416" r:id="rId5"/>
    <p:sldId id="516" r:id="rId6"/>
    <p:sldId id="505" r:id="rId7"/>
    <p:sldId id="504" r:id="rId8"/>
    <p:sldId id="506" r:id="rId9"/>
    <p:sldId id="510" r:id="rId10"/>
    <p:sldId id="512" r:id="rId11"/>
    <p:sldId id="507" r:id="rId12"/>
    <p:sldId id="508" r:id="rId13"/>
    <p:sldId id="513" r:id="rId14"/>
    <p:sldId id="514" r:id="rId15"/>
    <p:sldId id="518" r:id="rId16"/>
    <p:sldId id="45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02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smtClean="0"/>
              <a:t>Lecture 15</a:t>
            </a:r>
            <a:endParaRPr lang="en-US" sz="7100" b="1" dirty="0" smtClean="0"/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Measures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of Dispersion</a:t>
            </a:r>
          </a:p>
          <a:p>
            <a:pPr lvl="2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Variance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Standard Deviation</a:t>
            </a:r>
          </a:p>
          <a:p>
            <a:pPr lvl="2"/>
            <a:r>
              <a:rPr lang="en-US" dirty="0">
                <a:latin typeface="Times New Roman" pitchFamily="18" charset="0"/>
                <a:cs typeface="Times New Roman" pitchFamily="18" charset="0"/>
              </a:rPr>
              <a:t>Coefficient of Variation</a:t>
            </a:r>
          </a:p>
          <a:p>
            <a:pPr lvl="2"/>
            <a:r>
              <a:rPr lang="en-US" dirty="0">
                <a:latin typeface="Times New Roman" pitchFamily="18" charset="0"/>
                <a:cs typeface="Times New Roman" pitchFamily="18" charset="0"/>
              </a:rPr>
              <a:t>Properties of variance and standard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deviation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Moments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Moments about Mean (Central Moments)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Moments about any arbitrary Origin</a:t>
            </a:r>
          </a:p>
          <a:p>
            <a:pPr lvl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Moments about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Zero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Related Excel Demos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Relation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b/w central moments and moments about origin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Moment Ratios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Skewness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Kurtosis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7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 moment is a quantitative measure of the shape of a set of points.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first moment is called the mean which describes the center of the distribution.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second moment is the variance which describes the spread of the observations around the center.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Other moments describe other aspects of a distribution such as how the distribution is skewed from its mean or peaked.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A moment designates the power to which deviations are raised before averaging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421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Central (or Mean) </a:t>
            </a:r>
            <a:r>
              <a:rPr lang="en-US" dirty="0" smtClean="0"/>
              <a:t>Moments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/>
              <a:t>In mean moments, the deviations are taken from the mean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b="1" dirty="0" smtClean="0"/>
              <a:t>For Ungrouped Data:</a:t>
            </a:r>
            <a:endParaRPr lang="en-US" sz="2000" b="1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In General,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685800" y="2318830"/>
                <a:ext cx="5648406" cy="2481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nor/>
                              </m:rPr>
                              <a:rPr lang="en-US">
                                <a:latin typeface="Times New Roman" pitchFamily="18" charset="0"/>
                                <a:cs typeface="Times New Roman" pitchFamily="18" charset="0"/>
                              </a:rPr>
                              <m:t>First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Population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Moment</m:t>
                            </m:r>
                            <m:r>
                              <m:rPr>
                                <m:nor/>
                              </m:rPr>
                              <a:rPr lang="en-US" b="0" i="1" smtClean="0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1" smtClean="0">
                                <a:latin typeface="Times New Roman" pitchFamily="18" charset="0"/>
                                <a:cs typeface="Times New Roman" pitchFamily="18" charset="0"/>
                              </a:rPr>
                              <m:t>about</m:t>
                            </m:r>
                            <m:r>
                              <m:rPr>
                                <m:nor/>
                              </m:rPr>
                              <a:rPr lang="en-US" b="0" i="1" smtClean="0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1" smtClean="0">
                                <a:latin typeface="Times New Roman" pitchFamily="18" charset="0"/>
                                <a:cs typeface="Times New Roman" pitchFamily="18" charset="0"/>
                              </a:rPr>
                              <m:t>Mean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</m:nary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Second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Population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Momentabout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Mean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𝜇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First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Sample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Momentabout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Mean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</m:nary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Second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Sample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Momentabout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Mean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latin typeface="Times New Roman" pitchFamily="18" charset="0"/>
                                <a:cs typeface="Times New Roman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>
                                    <a:latin typeface="Cambria Math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acc>
                                              <m:accPr>
                                                <m:chr m:val="̅"/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acc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</m:acc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318830"/>
                <a:ext cx="5648406" cy="2481770"/>
              </a:xfrm>
              <a:prstGeom prst="rect">
                <a:avLst/>
              </a:prstGeom>
              <a:blipFill rotWithShape="1">
                <a:blip r:embed="rId3"/>
                <a:stretch>
                  <a:fillRect r="-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6479" y="4953000"/>
            <a:ext cx="4689121" cy="645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791200"/>
            <a:ext cx="4411437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80603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Central (or Mean) </a:t>
            </a:r>
            <a:r>
              <a:rPr lang="en-US" dirty="0" smtClean="0"/>
              <a:t>Moments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Formula for Grouped Data:</a:t>
            </a:r>
            <a:endParaRPr lang="en-US" sz="2000" b="1" dirty="0"/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57399"/>
            <a:ext cx="5410200" cy="1712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3251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Central (or Mean) </a:t>
            </a:r>
            <a:r>
              <a:rPr lang="en-US" dirty="0" smtClean="0"/>
              <a:t>Moments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Calculate first four moments about the mean for the following set of examination marks: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Solution: </a:t>
            </a:r>
            <a:r>
              <a:rPr lang="en-US" sz="2000" dirty="0" smtClean="0"/>
              <a:t>For solution, move to MS-Excel.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8713649"/>
              </p:ext>
            </p:extLst>
          </p:nvPr>
        </p:nvGraphicFramePr>
        <p:xfrm>
          <a:off x="990600" y="2438400"/>
          <a:ext cx="870693" cy="2822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0693"/>
              </a:tblGrid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9033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Central (or Mean) Moments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</a:t>
            </a:r>
            <a:r>
              <a:rPr lang="en-US" sz="2000" dirty="0" smtClean="0"/>
              <a:t>first four moments about mean for </a:t>
            </a:r>
            <a:r>
              <a:rPr lang="en-US" sz="2000" dirty="0"/>
              <a:t>the following frequency </a:t>
            </a:r>
            <a:r>
              <a:rPr lang="en-US" sz="2000" dirty="0" smtClean="0"/>
              <a:t>distribution: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/>
              <a:t>Solution: </a:t>
            </a:r>
            <a:r>
              <a:rPr lang="en-US" sz="2000" dirty="0"/>
              <a:t>For solution, move to MS-Excel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7534373"/>
              </p:ext>
            </p:extLst>
          </p:nvPr>
        </p:nvGraphicFramePr>
        <p:xfrm>
          <a:off x="457200" y="2438400"/>
          <a:ext cx="3224471" cy="2697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7482"/>
                <a:gridCol w="1446989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Weights (grams)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(f)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65-84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85-104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105-124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125-144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145-164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165-184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185-204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0389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Moments about (arbitrary) Origin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If the deviations are taken from some arbitrary number (‘a’ called origin), then moments are called moments about arbitrary origin ‘a’.</a:t>
                </a:r>
              </a:p>
              <a:p>
                <a:pPr marL="0" indent="0" algn="just">
                  <a:buNone/>
                </a:pPr>
                <a:endParaRPr lang="en-US" sz="2000" b="1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For Ungrouped Data:</a:t>
                </a:r>
                <a:endParaRPr lang="en-US" sz="2000" b="1" dirty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For Grouped </a:t>
                </a:r>
                <a:r>
                  <a:rPr lang="en-US" sz="2000" b="1" dirty="0"/>
                  <a:t>Data</a:t>
                </a:r>
                <a:r>
                  <a:rPr lang="en-US" sz="2000" b="1" dirty="0" smtClean="0"/>
                  <a:t>:</a:t>
                </a:r>
              </a:p>
              <a:p>
                <a:pPr marL="0" indent="0" algn="just">
                  <a:buNone/>
                </a:pPr>
                <a:r>
                  <a:rPr lang="en-US" sz="2000" b="1" dirty="0"/>
                  <a:t/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2000" i="1">
                            <a:latin typeface="Cambria Math"/>
                          </a:rPr>
                        </m:ctrlPr>
                      </m:mPr>
                      <m:m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000"/>
                                <m:t>r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𝑡h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Population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Moment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about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Origin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′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a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′=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US" sz="200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00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grow m:val="on"/>
                                      <m:subHide m:val="on"/>
                                      <m:supHide m:val="on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grow m:val="on"/>
                                  <m:subHide m:val="on"/>
                                  <m:supHide m:val="on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nary>
                            </m:den>
                          </m:f>
                        </m:e>
                      </m:mr>
                      <m:m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000" i="1"/>
                                <m:t>r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𝑡h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Sample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Moment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about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Origin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′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a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′=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US" sz="200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00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grow m:val="on"/>
                                      <m:subHide m:val="on"/>
                                      <m:supHide m:val="on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000" i="1">
                                              <a:latin typeface="Cambria Math"/>
                                            </a:rPr>
                                            <m:t>𝑎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grow m:val="on"/>
                                  <m:subHide m:val="on"/>
                                  <m:supHide m:val="on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nary>
                            </m:den>
                          </m:f>
                        </m:e>
                      </m:mr>
                    </m:m>
                  </m:oMath>
                </a14:m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/>
                <a:stretch>
                  <a:fillRect l="-823" t="-645" r="-1496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/>
              <p:cNvSpPr/>
              <p:nvPr/>
            </p:nvSpPr>
            <p:spPr>
              <a:xfrm>
                <a:off x="838200" y="2929180"/>
                <a:ext cx="5832687" cy="1261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/>
                                  <m:t>r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𝑡h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Population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Moment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about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Origin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′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′=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𝑎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mr>
                        <m:m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 i="1"/>
                                  <m:t>r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𝑡h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Sample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Moment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about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Origin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′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′=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i="1">
                                                <a:latin typeface="Cambria Math"/>
                                              </a:rPr>
                                              <m:t>𝑎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929180"/>
                <a:ext cx="5832687" cy="1261820"/>
              </a:xfrm>
              <a:prstGeom prst="rect">
                <a:avLst/>
              </a:prstGeom>
              <a:blipFill rotWithShape="1">
                <a:blip r:embed="rId4"/>
                <a:stretch>
                  <a:fillRect r="-1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48834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Moments about zero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If origin is taken as zero. i.e. a=0, moments are called moments about zero.</a:t>
                </a:r>
              </a:p>
              <a:p>
                <a:pPr marL="0" indent="0" algn="just">
                  <a:buNone/>
                </a:pPr>
                <a:endParaRPr lang="en-US" sz="2000" b="1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For Ungrouped Data:</a:t>
                </a:r>
                <a:endParaRPr lang="en-US" sz="2000" b="1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For Grouped </a:t>
                </a:r>
                <a:r>
                  <a:rPr lang="en-US" sz="2000" b="1" dirty="0"/>
                  <a:t>Data</a:t>
                </a:r>
                <a:r>
                  <a:rPr lang="en-US" sz="2000" b="1" dirty="0" smtClean="0"/>
                  <a:t>:</a:t>
                </a:r>
              </a:p>
              <a:p>
                <a:pPr marL="0" indent="0" algn="just">
                  <a:buNone/>
                </a:pPr>
                <a:r>
                  <a:rPr lang="en-US" sz="2000" b="1" dirty="0"/>
                  <a:t/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2000" i="1">
                            <a:latin typeface="Cambria Math"/>
                          </a:rPr>
                        </m:ctrlPr>
                      </m:mPr>
                      <m:m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000"/>
                                <m:t>r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𝑡h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Population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Moment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about</m:t>
                          </m:r>
                          <m:r>
                            <m:rPr>
                              <m:nor/>
                            </m:rPr>
                            <a:rPr lang="en-US" sz="2000" b="0" i="1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Zero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=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US" sz="200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00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grow m:val="on"/>
                                      <m:subHide m:val="on"/>
                                      <m:supHide m:val="on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grow m:val="on"/>
                                  <m:subHide m:val="on"/>
                                  <m:supHide m:val="on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nary>
                            </m:den>
                          </m:f>
                          <m:r>
                            <a:rPr lang="en-US" sz="200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grow m:val="on"/>
                                      <m:subHide m:val="on"/>
                                      <m:supHide m:val="on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grow m:val="on"/>
                                  <m:subHide m:val="on"/>
                                  <m:supHide m:val="on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nary>
                            </m:den>
                          </m:f>
                        </m:e>
                      </m:mr>
                      <m:m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2000" i="1"/>
                                <m:t>r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𝑡h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Sample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Moment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about</m:t>
                          </m:r>
                          <m:r>
                            <m:rPr>
                              <m:nor/>
                            </m:rPr>
                            <a:rPr lang="en-US" sz="2000" b="0" i="1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Zero</m:t>
                          </m:r>
                          <m:r>
                            <m:rPr>
                              <m:nor/>
                            </m:rPr>
                            <a:rPr lang="en-US" sz="2000" i="1"/>
                            <m:t>=</m:t>
                          </m:r>
                          <m:sSubSup>
                            <m:sSub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𝑟</m:t>
                              </m:r>
                            </m:sub>
                            <m:sup>
                              <m:r>
                                <a:rPr lang="en-US" sz="2000">
                                  <a:latin typeface="Cambria Math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00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grow m:val="on"/>
                                      <m:subHide m:val="on"/>
                                      <m:supHide m:val="on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smtClean="0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000" b="0" i="0" smtClean="0"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grow m:val="on"/>
                                  <m:subHide m:val="on"/>
                                  <m:supHide m:val="on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nary>
                            </m:den>
                          </m:f>
                          <m:r>
                            <a:rPr lang="en-US" sz="200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nary>
                                    <m:naryPr>
                                      <m:chr m:val="∑"/>
                                      <m:grow m:val="on"/>
                                      <m:subHide m:val="on"/>
                                      <m:supHide m:val="on"/>
                                      <m:ctrlPr>
                                        <a:rPr lang="en-US" sz="2000" i="1">
                                          <a:latin typeface="Cambria Math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r>
                                        <a:rPr lang="en-US" sz="2000" i="1">
                                          <a:latin typeface="Cambria Math"/>
                                        </a:rPr>
                                        <m:t>𝑓</m:t>
                                      </m:r>
                                      <m:d>
                                        <m:dPr>
                                          <m:ctrlPr>
                                            <a:rPr lang="en-US" sz="200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nary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𝑟</m:t>
                                  </m:r>
                                </m:sup>
                              </m:sSup>
                            </m:num>
                            <m:den>
                              <m:nary>
                                <m:naryPr>
                                  <m:chr m:val="∑"/>
                                  <m:grow m:val="on"/>
                                  <m:subHide m:val="on"/>
                                  <m:supHide m:val="on"/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</m:nary>
                            </m:den>
                          </m:f>
                        </m:e>
                      </m:mr>
                    </m:m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/>
                <a:stretch>
                  <a:fillRect l="-823" t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/>
              <p:cNvSpPr/>
              <p:nvPr/>
            </p:nvSpPr>
            <p:spPr>
              <a:xfrm>
                <a:off x="838200" y="2514600"/>
                <a:ext cx="6369692" cy="12696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/>
                                  <m:t>r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𝑡h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Population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Moment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about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1" smtClean="0"/>
                              <m:t>Zero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=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0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mr>
                        <m:m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 i="1"/>
                                  <m:t>r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𝑡h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Sample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Moment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about</m:t>
                            </m:r>
                            <m:r>
                              <m:rPr>
                                <m:nor/>
                              </m:rPr>
                              <a:rPr lang="en-US" b="0" i="1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Zero</m:t>
                            </m:r>
                            <m:r>
                              <m:rPr>
                                <m:nor/>
                              </m:rPr>
                              <a:rPr lang="en-US" i="1"/>
                              <m:t>=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>
                                    <a:latin typeface="Cambria Math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>
                                                <a:latin typeface="Cambria Math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0</m:t>
                                            </m:r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d>
                                          <m:dPr>
                                            <m:ctrlPr>
                                              <a:rPr lang="en-US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i="1">
                                                    <a:latin typeface="Cambria Math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nary>
                                  </m:e>
                                  <m:sup>
                                    <m:r>
                                      <a:rPr lang="en-US" i="1">
                                        <a:latin typeface="Cambria Math"/>
                                      </a:rPr>
                                      <m:t>𝑟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mr>
                      </m:m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514600"/>
                <a:ext cx="6369692" cy="1269643"/>
              </a:xfrm>
              <a:prstGeom prst="rect">
                <a:avLst/>
              </a:prstGeom>
              <a:blipFill rotWithShape="1">
                <a:blip r:embed="rId4"/>
                <a:stretch>
                  <a:fillRect r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9863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Moments about zero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Calculate first four moments about zero (origin) for the following set of examination marks: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Solution: </a:t>
            </a:r>
            <a:r>
              <a:rPr lang="en-US" sz="2000" dirty="0" smtClean="0"/>
              <a:t>For solution, move to MS-Excel.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4915602"/>
              </p:ext>
            </p:extLst>
          </p:nvPr>
        </p:nvGraphicFramePr>
        <p:xfrm>
          <a:off x="990600" y="2438400"/>
          <a:ext cx="870693" cy="2822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0693"/>
              </a:tblGrid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82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8146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Moments about zero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</a:t>
            </a:r>
            <a:r>
              <a:rPr lang="en-US" sz="2000" dirty="0" smtClean="0"/>
              <a:t>first four moments about zero (origin) for </a:t>
            </a:r>
            <a:r>
              <a:rPr lang="en-US" sz="2000" dirty="0"/>
              <a:t>the following frequency </a:t>
            </a:r>
            <a:r>
              <a:rPr lang="en-US" sz="2000" dirty="0" smtClean="0"/>
              <a:t>distribution: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/>
              <a:t>Solution: </a:t>
            </a:r>
            <a:r>
              <a:rPr lang="en-US" sz="2000" dirty="0"/>
              <a:t>For solution, move to MS-Excel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71298473"/>
              </p:ext>
            </p:extLst>
          </p:nvPr>
        </p:nvGraphicFramePr>
        <p:xfrm>
          <a:off x="457200" y="2438400"/>
          <a:ext cx="3224471" cy="2697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7482"/>
                <a:gridCol w="1446989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Weights (grams)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(f)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65-84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85-104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105-124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125-144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145-164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165-184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185-204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4399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Moments</a:t>
            </a:r>
          </a:p>
          <a:p>
            <a:pPr lvl="1"/>
            <a:r>
              <a:rPr lang="en-US" sz="2000" dirty="0" smtClean="0"/>
              <a:t>Moments about Mean (Central Moments)</a:t>
            </a:r>
          </a:p>
          <a:p>
            <a:pPr lvl="1"/>
            <a:r>
              <a:rPr lang="en-US" sz="2000" dirty="0" smtClean="0"/>
              <a:t>Moments about any arbitrary Origin</a:t>
            </a:r>
          </a:p>
          <a:p>
            <a:pPr lvl="1"/>
            <a:r>
              <a:rPr lang="en-US" sz="2000" dirty="0" smtClean="0"/>
              <a:t>Moments about Zero</a:t>
            </a:r>
          </a:p>
          <a:p>
            <a:pPr lvl="1"/>
            <a:r>
              <a:rPr lang="en-US" sz="2000" dirty="0"/>
              <a:t>Related Excel Demos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05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r>
              <a:rPr lang="en-US" sz="2000" dirty="0" smtClean="0"/>
              <a:t>Relation b/w central moments and moments about origin</a:t>
            </a:r>
          </a:p>
          <a:p>
            <a:r>
              <a:rPr lang="en-US" sz="2000" dirty="0" smtClean="0"/>
              <a:t>Moment Ratios</a:t>
            </a:r>
          </a:p>
          <a:p>
            <a:r>
              <a:rPr lang="en-US" sz="2000" dirty="0" err="1" smtClean="0"/>
              <a:t>Skewness</a:t>
            </a:r>
            <a:endParaRPr lang="en-US" sz="2000" dirty="0" smtClean="0"/>
          </a:p>
          <a:p>
            <a:r>
              <a:rPr lang="en-US" sz="2000" dirty="0" smtClean="0"/>
              <a:t>Kurtosis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2925</TotalTime>
  <Words>473</Words>
  <Application>Microsoft Office PowerPoint</Application>
  <PresentationFormat>On-screen Show (4:3)</PresentationFormat>
  <Paragraphs>194</Paragraphs>
  <Slides>15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Objectives of Current Lecture</vt:lpstr>
      <vt:lpstr>Moments</vt:lpstr>
      <vt:lpstr>Central (or Mean) Moments</vt:lpstr>
      <vt:lpstr>Central (or Mean) Moments</vt:lpstr>
      <vt:lpstr>Central (or Mean) Moments</vt:lpstr>
      <vt:lpstr>Central (or Mean) Moments</vt:lpstr>
      <vt:lpstr>Moments about (arbitrary) Origin</vt:lpstr>
      <vt:lpstr>Moments about zero</vt:lpstr>
      <vt:lpstr>Moments about zero</vt:lpstr>
      <vt:lpstr>Moments about zero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441</cp:revision>
  <dcterms:created xsi:type="dcterms:W3CDTF">2006-08-16T00:00:00Z</dcterms:created>
  <dcterms:modified xsi:type="dcterms:W3CDTF">2013-05-02T11:57:20Z</dcterms:modified>
</cp:coreProperties>
</file>