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33"/>
  </p:notesMasterIdLst>
  <p:sldIdLst>
    <p:sldId id="256" r:id="rId3"/>
    <p:sldId id="348" r:id="rId4"/>
    <p:sldId id="416" r:id="rId5"/>
    <p:sldId id="450" r:id="rId6"/>
    <p:sldId id="473" r:id="rId7"/>
    <p:sldId id="474" r:id="rId8"/>
    <p:sldId id="476" r:id="rId9"/>
    <p:sldId id="475" r:id="rId10"/>
    <p:sldId id="521" r:id="rId11"/>
    <p:sldId id="477" r:id="rId12"/>
    <p:sldId id="478" r:id="rId13"/>
    <p:sldId id="479" r:id="rId14"/>
    <p:sldId id="480" r:id="rId15"/>
    <p:sldId id="481" r:id="rId16"/>
    <p:sldId id="482" r:id="rId17"/>
    <p:sldId id="483" r:id="rId18"/>
    <p:sldId id="499" r:id="rId19"/>
    <p:sldId id="500" r:id="rId20"/>
    <p:sldId id="497" r:id="rId21"/>
    <p:sldId id="492" r:id="rId22"/>
    <p:sldId id="496" r:id="rId23"/>
    <p:sldId id="472" r:id="rId24"/>
    <p:sldId id="516" r:id="rId25"/>
    <p:sldId id="518" r:id="rId26"/>
    <p:sldId id="517" r:id="rId27"/>
    <p:sldId id="502" r:id="rId28"/>
    <p:sldId id="503" r:id="rId29"/>
    <p:sldId id="515" r:id="rId30"/>
    <p:sldId id="451" r:id="rId31"/>
    <p:sldId id="519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1302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1413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48793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96576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90379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03390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48646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3430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29964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3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176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60749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3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7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14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4253788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In last lecture we discussed:</a:t>
            </a:r>
          </a:p>
          <a:p>
            <a:r>
              <a:rPr lang="en-US" sz="2400" b="1" dirty="0"/>
              <a:t>Measures of Dispersion</a:t>
            </a:r>
          </a:p>
          <a:p>
            <a:pPr lvl="2"/>
            <a:r>
              <a:rPr lang="en-US" sz="2400" dirty="0"/>
              <a:t>Range</a:t>
            </a:r>
          </a:p>
          <a:p>
            <a:pPr lvl="2"/>
            <a:r>
              <a:rPr lang="en-US" sz="2400" dirty="0"/>
              <a:t>Coefficient of Range</a:t>
            </a:r>
          </a:p>
          <a:p>
            <a:pPr lvl="2"/>
            <a:r>
              <a:rPr lang="en-US" sz="2400" dirty="0"/>
              <a:t>Semi-Interquartile Range or Quartile Deviation</a:t>
            </a:r>
          </a:p>
          <a:p>
            <a:pPr lvl="2"/>
            <a:r>
              <a:rPr lang="en-US" sz="2400" dirty="0"/>
              <a:t>Mean Deviation or the Average Deviation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In </a:t>
            </a:r>
            <a:r>
              <a:rPr lang="en-US" sz="2400" dirty="0" smtClean="0"/>
              <a:t>the current lecture:</a:t>
            </a:r>
            <a:endParaRPr lang="en-US" sz="2400" dirty="0"/>
          </a:p>
          <a:p>
            <a:endParaRPr lang="en-US" sz="2000" b="1" dirty="0" smtClean="0"/>
          </a:p>
          <a:p>
            <a:r>
              <a:rPr lang="en-US" sz="2000" b="1" dirty="0" smtClean="0"/>
              <a:t>Measures </a:t>
            </a:r>
            <a:r>
              <a:rPr lang="en-US" sz="2000" b="1" dirty="0"/>
              <a:t>of Dispersion</a:t>
            </a:r>
          </a:p>
          <a:p>
            <a:pPr lvl="2"/>
            <a:r>
              <a:rPr lang="en-US" dirty="0"/>
              <a:t>Variance and Standard Deviation</a:t>
            </a:r>
          </a:p>
          <a:p>
            <a:pPr lvl="2"/>
            <a:r>
              <a:rPr lang="en-US" dirty="0"/>
              <a:t>Coefficient of Variation</a:t>
            </a:r>
          </a:p>
          <a:p>
            <a:pPr lvl="2"/>
            <a:r>
              <a:rPr lang="en-US" dirty="0"/>
              <a:t>Properties of variance and standard </a:t>
            </a:r>
            <a:r>
              <a:rPr lang="en-US" dirty="0" smtClean="0"/>
              <a:t>deviation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The variance of a set of observations is defined as the mean of the squares of the deviations of all observations from their mean. It is denoted by Greek lower case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/>
                  <a:t> sigma square.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/>
                  <a:t>Computation of </a:t>
                </a:r>
                <a:r>
                  <a:rPr lang="en-US" sz="2000" b="1" dirty="0" smtClean="0"/>
                  <a:t>Variance for </a:t>
                </a:r>
                <a:r>
                  <a:rPr lang="en-US" sz="2000" b="1" dirty="0"/>
                  <a:t>Un-Grouped data: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Sample Data</a:t>
                </a:r>
                <a:r>
                  <a:rPr lang="en-US" sz="2000" dirty="0" smtClean="0"/>
                  <a:t>:	</a:t>
                </a:r>
                <a:r>
                  <a:rPr lang="en-US" sz="2000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000" dirty="0"/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Population Data: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2000" i="1" smtClean="0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sz="2000" dirty="0"/>
                  <a:t/>
                </a: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/>
                  <a:t>Computation of Variance for </a:t>
                </a:r>
                <a:r>
                  <a:rPr lang="en-US" sz="2000" b="1" dirty="0" smtClean="0"/>
                  <a:t>Grouped </a:t>
                </a:r>
                <a:r>
                  <a:rPr lang="en-US" sz="2000" b="1" dirty="0"/>
                  <a:t>data: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Sample Data: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ea typeface="Cambria Math"/>
                          </a:rPr>
                          <m:t>𝑆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200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r>
                  <a:rPr lang="en-US" sz="2000" dirty="0"/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Population Data: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2000" i="1">
                                        <a:latin typeface="Cambria Math"/>
                                        <a:ea typeface="Cambria Math"/>
                                      </a:rPr>
                                      <m:t>𝜇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r>
                  <a:rPr lang="en-US" sz="2000" dirty="0"/>
                  <a:t/>
                </a:r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2"/>
                <a:stretch>
                  <a:fillRect l="-823" t="-645" r="-1645" b="-55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52150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Note:</a:t>
            </a:r>
            <a:r>
              <a:rPr lang="en-US" sz="2000" dirty="0" smtClean="0"/>
              <a:t> Variance is in square of units in which the observations are expressed.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Because of some nice </a:t>
            </a:r>
            <a:r>
              <a:rPr lang="en-US" sz="2000" dirty="0"/>
              <a:t>mathematical </a:t>
            </a:r>
            <a:r>
              <a:rPr lang="en-US" sz="2000" dirty="0" smtClean="0"/>
              <a:t>properties, variance assumes an extremely important role in statistics.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But Mean deviation due to absolute value of the deviations doesn’t have nice mathematical properties and hence its use is limited.</a:t>
            </a:r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83541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Deviation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The positive square root of variance is called standard deviation.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It is denoted by Greek lower case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0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sigma (without square).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/>
                  <a:t>Computation of </a:t>
                </a:r>
                <a:r>
                  <a:rPr lang="en-US" sz="2000" b="1" dirty="0" smtClean="0"/>
                  <a:t>Standard Deviation for </a:t>
                </a:r>
                <a:r>
                  <a:rPr lang="en-US" sz="2000" b="1" dirty="0"/>
                  <a:t>Un-Grouped data: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Sample Data</a:t>
                </a:r>
                <a:r>
                  <a:rPr lang="en-US" sz="2000" dirty="0" smtClean="0"/>
                  <a:t>:	</a:t>
                </a:r>
                <a:r>
                  <a:rPr lang="en-US" sz="2000" dirty="0"/>
                  <a:t/>
                </a:r>
                <a:r>
                  <a:rPr lang="en-US" sz="2000" dirty="0" smtClean="0"/>
                  <a:t>S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000" i="1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𝑛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000" dirty="0"/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Population Data: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000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𝑁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sz="2000" dirty="0"/>
                  <a:t/>
                </a: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/>
                  <a:t>Computation of Standard Deviation </a:t>
                </a:r>
                <a:r>
                  <a:rPr lang="en-US" sz="2000" b="1" dirty="0" smtClean="0"/>
                  <a:t>for Grouped </a:t>
                </a:r>
                <a:r>
                  <a:rPr lang="en-US" sz="2000" b="1" dirty="0"/>
                  <a:t>data: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Sample Data: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  <a:ea typeface="Cambria Math"/>
                      </a:rPr>
                      <m:t>S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sz="2000" i="1">
                                                <a:latin typeface="Cambria Math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rad>
                  </m:oMath>
                </a14:m>
                <a:r>
                  <a:rPr lang="en-US" sz="2000" dirty="0"/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Population Data: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0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 smtClean="0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sz="2000" i="1">
                                            <a:latin typeface="Cambria Math"/>
                                            <a:ea typeface="Cambria Math"/>
                                          </a:rPr>
                                          <m:t>𝜇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𝑛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nary>
                          </m:den>
                        </m:f>
                      </m:e>
                    </m:rad>
                  </m:oMath>
                </a14:m>
                <a:r>
                  <a:rPr lang="en-US" sz="2000" dirty="0"/>
                  <a:t/>
                </a:r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2"/>
                <a:stretch>
                  <a:fillRect l="-823" t="-645" b="-10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68789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</a:t>
            </a:r>
            <a:r>
              <a:rPr lang="en-US" dirty="0" smtClean="0"/>
              <a:t>Deviation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sz="2000" b="1" dirty="0" smtClean="0"/>
                  <a:t>Note:</a:t>
                </a:r>
                <a:r>
                  <a:rPr lang="en-US" sz="2000" dirty="0" smtClean="0"/>
                  <a:t> Standard Deviation has the same units in which the original observations are expressed and it is measure of average spread of the observations around their mean.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 smtClean="0"/>
                  <a:t>Sometimes, we use an unbiased version of sample variance, which is given by: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US" sz="2000" dirty="0"/>
                  <a:t/>
                </a: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Where, n is replaced by n-1 on the basis of the argument that the knowledge of any n-1 deviations automatically determines the remaining deviation because the sum of deviations must be zero.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When sample size is small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=1</m:t>
                            </m:r>
                          </m:sub>
                          <m:sup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0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under estimates the population variance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/>
                  <a:t>). But when sample size is large then dividing by n or by n-1 are practically lead to same result.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2"/>
                <a:stretch>
                  <a:fillRect l="-823" t="-1290" r="-1645" b="-9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19251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Alternative </a:t>
            </a:r>
            <a:r>
              <a:rPr lang="en-US" dirty="0" smtClean="0"/>
              <a:t>Formulas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b="1" dirty="0" smtClean="0"/>
                  <a:t>Computation </a:t>
                </a:r>
                <a:r>
                  <a:rPr lang="en-US" sz="2000" b="1" dirty="0"/>
                  <a:t>of </a:t>
                </a:r>
                <a:r>
                  <a:rPr lang="en-US" sz="2000" b="1" dirty="0" smtClean="0"/>
                  <a:t>variance for </a:t>
                </a:r>
                <a:r>
                  <a:rPr lang="en-US" sz="2000" b="1" dirty="0"/>
                  <a:t>Un-Grouped data: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Sample Data</a:t>
                </a:r>
                <a:r>
                  <a:rPr lang="en-US" sz="2000" dirty="0" smtClean="0"/>
                  <a:t>:	</a:t>
                </a:r>
                <a:r>
                  <a:rPr lang="en-US" sz="2000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grow m:val="on"/>
                            <m:subHide m:val="on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den>
                    </m:f>
                    <m:r>
                      <a:rPr lang="en-US" sz="200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nary>
                              </m:num>
                              <m:den>
                                <m:r>
                                  <a:rPr lang="en-US" sz="2000" i="1">
                                    <a:latin typeface="Cambria Math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For </a:t>
                </a:r>
                <a:r>
                  <a:rPr lang="en-US" sz="2000" dirty="0"/>
                  <a:t>Population Data: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grow m:val="on"/>
                            <m:subHide m:val="on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sz="200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nary>
                              </m:num>
                              <m:den>
                                <m:r>
                                  <a:rPr lang="en-US" sz="2000" i="1">
                                    <a:latin typeface="Cambria Math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/>
                  <a:t>Computation of </a:t>
                </a:r>
                <a:r>
                  <a:rPr lang="en-US" sz="2000" b="1" dirty="0" smtClean="0"/>
                  <a:t>standard deviation </a:t>
                </a:r>
                <a:r>
                  <a:rPr lang="en-US" sz="2000" b="1" dirty="0"/>
                  <a:t>for Un-Grouped data</a:t>
                </a:r>
                <a:r>
                  <a:rPr lang="en-US" sz="2000" b="1" dirty="0" smtClean="0"/>
                  <a:t>: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For Sample Data:		S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den>
                        </m:f>
                        <m:r>
                          <a:rPr lang="en-US" sz="200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nary>
                                  </m:num>
                                  <m:den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For Population Data:	</a:t>
                </a:r>
                <a:r>
                  <a:rPr lang="en-US" sz="2000" dirty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𝜎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000" i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𝑁</m:t>
                            </m:r>
                          </m:den>
                        </m:f>
                        <m:r>
                          <a:rPr lang="en-US" sz="2000" i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nary>
                                  </m:num>
                                  <m:den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𝑁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 i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2"/>
                <a:stretch>
                  <a:fillRect l="-823" t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42561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Alternative </a:t>
            </a:r>
            <a:r>
              <a:rPr lang="en-US" dirty="0" smtClean="0"/>
              <a:t>Formulas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b="1" dirty="0" smtClean="0"/>
                  <a:t>Computation </a:t>
                </a:r>
                <a:r>
                  <a:rPr lang="en-US" sz="2000" b="1" dirty="0"/>
                  <a:t>of </a:t>
                </a:r>
                <a:r>
                  <a:rPr lang="en-US" sz="2000" b="1" dirty="0" smtClean="0"/>
                  <a:t>variance for Grouped </a:t>
                </a:r>
                <a:r>
                  <a:rPr lang="en-US" sz="2000" b="1" dirty="0"/>
                  <a:t>data: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For Sample Data</a:t>
                </a:r>
                <a:r>
                  <a:rPr lang="en-US" sz="2000" dirty="0" smtClean="0"/>
                  <a:t>:	</a:t>
                </a:r>
                <a:r>
                  <a:rPr lang="en-US" sz="2000" dirty="0"/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𝑆</m:t>
                        </m:r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grow m:val="on"/>
                            <m:subHide m:val="on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latin typeface="Cambria Math"/>
                              </a:rPr>
                              <m:t>𝑓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grow m:val="on"/>
                            <m:subHide m:val="on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latin typeface="Cambria Math"/>
                              </a:rPr>
                              <m:t>𝑓</m:t>
                            </m:r>
                          </m:e>
                        </m:nary>
                      </m:den>
                    </m:f>
                    <m:r>
                      <a:rPr lang="en-US" sz="200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𝑓𝑥</m:t>
                                    </m:r>
                                  </m:e>
                                </m:nary>
                              </m:num>
                              <m:den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nary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For </a:t>
                </a:r>
                <a:r>
                  <a:rPr lang="en-US" sz="2000" dirty="0"/>
                  <a:t>Population Data: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𝜎</m:t>
                        </m:r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00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grow m:val="on"/>
                            <m:subHide m:val="on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latin typeface="Cambria Math"/>
                              </a:rPr>
                              <m:t>𝑓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00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grow m:val="on"/>
                            <m:subHide m:val="on"/>
                            <m:supHide m:val="on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US" sz="2000" i="1">
                                <a:latin typeface="Cambria Math"/>
                              </a:rPr>
                              <m:t>𝑓</m:t>
                            </m:r>
                          </m:e>
                        </m:nary>
                      </m:den>
                    </m:f>
                    <m:r>
                      <a:rPr lang="en-US" sz="200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𝑓𝑥</m:t>
                                    </m:r>
                                  </m:e>
                                </m:nary>
                              </m:num>
                              <m:den>
                                <m:nary>
                                  <m:naryPr>
                                    <m:chr m:val="∑"/>
                                    <m:grow m:val="on"/>
                                    <m:subHide m:val="on"/>
                                    <m:supHide m:val="on"/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naryPr>
                                  <m:sub/>
                                  <m:sup/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𝑓</m:t>
                                    </m:r>
                                  </m:e>
                                </m:nary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00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b="1" dirty="0"/>
                  <a:t>Computation of </a:t>
                </a:r>
                <a:r>
                  <a:rPr lang="en-US" sz="2000" b="1" dirty="0" smtClean="0"/>
                  <a:t>standard deviation </a:t>
                </a:r>
                <a:r>
                  <a:rPr lang="en-US" sz="2000" b="1" dirty="0"/>
                  <a:t>for </a:t>
                </a:r>
                <a:r>
                  <a:rPr lang="en-US" sz="2000" b="1" dirty="0" smtClean="0"/>
                  <a:t>Grouped </a:t>
                </a:r>
                <a:r>
                  <a:rPr lang="en-US" sz="2000" b="1" dirty="0"/>
                  <a:t>data</a:t>
                </a:r>
                <a:r>
                  <a:rPr lang="en-US" sz="2000" b="1" dirty="0" smtClean="0"/>
                  <a:t>: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For Sample Data: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</a:rPr>
                      <m:t>S</m:t>
                    </m:r>
                    <m:r>
                      <a:rPr lang="en-US" sz="2000" b="0" i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𝑓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𝑓𝑥</m:t>
                                </m:r>
                              </m:e>
                            </m:nary>
                          </m:den>
                        </m:f>
                        <m:r>
                          <a:rPr lang="en-US" sz="200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𝑓𝑥</m:t>
                                        </m:r>
                                      </m:e>
                                    </m:nary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</m:nary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For Population Data:	</a:t>
                </a:r>
                <a:r>
                  <a:rPr lang="en-US" sz="2000" dirty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𝜎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𝑓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US" sz="200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grow m:val="on"/>
                                <m:subHide m:val="on"/>
                                <m:supHide m:val="on"/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𝑓</m:t>
                                </m:r>
                              </m:e>
                            </m:nary>
                          </m:den>
                        </m:f>
                        <m:r>
                          <a:rPr lang="en-US" sz="200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𝑓𝑥</m:t>
                                        </m:r>
                                      </m:e>
                                    </m:nary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grow m:val="on"/>
                                        <m:subHide m:val="on"/>
                                        <m:supHide m:val="on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naryPr>
                                      <m:sub/>
                                      <m:sup/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e>
                                    </m:nary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200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2"/>
                <a:stretch>
                  <a:fillRect l="-823" t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6509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Variance &amp; SD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The marks obtained by 9 students are </a:t>
            </a:r>
            <a:r>
              <a:rPr lang="en-US" sz="2000" dirty="0" smtClean="0"/>
              <a:t>given </a:t>
            </a:r>
            <a:r>
              <a:rPr lang="en-US" sz="2000" dirty="0"/>
              <a:t>below:</a:t>
            </a:r>
          </a:p>
          <a:p>
            <a:pPr marL="0" indent="0" algn="just">
              <a:buNone/>
            </a:pPr>
            <a:r>
              <a:rPr lang="en-US" sz="2000" dirty="0"/>
              <a:t>45, 32, 37, 46, 39, 36, 41, 48, </a:t>
            </a:r>
            <a:r>
              <a:rPr lang="en-US" sz="2000" dirty="0" smtClean="0"/>
              <a:t>36</a:t>
            </a:r>
          </a:p>
          <a:p>
            <a:pPr marL="0" indent="0" algn="just">
              <a:buNone/>
            </a:pPr>
            <a:r>
              <a:rPr lang="en-US" sz="2000" dirty="0" smtClean="0"/>
              <a:t>Calculate:</a:t>
            </a:r>
          </a:p>
          <a:p>
            <a:pPr marL="0" indent="0" algn="just">
              <a:buNone/>
            </a:pPr>
            <a:r>
              <a:rPr lang="en-US" sz="2000" dirty="0" smtClean="0"/>
              <a:t>a). Variance</a:t>
            </a:r>
          </a:p>
          <a:p>
            <a:pPr marL="0" indent="0" algn="just">
              <a:buNone/>
            </a:pPr>
            <a:r>
              <a:rPr lang="en-US" sz="2000" dirty="0" smtClean="0"/>
              <a:t>b). Standard Deviation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855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Variance &amp; SD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Solution:</a:t>
            </a:r>
          </a:p>
          <a:p>
            <a:pPr marL="0" indent="0" algn="just">
              <a:buNone/>
            </a:pPr>
            <a:r>
              <a:rPr lang="en-US" sz="2000" dirty="0" smtClean="0"/>
              <a:t>Mean=</a:t>
            </a:r>
            <a:r>
              <a:rPr lang="en-US" sz="2000" dirty="0" err="1" smtClean="0"/>
              <a:t>Xbar</a:t>
            </a:r>
            <a:r>
              <a:rPr lang="en-US" sz="2000" dirty="0" smtClean="0"/>
              <a:t>=360/9</a:t>
            </a:r>
          </a:p>
          <a:p>
            <a:pPr marL="0" indent="0" algn="just">
              <a:buNone/>
            </a:pPr>
            <a:r>
              <a:rPr lang="en-US" sz="2000" dirty="0" smtClean="0"/>
              <a:t>=40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Variance=</a:t>
            </a:r>
          </a:p>
          <a:p>
            <a:pPr marL="0" indent="0" algn="just">
              <a:buNone/>
            </a:pPr>
            <a:r>
              <a:rPr lang="en-US" sz="2000" dirty="0" smtClean="0"/>
              <a:t>232/9=25.77</a:t>
            </a:r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r>
              <a:rPr lang="en-US" sz="2000" dirty="0" smtClean="0"/>
              <a:t>SD=5.077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85499700"/>
              </p:ext>
            </p:extLst>
          </p:nvPr>
        </p:nvGraphicFramePr>
        <p:xfrm>
          <a:off x="2716974" y="1711960"/>
          <a:ext cx="373081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526"/>
                <a:gridCol w="627380"/>
                <a:gridCol w="982980"/>
                <a:gridCol w="134493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X-</a:t>
                      </a:r>
                      <a:r>
                        <a:rPr lang="en-US" dirty="0" err="1" smtClean="0"/>
                        <a:t>Xbar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(x-</a:t>
                      </a:r>
                      <a:r>
                        <a:rPr lang="en-US" dirty="0" err="1" smtClean="0"/>
                        <a:t>xbar</a:t>
                      </a:r>
                      <a:r>
                        <a:rPr lang="en-US" dirty="0" smtClean="0"/>
                        <a:t>)^2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360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0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232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9345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Variance &amp;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SD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</a:t>
            </a:r>
            <a:r>
              <a:rPr lang="en-US" sz="2000" dirty="0" smtClean="0"/>
              <a:t> Calculate: a). Variance b</a:t>
            </a:r>
            <a:r>
              <a:rPr lang="en-US" sz="2000" dirty="0"/>
              <a:t>). Standard </a:t>
            </a:r>
            <a:r>
              <a:rPr lang="en-US" sz="2000" dirty="0" smtClean="0"/>
              <a:t>Deviation for the following frequency distribution: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34114763"/>
              </p:ext>
            </p:extLst>
          </p:nvPr>
        </p:nvGraphicFramePr>
        <p:xfrm>
          <a:off x="966180" y="2558505"/>
          <a:ext cx="3727133" cy="3385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953"/>
                <a:gridCol w="16941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Weights (grams)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Frequency (f)</a:t>
                      </a:r>
                      <a:endParaRPr lang="en-US" sz="1800" dirty="0"/>
                    </a:p>
                  </a:txBody>
                  <a:tcPr/>
                </a:tc>
              </a:tr>
              <a:tr h="4183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65-84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85-104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105-124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17</a:t>
                      </a:r>
                      <a:endParaRPr lang="en-US" sz="1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125-144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10</a:t>
                      </a:r>
                      <a:endParaRPr lang="en-US" sz="1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145-164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5</a:t>
                      </a:r>
                      <a:endParaRPr lang="en-US" sz="1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165-184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4</a:t>
                      </a:r>
                      <a:endParaRPr lang="en-US" sz="1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185-204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5</a:t>
                      </a:r>
                      <a:endParaRPr lang="en-US" sz="1800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0392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Variance &amp; SD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dirty="0" smtClean="0"/>
              <a:t>Mean=</a:t>
            </a:r>
            <a:r>
              <a:rPr lang="en-US" sz="2000" dirty="0" err="1" smtClean="0"/>
              <a:t>xbar</a:t>
            </a:r>
            <a:r>
              <a:rPr lang="en-US" sz="2000" dirty="0" smtClean="0"/>
              <a:t>=7350/60=122.5 grams</a:t>
            </a:r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36590632"/>
              </p:ext>
            </p:extLst>
          </p:nvPr>
        </p:nvGraphicFramePr>
        <p:xfrm>
          <a:off x="966180" y="2286000"/>
          <a:ext cx="6595683" cy="3385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953"/>
                <a:gridCol w="1694180"/>
                <a:gridCol w="1617980"/>
                <a:gridCol w="12505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Weights (grams)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Frequency (f)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Mid Point</a:t>
                      </a:r>
                      <a:r>
                        <a:rPr lang="en-US" sz="1800" baseline="0" dirty="0" smtClean="0"/>
                        <a:t> (x)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f*x</a:t>
                      </a:r>
                      <a:endParaRPr lang="en-US" sz="1800" dirty="0"/>
                    </a:p>
                  </a:txBody>
                  <a:tcPr/>
                </a:tc>
              </a:tr>
              <a:tr h="4183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65-84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670.5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85-104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105-124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17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1946.5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125-144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10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134.5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1345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145-164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5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154.5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772.5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165-184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174.5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698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185-204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5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194.5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972.5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60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7350</a:t>
                      </a:r>
                      <a:endParaRPr lang="en-US" sz="1800" b="1" dirty="0"/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26747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Variance &amp; SD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dirty="0"/>
              <a:t>Mean=</a:t>
            </a:r>
            <a:r>
              <a:rPr lang="en-US" sz="2000" dirty="0" err="1"/>
              <a:t>xbar</a:t>
            </a:r>
            <a:r>
              <a:rPr lang="en-US" sz="2000" dirty="0"/>
              <a:t>=7350/60=122.5 </a:t>
            </a:r>
            <a:r>
              <a:rPr lang="en-US" sz="2000" dirty="0" smtClean="0"/>
              <a:t>grams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	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dirty="0" smtClean="0"/>
              <a:t>variance= 72960/60=1216	SD=34.87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61581810"/>
              </p:ext>
            </p:extLst>
          </p:nvPr>
        </p:nvGraphicFramePr>
        <p:xfrm>
          <a:off x="228600" y="2209800"/>
          <a:ext cx="8839200" cy="3654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371600"/>
                <a:gridCol w="1219200"/>
                <a:gridCol w="1143000"/>
                <a:gridCol w="1143000"/>
                <a:gridCol w="12954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Weights (grams)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Frequency (f)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Mid Point</a:t>
                      </a:r>
                      <a:r>
                        <a:rPr lang="en-US" sz="1800" baseline="0" dirty="0" smtClean="0"/>
                        <a:t> (x)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f*x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x-</a:t>
                      </a:r>
                      <a:r>
                        <a:rPr lang="en-US" sz="1800" dirty="0" err="1" smtClean="0"/>
                        <a:t>xbar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(x-</a:t>
                      </a:r>
                      <a:r>
                        <a:rPr lang="en-US" sz="1800" dirty="0" err="1" smtClean="0"/>
                        <a:t>xbar</a:t>
                      </a:r>
                      <a:r>
                        <a:rPr lang="en-US" sz="1800" dirty="0" smtClean="0"/>
                        <a:t>)^2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f*(x-</a:t>
                      </a:r>
                      <a:r>
                        <a:rPr lang="en-US" sz="1800" dirty="0" err="1" smtClean="0"/>
                        <a:t>xbar</a:t>
                      </a:r>
                      <a:r>
                        <a:rPr lang="en-US" sz="1800" dirty="0" smtClean="0"/>
                        <a:t>)^2</a:t>
                      </a:r>
                      <a:endParaRPr lang="en-US" sz="1800" dirty="0"/>
                    </a:p>
                  </a:txBody>
                  <a:tcPr/>
                </a:tc>
              </a:tr>
              <a:tr h="41837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65-84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20736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85-104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7840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105-124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17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1946.5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125-144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10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134.5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1345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12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145-164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5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154.5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772.5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32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5120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165-184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174.5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698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52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10816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185-204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5</a:t>
                      </a:r>
                      <a:endParaRPr lang="en-US" sz="1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194.5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972.5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/>
                        <a:t>72</a:t>
                      </a:r>
                      <a:endParaRPr lang="en-US" sz="1800" b="0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25920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Total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60</a:t>
                      </a:r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7350</a:t>
                      </a:r>
                      <a:endParaRPr lang="en-US" sz="1800" b="1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72960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3920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using alternative formula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a). Variance b). Standard Deviation for the following </a:t>
            </a:r>
            <a:r>
              <a:rPr lang="en-US" sz="2000" dirty="0" smtClean="0"/>
              <a:t>data of marks using Alternative formula:</a:t>
            </a: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65981209"/>
              </p:ext>
            </p:extLst>
          </p:nvPr>
        </p:nvGraphicFramePr>
        <p:xfrm>
          <a:off x="1066800" y="5715000"/>
          <a:ext cx="2143125" cy="866775"/>
        </p:xfrm>
        <a:graphic>
          <a:graphicData uri="http://schemas.openxmlformats.org/presentationml/2006/ole">
            <p:oleObj spid="_x0000_s1059" name="Equation" r:id="rId4" imgW="1320227" imgH="533169" progId="">
              <p:embed/>
            </p:oleObj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67836604"/>
              </p:ext>
            </p:extLst>
          </p:nvPr>
        </p:nvGraphicFramePr>
        <p:xfrm>
          <a:off x="1510352" y="2499360"/>
          <a:ext cx="609600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20599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using alternative formula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a). Variance b). Standard Deviation for the following </a:t>
            </a:r>
            <a:r>
              <a:rPr lang="en-US" sz="2000" dirty="0" smtClean="0"/>
              <a:t>data of marks using Alternative formula:</a:t>
            </a: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76530705"/>
              </p:ext>
            </p:extLst>
          </p:nvPr>
        </p:nvGraphicFramePr>
        <p:xfrm>
          <a:off x="1066800" y="5715000"/>
          <a:ext cx="2143125" cy="866775"/>
        </p:xfrm>
        <a:graphic>
          <a:graphicData uri="http://schemas.openxmlformats.org/presentationml/2006/ole">
            <p:oleObj spid="_x0000_s9249" name="Equation" r:id="rId4" imgW="1320227" imgH="533169" progId="">
              <p:embed/>
            </p:oleObj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82965686"/>
              </p:ext>
            </p:extLst>
          </p:nvPr>
        </p:nvGraphicFramePr>
        <p:xfrm>
          <a:off x="1510352" y="2499360"/>
          <a:ext cx="1447800" cy="2438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838200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X^2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2116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1296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1681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2304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1296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4026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using alternative formula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a). Variance b). Standard Deviation for the following </a:t>
            </a:r>
            <a:r>
              <a:rPr lang="en-US" sz="2000" dirty="0" smtClean="0"/>
              <a:t>data of marks using Alternative formula:</a:t>
            </a: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79893965"/>
              </p:ext>
            </p:extLst>
          </p:nvPr>
        </p:nvGraphicFramePr>
        <p:xfrm>
          <a:off x="644525" y="5715000"/>
          <a:ext cx="2987675" cy="866775"/>
        </p:xfrm>
        <a:graphic>
          <a:graphicData uri="http://schemas.openxmlformats.org/presentationml/2006/ole">
            <p:oleObj spid="_x0000_s10274" name="Equation" r:id="rId4" imgW="1841400" imgH="533160" progId="">
              <p:embed/>
            </p:oleObj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07377900"/>
              </p:ext>
            </p:extLst>
          </p:nvPr>
        </p:nvGraphicFramePr>
        <p:xfrm>
          <a:off x="1510352" y="2499360"/>
          <a:ext cx="1447800" cy="2682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600"/>
                <a:gridCol w="838200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X^2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1369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2116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1521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1296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1681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48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2304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1296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360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14632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1698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using alternative formula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a). Variance b). Standard Deviation for the following frequency </a:t>
            </a:r>
            <a:r>
              <a:rPr lang="en-US" sz="2000" dirty="0" smtClean="0"/>
              <a:t>distribution using Alternative formula:</a:t>
            </a: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13832749"/>
              </p:ext>
            </p:extLst>
          </p:nvPr>
        </p:nvGraphicFramePr>
        <p:xfrm>
          <a:off x="457200" y="2438400"/>
          <a:ext cx="3224471" cy="2697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7482"/>
                <a:gridCol w="1446989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Weights (grams)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(f)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65-84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85-104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105-124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125-144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145-164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165-184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185-204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562600"/>
            <a:ext cx="2590800" cy="9786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0840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using alternative formula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a). Variance b). Standard Deviation for the following frequency </a:t>
            </a:r>
            <a:r>
              <a:rPr lang="en-US" sz="2000" dirty="0" smtClean="0"/>
              <a:t>distribution using Alternative formula:</a:t>
            </a: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58724370"/>
              </p:ext>
            </p:extLst>
          </p:nvPr>
        </p:nvGraphicFramePr>
        <p:xfrm>
          <a:off x="457200" y="2514600"/>
          <a:ext cx="8001000" cy="2697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7482"/>
                <a:gridCol w="1446989"/>
                <a:gridCol w="1373749"/>
                <a:gridCol w="1044694"/>
                <a:gridCol w="1388148"/>
                <a:gridCol w="969938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Weights (grams)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(f)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 Point (x)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f*x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x^2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f*x^2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65-84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670.5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5550.25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49952.25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85-104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8930.25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89302.5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105-124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1946.5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13110.25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222874.3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125-144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18090.25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180902.5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145-164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23870.25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119351.3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165-184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30450.25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121801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185-204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37830.25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189151.3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973335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562600"/>
            <a:ext cx="2590800" cy="9786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1005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using alternative formula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676400"/>
            <a:ext cx="8382000" cy="4876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 Calculate: a). Variance b). Standard Deviation for the following frequency </a:t>
            </a:r>
            <a:r>
              <a:rPr lang="en-US" sz="2000" dirty="0" smtClean="0"/>
              <a:t>distribution using Alternative formula:</a:t>
            </a: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15386239"/>
              </p:ext>
            </p:extLst>
          </p:nvPr>
        </p:nvGraphicFramePr>
        <p:xfrm>
          <a:off x="457200" y="2514600"/>
          <a:ext cx="8001000" cy="2697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7482"/>
                <a:gridCol w="1446989"/>
                <a:gridCol w="1373749"/>
                <a:gridCol w="1044694"/>
                <a:gridCol w="1388148"/>
                <a:gridCol w="969938"/>
              </a:tblGrid>
              <a:tr h="381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Weights (grams)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Frequency (f)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Mid Point (x)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f*x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x^2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f*x^2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65-84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670.5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5550.25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49952.25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85-104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8930.25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89302.5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105-124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1946.5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13110.25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222874.3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125-144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18090.25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180902.5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145-164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23870.25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119351.3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165-184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30450.25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121801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185-204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972.5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37830.25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189151.3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  <a:tr h="2895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en-US" sz="16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7350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973335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562600"/>
            <a:ext cx="2590800" cy="9786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3466910" y="5867265"/>
                <a:ext cx="99899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latin typeface="Cambria Math"/>
                        </a:rPr>
                        <m:t>=</m:t>
                      </m:r>
                      <m:r>
                        <a:rPr lang="en-US">
                          <a:latin typeface="Cambria Math"/>
                        </a:rPr>
                        <m:t>1216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910" y="5867265"/>
                <a:ext cx="998991" cy="369332"/>
              </a:xfrm>
              <a:prstGeom prst="rect">
                <a:avLst/>
              </a:prstGeom>
              <a:blipFill rotWithShape="1">
                <a:blip r:embed="rId5"/>
                <a:stretch>
                  <a:fillRect t="-6557" r="-792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20109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Chebyshev’s</a:t>
            </a:r>
            <a:r>
              <a:rPr lang="en-US" dirty="0" smtClean="0"/>
              <a:t> Rule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05800" cy="51054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A </a:t>
                </a:r>
                <a:r>
                  <a:rPr lang="en-US" sz="2000" dirty="0"/>
                  <a:t>link between the Standard Deviation and fraction of data included in intervals constructed around </a:t>
                </a:r>
                <a:r>
                  <a:rPr lang="en-US" sz="2000" dirty="0" smtClean="0"/>
                  <a:t>mean</a:t>
                </a:r>
                <a:r>
                  <a:rPr lang="en-US" sz="2000" dirty="0"/>
                  <a:t/>
                </a:r>
                <a:r>
                  <a:rPr lang="en-US" sz="2000" dirty="0" smtClean="0"/>
                  <a:t>is suggested by a Russian </a:t>
                </a:r>
                <a:r>
                  <a:rPr lang="en-US" sz="2000" dirty="0" err="1" smtClean="0"/>
                  <a:t>Mathematican</a:t>
                </a:r>
                <a:r>
                  <a:rPr lang="en-US" sz="2000" dirty="0" smtClean="0"/>
                  <a:t> P. L. </a:t>
                </a:r>
                <a:r>
                  <a:rPr lang="en-US" sz="2000" dirty="0" err="1" smtClean="0"/>
                  <a:t>Chebyshev</a:t>
                </a:r>
                <a:r>
                  <a:rPr lang="en-US" sz="2000" dirty="0" smtClean="0"/>
                  <a:t>, (known as </a:t>
                </a:r>
                <a:r>
                  <a:rPr lang="en-US" sz="2000" dirty="0" err="1" smtClean="0"/>
                  <a:t>Chebyshev’s</a:t>
                </a:r>
                <a:r>
                  <a:rPr lang="en-US" sz="2000" dirty="0" smtClean="0"/>
                  <a:t> Rule) </a:t>
                </a:r>
                <a:r>
                  <a:rPr lang="en-US" sz="2000" dirty="0" smtClean="0"/>
                  <a:t>: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Pronounced as </a:t>
                </a:r>
                <a:r>
                  <a:rPr lang="en-US" sz="2000" dirty="0"/>
                  <a:t>chi - </a:t>
                </a:r>
                <a:r>
                  <a:rPr lang="en-US" sz="2000" dirty="0" err="1"/>
                  <a:t>bih</a:t>
                </a:r>
                <a:r>
                  <a:rPr lang="en-US" sz="2000" dirty="0"/>
                  <a:t/>
                </a:r>
                <a:r>
                  <a:rPr lang="en-US" sz="2000" dirty="0" smtClean="0"/>
                  <a:t>– SHOFF.</a:t>
                </a: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FF0000"/>
                    </a:solidFill>
                  </a:rPr>
                  <a:t>For any data set,</a:t>
                </a: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FF0000"/>
                    </a:solidFill>
                  </a:rPr>
                  <a:t>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𝑘𝑠</m:t>
                        </m:r>
                        <m:r>
                          <m:rPr>
                            <m:nor/>
                          </m:rPr>
                          <a:rPr lang="en-US" sz="2000" i="1">
                            <a:solidFill>
                              <a:srgbClr val="FF0000"/>
                            </a:solidFill>
                          </a:rPr>
                          <m:t> </m:t>
                        </m:r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000" i="1">
                            <a:solidFill>
                              <a:srgbClr val="FF0000"/>
                            </a:solidFill>
                          </a:rPr>
                          <m:t> </m:t>
                        </m:r>
                        <m:acc>
                          <m:accPr>
                            <m:chr m:val="̅"/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𝑘𝑠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</a:rPr>
                  <a:t> contains at-least the fraction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sz="200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000" dirty="0" smtClean="0">
                    <a:solidFill>
                      <a:srgbClr val="FF0000"/>
                    </a:solidFill>
                  </a:rPr>
                  <a:t> of data.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Where, k is any number greater than 1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dirty="0" smtClean="0"/>
                  <a:t>&amp; s are mean and SD respectively.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For example:</a:t>
                </a:r>
                <a:r>
                  <a:rPr lang="en-US" sz="2000" dirty="0" smtClean="0"/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The </a:t>
                </a:r>
                <a:r>
                  <a:rPr lang="en-US" sz="2000" dirty="0"/>
                  <a:t>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en-US" sz="200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  <m:r>
                          <m:rPr>
                            <m:nor/>
                          </m:rPr>
                          <a:rPr lang="en-US" sz="2000" i="1"/>
                          <m:t> </m:t>
                        </m:r>
                        <m:r>
                          <a:rPr lang="en-US" sz="200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000" i="1"/>
                          <m:t> </m:t>
                        </m:r>
                        <m:acc>
                          <m:accPr>
                            <m:chr m:val="̅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en-US" sz="2000">
                            <a:latin typeface="Cambria Math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/>
                  <a:t> contains at-least the fraction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sz="200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of data</a:t>
                </a:r>
                <a:r>
                  <a:rPr lang="en-US" sz="2000" dirty="0" smtClean="0"/>
                  <a:t>. i.e. ¾ of data.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en-US" sz="200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  <m:r>
                          <m:rPr>
                            <m:nor/>
                          </m:rPr>
                          <a:rPr lang="en-US" sz="2000" i="1"/>
                          <m:t> </m:t>
                        </m:r>
                        <m:r>
                          <a:rPr lang="en-US" sz="2000">
                            <a:latin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2000" i="1"/>
                          <m:t> </m:t>
                        </m:r>
                        <m:acc>
                          <m:accPr>
                            <m:chr m:val="̅"/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  <m:r>
                          <a:rPr lang="en-US" sz="2000">
                            <a:latin typeface="Cambria Math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/>
                          </a:rPr>
                          <m:t>3</m:t>
                        </m:r>
                        <m:r>
                          <a:rPr lang="en-US" sz="2000" i="1">
                            <a:latin typeface="Cambria Math"/>
                          </a:rPr>
                          <m:t>𝑠</m:t>
                        </m:r>
                      </m:e>
                    </m:d>
                  </m:oMath>
                </a14:m>
                <a:r>
                  <a:rPr lang="en-US" sz="2000" dirty="0"/>
                  <a:t> contains at-least the fraction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/>
                                  </a:rPr>
                                  <m:t>3</m:t>
                                </m:r>
                              </m:e>
                              <m:sup>
                                <m:r>
                                  <a:rPr lang="en-US" sz="200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of data. i.e. </a:t>
                </a:r>
                <a:r>
                  <a:rPr lang="en-US" sz="2000" dirty="0" smtClean="0"/>
                  <a:t>8/9 of data.</a:t>
                </a: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 smtClean="0"/>
                  <a:t>This rule can be applied to any distribution (population and Sample).</a:t>
                </a: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05800" cy="5105400"/>
              </a:xfrm>
              <a:blipFill rotWithShape="1">
                <a:blip r:embed="rId3"/>
                <a:stretch>
                  <a:fillRect l="-808" t="-1193" r="-1468" b="-7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56082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Coefficient of Variation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/>
                  <a:t>The variability of two or more than two data sets cannot be compared unless we have a relative measure of dispersion.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For this purpose, Karl Pearson introduced a relative measure of variation, known as Coefficient of Variation (CV), defined as: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sz="2000" i="1">
                              <a:latin typeface="Cambria Math"/>
                            </a:rPr>
                          </m:ctrlPr>
                        </m:mPr>
                        <m:mr>
                          <m:e>
                            <m:eqArr>
                              <m:eqArr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eqArr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𝐶</m:t>
                                </m:r>
                                <m:r>
                                  <a:rPr lang="en-US" sz="2000"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𝑉</m:t>
                                </m:r>
                                <m:r>
                                  <a:rPr lang="en-US" sz="2000">
                                    <a:latin typeface="Cambria Math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2000" i="1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2000" i="1">
                                        <a:latin typeface="Cambria Math"/>
                                      </a:rPr>
                                      <m:t>𝑆</m:t>
                                    </m:r>
                                  </m:num>
                                  <m:den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den>
                                </m:f>
                                <m:r>
                                  <a:rPr lang="en-US" sz="2000">
                                    <a:latin typeface="Cambria Math"/>
                                  </a:rPr>
                                  <m:t>×100,</m:t>
                                </m:r>
                                <m:r>
                                  <m:rPr>
                                    <m:nor/>
                                  </m:rPr>
                                  <a:rPr lang="en-US" sz="2000" i="1"/>
                                  <m:t> 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𝑓𝑜𝑟</m:t>
                                </m:r>
                                <m:r>
                                  <m:rPr>
                                    <m:nor/>
                                  </m:rPr>
                                  <a:rPr lang="en-US" sz="2000" i="1"/>
                                  <m:t> 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𝑆𝑎𝑚𝑝𝑙𝑒</m:t>
                                </m:r>
                                <m:r>
                                  <m:rPr>
                                    <m:nor/>
                                  </m:rPr>
                                  <a:rPr lang="en-US" sz="2000" i="1"/>
                                  <m:t> </m:t>
                                </m:r>
                                <m:r>
                                  <a:rPr lang="en-US" sz="2000" i="1">
                                    <a:latin typeface="Cambria Math"/>
                                  </a:rPr>
                                  <m:t>𝑑𝑎𝑡𝑎</m:t>
                                </m:r>
                              </m:e>
                              <m:e/>
                            </m:eqArr>
                          </m:e>
                        </m:mr>
                        <m:mr>
                          <m:e>
                            <m:r>
                              <a:rPr lang="en-US" sz="2000" i="1">
                                <a:latin typeface="Cambria Math"/>
                              </a:rPr>
                              <m:t>𝐶</m:t>
                            </m:r>
                            <m:r>
                              <a:rPr lang="en-US" sz="2000">
                                <a:latin typeface="Cambria Math"/>
                              </a:rPr>
                              <m:t>.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𝑉</m:t>
                            </m:r>
                            <m:r>
                              <a:rPr lang="en-US" sz="2000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latin typeface="Cambria Math"/>
                                  </a:rPr>
                                  <m:t>𝜎</m:t>
                                </m:r>
                              </m:num>
                              <m:den>
                                <m:r>
                                  <a:rPr lang="en-US" sz="2000" i="1">
                                    <a:latin typeface="Cambria Math"/>
                                  </a:rPr>
                                  <m:t>𝜇</m:t>
                                </m:r>
                              </m:den>
                            </m:f>
                            <m:r>
                              <a:rPr lang="en-US" sz="2000">
                                <a:latin typeface="Cambria Math"/>
                              </a:rPr>
                              <m:t>×100,</m:t>
                            </m:r>
                            <m:r>
                              <m:rPr>
                                <m:nor/>
                              </m:rPr>
                              <a:rPr lang="en-US" sz="2000" i="1"/>
                              <m:t> 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𝑓𝑜𝑟</m:t>
                            </m:r>
                            <m:r>
                              <m:rPr>
                                <m:nor/>
                              </m:rPr>
                              <a:rPr lang="en-US" sz="2000" i="1"/>
                              <m:t> 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𝑃𝑜𝑝𝑢𝑙𝑎𝑡𝑖𝑜𝑛</m:t>
                            </m:r>
                            <m:r>
                              <m:rPr>
                                <m:nor/>
                              </m:rPr>
                              <a:rPr lang="en-US" sz="2000" i="1"/>
                              <m:t> </m:t>
                            </m:r>
                            <m:r>
                              <a:rPr lang="en-US" sz="2000" i="1">
                                <a:latin typeface="Cambria Math"/>
                              </a:rPr>
                              <m:t>𝑑𝑎𝑡𝑎</m:t>
                            </m:r>
                          </m:e>
                        </m:mr>
                      </m:m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C.V is a pure number and hence it has no unit.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A large value of C.V indicates larger variability while a small value of C.V is an evidence of less variability.</a:t>
                </a:r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/>
                <a:stretch>
                  <a:fillRect l="-823" t="-645" r="-1571" b="-1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53091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Coefficient of Variation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can use Coefficient of variation to compare the performance of two individuals (candidates, players etc.) in various situations (exams, games etc.).</a:t>
            </a:r>
          </a:p>
          <a:p>
            <a:pPr marL="0" indent="0" algn="just">
              <a:buNone/>
            </a:pPr>
            <a:r>
              <a:rPr lang="en-US" sz="2000" dirty="0" smtClean="0"/>
              <a:t>The smaller the C.V is the more consistent the player or individual is.</a:t>
            </a:r>
          </a:p>
          <a:p>
            <a:pPr marL="0" indent="0" algn="just">
              <a:buNone/>
            </a:pPr>
            <a:r>
              <a:rPr lang="en-US" sz="2000" dirty="0" smtClean="0"/>
              <a:t>Note: When mean is very small then C.V is UNRELIABLE.</a:t>
            </a:r>
          </a:p>
          <a:p>
            <a:pPr marL="0" indent="0" algn="just">
              <a:buNone/>
            </a:pPr>
            <a:r>
              <a:rPr lang="en-US" sz="2000" dirty="0" smtClean="0"/>
              <a:t>Example: Data on goals scored by two teams (A &amp; B) is given below:</a:t>
            </a:r>
          </a:p>
          <a:p>
            <a:pPr marL="0" indent="0" algn="just">
              <a:buNone/>
            </a:pPr>
            <a:r>
              <a:rPr lang="en-US" sz="2000" dirty="0" smtClean="0"/>
              <a:t>Team A: 27, 9, 8, 5, 4</a:t>
            </a:r>
          </a:p>
          <a:p>
            <a:pPr marL="0" indent="0" algn="just">
              <a:buNone/>
            </a:pPr>
            <a:r>
              <a:rPr lang="en-US" sz="2000" dirty="0" smtClean="0"/>
              <a:t>Team B: 17, 9, 6, 5, 3</a:t>
            </a:r>
          </a:p>
          <a:p>
            <a:pPr marL="0" indent="0" algn="just">
              <a:buNone/>
            </a:pPr>
            <a:r>
              <a:rPr lang="en-US" sz="2000" dirty="0" smtClean="0"/>
              <a:t>By calculating C.V., find which team is more consistent.</a:t>
            </a:r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r>
              <a:rPr lang="en-US" sz="2000" dirty="0" smtClean="0"/>
              <a:t> </a:t>
            </a:r>
          </a:p>
          <a:p>
            <a:pPr marL="0" indent="0" algn="just">
              <a:buNone/>
            </a:pPr>
            <a:r>
              <a:rPr lang="en-US" sz="2000" dirty="0" smtClean="0"/>
              <a:t>Note that C.V of Team A is larger than C.V of </a:t>
            </a:r>
          </a:p>
          <a:p>
            <a:pPr marL="0" indent="0" algn="just">
              <a:buNone/>
            </a:pPr>
            <a:r>
              <a:rPr lang="en-US" sz="2000" dirty="0" smtClean="0"/>
              <a:t>Team B, so team B is more consistent than</a:t>
            </a:r>
          </a:p>
          <a:p>
            <a:pPr marL="0" indent="0" algn="just">
              <a:buNone/>
            </a:pPr>
            <a:r>
              <a:rPr lang="en-US" sz="2000" dirty="0" smtClean="0"/>
              <a:t>Team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08540192"/>
              </p:ext>
            </p:extLst>
          </p:nvPr>
        </p:nvGraphicFramePr>
        <p:xfrm>
          <a:off x="6584950" y="3429000"/>
          <a:ext cx="2406650" cy="2280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4200"/>
                <a:gridCol w="911225"/>
                <a:gridCol w="911225"/>
              </a:tblGrid>
              <a:tr h="190500">
                <a:tc rowSpan="6">
                  <a:txBody>
                    <a:bodyPr/>
                    <a:lstStyle/>
                    <a:p>
                      <a:pPr algn="ctr" fontAlgn="b"/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Team A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 smtClean="0">
                          <a:effectLst/>
                        </a:rPr>
                        <a:t>Team B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Mean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10.6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SD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8.404761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4.898979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CV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79.30%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61.20%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875880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Properties of variance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dirty="0" smtClean="0"/>
              <a:t>Some useful properties of variance are: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The variance of a constant is equal to zero.</a:t>
            </a:r>
          </a:p>
          <a:p>
            <a:pPr marL="0" indent="0" algn="just">
              <a:buNone/>
            </a:pPr>
            <a:r>
              <a:rPr lang="en-US" sz="2000" dirty="0" smtClean="0"/>
              <a:t>Symbolically, </a:t>
            </a:r>
            <a:r>
              <a:rPr lang="en-US" sz="2000" dirty="0" err="1" smtClean="0"/>
              <a:t>Var</a:t>
            </a:r>
            <a:r>
              <a:rPr lang="en-US" sz="2000" dirty="0" smtClean="0"/>
              <a:t>(a)=0, where a is any constant.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The variance is independent of the origin, i.e. it remains unchanged when a constant is added to or subtracted from each observation of the variable X.</a:t>
            </a:r>
          </a:p>
          <a:p>
            <a:pPr marL="0" indent="0" algn="just">
              <a:buNone/>
            </a:pPr>
            <a:r>
              <a:rPr lang="en-US" sz="2000" dirty="0" smtClean="0"/>
              <a:t>Symbolically, </a:t>
            </a:r>
            <a:r>
              <a:rPr lang="en-US" sz="2000" dirty="0" err="1" smtClean="0"/>
              <a:t>Var</a:t>
            </a:r>
            <a:r>
              <a:rPr lang="en-US" sz="2000" dirty="0" smtClean="0"/>
              <a:t>(</a:t>
            </a:r>
            <a:r>
              <a:rPr lang="en-US" sz="2000" dirty="0" err="1" smtClean="0"/>
              <a:t>X+a</a:t>
            </a:r>
            <a:r>
              <a:rPr lang="en-US" sz="2000" dirty="0" smtClean="0"/>
              <a:t>)=</a:t>
            </a:r>
            <a:r>
              <a:rPr lang="en-US" sz="2000" dirty="0" err="1" smtClean="0"/>
              <a:t>Var</a:t>
            </a:r>
            <a:r>
              <a:rPr lang="en-US" sz="2000" dirty="0" smtClean="0"/>
              <a:t>(X) or </a:t>
            </a:r>
            <a:r>
              <a:rPr lang="en-US" sz="2000" dirty="0" err="1" smtClean="0"/>
              <a:t>Var</a:t>
            </a:r>
            <a:r>
              <a:rPr lang="en-US" sz="2000" dirty="0" smtClean="0"/>
              <a:t>(X-a</a:t>
            </a:r>
            <a:r>
              <a:rPr lang="en-US" sz="2000" dirty="0"/>
              <a:t>)=</a:t>
            </a:r>
            <a:r>
              <a:rPr lang="en-US" sz="2000" dirty="0" err="1"/>
              <a:t>Var</a:t>
            </a:r>
            <a:r>
              <a:rPr lang="en-US" sz="2000" dirty="0"/>
              <a:t>(X) </a:t>
            </a:r>
            <a:r>
              <a:rPr lang="en-US" sz="2000" dirty="0" smtClean="0"/>
              <a:t> where a is any constant.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The variance is multiplied or divided by the square of the constant when each observation of the variable X is either multiplied or divided by a constant.</a:t>
            </a:r>
          </a:p>
          <a:p>
            <a:pPr marL="0" indent="0" algn="just">
              <a:buNone/>
            </a:pPr>
            <a:r>
              <a:rPr lang="en-US" sz="2000" dirty="0" smtClean="0"/>
              <a:t>Symbolically, </a:t>
            </a:r>
            <a:r>
              <a:rPr lang="en-US" sz="2000" dirty="0" err="1" smtClean="0"/>
              <a:t>Var</a:t>
            </a:r>
            <a:r>
              <a:rPr lang="en-US" sz="2000" dirty="0" smtClean="0"/>
              <a:t>(</a:t>
            </a:r>
            <a:r>
              <a:rPr lang="en-US" sz="2000" dirty="0" err="1" smtClean="0"/>
              <a:t>aX</a:t>
            </a:r>
            <a:r>
              <a:rPr lang="en-US" sz="2000" dirty="0" smtClean="0"/>
              <a:t>)=a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Var(X) 	and </a:t>
            </a:r>
            <a:r>
              <a:rPr lang="en-US" sz="2000" dirty="0" err="1" smtClean="0"/>
              <a:t>Var</a:t>
            </a:r>
            <a:r>
              <a:rPr lang="en-US" sz="2000" dirty="0" smtClean="0"/>
              <a:t>(X/a)=1/a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</a:t>
            </a:r>
            <a:r>
              <a:rPr lang="en-US" sz="2000" dirty="0" err="1" smtClean="0"/>
              <a:t>Var</a:t>
            </a:r>
            <a:r>
              <a:rPr lang="en-US" sz="2000" dirty="0" smtClean="0"/>
              <a:t>(X)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28917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Properties of variance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variance of the sum or difference of two independent variables (X and Y) is equal to sum of their respective variances.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Var</a:t>
            </a:r>
            <a:r>
              <a:rPr lang="en-US" sz="2000" dirty="0" smtClean="0"/>
              <a:t>(X+Y)=</a:t>
            </a:r>
            <a:r>
              <a:rPr lang="en-US" sz="2000" dirty="0" err="1" smtClean="0"/>
              <a:t>Var</a:t>
            </a:r>
            <a:r>
              <a:rPr lang="en-US" sz="2000" dirty="0" smtClean="0"/>
              <a:t>(X)+</a:t>
            </a:r>
            <a:r>
              <a:rPr lang="en-US" sz="2000" dirty="0" err="1" smtClean="0"/>
              <a:t>Var</a:t>
            </a:r>
            <a:r>
              <a:rPr lang="en-US" sz="2000" dirty="0" smtClean="0"/>
              <a:t>(Y)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Var</a:t>
            </a:r>
            <a:r>
              <a:rPr lang="en-US" sz="2000" dirty="0" smtClean="0"/>
              <a:t>(X-Y</a:t>
            </a:r>
            <a:r>
              <a:rPr lang="en-US" sz="2000" dirty="0"/>
              <a:t>)=</a:t>
            </a:r>
            <a:r>
              <a:rPr lang="en-US" sz="2000" dirty="0" err="1"/>
              <a:t>Var</a:t>
            </a:r>
            <a:r>
              <a:rPr lang="en-US" sz="2000" dirty="0"/>
              <a:t>(X)+</a:t>
            </a:r>
            <a:r>
              <a:rPr lang="en-US" sz="2000" dirty="0" err="1"/>
              <a:t>Var</a:t>
            </a:r>
            <a:r>
              <a:rPr lang="en-US" sz="2000" dirty="0"/>
              <a:t>(Y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But if X and Y are not independent then 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/>
              <a:t>Var</a:t>
            </a:r>
            <a:r>
              <a:rPr lang="en-US" sz="2000" dirty="0"/>
              <a:t>(X+Y)=</a:t>
            </a:r>
            <a:r>
              <a:rPr lang="en-US" sz="2000" dirty="0" err="1"/>
              <a:t>Var</a:t>
            </a:r>
            <a:r>
              <a:rPr lang="en-US" sz="2000" dirty="0"/>
              <a:t>(X)+</a:t>
            </a:r>
            <a:r>
              <a:rPr lang="en-US" sz="2000" dirty="0" err="1" smtClean="0"/>
              <a:t>Var</a:t>
            </a:r>
            <a:r>
              <a:rPr lang="en-US" sz="2000" dirty="0" smtClean="0"/>
              <a:t>(Y)+2Cov(X,Y)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/>
              <a:t>Var</a:t>
            </a:r>
            <a:r>
              <a:rPr lang="en-US" sz="2000" dirty="0"/>
              <a:t>(X-Y)=</a:t>
            </a:r>
            <a:r>
              <a:rPr lang="en-US" sz="2000" dirty="0" err="1"/>
              <a:t>Var</a:t>
            </a:r>
            <a:r>
              <a:rPr lang="en-US" sz="2000" dirty="0"/>
              <a:t>(X)+</a:t>
            </a:r>
            <a:r>
              <a:rPr lang="en-US" sz="2000" dirty="0" err="1"/>
              <a:t>Var</a:t>
            </a:r>
            <a:r>
              <a:rPr lang="en-US" sz="2000" dirty="0"/>
              <a:t>(Y</a:t>
            </a:r>
            <a:r>
              <a:rPr lang="en-US" sz="2000" dirty="0" smtClean="0"/>
              <a:t>)-2Cov(X,Y)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14529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Properties of SD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Since SD is the positive square root of variance, so all properties of variance are valid for SD as well.</a:t>
            </a:r>
          </a:p>
          <a:p>
            <a:pPr algn="just"/>
            <a:r>
              <a:rPr lang="en-US" sz="2000" dirty="0" smtClean="0"/>
              <a:t>SD(a)=0, where a is any constant.</a:t>
            </a:r>
          </a:p>
          <a:p>
            <a:pPr algn="just"/>
            <a:r>
              <a:rPr lang="en-US" sz="2000" dirty="0" smtClean="0"/>
              <a:t>SD(</a:t>
            </a:r>
            <a:r>
              <a:rPr lang="en-US" sz="2000" dirty="0" err="1" smtClean="0"/>
              <a:t>X+a</a:t>
            </a:r>
            <a:r>
              <a:rPr lang="en-US" sz="2000" dirty="0" smtClean="0"/>
              <a:t>)=SD(X) or SD(X-a)=SD(X</a:t>
            </a:r>
            <a:r>
              <a:rPr lang="en-US" sz="2000" dirty="0"/>
              <a:t>) </a:t>
            </a:r>
            <a:r>
              <a:rPr lang="en-US" sz="2000" dirty="0" smtClean="0"/>
              <a:t> where a is any constant.</a:t>
            </a:r>
          </a:p>
          <a:p>
            <a:pPr algn="just"/>
            <a:r>
              <a:rPr lang="en-US" sz="2000" dirty="0" smtClean="0"/>
              <a:t>SD(</a:t>
            </a:r>
            <a:r>
              <a:rPr lang="en-US" sz="2000" dirty="0" err="1" smtClean="0"/>
              <a:t>aX</a:t>
            </a:r>
            <a:r>
              <a:rPr lang="en-US" sz="2000" dirty="0" smtClean="0"/>
              <a:t>)=|a| SD(X),  since SD can’t be negative.</a:t>
            </a:r>
          </a:p>
          <a:p>
            <a:pPr algn="just"/>
            <a:r>
              <a:rPr lang="en-US" sz="2000" dirty="0" smtClean="0"/>
              <a:t>SD(X/a)=|1/a| SD(X)</a:t>
            </a:r>
            <a:r>
              <a:rPr lang="en-US" sz="2000" dirty="0"/>
              <a:t> ,  since SD can’t be </a:t>
            </a:r>
            <a:r>
              <a:rPr lang="en-US" sz="2000" dirty="0" smtClean="0"/>
              <a:t>negative.</a:t>
            </a:r>
          </a:p>
          <a:p>
            <a:pPr algn="just"/>
            <a:r>
              <a:rPr lang="en-US" sz="2000" dirty="0" smtClean="0"/>
              <a:t>SD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838200" y="3687054"/>
                <a:ext cx="3505200" cy="427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𝑋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±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𝑌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/>
                          </a:rPr>
                          <m:t>𝑉𝑎𝑟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𝑋</m:t>
                            </m:r>
                          </m:e>
                        </m:d>
                        <m:r>
                          <a:rPr lang="en-US" i="0">
                            <a:latin typeface="Cambria Math"/>
                          </a:rPr>
                          <m:t>+</m:t>
                        </m:r>
                        <m:r>
                          <a:rPr lang="en-US" i="1">
                            <a:latin typeface="Cambria Math"/>
                          </a:rPr>
                          <m:t>𝑉𝑎𝑟</m:t>
                        </m:r>
                        <m:d>
                          <m:dPr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𝑌</m:t>
                            </m:r>
                          </m:e>
                        </m:d>
                      </m:e>
                    </m:rad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687054"/>
                <a:ext cx="3505200" cy="427746"/>
              </a:xfrm>
              <a:prstGeom prst="rect">
                <a:avLst/>
              </a:prstGeom>
              <a:blipFill rotWithShape="1">
                <a:blip r:embed="rId3"/>
                <a:stretch>
                  <a:fillRect l="-1565" r="-1565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9504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b="1" dirty="0" smtClean="0"/>
          </a:p>
          <a:p>
            <a:r>
              <a:rPr lang="en-US" sz="2000" b="1" dirty="0"/>
              <a:t>Measures of Dispersion</a:t>
            </a:r>
          </a:p>
          <a:p>
            <a:pPr lvl="2"/>
            <a:r>
              <a:rPr lang="en-US" dirty="0"/>
              <a:t>Variance and Standard Deviation</a:t>
            </a:r>
          </a:p>
          <a:p>
            <a:pPr lvl="2"/>
            <a:r>
              <a:rPr lang="en-US" dirty="0"/>
              <a:t>Coefficient of Variation</a:t>
            </a:r>
          </a:p>
          <a:p>
            <a:pPr lvl="2"/>
            <a:r>
              <a:rPr lang="en-US" dirty="0"/>
              <a:t>Properties of variance and standard </a:t>
            </a:r>
            <a:r>
              <a:rPr lang="en-US" dirty="0" smtClean="0"/>
              <a:t>deviation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20273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In next lecture, we will study:</a:t>
            </a:r>
          </a:p>
          <a:p>
            <a:r>
              <a:rPr lang="en-US" sz="2000" b="1" dirty="0" smtClean="0"/>
              <a:t>Moments</a:t>
            </a:r>
          </a:p>
          <a:p>
            <a:pPr lvl="1"/>
            <a:r>
              <a:rPr lang="en-US" sz="2000" dirty="0" smtClean="0"/>
              <a:t>Moments about Mean (Central Moments)</a:t>
            </a:r>
          </a:p>
          <a:p>
            <a:pPr lvl="1"/>
            <a:r>
              <a:rPr lang="en-US" sz="2000" dirty="0"/>
              <a:t>Moments about </a:t>
            </a:r>
            <a:r>
              <a:rPr lang="en-US" sz="2000" dirty="0" smtClean="0"/>
              <a:t>any arbitrary Origin</a:t>
            </a:r>
          </a:p>
          <a:p>
            <a:pPr lvl="1"/>
            <a:r>
              <a:rPr lang="en-US" sz="2000" dirty="0" smtClean="0"/>
              <a:t>Moments about Zero</a:t>
            </a:r>
          </a:p>
          <a:p>
            <a:pPr lvl="1"/>
            <a:r>
              <a:rPr lang="en-US" sz="2000" dirty="0"/>
              <a:t>Related Excel </a:t>
            </a:r>
            <a:r>
              <a:rPr lang="en-US" sz="2000" dirty="0" smtClean="0"/>
              <a:t>Demos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783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In next lecture, we will study:</a:t>
            </a:r>
          </a:p>
          <a:p>
            <a:endParaRPr lang="en-US" sz="2000" dirty="0" smtClean="0"/>
          </a:p>
          <a:p>
            <a:r>
              <a:rPr lang="en-US" sz="2000" dirty="0" smtClean="0"/>
              <a:t>Relation b/w central moments and moments about origin</a:t>
            </a:r>
          </a:p>
          <a:p>
            <a:endParaRPr lang="en-US" sz="2000" dirty="0" smtClean="0"/>
          </a:p>
          <a:p>
            <a:r>
              <a:rPr lang="en-US" sz="2000" dirty="0" smtClean="0"/>
              <a:t>Moment </a:t>
            </a:r>
            <a:r>
              <a:rPr lang="en-US" sz="2000" dirty="0" smtClean="0"/>
              <a:t>Ratios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Skewness</a:t>
            </a: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Kurtosis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92698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2916</TotalTime>
  <Words>1258</Words>
  <Application>Microsoft Office PowerPoint</Application>
  <PresentationFormat>On-screen Show (4:3)</PresentationFormat>
  <Paragraphs>536</Paragraphs>
  <Slides>30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Custom Design</vt:lpstr>
      <vt:lpstr>Equity</vt:lpstr>
      <vt:lpstr>Equation</vt:lpstr>
      <vt:lpstr>MTH 161: Introduction To Statistics</vt:lpstr>
      <vt:lpstr>Review of Previous Lecture</vt:lpstr>
      <vt:lpstr>Objectives of Current Lecture</vt:lpstr>
      <vt:lpstr>Variance</vt:lpstr>
      <vt:lpstr>Variance</vt:lpstr>
      <vt:lpstr>Standard Deviation</vt:lpstr>
      <vt:lpstr>Standard Deviation</vt:lpstr>
      <vt:lpstr>Alternative Formulas</vt:lpstr>
      <vt:lpstr>Slide 9</vt:lpstr>
      <vt:lpstr>Alternative Formulas</vt:lpstr>
      <vt:lpstr>Examples: Variance &amp; SD</vt:lpstr>
      <vt:lpstr>Examples: Variance &amp; SD</vt:lpstr>
      <vt:lpstr>Examples: Variance &amp; SD</vt:lpstr>
      <vt:lpstr>Examples: Variance &amp; SD</vt:lpstr>
      <vt:lpstr>Examples: Variance &amp; SD</vt:lpstr>
      <vt:lpstr>Examples: using alternative formula</vt:lpstr>
      <vt:lpstr>Examples: using alternative formula</vt:lpstr>
      <vt:lpstr>Examples: using alternative formula</vt:lpstr>
      <vt:lpstr>Examples: using alternative formula</vt:lpstr>
      <vt:lpstr>Examples: using alternative formula</vt:lpstr>
      <vt:lpstr>Examples: using alternative formula</vt:lpstr>
      <vt:lpstr>Chebyshev’s Rule</vt:lpstr>
      <vt:lpstr>Coefficient of Variation</vt:lpstr>
      <vt:lpstr>Coefficient of Variation</vt:lpstr>
      <vt:lpstr>Properties of variance</vt:lpstr>
      <vt:lpstr>Properties of variance</vt:lpstr>
      <vt:lpstr>Properties of SD</vt:lpstr>
      <vt:lpstr>Review</vt:lpstr>
      <vt:lpstr>Next Lecture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429</cp:revision>
  <dcterms:created xsi:type="dcterms:W3CDTF">2006-08-16T00:00:00Z</dcterms:created>
  <dcterms:modified xsi:type="dcterms:W3CDTF">2013-05-02T10:07:56Z</dcterms:modified>
</cp:coreProperties>
</file>