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41"/>
  </p:notesMasterIdLst>
  <p:sldIdLst>
    <p:sldId id="256" r:id="rId3"/>
    <p:sldId id="310" r:id="rId4"/>
    <p:sldId id="313" r:id="rId5"/>
    <p:sldId id="259" r:id="rId6"/>
    <p:sldId id="262" r:id="rId7"/>
    <p:sldId id="311" r:id="rId8"/>
    <p:sldId id="314" r:id="rId9"/>
    <p:sldId id="293" r:id="rId10"/>
    <p:sldId id="315" r:id="rId11"/>
    <p:sldId id="297" r:id="rId12"/>
    <p:sldId id="298" r:id="rId13"/>
    <p:sldId id="296" r:id="rId14"/>
    <p:sldId id="264" r:id="rId15"/>
    <p:sldId id="295" r:id="rId16"/>
    <p:sldId id="299" r:id="rId17"/>
    <p:sldId id="266" r:id="rId18"/>
    <p:sldId id="267" r:id="rId19"/>
    <p:sldId id="268" r:id="rId20"/>
    <p:sldId id="269" r:id="rId21"/>
    <p:sldId id="270" r:id="rId22"/>
    <p:sldId id="300" r:id="rId23"/>
    <p:sldId id="271" r:id="rId24"/>
    <p:sldId id="272" r:id="rId25"/>
    <p:sldId id="302" r:id="rId26"/>
    <p:sldId id="304" r:id="rId27"/>
    <p:sldId id="303" r:id="rId28"/>
    <p:sldId id="305" r:id="rId29"/>
    <p:sldId id="306" r:id="rId30"/>
    <p:sldId id="307" r:id="rId31"/>
    <p:sldId id="308" r:id="rId32"/>
    <p:sldId id="309" r:id="rId33"/>
    <p:sldId id="274" r:id="rId34"/>
    <p:sldId id="275" r:id="rId35"/>
    <p:sldId id="276" r:id="rId36"/>
    <p:sldId id="277" r:id="rId37"/>
    <p:sldId id="278" r:id="rId38"/>
    <p:sldId id="260" r:id="rId39"/>
    <p:sldId id="26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0" d="100"/>
          <a:sy n="70" d="100"/>
        </p:scale>
        <p:origin x="-69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8AE43-98F3-4E20-B227-150491F459D1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A0696-3DAC-4E1D-A670-1551598D5EF3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25B58-33D6-4CA9-8D0E-A2A5B120704A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C8820-FFBD-4C2C-98C8-A3D0C76CB8E0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BAA16-4157-494E-BA32-06371EA7DF94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39886-CA16-40FB-90FE-D678251AA6FA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3136E-AE08-4C94-900B-AE61D96609B2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C761D-FAD1-47CD-9B33-5CCBEF0421A0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F3D38-B196-4FB2-8E2C-C914BDF37C9C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6D8A-24AF-40E5-ADC8-DEFBC3711254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6A64C-E996-41DE-96F0-BB2EAEFF0F7E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F5E0A-A18F-4073-8E34-0C25E8B7B2B6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9956B-9C9D-46DF-9AB8-287180639AEC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B851D-A8C3-4175-AA3A-CAC335BCECF7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3BE68-5BA3-4E4A-8168-3384EEEA429D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E451E-E734-4A69-8783-2149C4F712A3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B6A58-FBFA-4F5F-AA9B-98CC5E34D36E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EBACC-7228-4F98-A0E2-0FA964637110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E9B1-9A61-48E4-9073-6352901C2AE2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0CCA2-AFCF-4329-9CAA-60967D8D11A0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95CC-D0BD-4381-86E2-08E3153A37DF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A0101-37FA-43B7-A519-3FFC4BA9A745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5E2CA-34B1-49C7-ABDD-8E611CD9ABBC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4E046-6646-4797-B3D9-666F2E5C8AEA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4196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AA38-9B9B-40DB-9825-052CC6212F71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4D1D-C601-479B-B2C7-81327A071965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62639-91BC-45EA-8AD4-085A36668796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D530-1F3F-4F6C-9E7C-40807A8740C3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048FB-8574-4553-99B5-D27B2F42BB6A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0EC3411-CABD-48F8-AF40-3957C0D8F9FF}" type="datetime1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2" r:id="rId12"/>
    <p:sldLayoutId id="2147484383" r:id="rId13"/>
    <p:sldLayoutId id="2147484384" r:id="rId14"/>
    <p:sldLayoutId id="2147484385" r:id="rId15"/>
    <p:sldLayoutId id="2147484386" r:id="rId16"/>
    <p:sldLayoutId id="2147483653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01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47244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</a:rPr>
              <a:t>Statistics and its importance</a:t>
            </a:r>
          </a:p>
          <a:p>
            <a:pPr algn="just"/>
            <a:r>
              <a:rPr lang="en-US" sz="2400" b="1" dirty="0" smtClean="0">
                <a:latin typeface="Times New Roman" pitchFamily="18" charset="0"/>
              </a:rPr>
              <a:t>Basic Definitions: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Populations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Sample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Parameter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Statistic</a:t>
            </a:r>
          </a:p>
          <a:p>
            <a:pPr algn="just"/>
            <a:r>
              <a:rPr lang="en-US" sz="2400" b="1" dirty="0" smtClean="0">
                <a:latin typeface="Times New Roman" pitchFamily="18" charset="0"/>
              </a:rPr>
              <a:t>Two broad types of statistics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Descriptive Statistics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Inferential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977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</a:rPr>
              <a:t>Types of Variables</a:t>
            </a:r>
          </a:p>
          <a:p>
            <a:pPr lvl="1" algn="just"/>
            <a:r>
              <a:rPr lang="en-US" sz="2000" b="1" dirty="0" smtClean="0">
                <a:latin typeface="Times New Roman" pitchFamily="18" charset="0"/>
              </a:rPr>
              <a:t>Qualitative </a:t>
            </a:r>
            <a:r>
              <a:rPr lang="en-US" sz="2000" b="1" dirty="0">
                <a:latin typeface="Times New Roman" pitchFamily="18" charset="0"/>
              </a:rPr>
              <a:t>and </a:t>
            </a:r>
            <a:r>
              <a:rPr lang="en-US" sz="2000" b="1" dirty="0" smtClean="0">
                <a:latin typeface="Times New Roman" pitchFamily="18" charset="0"/>
              </a:rPr>
              <a:t>Quantitative variables</a:t>
            </a:r>
          </a:p>
          <a:p>
            <a:pPr lvl="2" algn="just"/>
            <a:r>
              <a:rPr lang="en-US" sz="1800" b="1" dirty="0" smtClean="0">
                <a:latin typeface="Times New Roman" pitchFamily="18" charset="0"/>
              </a:rPr>
              <a:t>Types of Qualitative Variables</a:t>
            </a:r>
          </a:p>
          <a:p>
            <a:pPr lvl="3" algn="just"/>
            <a:r>
              <a:rPr lang="en-US" dirty="0" smtClean="0">
                <a:latin typeface="Times New Roman" pitchFamily="18" charset="0"/>
              </a:rPr>
              <a:t>Nominal variables</a:t>
            </a:r>
          </a:p>
          <a:p>
            <a:pPr lvl="3" algn="just"/>
            <a:r>
              <a:rPr lang="en-US" dirty="0" smtClean="0">
                <a:latin typeface="Times New Roman" pitchFamily="18" charset="0"/>
              </a:rPr>
              <a:t>Ordinal variables</a:t>
            </a:r>
          </a:p>
          <a:p>
            <a:pPr lvl="2" algn="just"/>
            <a:r>
              <a:rPr lang="en-US" sz="1800" b="1" dirty="0">
                <a:latin typeface="Times New Roman" pitchFamily="18" charset="0"/>
              </a:rPr>
              <a:t>Types of </a:t>
            </a:r>
            <a:r>
              <a:rPr lang="en-US" sz="1800" b="1" dirty="0" smtClean="0">
                <a:latin typeface="Times New Roman" pitchFamily="18" charset="0"/>
              </a:rPr>
              <a:t>Quantitative </a:t>
            </a:r>
            <a:r>
              <a:rPr lang="en-US" sz="1800" b="1" dirty="0">
                <a:latin typeface="Times New Roman" pitchFamily="18" charset="0"/>
              </a:rPr>
              <a:t>Variables</a:t>
            </a:r>
          </a:p>
          <a:p>
            <a:pPr lvl="3" algn="just"/>
            <a:r>
              <a:rPr lang="en-US" dirty="0" smtClean="0">
                <a:latin typeface="Times New Roman" pitchFamily="18" charset="0"/>
              </a:rPr>
              <a:t>Discrete </a:t>
            </a:r>
            <a:r>
              <a:rPr lang="en-US" dirty="0">
                <a:latin typeface="Times New Roman" pitchFamily="18" charset="0"/>
              </a:rPr>
              <a:t>variables</a:t>
            </a:r>
          </a:p>
          <a:p>
            <a:pPr lvl="3" algn="just"/>
            <a:r>
              <a:rPr lang="en-US" dirty="0" smtClean="0">
                <a:latin typeface="Times New Roman" pitchFamily="18" charset="0"/>
              </a:rPr>
              <a:t>Continuous </a:t>
            </a:r>
            <a:r>
              <a:rPr lang="en-US" dirty="0">
                <a:latin typeface="Times New Roman" pitchFamily="18" charset="0"/>
              </a:rPr>
              <a:t>variables</a:t>
            </a:r>
          </a:p>
          <a:p>
            <a:pPr algn="just"/>
            <a:r>
              <a:rPr lang="en-US" sz="2400" b="1" dirty="0" smtClean="0">
                <a:latin typeface="Times New Roman" pitchFamily="18" charset="0"/>
              </a:rPr>
              <a:t>Level </a:t>
            </a:r>
            <a:r>
              <a:rPr lang="en-US" sz="2400" b="1" dirty="0">
                <a:latin typeface="Times New Roman" pitchFamily="18" charset="0"/>
              </a:rPr>
              <a:t>of measurement of a </a:t>
            </a:r>
            <a:r>
              <a:rPr lang="en-US" sz="2400" b="1" dirty="0" smtClean="0">
                <a:latin typeface="Times New Roman" pitchFamily="18" charset="0"/>
              </a:rPr>
              <a:t>variable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Nominal Scale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Ordinal Scale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Interval Scale</a:t>
            </a:r>
          </a:p>
          <a:p>
            <a:pPr lvl="1" algn="just"/>
            <a:r>
              <a:rPr lang="en-US" sz="2000" dirty="0" smtClean="0">
                <a:latin typeface="Times New Roman" pitchFamily="18" charset="0"/>
              </a:rPr>
              <a:t>Ratio Scale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7158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History of 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Statistics is derived from: </a:t>
            </a:r>
          </a:p>
          <a:p>
            <a:pPr marL="0" indent="0" algn="just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Latin Word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‘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Status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’ means a </a:t>
            </a:r>
            <a:r>
              <a:rPr lang="en-US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Political State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past, the statistics was used by rulers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kings. 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needed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information about lands, agriculture, commerce, population of their states to assess their military potential, their wealth, taxation and other aspects of government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 the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application of statistics was very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limited in the past.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004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altLang="zh-CN" kern="0" dirty="0">
                <a:latin typeface="Times New Roman"/>
                <a:ea typeface="SimSun" pitchFamily="2" charset="-122"/>
              </a:rPr>
              <a:t>What is Statistics</a:t>
            </a:r>
            <a:r>
              <a:rPr lang="en-US" altLang="zh-CN" kern="0" dirty="0" smtClean="0">
                <a:latin typeface="Times New Roman"/>
                <a:ea typeface="SimSun" pitchFamily="2" charset="-122"/>
              </a:rPr>
              <a:t>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 fontAlgn="base">
              <a:spcAft>
                <a:spcPct val="0"/>
              </a:spcAft>
              <a:buNone/>
            </a:pPr>
            <a:r>
              <a:rPr lang="en-US" dirty="0" smtClean="0"/>
              <a:t>The </a:t>
            </a:r>
            <a:r>
              <a:rPr lang="en-US" dirty="0"/>
              <a:t>study of the principles and the methods used </a:t>
            </a:r>
            <a:r>
              <a:rPr lang="en-US" dirty="0" smtClean="0"/>
              <a:t>in:</a:t>
            </a:r>
          </a:p>
          <a:p>
            <a:pPr algn="just" fontAlgn="base">
              <a:spcAft>
                <a:spcPct val="0"/>
              </a:spcAft>
            </a:pPr>
            <a:endParaRPr lang="en-US" dirty="0" smtClean="0"/>
          </a:p>
          <a:p>
            <a:pPr lvl="1" algn="just" fontAlgn="base">
              <a:spcAft>
                <a:spcPct val="0"/>
              </a:spcAft>
            </a:pPr>
            <a:r>
              <a:rPr lang="en-US" sz="2800" dirty="0" smtClean="0"/>
              <a:t>Collecting</a:t>
            </a:r>
          </a:p>
          <a:p>
            <a:pPr lvl="1" algn="just" fontAlgn="base">
              <a:spcAft>
                <a:spcPct val="0"/>
              </a:spcAft>
            </a:pPr>
            <a:r>
              <a:rPr lang="en-US" sz="2800" dirty="0" smtClean="0"/>
              <a:t>Presenting</a:t>
            </a:r>
          </a:p>
          <a:p>
            <a:pPr lvl="1" algn="just" fontAlgn="base">
              <a:spcAft>
                <a:spcPct val="0"/>
              </a:spcAft>
            </a:pPr>
            <a:r>
              <a:rPr lang="en-US" sz="2800" dirty="0" smtClean="0"/>
              <a:t>Analyzing</a:t>
            </a:r>
          </a:p>
          <a:p>
            <a:pPr lvl="1" algn="just" fontAlgn="base">
              <a:spcAft>
                <a:spcPct val="0"/>
              </a:spcAft>
            </a:pPr>
            <a:r>
              <a:rPr lang="en-US" sz="2800" dirty="0" smtClean="0"/>
              <a:t>Interpreting</a:t>
            </a:r>
          </a:p>
          <a:p>
            <a:pPr marL="0" indent="0" algn="just" fontAlgn="base">
              <a:spcAft>
                <a:spcPct val="0"/>
              </a:spcAft>
              <a:buNone/>
            </a:pPr>
            <a:endParaRPr lang="en-US" dirty="0" smtClean="0"/>
          </a:p>
          <a:p>
            <a:pPr marL="0" indent="0" algn="just" fontAlgn="base">
              <a:spcAft>
                <a:spcPct val="0"/>
              </a:spcAft>
              <a:buNone/>
            </a:pPr>
            <a:r>
              <a:rPr lang="en-US" dirty="0" smtClean="0"/>
              <a:t>numerical</a:t>
            </a:r>
            <a:r>
              <a:rPr lang="en-US" dirty="0"/>
              <a:t> </a:t>
            </a:r>
            <a:r>
              <a:rPr lang="en-US" dirty="0" smtClean="0"/>
              <a:t>data.</a:t>
            </a:r>
            <a:endParaRPr lang="en-US" altLang="zh-CN" kern="0" dirty="0">
              <a:solidFill>
                <a:srgbClr val="000000"/>
              </a:solidFill>
              <a:latin typeface="Times New Roman"/>
              <a:ea typeface="SimSun" pitchFamily="2" charset="-122"/>
            </a:endParaRPr>
          </a:p>
          <a:p>
            <a:pPr marL="0" lvl="0" indent="0" algn="just" fontAlgn="base">
              <a:spcAft>
                <a:spcPct val="0"/>
              </a:spcAft>
              <a:buNone/>
            </a:pPr>
            <a:endParaRPr lang="en-US" altLang="zh-CN" kern="0" dirty="0">
              <a:solidFill>
                <a:srgbClr val="000000"/>
              </a:solidFill>
              <a:latin typeface="Times New Roman"/>
              <a:ea typeface="SimSun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8112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Importance in Daily Life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Every day we are bombarded with different types of data and claims.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you cannot distinguish good from faulty reasoning, then you are vulnerable to manipulation and to decisions that are not in your best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interest.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Statistics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provides tools that you need in order to react intelligently to information you hear 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read.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this sense, statistics is one of the most important things that you can study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zh-CN" sz="2000" dirty="0" smtClean="0"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Quote 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from </a:t>
            </a:r>
            <a:r>
              <a:rPr lang="en-US" altLang="zh-CN" sz="2000" b="1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H.G. </a:t>
            </a:r>
            <a:r>
              <a:rPr lang="en-US" altLang="zh-CN" sz="20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Wells </a:t>
            </a:r>
            <a:r>
              <a:rPr lang="en-US" altLang="zh-CN" sz="20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(a famous writer)</a:t>
            </a:r>
            <a:r>
              <a:rPr lang="en-US" altLang="zh-CN" sz="2000" b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lang="en-US" altLang="zh-CN" sz="2000" dirty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about a century ago: </a:t>
            </a:r>
          </a:p>
          <a:p>
            <a:pPr algn="ctr">
              <a:buFontTx/>
              <a:buNone/>
            </a:pPr>
            <a:r>
              <a:rPr lang="en-US" altLang="zh-CN" sz="2400" dirty="0" smtClean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“</a:t>
            </a:r>
            <a:r>
              <a:rPr lang="en-US" altLang="zh-CN" sz="2400" dirty="0">
                <a:solidFill>
                  <a:srgbClr val="0070C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Statistical thinking will one day be as necessary for efficient citizenship as the ability to read and write”. </a:t>
            </a:r>
          </a:p>
          <a:p>
            <a:pPr marL="0" indent="0" algn="just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63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Applications of Statistics in Other Fields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828800"/>
            <a:ext cx="8229600" cy="4495800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ct val="0"/>
              </a:spcBef>
              <a:buFont typeface="Wingdings" pitchFamily="2" charset="2"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Statistics has a number of applications in:</a:t>
            </a:r>
          </a:p>
          <a:p>
            <a:pPr algn="dist">
              <a:spcBef>
                <a:spcPct val="0"/>
              </a:spcBef>
              <a:buFont typeface="Wingdings" pitchFamily="2" charset="2"/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Engineering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Economics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and Finance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Environment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Physics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Chemistry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Biology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Astronomy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Psychology</a:t>
            </a:r>
          </a:p>
          <a:p>
            <a:pPr lvl="3" algn="just">
              <a:lnSpc>
                <a:spcPct val="120000"/>
              </a:lnSpc>
              <a:spcBef>
                <a:spcPct val="0"/>
              </a:spcBef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Medical</a:t>
            </a:r>
          </a:p>
          <a:p>
            <a:pPr marL="0" indent="0" algn="just">
              <a:spcBef>
                <a:spcPct val="0"/>
              </a:spcBef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ct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and so on…</a:t>
            </a:r>
          </a:p>
          <a:p>
            <a:pPr>
              <a:buFontTx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altLang="zh-CN" kern="0" dirty="0">
              <a:solidFill>
                <a:srgbClr val="000000"/>
              </a:solidFill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3460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Some Basic Concepts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114800"/>
          </a:xfrm>
        </p:spPr>
        <p:txBody>
          <a:bodyPr>
            <a:normAutofit/>
          </a:bodyPr>
          <a:lstStyle/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Before going on, some basic concepts are required:</a:t>
            </a:r>
          </a:p>
          <a:p>
            <a:pPr algn="just">
              <a:lnSpc>
                <a:spcPct val="9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Population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Sample</a:t>
            </a:r>
          </a:p>
          <a:p>
            <a:pPr lvl="1" algn="just">
              <a:lnSpc>
                <a:spcPct val="9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Parameter</a:t>
            </a:r>
          </a:p>
          <a:p>
            <a:pPr lvl="1" algn="just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Statistic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061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Population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533400" y="1676400"/>
            <a:ext cx="8382000" cy="4114800"/>
          </a:xfrm>
        </p:spPr>
        <p:txBody>
          <a:bodyPr>
            <a:normAutofit/>
          </a:bodyPr>
          <a:lstStyle/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all items or individuals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interest.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endParaRPr lang="en-US" sz="2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900" b="1" dirty="0" smtClean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 marL="285750" indent="-28575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students studying at COMSATS</a:t>
            </a:r>
          </a:p>
          <a:p>
            <a:pPr marL="285750" indent="-28575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the registered voters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Pakistan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parts produced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xmlns="" val="461008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Types Of Population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533400" y="1905000"/>
            <a:ext cx="8382000" cy="41148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Finite Population (Countable Population):</a:t>
            </a:r>
          </a:p>
          <a:p>
            <a:pPr marL="0" indent="0" algn="just"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it is possible to count all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items of population.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 number of vehicles crossing a bridge every day</a:t>
            </a:r>
          </a:p>
          <a:p>
            <a:pPr marL="285750" indent="-28575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 number of births per years in a particular hospital</a:t>
            </a:r>
          </a:p>
          <a:p>
            <a:pPr marL="285750" indent="-28575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 number of words in a book</a:t>
            </a:r>
          </a:p>
          <a:p>
            <a:pPr marL="285750" indent="-285750" algn="just"/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All the registered voters in Pakistan (large finite population)</a:t>
            </a:r>
          </a:p>
          <a:p>
            <a:pPr marL="0" indent="0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Size of finite Population: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Total number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 of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individuals/units in a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finite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population (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N)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23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Types Of Population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533400" y="1905000"/>
            <a:ext cx="8382000" cy="4114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Infinite Population (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un-countable population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possible to count all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items of a population.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number of germs in the body of a patient of malaria is perhaps something which is uncountable </a:t>
            </a:r>
          </a:p>
          <a:p>
            <a:pPr marL="285750" indent="-28575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Total number of stars in the sky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214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9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15974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382000" cy="4876800"/>
          </a:xfrm>
        </p:spPr>
        <p:txBody>
          <a:bodyPr>
            <a:normAutofit fontScale="32500" lnSpcReduction="20000"/>
          </a:bodyPr>
          <a:lstStyle/>
          <a:p>
            <a:pPr marL="0" indent="0" defTabSz="914400">
              <a:lnSpc>
                <a:spcPct val="90000"/>
              </a:lnSpc>
              <a:buNone/>
            </a:pPr>
            <a:r>
              <a:rPr lang="en-US" sz="5100" b="1" dirty="0" smtClean="0"/>
              <a:t>A </a:t>
            </a:r>
            <a:r>
              <a:rPr lang="en-US" sz="5100" b="1" dirty="0" smtClean="0">
                <a:solidFill>
                  <a:srgbClr val="FF0000"/>
                </a:solidFill>
              </a:rPr>
              <a:t>Sample </a:t>
            </a:r>
            <a:r>
              <a:rPr lang="en-US" sz="5100" b="1" dirty="0" smtClean="0"/>
              <a:t>is a subset of the population</a:t>
            </a:r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/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/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/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/>
          </a:p>
          <a:p>
            <a:pPr marL="0" indent="0" defTabSz="914400">
              <a:lnSpc>
                <a:spcPct val="90000"/>
              </a:lnSpc>
              <a:buNone/>
            </a:pPr>
            <a:r>
              <a:rPr lang="en-US" sz="2800" dirty="0" smtClean="0"/>
              <a:t>	        </a:t>
            </a:r>
          </a:p>
          <a:p>
            <a:pPr marL="0" indent="0" defTabSz="914400">
              <a:lnSpc>
                <a:spcPct val="90000"/>
              </a:lnSpc>
              <a:buNone/>
            </a:pPr>
            <a:r>
              <a:rPr lang="en-US" sz="2800" dirty="0"/>
              <a:t>	</a:t>
            </a:r>
            <a:r>
              <a:rPr lang="en-US" sz="2800" dirty="0" smtClean="0"/>
              <a:t>	</a:t>
            </a:r>
          </a:p>
          <a:p>
            <a:pPr marL="0" indent="0" defTabSz="914400">
              <a:lnSpc>
                <a:spcPct val="90000"/>
              </a:lnSpc>
              <a:buNone/>
            </a:pPr>
            <a:r>
              <a:rPr lang="en-US" sz="2800" dirty="0" smtClean="0"/>
              <a:t>	</a:t>
            </a:r>
          </a:p>
          <a:p>
            <a:pPr marL="0" indent="0" defTabSz="91440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defTabSz="914400">
              <a:lnSpc>
                <a:spcPct val="90000"/>
              </a:lnSpc>
              <a:buNone/>
            </a:pPr>
            <a:endParaRPr lang="en-US" sz="4900" b="1" dirty="0" smtClean="0"/>
          </a:p>
          <a:p>
            <a:pPr marL="0" indent="0" defTabSz="914400">
              <a:lnSpc>
                <a:spcPct val="90000"/>
              </a:lnSpc>
              <a:buNone/>
            </a:pPr>
            <a:endParaRPr lang="en-US" sz="4900" b="1" dirty="0" smtClean="0"/>
          </a:p>
          <a:p>
            <a:pPr marL="0" indent="0" defTabSz="914400">
              <a:lnSpc>
                <a:spcPct val="90000"/>
              </a:lnSpc>
              <a:buNone/>
            </a:pPr>
            <a:r>
              <a:rPr lang="en-US" sz="4900" b="1" dirty="0"/>
              <a:t>	</a:t>
            </a:r>
            <a:r>
              <a:rPr lang="en-US" sz="4900" b="1" dirty="0" smtClean="0"/>
              <a:t>             Population		       Sample</a:t>
            </a:r>
          </a:p>
          <a:p>
            <a:pPr marL="0" indent="0" defTabSz="914400">
              <a:lnSpc>
                <a:spcPct val="90000"/>
              </a:lnSpc>
              <a:buNone/>
            </a:pPr>
            <a:r>
              <a:rPr lang="en-US" sz="5000" b="1" dirty="0" smtClean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>
              <a:lnSpc>
                <a:spcPct val="90000"/>
              </a:lnSpc>
            </a:pP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1000 </a:t>
            </a:r>
            <a:r>
              <a:rPr lang="en-US" sz="5000" dirty="0">
                <a:latin typeface="Times New Roman" pitchFamily="18" charset="0"/>
                <a:cs typeface="Times New Roman" pitchFamily="18" charset="0"/>
              </a:rPr>
              <a:t>voters selected at random for 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interview</a:t>
            </a:r>
          </a:p>
          <a:p>
            <a:pPr>
              <a:lnSpc>
                <a:spcPct val="90000"/>
              </a:lnSpc>
            </a:pP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5000" dirty="0">
                <a:latin typeface="Times New Roman" pitchFamily="18" charset="0"/>
                <a:cs typeface="Times New Roman" pitchFamily="18" charset="0"/>
              </a:rPr>
              <a:t>few parts selected for destructive 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testing</a:t>
            </a:r>
          </a:p>
          <a:p>
            <a:pPr>
              <a:lnSpc>
                <a:spcPct val="90000"/>
              </a:lnSpc>
            </a:pP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5000" dirty="0">
                <a:latin typeface="Times New Roman" pitchFamily="18" charset="0"/>
                <a:cs typeface="Times New Roman" pitchFamily="18" charset="0"/>
              </a:rPr>
              <a:t>Students of Management Sciences 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Department</a:t>
            </a:r>
            <a:endParaRPr lang="en-US" sz="5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5000" b="1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5000" b="1" dirty="0" smtClean="0"/>
              <a:t>Sample Size : </a:t>
            </a:r>
            <a:r>
              <a:rPr lang="en-US" sz="5000" dirty="0"/>
              <a:t>Total number of individuals/units </a:t>
            </a:r>
            <a:r>
              <a:rPr lang="en-US" sz="5000" dirty="0" smtClean="0"/>
              <a:t>in sample (n).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5000" b="1" dirty="0" smtClean="0"/>
              <a:t>Note: </a:t>
            </a:r>
            <a:r>
              <a:rPr lang="en-US" sz="5000" dirty="0" smtClean="0"/>
              <a:t>A </a:t>
            </a:r>
            <a:r>
              <a:rPr lang="en-US" sz="5000" dirty="0"/>
              <a:t>good sample is </a:t>
            </a:r>
            <a:r>
              <a:rPr lang="en-US" sz="5000" b="1" i="1" dirty="0"/>
              <a:t>representative </a:t>
            </a:r>
            <a:r>
              <a:rPr lang="en-US" sz="5000" dirty="0"/>
              <a:t>of the population</a:t>
            </a:r>
            <a:r>
              <a:rPr lang="en-US" sz="5000" dirty="0" smtClean="0"/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00200" y="1991375"/>
            <a:ext cx="4495799" cy="2275825"/>
            <a:chOff x="1752600" y="3886200"/>
            <a:chExt cx="5486398" cy="2349138"/>
          </a:xfrm>
        </p:grpSpPr>
        <p:grpSp>
          <p:nvGrpSpPr>
            <p:cNvPr id="2" name="Group 1"/>
            <p:cNvGrpSpPr/>
            <p:nvPr/>
          </p:nvGrpSpPr>
          <p:grpSpPr>
            <a:xfrm>
              <a:off x="1752600" y="3886200"/>
              <a:ext cx="2514600" cy="2275237"/>
              <a:chOff x="1143000" y="3733800"/>
              <a:chExt cx="2514600" cy="2275237"/>
            </a:xfrm>
          </p:grpSpPr>
          <p:sp>
            <p:nvSpPr>
              <p:cNvPr id="8" name="Oval 12"/>
              <p:cNvSpPr>
                <a:spLocks noChangeArrowheads="1"/>
              </p:cNvSpPr>
              <p:nvPr/>
            </p:nvSpPr>
            <p:spPr bwMode="auto">
              <a:xfrm>
                <a:off x="1143000" y="3733800"/>
                <a:ext cx="2514600" cy="2133600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15"/>
              <p:cNvSpPr txBox="1">
                <a:spLocks noChangeArrowheads="1"/>
              </p:cNvSpPr>
              <p:nvPr/>
            </p:nvSpPr>
            <p:spPr bwMode="auto">
              <a:xfrm>
                <a:off x="1371600" y="3912276"/>
                <a:ext cx="2286000" cy="20967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dirty="0"/>
                  <a:t>      a  b  </a:t>
                </a:r>
                <a:r>
                  <a:rPr lang="en-US" dirty="0" smtClean="0"/>
                  <a:t>c </a:t>
                </a:r>
                <a:r>
                  <a:rPr lang="en-US" dirty="0"/>
                  <a:t>d 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dirty="0" smtClean="0"/>
                  <a:t>e f   g h </a:t>
                </a:r>
                <a:r>
                  <a:rPr lang="en-US" dirty="0"/>
                  <a:t>i  </a:t>
                </a:r>
                <a:r>
                  <a:rPr lang="en-US" dirty="0" smtClean="0"/>
                  <a:t>j k </a:t>
                </a:r>
                <a:r>
                  <a:rPr lang="en-US" dirty="0"/>
                  <a:t>l   m  </a:t>
                </a:r>
                <a:r>
                  <a:rPr lang="en-US" dirty="0" smtClean="0"/>
                  <a:t>n  </a:t>
                </a:r>
                <a:r>
                  <a:rPr lang="en-US" dirty="0"/>
                  <a:t>o  p q   </a:t>
                </a:r>
                <a:r>
                  <a:rPr lang="en-US" dirty="0" smtClean="0"/>
                  <a:t>r s  </a:t>
                </a:r>
                <a:r>
                  <a:rPr lang="en-US" dirty="0"/>
                  <a:t>t  u v  </a:t>
                </a:r>
                <a:r>
                  <a:rPr lang="en-US" dirty="0" smtClean="0"/>
                  <a:t>w  x   </a:t>
                </a:r>
                <a:r>
                  <a:rPr lang="en-US" dirty="0"/>
                  <a:t>y       </a:t>
                </a:r>
                <a:r>
                  <a:rPr lang="en-US" dirty="0" smtClean="0"/>
                  <a:t>  	z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4952999" y="3912274"/>
              <a:ext cx="2285999" cy="2323064"/>
              <a:chOff x="5638800" y="2895600"/>
              <a:chExt cx="2514599" cy="2614317"/>
            </a:xfrm>
          </p:grpSpPr>
          <p:sp>
            <p:nvSpPr>
              <p:cNvPr id="11" name="Oval 14"/>
              <p:cNvSpPr>
                <a:spLocks noChangeArrowheads="1"/>
              </p:cNvSpPr>
              <p:nvPr/>
            </p:nvSpPr>
            <p:spPr bwMode="auto">
              <a:xfrm>
                <a:off x="5638800" y="2895600"/>
                <a:ext cx="2286000" cy="2133600"/>
              </a:xfrm>
              <a:prstGeom prst="ellipse">
                <a:avLst/>
              </a:prstGeom>
              <a:ln w="38100"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Text Box 18"/>
              <p:cNvSpPr txBox="1">
                <a:spLocks noChangeArrowheads="1"/>
              </p:cNvSpPr>
              <p:nvPr/>
            </p:nvSpPr>
            <p:spPr bwMode="auto">
              <a:xfrm>
                <a:off x="5903046" y="3150276"/>
                <a:ext cx="2250353" cy="23596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dirty="0"/>
                  <a:t>       b     c  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dirty="0"/>
                  <a:t>     g i         n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dirty="0"/>
                  <a:t>  o      r     u</a:t>
                </a:r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dirty="0"/>
                  <a:t>     </a:t>
                </a:r>
                <a:r>
                  <a:rPr lang="en-US" dirty="0" smtClean="0"/>
                  <a:t> </a:t>
                </a:r>
                <a:r>
                  <a:rPr lang="en-US" dirty="0"/>
                  <a:t>y   </a:t>
                </a:r>
                <a:r>
                  <a:rPr lang="en-US" dirty="0" smtClean="0"/>
                  <a:t>   </a:t>
                </a:r>
                <a:endParaRPr lang="en-US" dirty="0"/>
              </a:p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1816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Parameter and Statistic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Parameter: </a:t>
            </a:r>
            <a:r>
              <a:rPr lang="en-US" dirty="0"/>
              <a:t>A numerical value summarizing all the data of an entire population</a:t>
            </a:r>
            <a:r>
              <a:rPr lang="en-US" dirty="0" smtClean="0"/>
              <a:t>. </a:t>
            </a:r>
            <a:r>
              <a:rPr lang="en-US" dirty="0"/>
              <a:t>e</a:t>
            </a:r>
            <a:r>
              <a:rPr lang="en-US" dirty="0" smtClean="0"/>
              <a:t>.g.  Population Mean, population variance etc.</a:t>
            </a:r>
            <a:endParaRPr lang="en-US" dirty="0"/>
          </a:p>
          <a:p>
            <a:pPr algn="just"/>
            <a:endParaRPr lang="en-US" b="1" dirty="0"/>
          </a:p>
          <a:p>
            <a:pPr algn="just"/>
            <a:r>
              <a:rPr lang="en-US" b="1" dirty="0" smtClean="0"/>
              <a:t>Statistic </a:t>
            </a:r>
            <a:r>
              <a:rPr lang="en-US" b="1" dirty="0"/>
              <a:t>: </a:t>
            </a:r>
            <a:r>
              <a:rPr lang="en-US" dirty="0"/>
              <a:t>A numerical value summarizing the sample data</a:t>
            </a:r>
            <a:r>
              <a:rPr lang="en-US" dirty="0" smtClean="0"/>
              <a:t>. e.g.  Sample Mean, sample </a:t>
            </a:r>
            <a:r>
              <a:rPr lang="en-US" dirty="0"/>
              <a:t>variance etc.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b="1" dirty="0" smtClean="0"/>
              <a:t>Example:</a:t>
            </a:r>
          </a:p>
          <a:p>
            <a:pPr marL="285750" indent="-285750" algn="just"/>
            <a:r>
              <a:rPr lang="en-US" dirty="0" smtClean="0"/>
              <a:t>Average </a:t>
            </a:r>
            <a:r>
              <a:rPr lang="en-US" dirty="0"/>
              <a:t>income of all faculty members working at COMSATS is a </a:t>
            </a:r>
            <a:r>
              <a:rPr lang="en-US" i="1" dirty="0"/>
              <a:t>parameter</a:t>
            </a:r>
            <a:r>
              <a:rPr lang="en-US" dirty="0"/>
              <a:t>.</a:t>
            </a:r>
          </a:p>
          <a:p>
            <a:pPr marL="285750" indent="-285750" algn="just"/>
            <a:r>
              <a:rPr lang="en-US" dirty="0"/>
              <a:t>Average income of faculty members of Management Sciences Department at COMSATS is a </a:t>
            </a:r>
            <a:r>
              <a:rPr lang="en-US" i="1" dirty="0"/>
              <a:t>statistic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 Example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524000"/>
            <a:ext cx="79248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statistics student is interested in finding out something about the average value  (in Rupees) of cars owned by the faculty members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working 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COMSATS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Question: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Identify Population, Sample, parameter and statistic.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Answer:</a:t>
            </a:r>
          </a:p>
          <a:p>
            <a:pPr marL="285750" indent="-28575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population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the collection of all cars owned by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faculty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members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all departments 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COMSATS.</a:t>
            </a:r>
          </a:p>
          <a:p>
            <a:pPr marL="285750" indent="-28575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sample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can include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owned by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faculty members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the Management Sciences Department.</a:t>
            </a:r>
          </a:p>
          <a:p>
            <a:pPr marL="285750" indent="-285750"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parameter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“average” value of all cars in the population.</a:t>
            </a:r>
          </a:p>
          <a:p>
            <a:pPr marL="285750" indent="-285750"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statistic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the “average” value of the cars in the sample. </a:t>
            </a:r>
          </a:p>
        </p:txBody>
      </p:sp>
    </p:spTree>
    <p:extLst>
      <p:ext uri="{BB962C8B-B14F-4D97-AF65-F5344CB8AC3E}">
        <p14:creationId xmlns:p14="http://schemas.microsoft.com/office/powerpoint/2010/main" xmlns="" val="3201176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Parameter and Statistic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5323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Note: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Parameters are fixed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value But Statistics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vary in value. </a:t>
            </a:r>
          </a:p>
          <a:p>
            <a:pPr algn="just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we take a second sample, considering faculty members of English department.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average value of these faculty members will be different from the average value of cars obtained for faculty members of Management Sciences Dept.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Lesson: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Statistic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vary from sample to sample.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average value for “all faculty-owned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cars”, i.e.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parameter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will not change.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24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Branches of 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lvl="0" indent="0" algn="just" fontAlgn="base">
              <a:spcAft>
                <a:spcPct val="0"/>
              </a:spcAft>
              <a:buNone/>
            </a:pPr>
            <a:r>
              <a:rPr lang="en-US" altLang="zh-CN" kern="0" dirty="0" smtClean="0">
                <a:latin typeface="Times New Roman"/>
                <a:ea typeface="SimSun" pitchFamily="2" charset="-122"/>
              </a:rPr>
              <a:t>Statistics is divided into </a:t>
            </a:r>
            <a:r>
              <a:rPr lang="en-US" altLang="zh-CN" b="1" kern="0" dirty="0" smtClean="0">
                <a:latin typeface="Times New Roman"/>
                <a:ea typeface="SimSun" pitchFamily="2" charset="-122"/>
              </a:rPr>
              <a:t>TWO </a:t>
            </a:r>
            <a:r>
              <a:rPr lang="en-US" altLang="zh-CN" kern="0" dirty="0" smtClean="0">
                <a:latin typeface="Times New Roman"/>
                <a:ea typeface="SimSun" pitchFamily="2" charset="-122"/>
              </a:rPr>
              <a:t>main branches</a:t>
            </a:r>
          </a:p>
          <a:p>
            <a:pPr lvl="0" algn="just" fontAlgn="base">
              <a:spcAft>
                <a:spcPct val="0"/>
              </a:spcAft>
              <a:buFontTx/>
              <a:buChar char="•"/>
            </a:pPr>
            <a:endParaRPr lang="en-US" altLang="zh-CN" b="1" kern="0" dirty="0" smtClean="0">
              <a:latin typeface="Times New Roman"/>
              <a:ea typeface="SimSun" pitchFamily="2" charset="-122"/>
            </a:endParaRPr>
          </a:p>
          <a:p>
            <a:pPr lvl="0" algn="just" fontAlgn="base">
              <a:spcAft>
                <a:spcPct val="0"/>
              </a:spcAft>
              <a:buFontTx/>
              <a:buChar char="•"/>
            </a:pPr>
            <a:r>
              <a:rPr lang="en-US" altLang="zh-CN" b="1" kern="0" dirty="0" smtClean="0">
                <a:latin typeface="Times New Roman"/>
                <a:ea typeface="SimSun" pitchFamily="2" charset="-122"/>
              </a:rPr>
              <a:t>Descriptive Statistics</a:t>
            </a:r>
          </a:p>
          <a:p>
            <a:pPr lvl="0" algn="just" fontAlgn="base">
              <a:spcAft>
                <a:spcPct val="0"/>
              </a:spcAft>
              <a:buFontTx/>
              <a:buChar char="•"/>
            </a:pPr>
            <a:endParaRPr lang="en-US" altLang="zh-CN" b="1" kern="0" dirty="0" smtClean="0">
              <a:latin typeface="Times New Roman"/>
              <a:ea typeface="SimSun" pitchFamily="2" charset="-122"/>
            </a:endParaRPr>
          </a:p>
          <a:p>
            <a:pPr lvl="0" algn="just" fontAlgn="base">
              <a:spcAft>
                <a:spcPct val="0"/>
              </a:spcAft>
              <a:buFontTx/>
              <a:buChar char="•"/>
            </a:pPr>
            <a:r>
              <a:rPr lang="en-US" altLang="zh-CN" b="1" kern="0" dirty="0" smtClean="0">
                <a:latin typeface="Times New Roman"/>
                <a:ea typeface="SimSun" pitchFamily="2" charset="-122"/>
              </a:rPr>
              <a:t>Inferential Statistics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Descriptive </a:t>
            </a:r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dirty="0" smtClean="0"/>
              <a:t>It includes tools for collecting, presenting and describing data</a:t>
            </a:r>
          </a:p>
          <a:p>
            <a:pPr marL="0" lvl="1" indent="0">
              <a:buNone/>
            </a:pPr>
            <a:endParaRPr lang="en-US" b="1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/>
              <a:t>Data Collection</a:t>
            </a:r>
          </a:p>
          <a:p>
            <a:pPr marL="0" lvl="1" indent="0">
              <a:buNone/>
            </a:pPr>
            <a:r>
              <a:rPr lang="en-US" dirty="0" smtClean="0"/>
              <a:t>(e.g. Surveys, Observations or experiments)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/>
              <a:t>Data Presentation</a:t>
            </a:r>
          </a:p>
          <a:p>
            <a:pPr marL="0" lvl="1" indent="0">
              <a:buNone/>
            </a:pPr>
            <a:r>
              <a:rPr lang="en-US" dirty="0" smtClean="0"/>
              <a:t>(e.g. via Graphs and Tables etc.)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/>
              <a:t>Data Description</a:t>
            </a:r>
          </a:p>
          <a:p>
            <a:pPr marL="0" lvl="1" indent="0">
              <a:buNone/>
            </a:pPr>
            <a:r>
              <a:rPr lang="en-US" dirty="0" smtClean="0"/>
              <a:t>(e.g. finding average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Inferential </a:t>
            </a:r>
            <a:r>
              <a:rPr lang="en-US" dirty="0" smtClean="0"/>
              <a:t>Statistics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marL="0" indent="0" algn="just" fontAlgn="base">
              <a:spcAft>
                <a:spcPct val="0"/>
              </a:spcAft>
              <a:buNone/>
            </a:pPr>
            <a:r>
              <a:rPr lang="en-US" sz="2800" dirty="0"/>
              <a:t>Drawing conclusions and/or making decisions concerning a population based only on sample </a:t>
            </a:r>
            <a:r>
              <a:rPr lang="en-US" sz="2800" dirty="0" smtClean="0"/>
              <a:t>data</a:t>
            </a:r>
          </a:p>
          <a:p>
            <a:pPr lvl="1">
              <a:spcBef>
                <a:spcPct val="50000"/>
              </a:spcBef>
              <a:buNone/>
            </a:pPr>
            <a:r>
              <a:rPr lang="en-US" sz="2000" dirty="0"/>
              <a:t>Sample statistics      </a:t>
            </a:r>
            <a:r>
              <a:rPr lang="en-US" sz="2000" dirty="0" smtClean="0"/>
              <a:t>  		       </a:t>
            </a:r>
            <a:r>
              <a:rPr lang="en-US" sz="2000" dirty="0"/>
              <a:t>Population parameters</a:t>
            </a:r>
            <a:r>
              <a:rPr lang="en-US" sz="2400" dirty="0"/>
              <a:t> </a:t>
            </a:r>
            <a:endParaRPr lang="en-US" sz="2400" dirty="0" smtClean="0"/>
          </a:p>
          <a:p>
            <a:pPr lvl="1">
              <a:spcBef>
                <a:spcPct val="50000"/>
              </a:spcBef>
              <a:buNone/>
            </a:pPr>
            <a:r>
              <a:rPr lang="en-US" sz="2000" dirty="0" smtClean="0"/>
              <a:t>		(</a:t>
            </a:r>
            <a:r>
              <a:rPr lang="en-US" sz="2000" dirty="0"/>
              <a:t>known)        </a:t>
            </a:r>
            <a:r>
              <a:rPr lang="en-US" sz="2000" dirty="0" smtClean="0"/>
              <a:t>	</a:t>
            </a:r>
            <a:r>
              <a:rPr lang="en-US" sz="2000" b="1" dirty="0" smtClean="0"/>
              <a:t>Inference</a:t>
            </a:r>
            <a:r>
              <a:rPr lang="en-US" sz="2000" dirty="0" smtClean="0"/>
              <a:t>      (unknown, </a:t>
            </a:r>
            <a:r>
              <a:rPr lang="en-US" sz="2000" dirty="0"/>
              <a:t>but can </a:t>
            </a:r>
            <a:r>
              <a:rPr lang="en-US" sz="2000" dirty="0" smtClean="0"/>
              <a:t>be </a:t>
            </a:r>
            <a:r>
              <a:rPr lang="en-US" sz="2000" dirty="0"/>
              <a:t>estimated from</a:t>
            </a:r>
          </a:p>
          <a:p>
            <a:pPr lvl="1">
              <a:buNone/>
            </a:pPr>
            <a:r>
              <a:rPr lang="en-US" sz="2000" dirty="0"/>
              <a:t>						</a:t>
            </a:r>
            <a:r>
              <a:rPr lang="en-US" sz="2000" dirty="0" smtClean="0"/>
              <a:t>	      </a:t>
            </a:r>
            <a:r>
              <a:rPr lang="en-US" sz="2000" dirty="0"/>
              <a:t>sample evidence)</a:t>
            </a:r>
          </a:p>
          <a:p>
            <a:pPr marL="0" indent="0" algn="just" fontAlgn="base">
              <a:spcAft>
                <a:spcPct val="0"/>
              </a:spcAft>
              <a:buNone/>
            </a:pPr>
            <a:endParaRPr lang="en-US" dirty="0"/>
          </a:p>
          <a:p>
            <a:pPr marL="0" lvl="0" indent="0" algn="just" fontAlgn="base">
              <a:spcAft>
                <a:spcPct val="0"/>
              </a:spcAft>
              <a:buNone/>
            </a:pPr>
            <a:endParaRPr lang="en-US" altLang="zh-CN" kern="0" dirty="0">
              <a:solidFill>
                <a:srgbClr val="000000"/>
              </a:solidFill>
              <a:latin typeface="Times New Roman"/>
              <a:ea typeface="SimSun" pitchFamily="2" charset="-122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1226828"/>
              </p:ext>
            </p:extLst>
          </p:nvPr>
        </p:nvGraphicFramePr>
        <p:xfrm>
          <a:off x="1981200" y="3581400"/>
          <a:ext cx="5833641" cy="2667000"/>
        </p:xfrm>
        <a:graphic>
          <a:graphicData uri="http://schemas.openxmlformats.org/presentationml/2006/ole">
            <p:oleObj spid="_x0000_s3166" name="Drawing" r:id="rId3" imgW="6699600" imgH="3045600" progId="">
              <p:embed/>
            </p:oleObj>
          </a:graphicData>
        </a:graphic>
      </p:graphicFrame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352800" y="2971800"/>
            <a:ext cx="914400" cy="0"/>
          </a:xfrm>
          <a:prstGeom prst="line">
            <a:avLst/>
          </a:prstGeom>
          <a:noFill/>
          <a:ln w="88900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/>
              <a:t>A </a:t>
            </a:r>
            <a:r>
              <a:rPr lang="en-US" sz="2800" dirty="0" smtClean="0"/>
              <a:t>characteristic </a:t>
            </a:r>
            <a:r>
              <a:rPr lang="en-US" sz="2800" dirty="0"/>
              <a:t>that changes or varies over time and/or for different individuals or objects under consideration.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3333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Examples:</a:t>
            </a:r>
            <a:endParaRPr lang="en-US" sz="2400" dirty="0" smtClean="0">
              <a:solidFill>
                <a:srgbClr val="CC0066"/>
              </a:solidFill>
            </a:endParaRPr>
          </a:p>
          <a:p>
            <a:r>
              <a:rPr lang="en-US" sz="2400" dirty="0" smtClean="0"/>
              <a:t>Hair color</a:t>
            </a:r>
          </a:p>
          <a:p>
            <a:r>
              <a:rPr lang="en-US" sz="2400" dirty="0" smtClean="0"/>
              <a:t>white </a:t>
            </a:r>
            <a:r>
              <a:rPr lang="en-US" sz="2400" dirty="0"/>
              <a:t>blood cell </a:t>
            </a:r>
            <a:r>
              <a:rPr lang="en-US" sz="2400" dirty="0" smtClean="0"/>
              <a:t>count</a:t>
            </a:r>
          </a:p>
          <a:p>
            <a:r>
              <a:rPr lang="en-US" sz="2400" dirty="0" smtClean="0"/>
              <a:t>time </a:t>
            </a:r>
            <a:r>
              <a:rPr lang="en-US" sz="2400" dirty="0"/>
              <a:t>to failure of a computer component.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dirty="0"/>
              <a:t>An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experimental unit</a:t>
            </a:r>
            <a:r>
              <a:rPr lang="en-US" b="1" dirty="0"/>
              <a:t> </a:t>
            </a:r>
            <a:r>
              <a:rPr lang="en-US" dirty="0"/>
              <a:t>is the individual or object on which a variable is measured. </a:t>
            </a:r>
            <a:endParaRPr lang="en-US" dirty="0" smtClean="0"/>
          </a:p>
          <a:p>
            <a:pPr algn="just">
              <a:lnSpc>
                <a:spcPct val="90000"/>
              </a:lnSpc>
            </a:pPr>
            <a:endParaRPr lang="en-US" dirty="0" smtClean="0"/>
          </a:p>
          <a:p>
            <a:pPr algn="just">
              <a:lnSpc>
                <a:spcPct val="90000"/>
              </a:lnSpc>
            </a:pPr>
            <a:r>
              <a:rPr lang="en-US" dirty="0"/>
              <a:t>A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measurement </a:t>
            </a:r>
            <a:r>
              <a:rPr lang="en-US" dirty="0"/>
              <a:t>results when a variable is actually measured on an experimental unit</a:t>
            </a:r>
            <a:r>
              <a:rPr lang="en-US" dirty="0" smtClean="0"/>
              <a:t>.</a:t>
            </a:r>
          </a:p>
          <a:p>
            <a:pPr algn="just">
              <a:lnSpc>
                <a:spcPct val="90000"/>
              </a:lnSpc>
            </a:pPr>
            <a:endParaRPr lang="en-US" dirty="0"/>
          </a:p>
          <a:p>
            <a:pPr algn="just">
              <a:lnSpc>
                <a:spcPct val="90000"/>
              </a:lnSpc>
            </a:pPr>
            <a:r>
              <a:rPr lang="en-US" dirty="0"/>
              <a:t>A set of measurements, called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data,</a:t>
            </a:r>
            <a:r>
              <a:rPr lang="en-US" b="1" dirty="0"/>
              <a:t> </a:t>
            </a:r>
            <a:r>
              <a:rPr lang="en-US" dirty="0"/>
              <a:t>can be either a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sample</a:t>
            </a:r>
            <a:r>
              <a:rPr lang="en-US" b="1" dirty="0"/>
              <a:t> </a:t>
            </a:r>
            <a:r>
              <a:rPr lang="en-US" dirty="0"/>
              <a:t>or a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population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sz="5900" b="1" dirty="0" smtClean="0"/>
              <a:t>Example 1</a:t>
            </a:r>
          </a:p>
          <a:p>
            <a:pPr algn="just"/>
            <a:r>
              <a:rPr lang="en-US" sz="4200" b="1" dirty="0" smtClean="0"/>
              <a:t>Variable</a:t>
            </a:r>
            <a:endParaRPr lang="en-US" sz="2900" dirty="0" smtClean="0"/>
          </a:p>
          <a:p>
            <a:pPr marL="0" indent="0" algn="just">
              <a:buNone/>
            </a:pPr>
            <a:r>
              <a:rPr lang="en-US" sz="4200" dirty="0" smtClean="0"/>
              <a:t>	Hair </a:t>
            </a:r>
            <a:r>
              <a:rPr lang="en-US" sz="4200" dirty="0"/>
              <a:t>color</a:t>
            </a:r>
          </a:p>
          <a:p>
            <a:pPr algn="just"/>
            <a:r>
              <a:rPr lang="en-US" sz="4200" b="1" dirty="0"/>
              <a:t>Experimental </a:t>
            </a:r>
            <a:r>
              <a:rPr lang="en-US" sz="4200" b="1" dirty="0" smtClean="0"/>
              <a:t>unit:</a:t>
            </a:r>
          </a:p>
          <a:p>
            <a:pPr marL="0" indent="0" algn="just">
              <a:buNone/>
            </a:pPr>
            <a:r>
              <a:rPr lang="en-US" sz="4200" dirty="0" smtClean="0"/>
              <a:t>	Person</a:t>
            </a:r>
            <a:endParaRPr lang="en-US" sz="4200" dirty="0"/>
          </a:p>
          <a:p>
            <a:pPr algn="just"/>
            <a:r>
              <a:rPr lang="en-US" sz="4200" b="1" dirty="0"/>
              <a:t>Typical </a:t>
            </a:r>
            <a:r>
              <a:rPr lang="en-US" sz="4200" b="1" dirty="0" smtClean="0"/>
              <a:t>Measurements</a:t>
            </a:r>
          </a:p>
          <a:p>
            <a:pPr marL="0" indent="0" algn="just">
              <a:buNone/>
            </a:pPr>
            <a:r>
              <a:rPr lang="en-US" sz="4200" b="1" dirty="0"/>
              <a:t>	</a:t>
            </a:r>
            <a:r>
              <a:rPr lang="en-US" sz="4200" dirty="0" smtClean="0"/>
              <a:t>Brown</a:t>
            </a:r>
            <a:r>
              <a:rPr lang="en-US" sz="4200" dirty="0"/>
              <a:t>, black, blonde, </a:t>
            </a:r>
            <a:r>
              <a:rPr lang="en-US" sz="4200" dirty="0" smtClean="0"/>
              <a:t>etc</a:t>
            </a:r>
            <a:r>
              <a:rPr lang="en-US" sz="4200" dirty="0" smtClean="0">
                <a:solidFill>
                  <a:srgbClr val="CC0066"/>
                </a:solidFill>
              </a:rPr>
              <a:t>.</a:t>
            </a:r>
          </a:p>
          <a:p>
            <a:pPr marL="0" indent="0" algn="just">
              <a:buNone/>
            </a:pPr>
            <a:endParaRPr lang="en-US" sz="4200" dirty="0" smtClean="0">
              <a:solidFill>
                <a:srgbClr val="CC0066"/>
              </a:solidFill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5900" b="1" dirty="0" smtClean="0"/>
              <a:t>Example 2</a:t>
            </a:r>
          </a:p>
          <a:p>
            <a:pPr>
              <a:lnSpc>
                <a:spcPct val="90000"/>
              </a:lnSpc>
            </a:pPr>
            <a:r>
              <a:rPr lang="en-US" sz="4200" b="1" dirty="0" smtClean="0"/>
              <a:t>Variable</a:t>
            </a:r>
            <a:r>
              <a:rPr lang="en-US" sz="4200" dirty="0" smtClean="0"/>
              <a:t> </a:t>
            </a:r>
            <a:endParaRPr lang="en-US" sz="4200" dirty="0"/>
          </a:p>
          <a:p>
            <a:pPr marL="457200" lvl="1" indent="0">
              <a:lnSpc>
                <a:spcPct val="90000"/>
              </a:lnSpc>
              <a:buClr>
                <a:srgbClr val="CC0066"/>
              </a:buClr>
              <a:buNone/>
            </a:pPr>
            <a:r>
              <a:rPr lang="en-US" sz="3800" dirty="0" smtClean="0"/>
              <a:t>	Time </a:t>
            </a:r>
            <a:r>
              <a:rPr lang="en-US" sz="3800" dirty="0"/>
              <a:t>until a </a:t>
            </a:r>
            <a:r>
              <a:rPr lang="en-US" sz="3800" dirty="0" smtClean="0"/>
              <a:t>light </a:t>
            </a:r>
            <a:r>
              <a:rPr lang="en-US" sz="3800" dirty="0"/>
              <a:t>bulb burns out</a:t>
            </a:r>
          </a:p>
          <a:p>
            <a:pPr>
              <a:lnSpc>
                <a:spcPct val="90000"/>
              </a:lnSpc>
            </a:pPr>
            <a:r>
              <a:rPr lang="en-US" sz="4200" b="1" dirty="0"/>
              <a:t>Experimental unit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3800" dirty="0" smtClean="0"/>
              <a:t>	Light </a:t>
            </a:r>
            <a:r>
              <a:rPr lang="en-US" sz="3800" dirty="0"/>
              <a:t>bulb</a:t>
            </a:r>
          </a:p>
          <a:p>
            <a:pPr>
              <a:lnSpc>
                <a:spcPct val="90000"/>
              </a:lnSpc>
            </a:pPr>
            <a:r>
              <a:rPr lang="en-US" sz="4200" b="1" dirty="0"/>
              <a:t>Typical Measurements</a:t>
            </a:r>
            <a:r>
              <a:rPr lang="en-US" sz="4200" dirty="0"/>
              <a:t>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3800" dirty="0" smtClean="0"/>
              <a:t>	1500 </a:t>
            </a:r>
            <a:r>
              <a:rPr lang="en-US" sz="3800" dirty="0"/>
              <a:t>hours, 1535.5 hours, etc</a:t>
            </a:r>
            <a:r>
              <a:rPr lang="en-US" sz="3800" dirty="0" smtClean="0"/>
              <a:t>.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382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many variables have you measured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Univariate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data:</a:t>
            </a:r>
            <a:endParaRPr lang="en-US" sz="2400" b="1" dirty="0" smtClean="0"/>
          </a:p>
          <a:p>
            <a:pPr marL="0" indent="0" algn="just">
              <a:buNone/>
            </a:pPr>
            <a:r>
              <a:rPr lang="en-US" sz="2400" dirty="0" smtClean="0"/>
              <a:t>One </a:t>
            </a:r>
            <a:r>
              <a:rPr lang="en-US" sz="2400" dirty="0"/>
              <a:t>variable is measured on a </a:t>
            </a:r>
            <a:r>
              <a:rPr lang="en-US" sz="2400" dirty="0" smtClean="0"/>
              <a:t>single </a:t>
            </a:r>
            <a:r>
              <a:rPr lang="en-US" sz="2400" dirty="0"/>
              <a:t>experimental unit (individual or </a:t>
            </a:r>
            <a:r>
              <a:rPr lang="en-US" sz="2400" dirty="0" smtClean="0"/>
              <a:t>object).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b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Bivariate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data:</a:t>
            </a:r>
            <a:endParaRPr lang="en-US" sz="2400" b="1" dirty="0" smtClean="0"/>
          </a:p>
          <a:p>
            <a:pPr marL="0" indent="0" algn="just">
              <a:buNone/>
            </a:pPr>
            <a:r>
              <a:rPr lang="en-US" sz="2400" dirty="0" smtClean="0"/>
              <a:t>Two </a:t>
            </a:r>
            <a:r>
              <a:rPr lang="en-US" sz="2400" dirty="0"/>
              <a:t>variables are measured on a single experimental </a:t>
            </a:r>
            <a:r>
              <a:rPr lang="en-US" sz="2400" dirty="0" smtClean="0"/>
              <a:t>unit (</a:t>
            </a:r>
            <a:r>
              <a:rPr lang="en-US" sz="2400" dirty="0"/>
              <a:t>individual or object</a:t>
            </a:r>
            <a:r>
              <a:rPr lang="en-US" sz="2400" dirty="0" smtClean="0"/>
              <a:t>).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Multivariate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data:</a:t>
            </a:r>
            <a:endParaRPr lang="en-US" sz="2400" b="1" dirty="0" smtClean="0"/>
          </a:p>
          <a:p>
            <a:pPr marL="0" indent="0" algn="just">
              <a:buNone/>
            </a:pPr>
            <a:r>
              <a:rPr lang="en-US" sz="2400" dirty="0" smtClean="0"/>
              <a:t>More </a:t>
            </a:r>
            <a:r>
              <a:rPr lang="en-US" sz="2400" dirty="0"/>
              <a:t>than two variables are measured on a single experimental </a:t>
            </a:r>
            <a:r>
              <a:rPr lang="en-US" sz="2400" dirty="0" smtClean="0"/>
              <a:t>unit (</a:t>
            </a:r>
            <a:r>
              <a:rPr lang="en-US" sz="2400" dirty="0"/>
              <a:t>individual or object)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Two Main types of variables:</a:t>
            </a:r>
          </a:p>
          <a:p>
            <a:pPr>
              <a:spcBef>
                <a:spcPct val="50000"/>
              </a:spcBef>
            </a:pPr>
            <a:endParaRPr lang="en-US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Qualitative 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variables</a:t>
            </a:r>
            <a:r>
              <a:rPr lang="en-US" sz="2800" dirty="0"/>
              <a:t> </a:t>
            </a:r>
            <a:endParaRPr lang="en-US" sz="2800" dirty="0" smtClean="0"/>
          </a:p>
          <a:p>
            <a:pPr>
              <a:spcBef>
                <a:spcPct val="50000"/>
              </a:spcBef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Qualitative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dirty="0" smtClean="0"/>
              <a:t>Whose range consists </a:t>
            </a:r>
            <a:r>
              <a:rPr lang="en-US" sz="4400" dirty="0"/>
              <a:t>of </a:t>
            </a:r>
            <a:r>
              <a:rPr lang="en-US" sz="4400" dirty="0" smtClean="0"/>
              <a:t>qualities or attributes </a:t>
            </a:r>
            <a:r>
              <a:rPr lang="en-US" sz="4400" dirty="0"/>
              <a:t>of </a:t>
            </a:r>
            <a:r>
              <a:rPr lang="en-US" sz="4400" dirty="0" smtClean="0"/>
              <a:t>objects under study.</a:t>
            </a:r>
            <a:r>
              <a:rPr lang="en-US" sz="4400" b="1" dirty="0" smtClean="0"/>
              <a:t> </a:t>
            </a:r>
          </a:p>
          <a:p>
            <a:pPr marL="0" indent="0">
              <a:buNone/>
            </a:pPr>
            <a:endParaRPr lang="en-US" sz="3600" b="1" dirty="0" smtClean="0"/>
          </a:p>
          <a:p>
            <a:pPr marL="0" indent="0">
              <a:spcBef>
                <a:spcPct val="50000"/>
              </a:spcBef>
              <a:buNone/>
            </a:pPr>
            <a:r>
              <a:rPr lang="en-US" sz="44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Examples</a:t>
            </a:r>
            <a:r>
              <a:rPr 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lvl="1">
              <a:buFontTx/>
              <a:buChar char="•"/>
            </a:pPr>
            <a:r>
              <a:rPr lang="en-US" sz="4000" dirty="0" smtClean="0"/>
              <a:t>Hair </a:t>
            </a:r>
            <a:r>
              <a:rPr lang="en-US" sz="4000" dirty="0"/>
              <a:t>color (black, brown, </a:t>
            </a:r>
            <a:r>
              <a:rPr lang="en-US" sz="4000" dirty="0" smtClean="0"/>
              <a:t>white)</a:t>
            </a:r>
            <a:endParaRPr lang="en-US" sz="4000" dirty="0"/>
          </a:p>
          <a:p>
            <a:pPr lvl="1">
              <a:buFontTx/>
              <a:buChar char="•"/>
            </a:pPr>
            <a:r>
              <a:rPr lang="en-US" sz="4000" dirty="0" smtClean="0"/>
              <a:t>Make </a:t>
            </a:r>
            <a:r>
              <a:rPr lang="en-US" sz="4000" dirty="0"/>
              <a:t>of car </a:t>
            </a:r>
            <a:r>
              <a:rPr lang="en-US" sz="4000" dirty="0" smtClean="0"/>
              <a:t>(Suzuki, Honda, etc.)</a:t>
            </a:r>
            <a:endParaRPr lang="en-US" sz="4000" dirty="0"/>
          </a:p>
          <a:p>
            <a:pPr lvl="1">
              <a:buFontTx/>
              <a:buChar char="•"/>
            </a:pPr>
            <a:r>
              <a:rPr lang="en-US" sz="4000" dirty="0" smtClean="0"/>
              <a:t>Gender </a:t>
            </a:r>
            <a:r>
              <a:rPr lang="en-US" sz="4000" dirty="0"/>
              <a:t>(male, female)</a:t>
            </a:r>
          </a:p>
          <a:p>
            <a:pPr lvl="1">
              <a:buFontTx/>
              <a:buChar char="•"/>
            </a:pPr>
            <a:r>
              <a:rPr lang="en-US" sz="4000" dirty="0" smtClean="0"/>
              <a:t>Province </a:t>
            </a:r>
            <a:r>
              <a:rPr lang="en-US" sz="4000" dirty="0"/>
              <a:t>of birth </a:t>
            </a:r>
            <a:r>
              <a:rPr lang="en-US" sz="4000" dirty="0" smtClean="0"/>
              <a:t>(Punjab, Sindh, KPK, </a:t>
            </a:r>
            <a:r>
              <a:rPr lang="en-US" sz="4000" dirty="0" err="1" smtClean="0"/>
              <a:t>Balochistan</a:t>
            </a:r>
            <a:r>
              <a:rPr lang="en-US" sz="4000" dirty="0" smtClean="0"/>
              <a:t>, </a:t>
            </a:r>
            <a:r>
              <a:rPr lang="en-US" sz="4000" dirty="0" err="1" smtClean="0"/>
              <a:t>Gilgit</a:t>
            </a:r>
            <a:r>
              <a:rPr lang="en-US" sz="4000" dirty="0" smtClean="0"/>
              <a:t> &amp; </a:t>
            </a:r>
            <a:r>
              <a:rPr lang="en-US" sz="4000" dirty="0" err="1" smtClean="0"/>
              <a:t>Baltistan</a:t>
            </a:r>
            <a:r>
              <a:rPr lang="en-US" sz="4000" dirty="0" smtClean="0"/>
              <a:t>)</a:t>
            </a:r>
          </a:p>
          <a:p>
            <a:pPr lvl="1">
              <a:buFontTx/>
              <a:buChar char="•"/>
            </a:pPr>
            <a:r>
              <a:rPr lang="en-US" sz="4000" dirty="0" smtClean="0"/>
              <a:t>Grades</a:t>
            </a:r>
            <a:r>
              <a:rPr lang="en-US" sz="4000" dirty="0"/>
              <a:t>: (A, B, C, D, </a:t>
            </a:r>
            <a:r>
              <a:rPr lang="en-US" sz="4000" dirty="0" smtClean="0"/>
              <a:t>F)</a:t>
            </a:r>
          </a:p>
          <a:p>
            <a:pPr lvl="1">
              <a:buFontTx/>
              <a:buChar char="•"/>
            </a:pPr>
            <a:r>
              <a:rPr lang="en-US" sz="4000" dirty="0" smtClean="0"/>
              <a:t>Level </a:t>
            </a:r>
            <a:r>
              <a:rPr lang="en-US" sz="4000" dirty="0"/>
              <a:t>of satisfaction: (Very satisfied, satisfied, somewhat satisfied</a:t>
            </a:r>
            <a:r>
              <a:rPr lang="en-US" sz="4000" dirty="0" smtClean="0"/>
              <a:t>)</a:t>
            </a:r>
          </a:p>
          <a:p>
            <a:pPr lvl="1">
              <a:buFontTx/>
              <a:buChar char="•"/>
            </a:pPr>
            <a:r>
              <a:rPr lang="en-US" sz="4000" dirty="0"/>
              <a:t>Model of transportation: (Car, University Bus, Bike, Cycle etc</a:t>
            </a:r>
            <a:r>
              <a:rPr lang="en-US" sz="4000" dirty="0" smtClean="0"/>
              <a:t>.)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98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Quantitative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76400"/>
            <a:ext cx="82296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/>
              <a:t>whose range consists </a:t>
            </a:r>
            <a:r>
              <a:rPr lang="en-US" sz="2800" dirty="0" smtClean="0"/>
              <a:t>of a numerical </a:t>
            </a:r>
            <a:r>
              <a:rPr lang="en-US" sz="2800" dirty="0"/>
              <a:t>measurement </a:t>
            </a:r>
            <a:r>
              <a:rPr lang="en-US" sz="2800" dirty="0" smtClean="0"/>
              <a:t>characteristics of objects under study.</a:t>
            </a:r>
            <a:r>
              <a:rPr lang="en-US" sz="2800" b="1" dirty="0" smtClean="0"/>
              <a:t>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Examples:</a:t>
            </a:r>
          </a:p>
          <a:p>
            <a:pPr lvl="1">
              <a:buFontTx/>
              <a:buChar char="•"/>
            </a:pPr>
            <a:r>
              <a:rPr lang="en-US" dirty="0" smtClean="0"/>
              <a:t>Number of cars owned by faculty of CIIT</a:t>
            </a:r>
          </a:p>
          <a:p>
            <a:pPr lvl="1">
              <a:buFontTx/>
              <a:buChar char="•"/>
            </a:pPr>
            <a:r>
              <a:rPr lang="en-US" dirty="0" smtClean="0"/>
              <a:t>Marks of students of Statistics class in Quiz 1</a:t>
            </a:r>
          </a:p>
          <a:p>
            <a:pPr lvl="1">
              <a:buFontTx/>
              <a:buChar char="•"/>
            </a:pPr>
            <a:r>
              <a:rPr lang="en-US" dirty="0" smtClean="0"/>
              <a:t>Ages of students</a:t>
            </a:r>
          </a:p>
          <a:p>
            <a:pPr lvl="1">
              <a:buFontTx/>
              <a:buChar char="•"/>
            </a:pPr>
            <a:r>
              <a:rPr lang="en-US" dirty="0" smtClean="0"/>
              <a:t>Salaries of faculty members</a:t>
            </a:r>
          </a:p>
          <a:p>
            <a:pPr lvl="1">
              <a:buFontTx/>
              <a:buChar char="•"/>
            </a:pPr>
            <a:endParaRPr lang="en-US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723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Types of Qualitative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dirty="0" smtClean="0"/>
              <a:t>There are </a:t>
            </a:r>
            <a:r>
              <a:rPr lang="en-US" b="1" dirty="0" smtClean="0"/>
              <a:t>TWO</a:t>
            </a:r>
            <a:r>
              <a:rPr lang="en-US" dirty="0" smtClean="0"/>
              <a:t> main types</a:t>
            </a:r>
            <a:r>
              <a:rPr lang="en-US" sz="2800" dirty="0" smtClean="0"/>
              <a:t>.</a:t>
            </a:r>
            <a:r>
              <a:rPr lang="en-US" sz="2800" b="1" dirty="0" smtClean="0"/>
              <a:t> </a:t>
            </a:r>
          </a:p>
          <a:p>
            <a:pPr marL="0" indent="0">
              <a:spcBef>
                <a:spcPct val="50000"/>
              </a:spcBef>
              <a:buNone/>
            </a:pPr>
            <a:endParaRPr lang="en-US" sz="2800" b="1" dirty="0" smtClean="0"/>
          </a:p>
          <a:p>
            <a:r>
              <a:rPr lang="en-US" sz="2800" b="1" dirty="0" smtClean="0"/>
              <a:t>Nominal variable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Ordinal variable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45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Nominal Variables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/>
              <a:t>A qualitative variable </a:t>
            </a:r>
            <a:r>
              <a:rPr lang="en-US" sz="2400" dirty="0"/>
              <a:t>that characterizes (or describes, or names) an element of a </a:t>
            </a:r>
            <a:r>
              <a:rPr lang="en-US" sz="2400" dirty="0" smtClean="0"/>
              <a:t>population.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b="1" dirty="0" smtClean="0"/>
              <a:t>Examples</a:t>
            </a:r>
            <a:r>
              <a:rPr lang="en-US" sz="2400" b="1" dirty="0"/>
              <a:t>: </a:t>
            </a:r>
          </a:p>
          <a:p>
            <a:pPr lvl="1">
              <a:buFontTx/>
              <a:buChar char="•"/>
            </a:pPr>
            <a:r>
              <a:rPr lang="en-US" sz="2400" dirty="0"/>
              <a:t>Hair color (black, brown, white)</a:t>
            </a:r>
          </a:p>
          <a:p>
            <a:pPr lvl="1">
              <a:buFontTx/>
              <a:buChar char="•"/>
            </a:pPr>
            <a:r>
              <a:rPr lang="en-US" sz="2400" dirty="0"/>
              <a:t>Make of car (Suzuki, Honda, etc.)</a:t>
            </a:r>
          </a:p>
          <a:p>
            <a:pPr lvl="1">
              <a:buFontTx/>
              <a:buChar char="•"/>
            </a:pPr>
            <a:r>
              <a:rPr lang="en-US" sz="2400" dirty="0"/>
              <a:t>Gender (male, female)</a:t>
            </a:r>
          </a:p>
          <a:p>
            <a:pPr lvl="1">
              <a:buFontTx/>
              <a:buChar char="•"/>
            </a:pPr>
            <a:r>
              <a:rPr lang="en-US" sz="2400" dirty="0"/>
              <a:t>Province of birth (Punjab, Sindh, KPK, </a:t>
            </a:r>
            <a:r>
              <a:rPr lang="en-US" sz="2400" dirty="0" err="1"/>
              <a:t>Balochistan</a:t>
            </a:r>
            <a:r>
              <a:rPr lang="en-US" sz="2400" dirty="0"/>
              <a:t>, </a:t>
            </a:r>
            <a:r>
              <a:rPr lang="en-US" sz="2400" dirty="0" err="1"/>
              <a:t>Gilgit</a:t>
            </a:r>
            <a:r>
              <a:rPr lang="en-US" sz="2400" dirty="0"/>
              <a:t> &amp; </a:t>
            </a:r>
            <a:r>
              <a:rPr lang="en-US" sz="2400" dirty="0" err="1" smtClean="0"/>
              <a:t>Baltistan</a:t>
            </a:r>
            <a:r>
              <a:rPr lang="en-US" sz="2400" dirty="0" smtClean="0"/>
              <a:t>)</a:t>
            </a:r>
          </a:p>
          <a:p>
            <a:pPr marL="57150" indent="0">
              <a:buNone/>
            </a:pPr>
            <a:r>
              <a:rPr lang="en-US" b="1" dirty="0" smtClean="0"/>
              <a:t>Note: </a:t>
            </a:r>
            <a:r>
              <a:rPr lang="en-US" dirty="0" smtClean="0"/>
              <a:t>Order of variables Doesn’t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612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Ordinal Variable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Ordinal variable</a:t>
            </a:r>
            <a:endParaRPr lang="en-US" sz="2800" b="1" dirty="0"/>
          </a:p>
          <a:p>
            <a:pPr marL="0" indent="0">
              <a:buNone/>
            </a:pPr>
            <a:r>
              <a:rPr lang="en-US" sz="2800" dirty="0"/>
              <a:t>A qualitative variable that incorporates an ordered position, or ranking.</a:t>
            </a:r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r>
              <a:rPr lang="en-US" sz="2800" b="1" dirty="0" smtClean="0"/>
              <a:t>Examples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dirty="0"/>
              <a:t>Grades: (A, B, C, </a:t>
            </a:r>
            <a:r>
              <a:rPr lang="en-US" sz="2800" dirty="0" smtClean="0"/>
              <a:t>D, F)</a:t>
            </a:r>
            <a:endParaRPr lang="en-US" sz="2800" dirty="0"/>
          </a:p>
          <a:p>
            <a:r>
              <a:rPr lang="en-US" sz="2800" dirty="0"/>
              <a:t>Level of satisfaction: (Very satisfied, satisfied, somewhat satisfied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046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Types of Quantitative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dirty="0" smtClean="0"/>
              <a:t>There are </a:t>
            </a:r>
            <a:r>
              <a:rPr lang="en-US" b="1" dirty="0" smtClean="0"/>
              <a:t>TWO </a:t>
            </a:r>
            <a:r>
              <a:rPr lang="en-US" dirty="0" smtClean="0"/>
              <a:t>types</a:t>
            </a:r>
            <a:r>
              <a:rPr lang="en-US" sz="2800" dirty="0" smtClean="0"/>
              <a:t>.</a:t>
            </a:r>
            <a:r>
              <a:rPr lang="en-US" sz="2800" b="1" dirty="0" smtClean="0"/>
              <a:t> 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Discrete variable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Continuous variable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114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Discrete Variables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/>
              <a:t>A quantitative variable that can assume a countable number of values. </a:t>
            </a:r>
          </a:p>
          <a:p>
            <a:pPr marL="0" indent="0" algn="just">
              <a:spcBef>
                <a:spcPct val="50000"/>
              </a:spcBef>
              <a:buNone/>
            </a:pPr>
            <a:r>
              <a:rPr lang="en-US" sz="2400" b="1" dirty="0" smtClean="0"/>
              <a:t>Examples</a:t>
            </a:r>
            <a:r>
              <a:rPr lang="en-US" sz="2400" b="1" dirty="0"/>
              <a:t>: </a:t>
            </a:r>
          </a:p>
          <a:p>
            <a:pPr marL="285750" indent="-285750" algn="just"/>
            <a:r>
              <a:rPr lang="en-US" sz="2400" dirty="0"/>
              <a:t>number of courses for which you are currently registered</a:t>
            </a:r>
          </a:p>
          <a:p>
            <a:pPr marL="285750" indent="-285750" algn="just"/>
            <a:r>
              <a:rPr lang="en-US" sz="2400" dirty="0"/>
              <a:t>Total number of students in a </a:t>
            </a:r>
            <a:r>
              <a:rPr lang="en-US" sz="2400" dirty="0" smtClean="0"/>
              <a:t>class</a:t>
            </a:r>
          </a:p>
          <a:p>
            <a:pPr marL="285750" indent="-285750" algn="just"/>
            <a:r>
              <a:rPr lang="en-US" sz="2400" dirty="0" smtClean="0"/>
              <a:t>Number of TV sets sold by a company</a:t>
            </a:r>
          </a:p>
          <a:p>
            <a:pPr marL="0" indent="0" algn="just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dirty="0" smtClean="0"/>
              <a:t>We can’t say there is a half student or half </a:t>
            </a:r>
            <a:r>
              <a:rPr lang="en-US" sz="2400" dirty="0" err="1" smtClean="0"/>
              <a:t>tv</a:t>
            </a:r>
            <a:r>
              <a:rPr lang="en-US" sz="2400" dirty="0" smtClean="0"/>
              <a:t>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6855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Continuous Variable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/>
              <a:t>A quantitative variable that can assume an uncountable number of values.</a:t>
            </a:r>
          </a:p>
          <a:p>
            <a:pPr marL="0" indent="0"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Examples</a:t>
            </a:r>
            <a:r>
              <a:rPr lang="en-US" sz="2400" b="1" dirty="0"/>
              <a:t>:</a:t>
            </a:r>
            <a:endParaRPr lang="en-US" sz="2400" dirty="0"/>
          </a:p>
          <a:p>
            <a:pPr marL="285750" indent="-285750" algn="just"/>
            <a:r>
              <a:rPr lang="en-US" sz="2400" dirty="0"/>
              <a:t>weight of books and supplies you are carrying as you attend class today</a:t>
            </a:r>
          </a:p>
          <a:p>
            <a:pPr marL="285750" indent="-285750" algn="just"/>
            <a:r>
              <a:rPr lang="en-US" sz="2400" dirty="0"/>
              <a:t>Height of the students</a:t>
            </a:r>
          </a:p>
          <a:p>
            <a:pPr marL="285750" indent="-285750" algn="just"/>
            <a:r>
              <a:rPr lang="en-US" sz="2400" dirty="0"/>
              <a:t>Amount of rain 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454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Scales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 algn="just" fontAlgn="base">
              <a:spcAft>
                <a:spcPct val="0"/>
              </a:spcAft>
              <a:buNone/>
            </a:pPr>
            <a:r>
              <a:rPr lang="en-US" sz="2400" dirty="0"/>
              <a:t>The values for variables can themselves be classified by the level of measurement, or measurement scale.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Four </a:t>
            </a:r>
            <a:r>
              <a:rPr lang="en-US" sz="2400" b="1" dirty="0"/>
              <a:t>Scales of Measurement:</a:t>
            </a:r>
          </a:p>
          <a:p>
            <a:pPr marL="285750" indent="-285750"/>
            <a:r>
              <a:rPr lang="en-US" sz="2400" b="1" dirty="0">
                <a:solidFill>
                  <a:srgbClr val="0070C0"/>
                </a:solidFill>
              </a:rPr>
              <a:t>Nominal Scale</a:t>
            </a:r>
          </a:p>
          <a:p>
            <a:pPr marL="285750" indent="-285750"/>
            <a:r>
              <a:rPr lang="en-US" sz="2400" b="1" dirty="0">
                <a:solidFill>
                  <a:srgbClr val="0070C0"/>
                </a:solidFill>
              </a:rPr>
              <a:t>Ordinal </a:t>
            </a:r>
            <a:r>
              <a:rPr lang="en-US" sz="2400" b="1" dirty="0" smtClean="0">
                <a:solidFill>
                  <a:srgbClr val="0070C0"/>
                </a:solidFill>
              </a:rPr>
              <a:t>Scale		For Qualitative Data</a:t>
            </a:r>
            <a:endParaRPr lang="en-US" sz="2400" b="1" dirty="0">
              <a:solidFill>
                <a:srgbClr val="0070C0"/>
              </a:solidFill>
            </a:endParaRPr>
          </a:p>
          <a:p>
            <a:pPr marL="285750" indent="-285750"/>
            <a:r>
              <a:rPr lang="en-US" sz="2400" b="1" dirty="0">
                <a:solidFill>
                  <a:srgbClr val="00B050"/>
                </a:solidFill>
              </a:rPr>
              <a:t>Interval Scale</a:t>
            </a:r>
          </a:p>
          <a:p>
            <a:pPr marL="285750" indent="-285750"/>
            <a:r>
              <a:rPr lang="en-US" sz="2400" b="1" dirty="0">
                <a:solidFill>
                  <a:srgbClr val="00B050"/>
                </a:solidFill>
              </a:rPr>
              <a:t>Ratio </a:t>
            </a:r>
            <a:r>
              <a:rPr lang="en-US" sz="2400" b="1" dirty="0" smtClean="0">
                <a:solidFill>
                  <a:srgbClr val="00B050"/>
                </a:solidFill>
              </a:rPr>
              <a:t>Scale	</a:t>
            </a:r>
            <a:r>
              <a:rPr lang="en-US" sz="2400" b="1" dirty="0">
                <a:solidFill>
                  <a:srgbClr val="00B050"/>
                </a:solidFill>
              </a:rPr>
              <a:t>		For Qualitative Data</a:t>
            </a:r>
          </a:p>
          <a:p>
            <a:pPr marL="285750" indent="-285750"/>
            <a:endParaRPr lang="en-US" sz="2400" dirty="0"/>
          </a:p>
          <a:p>
            <a:pPr marL="0" lvl="0" indent="0" algn="just" fontAlgn="base">
              <a:spcAft>
                <a:spcPct val="0"/>
              </a:spcAft>
              <a:buNone/>
            </a:pPr>
            <a:endParaRPr lang="en-US" altLang="zh-CN" sz="2400" kern="0" dirty="0">
              <a:solidFill>
                <a:srgbClr val="000000"/>
              </a:solidFill>
              <a:latin typeface="Times New Roman"/>
              <a:ea typeface="SimSun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</a:t>
            </a:r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/>
              <a:t>Classifies </a:t>
            </a:r>
            <a:r>
              <a:rPr lang="en-US" sz="2400" dirty="0"/>
              <a:t>data into distinct categories </a:t>
            </a:r>
            <a:r>
              <a:rPr lang="en-US" sz="2400" dirty="0" smtClean="0"/>
              <a:t>where </a:t>
            </a:r>
            <a:r>
              <a:rPr lang="en-US" sz="2400" dirty="0"/>
              <a:t>no ranking is </a:t>
            </a:r>
            <a:r>
              <a:rPr lang="en-US" sz="2400" dirty="0" smtClean="0"/>
              <a:t>implied.</a:t>
            </a:r>
            <a:r>
              <a:rPr lang="en-US" sz="2800" dirty="0" smtClean="0"/>
              <a:t> </a:t>
            </a:r>
            <a:r>
              <a:rPr lang="en-US" sz="2400" dirty="0" smtClean="0"/>
              <a:t>All </a:t>
            </a:r>
            <a:r>
              <a:rPr lang="en-US" sz="2400" dirty="0"/>
              <a:t>we can say is that one is different from the </a:t>
            </a:r>
            <a:r>
              <a:rPr lang="en-US" sz="2400" dirty="0" smtClean="0"/>
              <a:t>other.</a:t>
            </a:r>
            <a:endParaRPr lang="en-US" sz="2800" dirty="0" smtClean="0"/>
          </a:p>
          <a:p>
            <a:pPr marL="0" indent="0"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Examples</a:t>
            </a:r>
            <a:r>
              <a:rPr lang="en-US" sz="2400" b="1" dirty="0"/>
              <a:t>:</a:t>
            </a:r>
          </a:p>
          <a:p>
            <a:pPr marL="285750" indent="-285750" algn="just"/>
            <a:r>
              <a:rPr lang="en-US" sz="2400" dirty="0" smtClean="0"/>
              <a:t>Religion</a:t>
            </a:r>
          </a:p>
          <a:p>
            <a:pPr marL="285750" indent="-285750" algn="just"/>
            <a:r>
              <a:rPr lang="en-US" sz="2400" dirty="0" smtClean="0"/>
              <a:t>Your </a:t>
            </a:r>
            <a:r>
              <a:rPr lang="en-US" sz="2400" dirty="0"/>
              <a:t>favorite soft drink</a:t>
            </a:r>
          </a:p>
          <a:p>
            <a:pPr marL="285750" indent="-285750" algn="just"/>
            <a:r>
              <a:rPr lang="en-US" sz="2400" dirty="0"/>
              <a:t>Your political party affiliation</a:t>
            </a:r>
          </a:p>
          <a:p>
            <a:pPr marL="285750" indent="-285750" algn="just"/>
            <a:r>
              <a:rPr lang="en-US" sz="2400" dirty="0"/>
              <a:t>Mode of transportation</a:t>
            </a:r>
          </a:p>
          <a:p>
            <a:pPr marL="0" indent="0"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Note</a:t>
            </a:r>
            <a:r>
              <a:rPr lang="en-US" sz="2400" b="1" dirty="0"/>
              <a:t>: </a:t>
            </a:r>
            <a:r>
              <a:rPr lang="en-US" sz="2400" dirty="0" smtClean="0"/>
              <a:t>Weakest </a:t>
            </a:r>
            <a:r>
              <a:rPr lang="en-US" sz="2400" dirty="0"/>
              <a:t>form of </a:t>
            </a:r>
            <a:r>
              <a:rPr lang="en-US" sz="2400" dirty="0" smtClean="0"/>
              <a:t>measurement. Average is meaning less here. [Question</a:t>
            </a:r>
            <a:r>
              <a:rPr lang="en-US" sz="2400" dirty="0"/>
              <a:t>: What is the average RELIGION</a:t>
            </a:r>
            <a:r>
              <a:rPr lang="en-US" sz="2400" dirty="0" smtClean="0"/>
              <a:t>?]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Scale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smtClean="0"/>
              <a:t>Classifies </a:t>
            </a:r>
            <a:r>
              <a:rPr lang="en-US" dirty="0"/>
              <a:t>values into distinct categories in which ranking is implied. </a:t>
            </a:r>
            <a:endParaRPr lang="en-US" dirty="0" smtClean="0"/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b="1" dirty="0" smtClean="0"/>
              <a:t>Examples:</a:t>
            </a:r>
          </a:p>
          <a:p>
            <a:pPr marL="285750" indent="-285750" algn="just"/>
            <a:r>
              <a:rPr lang="en-US" dirty="0" smtClean="0"/>
              <a:t>Rating </a:t>
            </a:r>
            <a:r>
              <a:rPr lang="en-US" dirty="0"/>
              <a:t>a soft drink into: “excellent”, “very good”,  “fair” and “poor.” </a:t>
            </a:r>
          </a:p>
          <a:p>
            <a:pPr marL="285750" indent="-285750" algn="just"/>
            <a:r>
              <a:rPr lang="en-US" dirty="0"/>
              <a:t>Students Grades: A, B, C, D, F</a:t>
            </a:r>
          </a:p>
          <a:p>
            <a:pPr marL="285750" indent="-285750" algn="just"/>
            <a:r>
              <a:rPr lang="en-US" dirty="0"/>
              <a:t>Faculty Ranks: Professor, Associate Professor, Assistant Professor, Lecturer</a:t>
            </a:r>
          </a:p>
          <a:p>
            <a:pPr algn="just"/>
            <a:endParaRPr lang="en-US" dirty="0"/>
          </a:p>
          <a:p>
            <a:pPr marL="0" indent="0" algn="just">
              <a:buNone/>
            </a:pPr>
            <a:r>
              <a:rPr lang="en-US" b="1" dirty="0" smtClean="0"/>
              <a:t>Note:</a:t>
            </a:r>
          </a:p>
          <a:p>
            <a:pPr marL="0" indent="0" algn="just">
              <a:buNone/>
            </a:pPr>
            <a:r>
              <a:rPr lang="en-US" dirty="0" smtClean="0"/>
              <a:t>It is </a:t>
            </a:r>
            <a:r>
              <a:rPr lang="en-US" dirty="0"/>
              <a:t>stronger form of measurement than nominal </a:t>
            </a:r>
            <a:r>
              <a:rPr lang="en-US" dirty="0" smtClean="0"/>
              <a:t>scaling.</a:t>
            </a:r>
          </a:p>
          <a:p>
            <a:pPr marL="0" indent="0" algn="just">
              <a:buNone/>
            </a:pPr>
            <a:r>
              <a:rPr lang="en-US" dirty="0" smtClean="0"/>
              <a:t>It </a:t>
            </a:r>
            <a:r>
              <a:rPr lang="en-US" dirty="0"/>
              <a:t>does not account for the amount of the differences </a:t>
            </a:r>
            <a:r>
              <a:rPr lang="en-US" i="1" dirty="0"/>
              <a:t>between </a:t>
            </a:r>
            <a:r>
              <a:rPr lang="en-US" dirty="0"/>
              <a:t>the </a:t>
            </a:r>
            <a:r>
              <a:rPr lang="en-US" dirty="0" smtClean="0"/>
              <a:t>categories. i.e. ordering </a:t>
            </a:r>
            <a:r>
              <a:rPr lang="en-US" dirty="0"/>
              <a:t>implies only </a:t>
            </a:r>
            <a:r>
              <a:rPr lang="en-US" i="1" dirty="0"/>
              <a:t>which </a:t>
            </a:r>
            <a:r>
              <a:rPr lang="en-US" dirty="0"/>
              <a:t>category is “greater,” “better,” or “more preferred”—not by </a:t>
            </a:r>
            <a:r>
              <a:rPr lang="en-US" i="1" dirty="0"/>
              <a:t>how much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 Scale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 smtClean="0"/>
              <a:t>A </a:t>
            </a:r>
            <a:r>
              <a:rPr lang="en-US" sz="2000" dirty="0"/>
              <a:t>measurement scale possessing a constant interval size (distance) but not a true zero </a:t>
            </a:r>
            <a:r>
              <a:rPr lang="en-US" sz="2000" dirty="0" smtClean="0"/>
              <a:t>point</a:t>
            </a:r>
            <a:r>
              <a:rPr lang="en-US" sz="2000" dirty="0"/>
              <a:t>– the complete absence of the characteristic you are measuring.</a:t>
            </a:r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/>
              <a:t>Temperature measured on either the Celsius or the Fahrenheit </a:t>
            </a:r>
            <a:r>
              <a:rPr lang="en-US" sz="2000" dirty="0" smtClean="0"/>
              <a:t>scale: </a:t>
            </a:r>
          </a:p>
          <a:p>
            <a:pPr marL="0" indent="0" algn="just">
              <a:buNone/>
            </a:pPr>
            <a:r>
              <a:rPr lang="en-US" sz="2000" dirty="0" smtClean="0"/>
              <a:t>Same </a:t>
            </a:r>
            <a:r>
              <a:rPr lang="en-US" sz="2000" dirty="0"/>
              <a:t>difference exists between 20</a:t>
            </a:r>
            <a:r>
              <a:rPr lang="en-US" sz="2000" baseline="30000" dirty="0"/>
              <a:t>o</a:t>
            </a:r>
            <a:r>
              <a:rPr lang="en-US" sz="2000" dirty="0"/>
              <a:t> C (68</a:t>
            </a:r>
            <a:r>
              <a:rPr lang="en-US" sz="2000" baseline="30000" dirty="0"/>
              <a:t>o</a:t>
            </a:r>
            <a:r>
              <a:rPr lang="en-US" sz="2000" dirty="0"/>
              <a:t> F) and 30</a:t>
            </a:r>
            <a:r>
              <a:rPr lang="en-US" sz="2000" baseline="30000" dirty="0"/>
              <a:t>o </a:t>
            </a:r>
            <a:r>
              <a:rPr lang="en-US" sz="2000" dirty="0"/>
              <a:t>C (86</a:t>
            </a:r>
            <a:r>
              <a:rPr lang="en-US" sz="2000" baseline="30000" dirty="0"/>
              <a:t>o</a:t>
            </a:r>
            <a:r>
              <a:rPr lang="en-US" sz="2000" dirty="0"/>
              <a:t> F) as between 5</a:t>
            </a:r>
            <a:r>
              <a:rPr lang="en-US" sz="2000" baseline="30000" dirty="0"/>
              <a:t>o</a:t>
            </a:r>
            <a:r>
              <a:rPr lang="en-US" sz="2000" dirty="0"/>
              <a:t> C (41</a:t>
            </a:r>
            <a:r>
              <a:rPr lang="en-US" sz="2000" baseline="30000" dirty="0"/>
              <a:t>o</a:t>
            </a:r>
            <a:r>
              <a:rPr lang="en-US" sz="2000" dirty="0"/>
              <a:t> F) and 15</a:t>
            </a:r>
            <a:r>
              <a:rPr lang="en-US" sz="2000" baseline="30000" dirty="0"/>
              <a:t>o</a:t>
            </a:r>
            <a:r>
              <a:rPr lang="en-US" sz="2000" dirty="0"/>
              <a:t> C (59</a:t>
            </a:r>
            <a:r>
              <a:rPr lang="en-US" sz="2000" baseline="30000" dirty="0"/>
              <a:t>o</a:t>
            </a:r>
            <a:r>
              <a:rPr lang="en-US" sz="2000" dirty="0"/>
              <a:t> F)</a:t>
            </a:r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Note</a:t>
            </a:r>
            <a:r>
              <a:rPr lang="en-US" sz="2000" b="1" dirty="0"/>
              <a:t>:</a:t>
            </a:r>
            <a:r>
              <a:rPr lang="en-US" sz="2000" dirty="0"/>
              <a:t> You cannot speak about ratios.</a:t>
            </a:r>
          </a:p>
          <a:p>
            <a:pPr marL="0" indent="0" algn="just">
              <a:buNone/>
            </a:pPr>
            <a:r>
              <a:rPr lang="en-US" sz="2000" dirty="0" smtClean="0"/>
              <a:t>We can’t say that temperature of 30</a:t>
            </a:r>
            <a:r>
              <a:rPr lang="en-US" sz="2000" baseline="30000" dirty="0" smtClean="0"/>
              <a:t>0 </a:t>
            </a:r>
            <a:r>
              <a:rPr lang="en-US" sz="2000" dirty="0" smtClean="0"/>
              <a:t>C </a:t>
            </a:r>
            <a:r>
              <a:rPr lang="en-US" sz="2000" dirty="0"/>
              <a:t>is twice as hot as a temperature of </a:t>
            </a:r>
            <a:r>
              <a:rPr lang="en-US" sz="2000" dirty="0" smtClean="0"/>
              <a:t>15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C.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</a:t>
            </a:r>
            <a:r>
              <a:rPr lang="en-US" sz="2000" dirty="0"/>
              <a:t>arithmetic operation of addition, subtraction, etc. are meaningful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 Scale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/>
              <a:t>An interval </a:t>
            </a:r>
            <a:r>
              <a:rPr lang="en-US" sz="2400" dirty="0"/>
              <a:t>scale where the sale of measurement has a true </a:t>
            </a:r>
            <a:r>
              <a:rPr lang="en-US" sz="2400" i="1" dirty="0"/>
              <a:t>zero</a:t>
            </a:r>
            <a:r>
              <a:rPr lang="en-US" sz="2400" dirty="0"/>
              <a:t> point as its </a:t>
            </a:r>
            <a:r>
              <a:rPr lang="en-US" sz="2400" dirty="0" smtClean="0"/>
              <a:t>origin– zero point is meaningful.</a:t>
            </a:r>
          </a:p>
          <a:p>
            <a:pPr marL="0" indent="0"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Examples</a:t>
            </a:r>
            <a:r>
              <a:rPr lang="en-US" sz="2400" b="1" dirty="0"/>
              <a:t>: </a:t>
            </a:r>
            <a:r>
              <a:rPr lang="en-US" sz="2400" dirty="0"/>
              <a:t>height, weight, length, units </a:t>
            </a:r>
            <a:r>
              <a:rPr lang="en-US" sz="2400" dirty="0" smtClean="0"/>
              <a:t>sold</a:t>
            </a:r>
          </a:p>
          <a:p>
            <a:pPr marL="0" lvl="1" indent="0" algn="just">
              <a:buNone/>
            </a:pPr>
            <a:endParaRPr lang="en-US" sz="2400" b="1" dirty="0" smtClean="0"/>
          </a:p>
          <a:p>
            <a:pPr marL="0" lvl="1" indent="0" algn="just">
              <a:buNone/>
            </a:pPr>
            <a:r>
              <a:rPr lang="en-US" sz="2400" b="1" dirty="0" smtClean="0"/>
              <a:t>Note:</a:t>
            </a:r>
            <a:r>
              <a:rPr lang="en-US" sz="2400" dirty="0" smtClean="0"/>
              <a:t> All </a:t>
            </a:r>
            <a:r>
              <a:rPr lang="en-US" sz="2400" dirty="0"/>
              <a:t>scales, whether they measure weight in kilograms or pounds, start at 0. The 0 means something and is not </a:t>
            </a:r>
            <a:r>
              <a:rPr lang="en-US" sz="2400" dirty="0" smtClean="0"/>
              <a:t>arbitrary.</a:t>
            </a:r>
            <a:endParaRPr lang="en-US" sz="2400" b="1" dirty="0"/>
          </a:p>
          <a:p>
            <a:pPr algn="just"/>
            <a:r>
              <a:rPr lang="en-US" sz="2400" dirty="0" smtClean="0"/>
              <a:t>100 </a:t>
            </a:r>
            <a:r>
              <a:rPr lang="en-US" sz="2400" dirty="0"/>
              <a:t>lbs. is double 50 lbs. (same for kilograms)</a:t>
            </a:r>
          </a:p>
          <a:p>
            <a:pPr algn="just"/>
            <a:r>
              <a:rPr lang="en-US" sz="2400" dirty="0" smtClean="0"/>
              <a:t>$</a:t>
            </a:r>
            <a:r>
              <a:rPr lang="en-US" sz="2400" dirty="0"/>
              <a:t>100 is half as much as $200</a:t>
            </a:r>
          </a:p>
          <a:p>
            <a:pPr algn="just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607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Let’s review the main concepts:</a:t>
            </a:r>
          </a:p>
          <a:p>
            <a:r>
              <a:rPr lang="en-US" dirty="0" smtClean="0"/>
              <a:t>Statistics</a:t>
            </a:r>
          </a:p>
          <a:p>
            <a:pPr lvl="1"/>
            <a:r>
              <a:rPr lang="en-US" dirty="0" smtClean="0"/>
              <a:t>Descriptive and Inferential</a:t>
            </a:r>
          </a:p>
          <a:p>
            <a:r>
              <a:rPr lang="en-US" dirty="0" smtClean="0"/>
              <a:t>Population and sample</a:t>
            </a:r>
          </a:p>
          <a:p>
            <a:r>
              <a:rPr lang="en-US" dirty="0" smtClean="0"/>
              <a:t>Variable types</a:t>
            </a:r>
          </a:p>
          <a:p>
            <a:pPr lvl="1"/>
            <a:r>
              <a:rPr lang="en-US" dirty="0" smtClean="0"/>
              <a:t>Qualitative and Quantitative</a:t>
            </a:r>
          </a:p>
          <a:p>
            <a:r>
              <a:rPr lang="en-US" dirty="0" smtClean="0"/>
              <a:t>Scale of measurement</a:t>
            </a:r>
          </a:p>
          <a:p>
            <a:pPr lvl="1"/>
            <a:r>
              <a:rPr lang="en-US" dirty="0" smtClean="0"/>
              <a:t>Nominal</a:t>
            </a:r>
          </a:p>
          <a:p>
            <a:pPr lvl="1"/>
            <a:r>
              <a:rPr lang="en-US" dirty="0" smtClean="0"/>
              <a:t>Ordinal</a:t>
            </a:r>
          </a:p>
          <a:p>
            <a:pPr lvl="1"/>
            <a:r>
              <a:rPr lang="en-US" dirty="0" smtClean="0"/>
              <a:t>Interval</a:t>
            </a:r>
          </a:p>
          <a:p>
            <a:pPr lvl="1"/>
            <a:r>
              <a:rPr lang="en-US" dirty="0" smtClean="0"/>
              <a:t>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85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next lecture, we will study:</a:t>
            </a:r>
          </a:p>
          <a:p>
            <a:r>
              <a:rPr lang="en-US" b="1" dirty="0" smtClean="0"/>
              <a:t>Data Types</a:t>
            </a:r>
          </a:p>
          <a:p>
            <a:pPr lvl="1"/>
            <a:r>
              <a:rPr lang="en-US" b="1" dirty="0" smtClean="0"/>
              <a:t>Primary Data</a:t>
            </a:r>
          </a:p>
          <a:p>
            <a:pPr lvl="1"/>
            <a:r>
              <a:rPr lang="en-US" b="1" dirty="0" smtClean="0"/>
              <a:t>Secondary Data</a:t>
            </a:r>
          </a:p>
          <a:p>
            <a:r>
              <a:rPr lang="en-US" b="1" dirty="0" smtClean="0"/>
              <a:t>Concept of Sampling</a:t>
            </a:r>
          </a:p>
          <a:p>
            <a:r>
              <a:rPr lang="en-US" b="1" dirty="0" smtClean="0"/>
              <a:t>Sampling methods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Random Sampling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Non-random Sampling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Cluster Sampling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Stratified Sampling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Sample of Convenience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948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1795</Words>
  <Application>Microsoft Office PowerPoint</Application>
  <PresentationFormat>On-screen Show (4:3)</PresentationFormat>
  <Paragraphs>388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Custom Design</vt:lpstr>
      <vt:lpstr>Equity</vt:lpstr>
      <vt:lpstr>Drawing</vt:lpstr>
      <vt:lpstr>MTH 161: Introduction To Statistics</vt:lpstr>
      <vt:lpstr>Objectives</vt:lpstr>
      <vt:lpstr>Objectives</vt:lpstr>
      <vt:lpstr>History of Statistics</vt:lpstr>
      <vt:lpstr>What is Statistics?</vt:lpstr>
      <vt:lpstr>Importance in Daily Life</vt:lpstr>
      <vt:lpstr>Applications of Statistics in Other Fields</vt:lpstr>
      <vt:lpstr>Some Basic Concepts</vt:lpstr>
      <vt:lpstr>Population</vt:lpstr>
      <vt:lpstr>Types Of Population</vt:lpstr>
      <vt:lpstr>Types Of Population</vt:lpstr>
      <vt:lpstr>Sample</vt:lpstr>
      <vt:lpstr>Parameter and Statistic</vt:lpstr>
      <vt:lpstr>An Example</vt:lpstr>
      <vt:lpstr>Parameter and Statistic</vt:lpstr>
      <vt:lpstr>Branches of Statistics</vt:lpstr>
      <vt:lpstr>Descriptive Statistics</vt:lpstr>
      <vt:lpstr>Inferential Statistics</vt:lpstr>
      <vt:lpstr>Variable</vt:lpstr>
      <vt:lpstr>Data</vt:lpstr>
      <vt:lpstr>Examples</vt:lpstr>
      <vt:lpstr>How many variables have you measured?</vt:lpstr>
      <vt:lpstr>Types of Variables</vt:lpstr>
      <vt:lpstr>Qualitative variables</vt:lpstr>
      <vt:lpstr>Quantitative variables</vt:lpstr>
      <vt:lpstr>Types of Qualitative variables</vt:lpstr>
      <vt:lpstr>Nominal Variables</vt:lpstr>
      <vt:lpstr>Ordinal Variable</vt:lpstr>
      <vt:lpstr>Types of Quantitative variables</vt:lpstr>
      <vt:lpstr>Discrete Variables</vt:lpstr>
      <vt:lpstr>Continuous Variable</vt:lpstr>
      <vt:lpstr>Measurement Scales</vt:lpstr>
      <vt:lpstr>Nominal Scale</vt:lpstr>
      <vt:lpstr>Ordinal Scale</vt:lpstr>
      <vt:lpstr>Interval Scale</vt:lpstr>
      <vt:lpstr>Ratio Scale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107</cp:revision>
  <dcterms:created xsi:type="dcterms:W3CDTF">2006-08-16T00:00:00Z</dcterms:created>
  <dcterms:modified xsi:type="dcterms:W3CDTF">2013-03-20T07:12:54Z</dcterms:modified>
</cp:coreProperties>
</file>