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89" r:id="rId3"/>
    <p:sldId id="290" r:id="rId4"/>
    <p:sldId id="259" r:id="rId5"/>
    <p:sldId id="310" r:id="rId6"/>
    <p:sldId id="260" r:id="rId7"/>
    <p:sldId id="311" r:id="rId8"/>
    <p:sldId id="261" r:id="rId9"/>
    <p:sldId id="262" r:id="rId10"/>
    <p:sldId id="316" r:id="rId11"/>
    <p:sldId id="308" r:id="rId12"/>
    <p:sldId id="302" r:id="rId13"/>
    <p:sldId id="263" r:id="rId14"/>
    <p:sldId id="264" r:id="rId15"/>
    <p:sldId id="265" r:id="rId16"/>
    <p:sldId id="317" r:id="rId17"/>
    <p:sldId id="332" r:id="rId18"/>
    <p:sldId id="266" r:id="rId19"/>
    <p:sldId id="303" r:id="rId20"/>
    <p:sldId id="318" r:id="rId21"/>
    <p:sldId id="319" r:id="rId22"/>
    <p:sldId id="304" r:id="rId23"/>
    <p:sldId id="320" r:id="rId24"/>
    <p:sldId id="321" r:id="rId25"/>
    <p:sldId id="322" r:id="rId26"/>
    <p:sldId id="291" r:id="rId27"/>
    <p:sldId id="298" r:id="rId28"/>
    <p:sldId id="313" r:id="rId29"/>
    <p:sldId id="314" r:id="rId30"/>
    <p:sldId id="323" r:id="rId31"/>
    <p:sldId id="324" r:id="rId32"/>
    <p:sldId id="325" r:id="rId33"/>
    <p:sldId id="326" r:id="rId34"/>
    <p:sldId id="315" r:id="rId35"/>
    <p:sldId id="327" r:id="rId36"/>
    <p:sldId id="328" r:id="rId37"/>
    <p:sldId id="329" r:id="rId38"/>
    <p:sldId id="330" r:id="rId39"/>
    <p:sldId id="333" r:id="rId40"/>
  </p:sldIdLst>
  <p:sldSz cx="9144000" cy="6858000" type="screen4x3"/>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9</a:t>
            </a:r>
            <a:endParaRPr lang="en-US" dirty="0"/>
          </a:p>
        </p:txBody>
      </p:sp>
      <p:sp>
        <p:nvSpPr>
          <p:cNvPr id="3" name="Subtitle 2"/>
          <p:cNvSpPr>
            <a:spLocks noGrp="1"/>
          </p:cNvSpPr>
          <p:nvPr>
            <p:ph type="subTitle" idx="1"/>
          </p:nvPr>
        </p:nvSpPr>
        <p:spPr/>
        <p:txBody>
          <a:bodyPr/>
          <a:lstStyle/>
          <a:p>
            <a:r>
              <a:rPr lang="en-US" dirty="0" smtClean="0">
                <a:solidFill>
                  <a:schemeClr val="tx2"/>
                </a:solidFill>
              </a:rPr>
              <a:t>Solutions to Transportation Models</a:t>
            </a:r>
          </a:p>
          <a:p>
            <a:r>
              <a:rPr lang="en-US" dirty="0" smtClean="0">
                <a:solidFill>
                  <a:schemeClr val="tx2"/>
                </a:solidFill>
              </a:rPr>
              <a:t>The Stepping </a:t>
            </a:r>
            <a:r>
              <a:rPr lang="en-US" dirty="0" smtClean="0">
                <a:solidFill>
                  <a:schemeClr val="tx2"/>
                </a:solidFill>
              </a:rPr>
              <a:t>Stone Algorithm</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12.1 and part of 12.2</a:t>
            </a:r>
          </a:p>
          <a:p>
            <a:r>
              <a:rPr lang="en-US" dirty="0" smtClean="0"/>
              <a:t>General Form and Assumptions of Transportation Model</a:t>
            </a:r>
          </a:p>
          <a:p>
            <a:r>
              <a:rPr lang="en-US" dirty="0" smtClean="0"/>
              <a:t>Solutions to Transportation Model</a:t>
            </a:r>
          </a:p>
          <a:p>
            <a:r>
              <a:rPr lang="en-US" dirty="0" smtClean="0"/>
              <a:t>Northwest Corner Method for Initial Solution</a:t>
            </a:r>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finish the rest of Sec 12.2:</a:t>
            </a:r>
          </a:p>
          <a:p>
            <a:r>
              <a:rPr lang="en-US" dirty="0" smtClean="0"/>
              <a:t>Solutions to Transportation Model</a:t>
            </a:r>
          </a:p>
          <a:p>
            <a:pPr>
              <a:buNone/>
            </a:pPr>
            <a:endParaRPr lang="en-US" dirty="0" smtClean="0"/>
          </a:p>
          <a:p>
            <a:r>
              <a:rPr lang="en-US" dirty="0" smtClean="0"/>
              <a:t>The Stepping </a:t>
            </a:r>
            <a:r>
              <a:rPr lang="en-US" dirty="0" smtClean="0"/>
              <a:t>Stone Algorithm</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normAutofit/>
          </a:bodyPr>
          <a:lstStyle/>
          <a:p>
            <a:pPr marL="0" indent="0" algn="just">
              <a:buNone/>
            </a:pPr>
            <a:r>
              <a:rPr lang="en-GB" dirty="0" smtClean="0"/>
              <a:t>The initial solution generated in the following table, the stepping stone algorithm performs a marginal analysis which examines the effects of changing the given solution. Specifically, the marginal effects of introducing a unit of a </a:t>
            </a:r>
            <a:r>
              <a:rPr lang="en-GB" dirty="0" smtClean="0"/>
              <a:t>non-basic </a:t>
            </a:r>
            <a:r>
              <a:rPr lang="en-GB" dirty="0" smtClean="0"/>
              <a:t>variable are examined, as was the case with the simplex method.</a:t>
            </a:r>
          </a:p>
        </p:txBody>
      </p:sp>
      <p:sp>
        <p:nvSpPr>
          <p:cNvPr id="4"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The Stepping </a:t>
            </a:r>
            <a:r>
              <a:rPr lang="en-US" u="sng" dirty="0" smtClean="0">
                <a:solidFill>
                  <a:schemeClr val="tx2"/>
                </a:solidFill>
                <a:latin typeface="+mn-lt"/>
              </a:rPr>
              <a:t>Stone Algorithm</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nvGraphicFramePr>
        <p:xfrm>
          <a:off x="762000" y="1219200"/>
          <a:ext cx="7620000" cy="3352802"/>
        </p:xfrm>
        <a:graphic>
          <a:graphicData uri="http://schemas.openxmlformats.org/drawingml/2006/table">
            <a:tbl>
              <a:tblPr firstRow="1" bandRow="1">
                <a:tableStyleId>{2D5ABB26-0587-4C30-8999-92F81FD0307C}</a:tableStyleId>
              </a:tblPr>
              <a:tblGrid>
                <a:gridCol w="1270000"/>
                <a:gridCol w="1320800"/>
                <a:gridCol w="1219200"/>
                <a:gridCol w="1270000"/>
                <a:gridCol w="1092200"/>
                <a:gridCol w="1447800"/>
              </a:tblGrid>
              <a:tr h="749030">
                <a:tc>
                  <a:txBody>
                    <a:bodyPr/>
                    <a:lstStyle/>
                    <a:p>
                      <a:r>
                        <a:rPr lang="en-US" b="1" dirty="0" smtClean="0"/>
                        <a:t>From </a:t>
                      </a:r>
                    </a:p>
                    <a:p>
                      <a:r>
                        <a:rPr lang="en-US" b="1" dirty="0" smtClean="0"/>
                        <a:t>Origin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To</a:t>
                      </a:r>
                    </a:p>
                    <a:p>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smtClean="0"/>
                    </a:p>
                    <a:p>
                      <a:r>
                        <a:rPr lang="en-US" b="1" dirty="0" smtClean="0"/>
                        <a:t>Quantity</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Unit</a:t>
                      </a:r>
                    </a:p>
                    <a:p>
                      <a:r>
                        <a:rPr lang="en-US" b="1" dirty="0" smtClean="0"/>
                        <a:t>Cost</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Total</a:t>
                      </a:r>
                      <a:r>
                        <a:rPr lang="en-US" b="1" baseline="0" dirty="0" smtClean="0"/>
                        <a:t> </a:t>
                      </a:r>
                    </a:p>
                    <a:p>
                      <a:r>
                        <a:rPr lang="en-US" b="1" baseline="0" dirty="0" smtClean="0"/>
                        <a:t>Cost</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3962">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55</a:t>
                      </a:r>
                      <a:endParaRPr lang="en-US" dirty="0"/>
                    </a:p>
                  </a:txBody>
                  <a:tcPr anchor="b">
                    <a:lnT w="12700" cap="flat" cmpd="sng" algn="ctr">
                      <a:solidFill>
                        <a:schemeClr val="tx1"/>
                      </a:solidFill>
                      <a:prstDash val="solid"/>
                      <a:round/>
                      <a:headEnd type="none" w="med" len="med"/>
                      <a:tailEnd type="none" w="med" len="med"/>
                    </a:lnT>
                  </a:tcPr>
                </a:tc>
                <a:tc>
                  <a:txBody>
                    <a:bodyPr/>
                    <a:lstStyle/>
                    <a:p>
                      <a:pPr algn="ctr"/>
                      <a:r>
                        <a:rPr lang="en-US" dirty="0" smtClean="0"/>
                        <a:t>X</a:t>
                      </a:r>
                      <a:endParaRPr lang="en-US" dirty="0"/>
                    </a:p>
                  </a:txBody>
                  <a:tcPr anchor="b">
                    <a:lnT w="12700" cap="flat" cmpd="sng" algn="ctr">
                      <a:solidFill>
                        <a:schemeClr val="tx1"/>
                      </a:solidFill>
                      <a:prstDash val="solid"/>
                      <a:round/>
                      <a:headEnd type="none" w="med" len="med"/>
                      <a:tailEnd type="none" w="med" len="med"/>
                    </a:lnT>
                  </a:tcPr>
                </a:tc>
                <a:tc>
                  <a:txBody>
                    <a:bodyPr/>
                    <a:lstStyle/>
                    <a:p>
                      <a:pPr algn="r"/>
                      <a:r>
                        <a:rPr lang="en-US" dirty="0" smtClean="0"/>
                        <a:t>$  5.00</a:t>
                      </a:r>
                      <a:endParaRPr lang="en-US" dirty="0"/>
                    </a:p>
                  </a:txBody>
                  <a:tcPr anchor="b">
                    <a:lnT w="12700" cap="flat" cmpd="sng" algn="ctr">
                      <a:solidFill>
                        <a:schemeClr val="tx1"/>
                      </a:solidFill>
                      <a:prstDash val="solid"/>
                      <a:round/>
                      <a:headEnd type="none" w="med" len="med"/>
                      <a:tailEnd type="none" w="med" len="med"/>
                    </a:lnT>
                  </a:tcPr>
                </a:tc>
                <a:tc>
                  <a:txBody>
                    <a:bodyPr/>
                    <a:lstStyle/>
                    <a:p>
                      <a:pPr algn="r"/>
                      <a:r>
                        <a:rPr lang="en-US" dirty="0" smtClean="0"/>
                        <a:t>$ 275.00</a:t>
                      </a:r>
                      <a:endParaRPr lang="en-US" dirty="0"/>
                    </a:p>
                  </a:txBody>
                  <a:tcPr anchor="b">
                    <a:lnT w="12700" cap="flat" cmpd="sng" algn="ctr">
                      <a:solidFill>
                        <a:schemeClr val="tx1"/>
                      </a:solidFill>
                      <a:prstDash val="solid"/>
                      <a:round/>
                      <a:headEnd type="none" w="med" len="med"/>
                      <a:tailEnd type="none" w="med" len="med"/>
                    </a:lnT>
                  </a:tcPr>
                </a:tc>
              </a:tr>
              <a:tr h="433962">
                <a:tc>
                  <a:txBody>
                    <a:bodyPr/>
                    <a:lstStyle/>
                    <a:p>
                      <a:r>
                        <a:rPr lang="en-US" dirty="0" smtClean="0"/>
                        <a:t>2</a:t>
                      </a:r>
                      <a:endParaRPr lang="en-US" dirty="0"/>
                    </a:p>
                  </a:txBody>
                  <a:tcPr anchor="b"/>
                </a:tc>
                <a:tc>
                  <a:txBody>
                    <a:bodyPr/>
                    <a:lstStyle/>
                    <a:p>
                      <a:r>
                        <a:rPr lang="en-US" dirty="0" smtClean="0"/>
                        <a:t>1</a:t>
                      </a:r>
                      <a:endParaRPr lang="en-US" dirty="0"/>
                    </a:p>
                  </a:txBody>
                  <a:tcPr anchor="b"/>
                </a:tc>
                <a:tc>
                  <a:txBody>
                    <a:bodyPr/>
                    <a:lstStyle/>
                    <a:p>
                      <a:r>
                        <a:rPr lang="en-US" dirty="0" smtClean="0"/>
                        <a:t>15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20.00</a:t>
                      </a:r>
                      <a:endParaRPr lang="en-US" dirty="0"/>
                    </a:p>
                  </a:txBody>
                  <a:tcPr anchor="b"/>
                </a:tc>
                <a:tc>
                  <a:txBody>
                    <a:bodyPr/>
                    <a:lstStyle/>
                    <a:p>
                      <a:pPr algn="r"/>
                      <a:r>
                        <a:rPr lang="en-US" dirty="0" smtClean="0"/>
                        <a:t>300.00</a:t>
                      </a:r>
                      <a:endParaRPr lang="en-US" dirty="0"/>
                    </a:p>
                  </a:txBody>
                  <a:tcPr anchor="b"/>
                </a:tc>
              </a:tr>
              <a:tr h="433962">
                <a:tc>
                  <a:txBody>
                    <a:bodyPr/>
                    <a:lstStyle/>
                    <a:p>
                      <a:r>
                        <a:rPr lang="en-US" dirty="0" smtClean="0"/>
                        <a:t>2</a:t>
                      </a:r>
                      <a:endParaRPr lang="en-US" dirty="0"/>
                    </a:p>
                  </a:txBody>
                  <a:tcPr anchor="b"/>
                </a:tc>
                <a:tc>
                  <a:txBody>
                    <a:bodyPr/>
                    <a:lstStyle/>
                    <a:p>
                      <a:r>
                        <a:rPr lang="en-US" dirty="0" smtClean="0"/>
                        <a:t>2</a:t>
                      </a:r>
                      <a:endParaRPr lang="en-US" dirty="0"/>
                    </a:p>
                  </a:txBody>
                  <a:tcPr anchor="b"/>
                </a:tc>
                <a:tc>
                  <a:txBody>
                    <a:bodyPr/>
                    <a:lstStyle/>
                    <a:p>
                      <a:r>
                        <a:rPr lang="en-US" dirty="0" smtClean="0"/>
                        <a:t>65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30.00</a:t>
                      </a:r>
                      <a:endParaRPr lang="en-US" dirty="0"/>
                    </a:p>
                  </a:txBody>
                  <a:tcPr anchor="b"/>
                </a:tc>
                <a:tc>
                  <a:txBody>
                    <a:bodyPr/>
                    <a:lstStyle/>
                    <a:p>
                      <a:pPr algn="r"/>
                      <a:r>
                        <a:rPr lang="en-US" dirty="0" smtClean="0"/>
                        <a:t>1,950.00</a:t>
                      </a:r>
                      <a:endParaRPr lang="en-US" dirty="0"/>
                    </a:p>
                  </a:txBody>
                  <a:tcPr anchor="b"/>
                </a:tc>
              </a:tr>
              <a:tr h="433962">
                <a:tc>
                  <a:txBody>
                    <a:bodyPr/>
                    <a:lstStyle/>
                    <a:p>
                      <a:r>
                        <a:rPr lang="en-US" dirty="0" smtClean="0"/>
                        <a:t>3</a:t>
                      </a:r>
                      <a:endParaRPr lang="en-US" dirty="0"/>
                    </a:p>
                  </a:txBody>
                  <a:tcPr anchor="b"/>
                </a:tc>
                <a:tc>
                  <a:txBody>
                    <a:bodyPr/>
                    <a:lstStyle/>
                    <a:p>
                      <a:r>
                        <a:rPr lang="en-US" dirty="0" smtClean="0"/>
                        <a:t>2</a:t>
                      </a:r>
                      <a:endParaRPr lang="en-US" dirty="0"/>
                    </a:p>
                  </a:txBody>
                  <a:tcPr anchor="b"/>
                </a:tc>
                <a:tc>
                  <a:txBody>
                    <a:bodyPr/>
                    <a:lstStyle/>
                    <a:p>
                      <a:r>
                        <a:rPr lang="en-US" dirty="0" smtClean="0"/>
                        <a:t>35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20.00</a:t>
                      </a:r>
                      <a:endParaRPr lang="en-US" dirty="0"/>
                    </a:p>
                  </a:txBody>
                  <a:tcPr anchor="b"/>
                </a:tc>
                <a:tc>
                  <a:txBody>
                    <a:bodyPr/>
                    <a:lstStyle/>
                    <a:p>
                      <a:pPr algn="r"/>
                      <a:r>
                        <a:rPr lang="en-US" dirty="0" smtClean="0"/>
                        <a:t>700.00</a:t>
                      </a:r>
                      <a:endParaRPr lang="en-US" dirty="0"/>
                    </a:p>
                  </a:txBody>
                  <a:tcPr anchor="b"/>
                </a:tc>
              </a:tr>
              <a:tr h="433962">
                <a:tc>
                  <a:txBody>
                    <a:bodyPr/>
                    <a:lstStyle/>
                    <a:p>
                      <a:r>
                        <a:rPr lang="en-US" dirty="0" smtClean="0"/>
                        <a:t>3</a:t>
                      </a:r>
                      <a:endParaRPr lang="en-US" dirty="0"/>
                    </a:p>
                  </a:txBody>
                  <a:tcPr anchor="b"/>
                </a:tc>
                <a:tc>
                  <a:txBody>
                    <a:bodyPr/>
                    <a:lstStyle/>
                    <a:p>
                      <a:r>
                        <a:rPr lang="en-US" dirty="0" smtClean="0"/>
                        <a:t>3</a:t>
                      </a:r>
                      <a:endParaRPr lang="en-US" dirty="0"/>
                    </a:p>
                  </a:txBody>
                  <a:tcPr anchor="b"/>
                </a:tc>
                <a:tc>
                  <a:txBody>
                    <a:bodyPr/>
                    <a:lstStyle/>
                    <a:p>
                      <a:r>
                        <a:rPr lang="en-US" dirty="0" smtClean="0"/>
                        <a:t>40</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30.00</a:t>
                      </a:r>
                      <a:endParaRPr lang="en-US" dirty="0"/>
                    </a:p>
                  </a:txBody>
                  <a:tcPr anchor="b"/>
                </a:tc>
                <a:tc>
                  <a:txBody>
                    <a:bodyPr/>
                    <a:lstStyle/>
                    <a:p>
                      <a:pPr algn="r"/>
                      <a:r>
                        <a:rPr lang="en-US" dirty="0" smtClean="0"/>
                        <a:t>1,200.00</a:t>
                      </a:r>
                      <a:endParaRPr lang="en-US" dirty="0"/>
                    </a:p>
                  </a:txBody>
                  <a:tcPr anchor="b">
                    <a:lnB w="12700" cap="flat" cmpd="sng" algn="ctr">
                      <a:solidFill>
                        <a:schemeClr val="tx1"/>
                      </a:solidFill>
                      <a:prstDash val="solid"/>
                      <a:round/>
                      <a:headEnd type="none" w="med" len="med"/>
                      <a:tailEnd type="none" w="med" len="med"/>
                    </a:lnB>
                  </a:tcPr>
                </a:tc>
              </a:tr>
              <a:tr h="433962">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pPr algn="r"/>
                      <a:endParaRPr lang="en-US" dirty="0"/>
                    </a:p>
                  </a:txBody>
                  <a:tcPr anchor="b">
                    <a:lnB w="38100" cap="flat" cmpd="sng" algn="ctr">
                      <a:solidFill>
                        <a:schemeClr val="tx1"/>
                      </a:solidFill>
                      <a:prstDash val="solid"/>
                      <a:round/>
                      <a:headEnd type="none" w="med" len="med"/>
                      <a:tailEnd type="none" w="med" len="med"/>
                    </a:lnB>
                  </a:tcPr>
                </a:tc>
                <a:tc>
                  <a:txBody>
                    <a:bodyPr/>
                    <a:lstStyle/>
                    <a:p>
                      <a:pPr algn="r"/>
                      <a:r>
                        <a:rPr lang="en-US" dirty="0" smtClean="0"/>
                        <a:t>$ 4,425.00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9" name="Content Placeholder 2"/>
          <p:cNvSpPr>
            <a:spLocks noGrp="1"/>
          </p:cNvSpPr>
          <p:nvPr>
            <p:ph idx="1"/>
          </p:nvPr>
        </p:nvSpPr>
        <p:spPr>
          <a:xfrm>
            <a:off x="457200" y="762000"/>
            <a:ext cx="8229600" cy="5181600"/>
          </a:xfrm>
        </p:spPr>
        <p:txBody>
          <a:bodyPr>
            <a:normAutofit/>
          </a:bodyPr>
          <a:lstStyle/>
          <a:p>
            <a:pPr marL="0" indent="0" algn="just">
              <a:buNone/>
            </a:pPr>
            <a:r>
              <a:rPr lang="en-US" b="1" dirty="0" smtClean="0"/>
              <a:t>Step 1: Determine the </a:t>
            </a:r>
            <a:r>
              <a:rPr lang="en-US" b="1" i="1" dirty="0" smtClean="0"/>
              <a:t>improvement index</a:t>
            </a:r>
            <a:r>
              <a:rPr lang="en-US" b="1" dirty="0" smtClean="0"/>
              <a:t> for each non-basic variable (cell).</a:t>
            </a:r>
            <a:r>
              <a:rPr lang="en-US" dirty="0" smtClean="0"/>
              <a:t> As we examine the effects of introducing one unit of a non-basic variable, we focus upon two marginal effects: (1) What adjustments must be made to the values of the current basic variables (in order to continue satisfying all supply and demand constraints)? (2) What is the resulting change in the value of the objective function?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229600" cy="1143000"/>
          </a:xfrm>
        </p:spPr>
        <p:txBody>
          <a:bodyPr>
            <a:normAutofit fontScale="90000"/>
          </a:bodyPr>
          <a:lstStyle/>
          <a:p>
            <a:r>
              <a:rPr lang="en-US" sz="4000" dirty="0" smtClean="0"/>
              <a:t>Closed Path and Adjustments for Cell (1, 2)</a:t>
            </a:r>
            <a:endParaRPr lang="en-US" dirty="0"/>
          </a:p>
        </p:txBody>
      </p:sp>
      <p:graphicFrame>
        <p:nvGraphicFramePr>
          <p:cNvPr id="11" name="Content Placeholder 3"/>
          <p:cNvGraphicFramePr>
            <a:graphicFrameLocks noGrp="1"/>
          </p:cNvGraphicFramePr>
          <p:nvPr>
            <p:ph idx="1"/>
          </p:nvPr>
        </p:nvGraphicFramePr>
        <p:xfrm>
          <a:off x="457200" y="1752600"/>
          <a:ext cx="8229600" cy="411480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r>
                        <a:rPr lang="en-US" baseline="0"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12" name="Oval 11"/>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3"/>
          <p:cNvSpPr>
            <a:spLocks noGrp="1"/>
          </p:cNvSpPr>
          <p:nvPr>
            <p:ph idx="1"/>
          </p:nvPr>
        </p:nvSpPr>
        <p:spPr>
          <a:xfrm>
            <a:off x="457200" y="457200"/>
            <a:ext cx="8382000" cy="5943600"/>
          </a:xfrm>
        </p:spPr>
        <p:txBody>
          <a:bodyPr>
            <a:normAutofit/>
          </a:bodyPr>
          <a:lstStyle/>
          <a:p>
            <a:pPr marL="0" indent="0" algn="just">
              <a:buNone/>
            </a:pPr>
            <a:r>
              <a:rPr lang="en-US" dirty="0" smtClean="0"/>
              <a:t>	To illustrate, focus upon the above table. Cell (1,2) has no allocation in the initial solution and is a </a:t>
            </a:r>
            <a:r>
              <a:rPr lang="en-US" dirty="0" err="1" smtClean="0"/>
              <a:t>nonbasic</a:t>
            </a:r>
            <a:r>
              <a:rPr lang="en-US" dirty="0" smtClean="0"/>
              <a:t> cell. The question we want to ask is what trade-offs (or adjustments) with the existing basic variables would be required if 1 unit is shipped from origin 1 to destination 2?</a:t>
            </a:r>
          </a:p>
          <a:p>
            <a:pPr marL="0" indent="0" algn="just">
              <a:buNone/>
            </a:pPr>
            <a:r>
              <a:rPr lang="en-US" dirty="0" smtClean="0"/>
              <a:t>	Summarizing, to compensate for adding a unit to cell (2, 2), shipments in cell (1, 1) must be decreased by 1 unit, shipments in cell (2, 1) must be increased by 1 unit, and shipments in cell (2,2) must be decreased by 1 unit.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457200"/>
            <a:ext cx="8382000" cy="5943600"/>
          </a:xfrm>
        </p:spPr>
        <p:txBody>
          <a:bodyPr>
            <a:normAutofit/>
          </a:bodyPr>
          <a:lstStyle/>
          <a:p>
            <a:pPr marL="0" indent="0" algn="just">
              <a:buNone/>
            </a:pPr>
            <a:r>
              <a:rPr lang="en-US" dirty="0" smtClean="0"/>
              <a:t>	The next question is, What is the marginal effect on the value of the objective function? For each cell (</a:t>
            </a:r>
            <a:r>
              <a:rPr lang="en-US" i="1" dirty="0" err="1" smtClean="0"/>
              <a:t>i</a:t>
            </a:r>
            <a:r>
              <a:rPr lang="en-US" i="1" dirty="0" smtClean="0"/>
              <a:t>, j</a:t>
            </a:r>
            <a:r>
              <a:rPr lang="en-US" dirty="0" smtClean="0"/>
              <a:t>) receiving an increased allocation of 1 unit, costs increase by the corresponding cost coefficient (</a:t>
            </a:r>
            <a:r>
              <a:rPr lang="en-US" i="1" dirty="0" err="1" smtClean="0"/>
              <a:t>c</a:t>
            </a:r>
            <a:r>
              <a:rPr lang="en-US" i="1" baseline="-25000" dirty="0" err="1" smtClean="0"/>
              <a:t>ij</a:t>
            </a:r>
            <a:r>
              <a:rPr lang="en-US" dirty="0" smtClean="0"/>
              <a:t>). Similarly, costs decrease by the value of the cost coefficient wherever allocations have been reduced by 1 unit. These effects are summarized in the following table.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914400" y="609600"/>
          <a:ext cx="7315200" cy="4572001"/>
        </p:xfrm>
        <a:graphic>
          <a:graphicData uri="http://schemas.openxmlformats.org/drawingml/2006/table">
            <a:tbl>
              <a:tblPr firstRow="1" bandRow="1">
                <a:tableStyleId>{2D5ABB26-0587-4C30-8999-92F81FD0307C}</a:tableStyleId>
              </a:tblPr>
              <a:tblGrid>
                <a:gridCol w="1911927"/>
                <a:gridCol w="1828800"/>
                <a:gridCol w="3574473"/>
              </a:tblGrid>
              <a:tr h="1226468">
                <a:tc gridSpan="3">
                  <a:txBody>
                    <a:bodyPr/>
                    <a:lstStyle/>
                    <a:p>
                      <a:r>
                        <a:rPr lang="en-US" b="1" dirty="0" smtClean="0"/>
                        <a:t>Marginal Effects on Value</a:t>
                      </a:r>
                      <a:r>
                        <a:rPr lang="en-US" b="1" baseline="0" dirty="0" smtClean="0"/>
                        <a:t> of</a:t>
                      </a:r>
                    </a:p>
                    <a:p>
                      <a:r>
                        <a:rPr lang="en-US" b="1" baseline="0" dirty="0" smtClean="0"/>
                        <a:t>Objective Function from Introducing</a:t>
                      </a:r>
                    </a:p>
                    <a:p>
                      <a:r>
                        <a:rPr lang="en-US" b="1" baseline="0" dirty="0" smtClean="0"/>
                        <a:t>One Unit in Cell (1, 2)</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Cell</a:t>
                      </a:r>
                    </a:p>
                    <a:p>
                      <a:r>
                        <a:rPr lang="en-US" b="1" dirty="0" smtClean="0"/>
                        <a:t>Adjusted</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Adjustment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Change in</a:t>
                      </a:r>
                    </a:p>
                    <a:p>
                      <a:r>
                        <a:rPr lang="en-US" b="1" dirty="0" smtClean="0"/>
                        <a:t>Cost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(1, 2)</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(1, 1)</a:t>
                      </a:r>
                      <a:endParaRPr lang="en-US" dirty="0"/>
                    </a:p>
                  </a:txBody>
                  <a:tcPr/>
                </a:tc>
                <a:tc>
                  <a:txBody>
                    <a:bodyPr/>
                    <a:lstStyle/>
                    <a:p>
                      <a:r>
                        <a:rPr lang="en-US" dirty="0" smtClean="0"/>
                        <a:t>– 1</a:t>
                      </a:r>
                      <a:endParaRPr lang="en-US" dirty="0"/>
                    </a:p>
                  </a:txBody>
                  <a:tcPr/>
                </a:tc>
                <a:tc>
                  <a:txBody>
                    <a:bodyPr/>
                    <a:lstStyle/>
                    <a:p>
                      <a:r>
                        <a:rPr lang="en-US" dirty="0" smtClean="0"/>
                        <a:t>–     5.00</a:t>
                      </a:r>
                      <a:endParaRPr lang="en-US" i="1" dirty="0"/>
                    </a:p>
                  </a:txBody>
                  <a:tcPr/>
                </a:tc>
              </a:tr>
              <a:tr h="497401">
                <a:tc>
                  <a:txBody>
                    <a:bodyPr/>
                    <a:lstStyle/>
                    <a:p>
                      <a:r>
                        <a:rPr lang="en-US" dirty="0" smtClean="0"/>
                        <a:t>(2, 1)</a:t>
                      </a:r>
                      <a:endParaRPr lang="en-US" dirty="0"/>
                    </a:p>
                  </a:txBody>
                  <a:tcPr/>
                </a:tc>
                <a:tc>
                  <a:txBody>
                    <a:bodyPr/>
                    <a:lstStyle/>
                    <a:p>
                      <a:r>
                        <a:rPr lang="en-US" dirty="0" smtClean="0"/>
                        <a:t>+</a:t>
                      </a:r>
                      <a:r>
                        <a:rPr lang="en-US" baseline="0" dirty="0" smtClean="0"/>
                        <a:t> 1</a:t>
                      </a:r>
                      <a:endParaRPr lang="en-US" dirty="0"/>
                    </a:p>
                  </a:txBody>
                  <a:tcPr/>
                </a:tc>
                <a:tc>
                  <a:txBody>
                    <a:bodyPr/>
                    <a:lstStyle/>
                    <a:p>
                      <a:r>
                        <a:rPr lang="en-US" i="0" dirty="0" smtClean="0"/>
                        <a:t>+</a:t>
                      </a:r>
                      <a:r>
                        <a:rPr lang="en-US" i="0" baseline="0" dirty="0" smtClean="0"/>
                        <a:t>   20.00</a:t>
                      </a:r>
                      <a:endParaRPr lang="en-US" i="0" dirty="0"/>
                    </a:p>
                  </a:txBody>
                  <a:tcPr/>
                </a:tc>
              </a:tr>
              <a:tr h="497401">
                <a:tc>
                  <a:txBody>
                    <a:bodyPr/>
                    <a:lstStyle/>
                    <a:p>
                      <a:r>
                        <a:rPr lang="en-US" dirty="0" smtClean="0"/>
                        <a:t>(2, 2)</a:t>
                      </a:r>
                      <a:endParaRPr lang="en-US" dirty="0"/>
                    </a:p>
                  </a:txBody>
                  <a:tcPr/>
                </a:tc>
                <a:tc>
                  <a:txBody>
                    <a:bodyPr/>
                    <a:lstStyle/>
                    <a:p>
                      <a:r>
                        <a:rPr lang="en-US" dirty="0" smtClean="0"/>
                        <a:t>–</a:t>
                      </a:r>
                      <a:r>
                        <a:rPr lang="en-US" baseline="0" dirty="0" smtClean="0"/>
                        <a:t> 1</a:t>
                      </a:r>
                      <a:endParaRPr lang="en-US" i="1" dirty="0"/>
                    </a:p>
                  </a:txBody>
                  <a:tcPr/>
                </a:tc>
                <a:tc>
                  <a:txBody>
                    <a:bodyPr/>
                    <a:lstStyle/>
                    <a:p>
                      <a:r>
                        <a:rPr lang="en-US" i="0" dirty="0" smtClean="0"/>
                        <a:t>–</a:t>
                      </a:r>
                      <a:r>
                        <a:rPr lang="en-US" i="0" baseline="0" dirty="0" smtClean="0"/>
                        <a:t> 30.00</a:t>
                      </a:r>
                      <a:endParaRPr lang="en-US" i="0" dirty="0"/>
                    </a:p>
                  </a:txBody>
                  <a:tcPr/>
                </a:tc>
              </a:tr>
              <a:tr h="497401">
                <a:tc>
                  <a:txBody>
                    <a:bodyPr/>
                    <a:lstStyle/>
                    <a:p>
                      <a:r>
                        <a:rPr lang="en-US" dirty="0" smtClean="0"/>
                        <a:t>Net</a:t>
                      </a:r>
                      <a:r>
                        <a:rPr lang="en-US" baseline="0" dirty="0" smtClean="0"/>
                        <a:t> Change</a:t>
                      </a:r>
                      <a:endParaRPr lang="en-US" dirty="0"/>
                    </a:p>
                  </a:txBody>
                  <a:tcPr>
                    <a:lnB w="38100" cap="flat" cmpd="sng" algn="ctr">
                      <a:solidFill>
                        <a:schemeClr val="tx1"/>
                      </a:solidFill>
                      <a:prstDash val="solid"/>
                      <a:round/>
                      <a:headEnd type="none" w="med" len="med"/>
                      <a:tailEnd type="none" w="med" len="med"/>
                    </a:lnB>
                  </a:tcPr>
                </a:tc>
                <a:tc>
                  <a:txBody>
                    <a:bodyPr/>
                    <a:lstStyle/>
                    <a:p>
                      <a:endParaRPr lang="en-US" i="1"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5.00  (Improvement index)</a:t>
                      </a:r>
                      <a:endParaRPr lang="en-US" i="0" dirty="0" smtClean="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609600"/>
            <a:ext cx="8229600" cy="5516563"/>
          </a:xfrm>
        </p:spPr>
        <p:txBody>
          <a:bodyPr/>
          <a:lstStyle/>
          <a:p>
            <a:pPr marL="0" indent="0">
              <a:buNone/>
            </a:pPr>
            <a:r>
              <a:rPr lang="en-US" dirty="0" smtClean="0"/>
              <a:t>	The net (marginal) effect associated with allocating 1 unit </a:t>
            </a:r>
            <a:r>
              <a:rPr lang="en-US" dirty="0" smtClean="0"/>
              <a:t>from </a:t>
            </a:r>
            <a:r>
              <a:rPr lang="en-US" dirty="0" smtClean="0"/>
              <a:t>origin 1 to destination 2 is to reduce total cost by $5.00. This marginal change in the objective function is called the </a:t>
            </a:r>
            <a:r>
              <a:rPr lang="en-US" b="1" dirty="0" smtClean="0"/>
              <a:t>improvement index</a:t>
            </a:r>
            <a:r>
              <a:rPr lang="en-US" dirty="0" smtClean="0"/>
              <a:t> for cell (1, 2)</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953000"/>
          </a:xfrm>
        </p:spPr>
        <p:txBody>
          <a:bodyPr>
            <a:normAutofit lnSpcReduction="10000"/>
          </a:bodyPr>
          <a:lstStyle/>
          <a:p>
            <a:pPr marL="0" indent="0" algn="just">
              <a:buNone/>
            </a:pPr>
            <a:r>
              <a:rPr lang="en-US" dirty="0" smtClean="0"/>
              <a:t>Trace a “closed path” which begins at the unoccupied cell of interest; moves alternately in horizontal and vertical directions, pivoting only on </a:t>
            </a:r>
            <a:r>
              <a:rPr lang="en-US" dirty="0" smtClean="0"/>
              <a:t>occupied </a:t>
            </a:r>
            <a:r>
              <a:rPr lang="en-US" dirty="0" smtClean="0"/>
              <a:t>cells, and terminates on the unoccupied cell. A +1 is assigned to the unoccupied cell (indicating an increase of 1 unit) and succeeding corner points on the path are alternately assigned –1 and +1 values. The pluses and minuses indicate the necessary adjustments for satisfying the row (supply) and column (demand) requirements.</a:t>
            </a:r>
            <a:endParaRPr lang="en-US" dirty="0"/>
          </a:p>
        </p:txBody>
      </p:sp>
      <p:sp>
        <p:nvSpPr>
          <p:cNvPr id="4" name="Content Placeholder 5"/>
          <p:cNvSpPr txBox="1">
            <a:spLocks/>
          </p:cNvSpPr>
          <p:nvPr/>
        </p:nvSpPr>
        <p:spPr>
          <a:xfrm>
            <a:off x="457200" y="609600"/>
            <a:ext cx="8229600" cy="6858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3200" b="1" dirty="0" smtClean="0">
                <a:solidFill>
                  <a:schemeClr val="tx2"/>
                </a:solidFill>
              </a:rPr>
              <a:t>CALCULATION OF IMPROVEMENT INDEX</a:t>
            </a:r>
            <a:endParaRPr kumimoji="0" lang="en-US" sz="3200" b="1"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685800"/>
            <a:ext cx="8229600" cy="5638800"/>
          </a:xfrm>
        </p:spPr>
        <p:txBody>
          <a:bodyPr>
            <a:normAutofit/>
          </a:bodyPr>
          <a:lstStyle/>
          <a:p>
            <a:pPr marL="0" indent="0" algn="just">
              <a:buNone/>
            </a:pPr>
            <a:r>
              <a:rPr lang="en-US" dirty="0" smtClean="0"/>
              <a:t>Note. The direction in which the path is traced is not important. Tracing clockwise or counter-clockwise results in the same path and identical adjustments.</a:t>
            </a:r>
          </a:p>
          <a:p>
            <a:pPr marL="0" indent="0" algn="just">
              <a:buNone/>
            </a:pPr>
            <a:r>
              <a:rPr lang="en-US" dirty="0" smtClean="0"/>
              <a:t>	Once the closed path has been identified for a </a:t>
            </a:r>
            <a:r>
              <a:rPr lang="en-US" dirty="0" err="1" smtClean="0"/>
              <a:t>nonbasic</a:t>
            </a:r>
            <a:r>
              <a:rPr lang="en-US" dirty="0" smtClean="0"/>
              <a:t> cell, the improvement index for that cell is calculated by adding all objective function coefficient for cells in plus positions on the path and subtracting corresponding objective function coefficients for cells in negative positions on the path.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229600" cy="5791200"/>
          </a:xfrm>
        </p:spPr>
        <p:txBody>
          <a:bodyPr>
            <a:normAutofit/>
          </a:bodyPr>
          <a:lstStyle/>
          <a:p>
            <a:pPr marL="0" indent="0" algn="just">
              <a:buNone/>
            </a:pPr>
            <a:r>
              <a:rPr lang="en-US" dirty="0" smtClean="0"/>
              <a:t>	The following table indicates the closed path for cell (1, 3), Which was </a:t>
            </a:r>
            <a:r>
              <a:rPr lang="en-US" dirty="0" err="1" smtClean="0"/>
              <a:t>nonbasic</a:t>
            </a:r>
            <a:r>
              <a:rPr lang="en-US" dirty="0" smtClean="0"/>
              <a:t> in the initial solution. Notice that adding a unit to cell (1, 3) requires the adjustments, and results in the consequences, shown in the following table. Notice that adding a unit to cell (1, 3) will result in a net reduction in the value of the objective function of $15.00.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normAutofit fontScale="90000"/>
          </a:bodyPr>
          <a:lstStyle/>
          <a:p>
            <a:r>
              <a:rPr lang="en-US" sz="4000" dirty="0" smtClean="0"/>
              <a:t>Closed Path and Adjustments for Cell (1, 3)</a:t>
            </a:r>
            <a:endParaRPr lang="en-US" dirty="0"/>
          </a:p>
        </p:txBody>
      </p:sp>
      <p:graphicFrame>
        <p:nvGraphicFramePr>
          <p:cNvPr id="8" name="Content Placeholder 3"/>
          <p:cNvGraphicFramePr>
            <a:graphicFrameLocks noGrp="1"/>
          </p:cNvGraphicFramePr>
          <p:nvPr>
            <p:ph idx="1"/>
          </p:nvPr>
        </p:nvGraphicFramePr>
        <p:xfrm>
          <a:off x="457200" y="1752600"/>
          <a:ext cx="8229600" cy="411480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r>
                        <a:rPr lang="en-US" baseline="0"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9" name="Oval 8"/>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914400" y="609600"/>
          <a:ext cx="7315200" cy="5566803"/>
        </p:xfrm>
        <a:graphic>
          <a:graphicData uri="http://schemas.openxmlformats.org/drawingml/2006/table">
            <a:tbl>
              <a:tblPr firstRow="1" bandRow="1">
                <a:tableStyleId>{2D5ABB26-0587-4C30-8999-92F81FD0307C}</a:tableStyleId>
              </a:tblPr>
              <a:tblGrid>
                <a:gridCol w="1911927"/>
                <a:gridCol w="1828800"/>
                <a:gridCol w="3574473"/>
              </a:tblGrid>
              <a:tr h="1226468">
                <a:tc gridSpan="3">
                  <a:txBody>
                    <a:bodyPr/>
                    <a:lstStyle/>
                    <a:p>
                      <a:r>
                        <a:rPr lang="en-US" b="1" dirty="0" smtClean="0"/>
                        <a:t>Marginal Effects on Value</a:t>
                      </a:r>
                      <a:r>
                        <a:rPr lang="en-US" b="1" baseline="0" dirty="0" smtClean="0"/>
                        <a:t> of</a:t>
                      </a:r>
                    </a:p>
                    <a:p>
                      <a:r>
                        <a:rPr lang="en-US" b="1" baseline="0" dirty="0" smtClean="0"/>
                        <a:t>Objective Function from Introducing</a:t>
                      </a:r>
                    </a:p>
                    <a:p>
                      <a:r>
                        <a:rPr lang="en-US" b="1" baseline="0" dirty="0" smtClean="0"/>
                        <a:t>One Unit in Cell (1, 3)</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Cell</a:t>
                      </a:r>
                    </a:p>
                    <a:p>
                      <a:r>
                        <a:rPr lang="en-US" b="1" dirty="0" smtClean="0"/>
                        <a:t>Adjusted</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Adjustment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Change in</a:t>
                      </a:r>
                    </a:p>
                    <a:p>
                      <a:r>
                        <a:rPr lang="en-US" b="1" dirty="0" smtClean="0"/>
                        <a:t>Cost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(1, 3)</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(1, 1)</a:t>
                      </a:r>
                      <a:endParaRPr lang="en-US" dirty="0"/>
                    </a:p>
                  </a:txBody>
                  <a:tcPr/>
                </a:tc>
                <a:tc>
                  <a:txBody>
                    <a:bodyPr/>
                    <a:lstStyle/>
                    <a:p>
                      <a:r>
                        <a:rPr lang="en-US" dirty="0" smtClean="0"/>
                        <a:t>– 1</a:t>
                      </a:r>
                      <a:endParaRPr lang="en-US" dirty="0"/>
                    </a:p>
                  </a:txBody>
                  <a:tcPr/>
                </a:tc>
                <a:tc>
                  <a:txBody>
                    <a:bodyPr/>
                    <a:lstStyle/>
                    <a:p>
                      <a:r>
                        <a:rPr lang="en-US" dirty="0" smtClean="0"/>
                        <a:t>–     5.00</a:t>
                      </a:r>
                      <a:endParaRPr lang="en-US" i="1" dirty="0"/>
                    </a:p>
                  </a:txBody>
                  <a:tcPr/>
                </a:tc>
              </a:tr>
              <a:tr h="497401">
                <a:tc>
                  <a:txBody>
                    <a:bodyPr/>
                    <a:lstStyle/>
                    <a:p>
                      <a:r>
                        <a:rPr lang="en-US" dirty="0" smtClean="0"/>
                        <a:t>(2, 1)</a:t>
                      </a:r>
                      <a:endParaRPr lang="en-US" dirty="0"/>
                    </a:p>
                  </a:txBody>
                  <a:tcPr/>
                </a:tc>
                <a:tc>
                  <a:txBody>
                    <a:bodyPr/>
                    <a:lstStyle/>
                    <a:p>
                      <a:r>
                        <a:rPr lang="en-US" dirty="0" smtClean="0"/>
                        <a:t>+</a:t>
                      </a:r>
                      <a:r>
                        <a:rPr lang="en-US" baseline="0" dirty="0" smtClean="0"/>
                        <a:t> 1</a:t>
                      </a:r>
                      <a:endParaRPr lang="en-US" dirty="0"/>
                    </a:p>
                  </a:txBody>
                  <a:tcPr/>
                </a:tc>
                <a:tc>
                  <a:txBody>
                    <a:bodyPr/>
                    <a:lstStyle/>
                    <a:p>
                      <a:r>
                        <a:rPr lang="en-US" i="0" dirty="0" smtClean="0"/>
                        <a:t>+</a:t>
                      </a:r>
                      <a:r>
                        <a:rPr lang="en-US" i="0" baseline="0" dirty="0" smtClean="0"/>
                        <a:t>   20.00</a:t>
                      </a:r>
                      <a:endParaRPr lang="en-US" i="0" dirty="0"/>
                    </a:p>
                  </a:txBody>
                  <a:tcPr/>
                </a:tc>
              </a:tr>
              <a:tr h="497401">
                <a:tc>
                  <a:txBody>
                    <a:bodyPr/>
                    <a:lstStyle/>
                    <a:p>
                      <a:r>
                        <a:rPr lang="en-US" dirty="0" smtClean="0"/>
                        <a:t>(2, 2)</a:t>
                      </a:r>
                      <a:endParaRPr lang="en-US" dirty="0"/>
                    </a:p>
                  </a:txBody>
                  <a:tcPr/>
                </a:tc>
                <a:tc>
                  <a:txBody>
                    <a:bodyPr/>
                    <a:lstStyle/>
                    <a:p>
                      <a:r>
                        <a:rPr lang="en-US" dirty="0" smtClean="0"/>
                        <a:t>–</a:t>
                      </a:r>
                      <a:r>
                        <a:rPr lang="en-US" baseline="0" dirty="0" smtClean="0"/>
                        <a:t> 1</a:t>
                      </a:r>
                      <a:endParaRPr lang="en-US" i="1" dirty="0"/>
                    </a:p>
                  </a:txBody>
                  <a:tcPr/>
                </a:tc>
                <a:tc>
                  <a:txBody>
                    <a:bodyPr/>
                    <a:lstStyle/>
                    <a:p>
                      <a:r>
                        <a:rPr lang="en-US" i="0" dirty="0" smtClean="0"/>
                        <a:t>–</a:t>
                      </a:r>
                      <a:r>
                        <a:rPr lang="en-US" i="0" baseline="0" dirty="0" smtClean="0"/>
                        <a:t>   30.00</a:t>
                      </a:r>
                      <a:endParaRPr lang="en-US" i="0" dirty="0"/>
                    </a:p>
                  </a:txBody>
                  <a:tcPr/>
                </a:tc>
              </a:tr>
              <a:tr h="497401">
                <a:tc>
                  <a:txBody>
                    <a:bodyPr/>
                    <a:lstStyle/>
                    <a:p>
                      <a:r>
                        <a:rPr lang="en-US" i="0" dirty="0" smtClean="0"/>
                        <a:t>(3, 2)</a:t>
                      </a:r>
                      <a:endParaRPr lang="en-US" i="0" dirty="0"/>
                    </a:p>
                  </a:txBody>
                  <a:tcPr/>
                </a:tc>
                <a:tc>
                  <a:txBody>
                    <a:bodyPr/>
                    <a:lstStyle/>
                    <a:p>
                      <a:r>
                        <a:rPr lang="en-US" i="0" dirty="0" smtClean="0"/>
                        <a:t>+ 1</a:t>
                      </a:r>
                      <a:endParaRPr lang="en-US" i="0" dirty="0"/>
                    </a:p>
                  </a:txBody>
                  <a:tcPr/>
                </a:tc>
                <a:tc>
                  <a:txBody>
                    <a:bodyPr/>
                    <a:lstStyle/>
                    <a:p>
                      <a:r>
                        <a:rPr lang="en-US" i="0" dirty="0" smtClean="0"/>
                        <a:t>+   20.00</a:t>
                      </a:r>
                      <a:endParaRPr lang="en-US" i="0" dirty="0"/>
                    </a:p>
                  </a:txBody>
                  <a:tcPr/>
                </a:tc>
              </a:tr>
              <a:tr h="497401">
                <a:tc>
                  <a:txBody>
                    <a:bodyPr/>
                    <a:lstStyle/>
                    <a:p>
                      <a:r>
                        <a:rPr lang="en-US" i="0" dirty="0" smtClean="0"/>
                        <a:t>(3, 3)</a:t>
                      </a:r>
                      <a:endParaRPr lang="en-US" i="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1</a:t>
                      </a:r>
                      <a:endParaRPr lang="en-US" i="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30.00</a:t>
                      </a:r>
                      <a:endParaRPr lang="en-US" i="1" dirty="0" smtClean="0"/>
                    </a:p>
                  </a:txBody>
                  <a:tcPr/>
                </a:tc>
              </a:tr>
              <a:tr h="497401">
                <a:tc>
                  <a:txBody>
                    <a:bodyPr/>
                    <a:lstStyle/>
                    <a:p>
                      <a:r>
                        <a:rPr lang="en-US" dirty="0" smtClean="0"/>
                        <a:t>Net</a:t>
                      </a:r>
                      <a:r>
                        <a:rPr lang="en-US" baseline="0" dirty="0" smtClean="0"/>
                        <a:t> Change</a:t>
                      </a:r>
                      <a:endParaRPr lang="en-US" dirty="0"/>
                    </a:p>
                  </a:txBody>
                  <a:tcPr>
                    <a:lnB w="38100" cap="flat" cmpd="sng" algn="ctr">
                      <a:solidFill>
                        <a:schemeClr val="tx1"/>
                      </a:solidFill>
                      <a:prstDash val="solid"/>
                      <a:round/>
                      <a:headEnd type="none" w="med" len="med"/>
                      <a:tailEnd type="none" w="med" len="med"/>
                    </a:lnB>
                  </a:tcPr>
                </a:tc>
                <a:tc>
                  <a:txBody>
                    <a:bodyPr/>
                    <a:lstStyle/>
                    <a:p>
                      <a:endParaRPr lang="en-US" i="1"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15.00  (Improvement index)</a:t>
                      </a:r>
                      <a:endParaRPr lang="en-US" i="0" dirty="0" smtClean="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p:cNvGraphicFramePr>
            <a:graphicFrameLocks noGrp="1"/>
          </p:cNvGraphicFramePr>
          <p:nvPr>
            <p:ph idx="1"/>
          </p:nvPr>
        </p:nvGraphicFramePr>
        <p:xfrm>
          <a:off x="533402" y="762000"/>
          <a:ext cx="8153399" cy="4074600"/>
        </p:xfrm>
        <a:graphic>
          <a:graphicData uri="http://schemas.openxmlformats.org/drawingml/2006/table">
            <a:tbl>
              <a:tblPr firstRow="1" bandRow="1">
                <a:tableStyleId>{2D5ABB26-0587-4C30-8999-92F81FD0307C}</a:tableStyleId>
              </a:tblPr>
              <a:tblGrid>
                <a:gridCol w="1066798"/>
                <a:gridCol w="5562600"/>
                <a:gridCol w="1524001"/>
              </a:tblGrid>
              <a:tr h="1226468">
                <a:tc gridSpan="3">
                  <a:txBody>
                    <a:bodyPr/>
                    <a:lstStyle/>
                    <a:p>
                      <a:r>
                        <a:rPr lang="en-US" sz="3200" b="1" dirty="0" smtClean="0"/>
                        <a:t>Closed Paths and Improvement Indices</a:t>
                      </a:r>
                      <a:r>
                        <a:rPr lang="en-US" sz="3200" b="1" baseline="0" dirty="0" smtClean="0"/>
                        <a:t> for Initial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err="1" smtClean="0"/>
                        <a:t>Nonbasic</a:t>
                      </a:r>
                      <a:endParaRPr lang="en-US" b="1" dirty="0" smtClean="0"/>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(1, 2)</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(1, 2) </a:t>
                      </a:r>
                      <a:r>
                        <a:rPr lang="en-US" sz="1800" dirty="0" smtClean="0">
                          <a:sym typeface="Wingdings" pitchFamily="2" charset="2"/>
                        </a:rPr>
                        <a:t> (1, 1)  (2, 1)  (2, 2)  (1, 2)</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(1, 3)</a:t>
                      </a:r>
                      <a:endParaRPr lang="en-US" dirty="0"/>
                    </a:p>
                  </a:txBody>
                  <a:tcPr/>
                </a:tc>
                <a:tc>
                  <a:txBody>
                    <a:bodyPr/>
                    <a:lstStyle/>
                    <a:p>
                      <a:r>
                        <a:rPr lang="en-US" sz="1800" dirty="0" smtClean="0"/>
                        <a:t>(1, 3) </a:t>
                      </a:r>
                      <a:r>
                        <a:rPr lang="en-US" sz="1800" dirty="0" smtClean="0">
                          <a:sym typeface="Wingdings" pitchFamily="2" charset="2"/>
                        </a:rPr>
                        <a:t> (1,</a:t>
                      </a:r>
                      <a:r>
                        <a:rPr lang="en-US" sz="1800" baseline="0" dirty="0" smtClean="0">
                          <a:sym typeface="Wingdings" pitchFamily="2" charset="2"/>
                        </a:rPr>
                        <a:t> 1)  (2, 1)  (2, 2)  (3, 2)  (3, 3)  (1, 3)</a:t>
                      </a:r>
                      <a:endParaRPr lang="en-US" sz="1800" dirty="0"/>
                    </a:p>
                  </a:txBody>
                  <a:tcPr/>
                </a:tc>
                <a:tc>
                  <a:txBody>
                    <a:bodyPr/>
                    <a:lstStyle/>
                    <a:p>
                      <a:r>
                        <a:rPr lang="en-US" dirty="0" smtClean="0"/>
                        <a:t>– $15.00</a:t>
                      </a:r>
                      <a:endParaRPr lang="en-US" i="1" dirty="0"/>
                    </a:p>
                  </a:txBody>
                  <a:tcPr/>
                </a:tc>
              </a:tr>
              <a:tr h="497401">
                <a:tc>
                  <a:txBody>
                    <a:bodyPr/>
                    <a:lstStyle/>
                    <a:p>
                      <a:r>
                        <a:rPr lang="en-US" dirty="0" smtClean="0"/>
                        <a:t>(2, 3)</a:t>
                      </a:r>
                      <a:endParaRPr lang="en-US" dirty="0"/>
                    </a:p>
                  </a:txBody>
                  <a:tcPr/>
                </a:tc>
                <a:tc>
                  <a:txBody>
                    <a:bodyPr/>
                    <a:lstStyle/>
                    <a:p>
                      <a:r>
                        <a:rPr lang="en-US" sz="1800" dirty="0" smtClean="0"/>
                        <a:t>(2, 3) </a:t>
                      </a:r>
                      <a:r>
                        <a:rPr lang="en-US" sz="1800" dirty="0" smtClean="0">
                          <a:sym typeface="Wingdings" pitchFamily="2" charset="2"/>
                        </a:rPr>
                        <a:t> (2, 3)  (3, 2)  (3,</a:t>
                      </a:r>
                      <a:r>
                        <a:rPr lang="en-US" sz="1800" baseline="0" dirty="0" smtClean="0">
                          <a:sym typeface="Wingdings" pitchFamily="2" charset="2"/>
                        </a:rPr>
                        <a:t> 3)  (2, 3)</a:t>
                      </a:r>
                      <a:endParaRPr lang="en-US" sz="1800" dirty="0"/>
                    </a:p>
                  </a:txBody>
                  <a:tcPr/>
                </a:tc>
                <a:tc>
                  <a:txBody>
                    <a:bodyPr/>
                    <a:lstStyle/>
                    <a:p>
                      <a:r>
                        <a:rPr lang="en-US" dirty="0" smtClean="0"/>
                        <a:t>– $</a:t>
                      </a:r>
                      <a:r>
                        <a:rPr lang="en-US" i="0" baseline="0" dirty="0" smtClean="0"/>
                        <a:t>20.00</a:t>
                      </a:r>
                      <a:endParaRPr lang="en-US" i="0" dirty="0"/>
                    </a:p>
                  </a:txBody>
                  <a:tcPr/>
                </a:tc>
              </a:tr>
              <a:tr h="497401">
                <a:tc>
                  <a:txBody>
                    <a:bodyPr/>
                    <a:lstStyle/>
                    <a:p>
                      <a:r>
                        <a:rPr lang="en-US" dirty="0" smtClean="0"/>
                        <a:t>(3, 1)</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(3, 1) </a:t>
                      </a:r>
                      <a:r>
                        <a:rPr lang="en-US" sz="1800" dirty="0" smtClean="0">
                          <a:sym typeface="Wingdings" pitchFamily="2" charset="2"/>
                        </a:rPr>
                        <a:t> (3, 2)  (2, 2)  (2, 1)  (3, 1)</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a:t>
                      </a:r>
                      <a:r>
                        <a:rPr lang="en-US" i="0" baseline="0" dirty="0" smtClean="0"/>
                        <a:t>0.00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3200400"/>
          </a:xfrm>
        </p:spPr>
        <p:txBody>
          <a:bodyPr/>
          <a:lstStyle/>
          <a:p>
            <a:pPr marL="0" indent="0" algn="just">
              <a:buNone/>
            </a:pPr>
            <a:r>
              <a:rPr lang="en-US" dirty="0" smtClean="0"/>
              <a:t>	The above table summarizes the closed paths and improvement indices for all </a:t>
            </a:r>
            <a:r>
              <a:rPr lang="en-US" dirty="0" err="1" smtClean="0"/>
              <a:t>nonbasic</a:t>
            </a:r>
            <a:r>
              <a:rPr lang="en-US" dirty="0" smtClean="0"/>
              <a:t> cells in the initial solution. Verify these path and values for the improvement </a:t>
            </a:r>
            <a:r>
              <a:rPr lang="en-US" dirty="0" smtClean="0"/>
              <a:t>indices </a:t>
            </a:r>
            <a:r>
              <a:rPr lang="en-US" dirty="0" smtClean="0"/>
              <a:t>to make sure you understand what we have been discussing.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3200400"/>
          </a:xfrm>
        </p:spPr>
        <p:txBody>
          <a:bodyPr/>
          <a:lstStyle/>
          <a:p>
            <a:pPr marL="0" indent="0" algn="just">
              <a:buNone/>
            </a:pPr>
            <a:r>
              <a:rPr lang="en-US" b="1" dirty="0" smtClean="0"/>
              <a:t>Step 2: If a better solution exists, determine which variable (cell) should enter the basis</a:t>
            </a:r>
            <a:r>
              <a:rPr lang="en-US" dirty="0" smtClean="0"/>
              <a:t>. An examination of the improvement indices in the above table indicates that the introduction of three of the four </a:t>
            </a:r>
            <a:r>
              <a:rPr lang="en-US" dirty="0" err="1" smtClean="0"/>
              <a:t>nonbasic</a:t>
            </a:r>
            <a:r>
              <a:rPr lang="en-US" dirty="0" smtClean="0"/>
              <a:t> variable would lead to a reduction in total costs.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62000" y="1371600"/>
            <a:ext cx="7620000" cy="4114800"/>
          </a:xfrm>
        </p:spPr>
        <p:txBody>
          <a:bodyPr>
            <a:normAutofit/>
          </a:bodyPr>
          <a:lstStyle/>
          <a:p>
            <a:pPr marL="0" indent="0" algn="just">
              <a:buNone/>
            </a:pPr>
            <a:r>
              <a:rPr lang="en-US" dirty="0" smtClean="0"/>
              <a:t>For minimization problems, a better solution exists if there are any negative improvement indices. An optimal solution has been found when all improvement indices are non-negative. For maximization problems a better solution has been found when all improvement indices are </a:t>
            </a:r>
            <a:r>
              <a:rPr lang="en-US" dirty="0" err="1" smtClean="0"/>
              <a:t>nonpostive</a:t>
            </a:r>
            <a:r>
              <a:rPr lang="en-US" dirty="0" smtClean="0"/>
              <a:t>.</a:t>
            </a:r>
          </a:p>
        </p:txBody>
      </p:sp>
      <p:sp>
        <p:nvSpPr>
          <p:cNvPr id="7" name="Rectangle 6"/>
          <p:cNvSpPr/>
          <p:nvPr/>
        </p:nvSpPr>
        <p:spPr>
          <a:xfrm>
            <a:off x="609600" y="1371600"/>
            <a:ext cx="7924800" cy="3657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1676400"/>
          </a:xfrm>
        </p:spPr>
        <p:txBody>
          <a:bodyPr/>
          <a:lstStyle/>
          <a:p>
            <a:pPr marL="0" indent="0" algn="just">
              <a:buNone/>
            </a:pPr>
            <a:r>
              <a:rPr lang="en-US" dirty="0" smtClean="0"/>
              <a:t>	As in the simplex method, we select the variable (cell) which leads to the  greatest marginal improvement in the objective function.</a:t>
            </a:r>
          </a:p>
          <a:p>
            <a:pPr marL="0" indent="0" algn="just">
              <a:buNone/>
            </a:pP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609600"/>
            <a:ext cx="8077200" cy="5791200"/>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tx1"/>
                </a:solidFill>
                <a:effectLst/>
                <a:uLnTx/>
                <a:uFillTx/>
                <a:latin typeface="+mn-lt"/>
                <a:ea typeface="+mn-ea"/>
                <a:cs typeface="+mn-cs"/>
              </a:rPr>
              <a:t>ENTERING</a:t>
            </a:r>
            <a:r>
              <a:rPr kumimoji="0" lang="en-US" sz="3600" b="1" i="0" u="none" strike="noStrike" kern="1200" cap="none" spc="0" normalizeH="0" noProof="0" dirty="0" smtClean="0">
                <a:ln>
                  <a:noFill/>
                </a:ln>
                <a:solidFill>
                  <a:schemeClr val="tx1"/>
                </a:solidFill>
                <a:effectLst/>
                <a:uLnTx/>
                <a:uFillTx/>
                <a:latin typeface="+mn-lt"/>
                <a:ea typeface="+mn-ea"/>
                <a:cs typeface="+mn-cs"/>
              </a:rPr>
              <a:t> VARIABLE</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3200" baseline="0" dirty="0" smtClean="0"/>
              <a:t>For</a:t>
            </a:r>
            <a:r>
              <a:rPr lang="en-US" sz="3200" dirty="0" smtClean="0"/>
              <a:t> minimization problems, the entering variable is identified as the cell having the largest negative improvement index (ties may be broken arbitrarily). For maximization problems, the entering variable is the cell having the largest positive improvement index.</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smtClean="0"/>
              <a:t>In our example, cell (2, 3) or x</a:t>
            </a:r>
            <a:r>
              <a:rPr lang="en-US" sz="3200" baseline="-25000" dirty="0" smtClean="0"/>
              <a:t>23</a:t>
            </a:r>
            <a:r>
              <a:rPr lang="en-US" sz="3200" dirty="0" smtClean="0"/>
              <a:t>, is selected as the entering variable.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4"/>
          <p:cNvSpPr/>
          <p:nvPr/>
        </p:nvSpPr>
        <p:spPr>
          <a:xfrm>
            <a:off x="533400" y="609600"/>
            <a:ext cx="8153400" cy="381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27038"/>
            <a:ext cx="8229600" cy="1143000"/>
          </a:xfrm>
        </p:spPr>
        <p:txBody>
          <a:bodyPr>
            <a:normAutofit fontScale="90000"/>
          </a:bodyPr>
          <a:lstStyle/>
          <a:p>
            <a:r>
              <a:rPr lang="en-US" sz="4000" dirty="0" smtClean="0"/>
              <a:t>Closed Path and Adjustments for Entering Cell (2, 3)</a:t>
            </a:r>
            <a:endParaRPr lang="en-US" dirty="0"/>
          </a:p>
        </p:txBody>
      </p:sp>
      <p:graphicFrame>
        <p:nvGraphicFramePr>
          <p:cNvPr id="6" name="Content Placeholder 3"/>
          <p:cNvGraphicFramePr>
            <a:graphicFrameLocks noGrp="1"/>
          </p:cNvGraphicFramePr>
          <p:nvPr>
            <p:ph idx="1"/>
          </p:nvPr>
        </p:nvGraphicFramePr>
        <p:xfrm>
          <a:off x="457200" y="1905000"/>
          <a:ext cx="6934200" cy="4297680"/>
        </p:xfrm>
        <a:graphic>
          <a:graphicData uri="http://schemas.openxmlformats.org/drawingml/2006/table">
            <a:tbl>
              <a:tblPr firstRow="1" bandRow="1">
                <a:tableStyleId>{2D5ABB26-0587-4C30-8999-92F81FD0307C}</a:tableStyleId>
              </a:tblPr>
              <a:tblGrid>
                <a:gridCol w="866775"/>
                <a:gridCol w="1187803"/>
                <a:gridCol w="545747"/>
                <a:gridCol w="1187803"/>
                <a:gridCol w="545747"/>
                <a:gridCol w="1187803"/>
                <a:gridCol w="545747"/>
                <a:gridCol w="866775"/>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600200" y="4191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600200" y="3276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52800" y="4191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52800" y="51054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05400" y="51054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772400" y="3352800"/>
            <a:ext cx="1048877" cy="1200329"/>
          </a:xfrm>
          <a:prstGeom prst="rect">
            <a:avLst/>
          </a:prstGeom>
          <a:noFill/>
        </p:spPr>
        <p:txBody>
          <a:bodyPr wrap="none" rtlCol="0">
            <a:spAutoFit/>
          </a:bodyPr>
          <a:lstStyle/>
          <a:p>
            <a:r>
              <a:rPr lang="en-US" dirty="0" smtClean="0"/>
              <a:t>Decrease</a:t>
            </a:r>
          </a:p>
          <a:p>
            <a:r>
              <a:rPr lang="en-US" dirty="0" smtClean="0"/>
              <a:t>in value</a:t>
            </a:r>
          </a:p>
          <a:p>
            <a:r>
              <a:rPr lang="en-US" dirty="0" smtClean="0"/>
              <a:t>as x</a:t>
            </a:r>
            <a:r>
              <a:rPr lang="en-US" baseline="-25000" dirty="0" smtClean="0"/>
              <a:t>23</a:t>
            </a:r>
          </a:p>
          <a:p>
            <a:r>
              <a:rPr lang="en-US" dirty="0" smtClean="0"/>
              <a:t>increase </a:t>
            </a:r>
            <a:endParaRPr lang="en-US" dirty="0"/>
          </a:p>
        </p:txBody>
      </p:sp>
      <p:cxnSp>
        <p:nvCxnSpPr>
          <p:cNvPr id="14" name="Straight Connector 13"/>
          <p:cNvCxnSpPr>
            <a:endCxn id="11" idx="6"/>
          </p:cNvCxnSpPr>
          <p:nvPr/>
        </p:nvCxnSpPr>
        <p:spPr>
          <a:xfrm flipH="1">
            <a:off x="5638800" y="3581400"/>
            <a:ext cx="2133600" cy="1714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9" idx="6"/>
          </p:cNvCxnSpPr>
          <p:nvPr/>
        </p:nvCxnSpPr>
        <p:spPr>
          <a:xfrm flipH="1">
            <a:off x="3886200" y="3581400"/>
            <a:ext cx="3886200" cy="8001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105400"/>
          </a:xfrm>
        </p:spPr>
        <p:txBody>
          <a:bodyPr/>
          <a:lstStyle/>
          <a:p>
            <a:pPr marL="0" indent="0" algn="just">
              <a:buNone/>
            </a:pPr>
            <a:r>
              <a:rPr lang="en-US" b="1" dirty="0" smtClean="0"/>
              <a:t>Step 3: Determine the departing variable and the number of units to assign the entering variable.</a:t>
            </a:r>
            <a:r>
              <a:rPr lang="en-US" dirty="0" smtClean="0"/>
              <a:t> This step is performed by returning to the closed path associated with the incoming cell. The above table shows the closed path for cell (2, 3). Because the stepping stone algorithm parallels the simplex exactly, we need to determine the number of units we can assign to cell (2, 3) such that the value of one of the current basic variables in driven to 0.</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normAutofit/>
          </a:bodyPr>
          <a:lstStyle/>
          <a:p>
            <a:pPr marL="0" indent="0" algn="just">
              <a:buNone/>
            </a:pPr>
            <a:r>
              <a:rPr lang="en-US" dirty="0" smtClean="0"/>
              <a:t>	From the above table we see that only two basic variables decrease in value s additional units are allocated to cell (2, 3): cells (2, 2) and (3, 3), both of which are in minus positions on the closed path. The question is which of these will go to 0 first as more units are added to cell (2, 3). See whether you can reason that when the 40</a:t>
            </a:r>
            <a:r>
              <a:rPr lang="en-US" baseline="30000" dirty="0" smtClean="0"/>
              <a:t>th</a:t>
            </a:r>
            <a:r>
              <a:rPr lang="en-US" dirty="0" smtClean="0"/>
              <a:t> unit is added to cell (2, 3), the value for cell (2, 2) reduces to 25, the value for cell (3, 2) increases to 75, and the value of cell (3, 3) goes to 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marL="0" indent="0" algn="ctr">
              <a:buNone/>
            </a:pPr>
            <a:r>
              <a:rPr lang="en-US" b="1" u="sng" dirty="0" smtClean="0"/>
              <a:t>DEPARTING VARIABLE</a:t>
            </a:r>
            <a:r>
              <a:rPr lang="en-US" b="1" dirty="0" smtClean="0"/>
              <a:t> </a:t>
            </a:r>
          </a:p>
          <a:p>
            <a:pPr marL="0" indent="0" algn="just">
              <a:buNone/>
            </a:pPr>
            <a:r>
              <a:rPr lang="en-US" dirty="0" smtClean="0"/>
              <a:t>The departing variable is identified as the smallest basic variable in a minus position on the closed path for the entering variable.</a:t>
            </a:r>
          </a:p>
          <a:p>
            <a:pPr marL="0" indent="0" algn="ctr">
              <a:buNone/>
            </a:pPr>
            <a:endParaRPr lang="en-US" b="1" u="sng" dirty="0" smtClean="0"/>
          </a:p>
          <a:p>
            <a:pPr marL="0" indent="0" algn="ctr">
              <a:buNone/>
            </a:pPr>
            <a:r>
              <a:rPr lang="en-US" b="1" u="sng" dirty="0" smtClean="0"/>
              <a:t>NUMBER OF UNITS TO ASSIGN ENTERING VARIABLE</a:t>
            </a:r>
          </a:p>
          <a:p>
            <a:pPr marL="0" indent="0" algn="just">
              <a:buNone/>
            </a:pPr>
            <a:r>
              <a:rPr lang="en-US" dirty="0" smtClean="0"/>
              <a:t>The number of units equals the size of the departing variable (the smallest value in a minus position).</a:t>
            </a:r>
          </a:p>
        </p:txBody>
      </p:sp>
      <p:sp>
        <p:nvSpPr>
          <p:cNvPr id="5" name="Rectangle 4"/>
          <p:cNvSpPr/>
          <p:nvPr/>
        </p:nvSpPr>
        <p:spPr>
          <a:xfrm>
            <a:off x="381000" y="533400"/>
            <a:ext cx="8305800" cy="5867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838200"/>
            <a:ext cx="8229600" cy="4648200"/>
          </a:xfrm>
        </p:spPr>
        <p:txBody>
          <a:bodyPr/>
          <a:lstStyle/>
          <a:p>
            <a:pPr marL="0" indent="0" algn="just">
              <a:buNone/>
            </a:pPr>
            <a:r>
              <a:rPr lang="en-US" b="1" dirty="0" smtClean="0"/>
              <a:t>Step 4: Develop the new solution and return to step 1.</a:t>
            </a:r>
            <a:r>
              <a:rPr lang="en-US" dirty="0" smtClean="0"/>
              <a:t> Again referring to the closed path for the incoming cell (2, 3), add he quantity determined in step 3 to all cells in plus positions and subtract this quantity from those in minus positions. Thus, given that the entering variable x</a:t>
            </a:r>
            <a:r>
              <a:rPr lang="en-US" baseline="-25000" dirty="0" smtClean="0"/>
              <a:t>23</a:t>
            </a:r>
            <a:r>
              <a:rPr lang="en-US" dirty="0" smtClean="0"/>
              <a:t> = 40 from step 3, the cells on the closed path are adjusted, leading to the second solution shown in the following table.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838200"/>
            <a:ext cx="8229600" cy="3810000"/>
          </a:xfrm>
        </p:spPr>
        <p:txBody>
          <a:bodyPr/>
          <a:lstStyle/>
          <a:p>
            <a:pPr marL="0" indent="0" algn="just">
              <a:buNone/>
            </a:pPr>
            <a:r>
              <a:rPr lang="en-US" dirty="0" smtClean="0"/>
              <a:t>	When you determine a new solution you should check the allocations along each row and column to make sure that they add to the respective supply and demand values. Also, make sure that there are m + n – 1 basic variables. As can be seen in the following table, both of these requirements are satisfied.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27038"/>
            <a:ext cx="8229600" cy="868362"/>
          </a:xfrm>
        </p:spPr>
        <p:txBody>
          <a:bodyPr>
            <a:normAutofit/>
          </a:bodyPr>
          <a:lstStyle/>
          <a:p>
            <a:r>
              <a:rPr lang="en-US" sz="4000" dirty="0" smtClean="0"/>
              <a:t>Second Solution</a:t>
            </a:r>
            <a:endParaRPr lang="en-US" dirty="0"/>
          </a:p>
        </p:txBody>
      </p:sp>
      <p:graphicFrame>
        <p:nvGraphicFramePr>
          <p:cNvPr id="6" name="Content Placeholder 3"/>
          <p:cNvGraphicFramePr>
            <a:graphicFrameLocks noGrp="1"/>
          </p:cNvGraphicFramePr>
          <p:nvPr>
            <p:ph idx="1"/>
          </p:nvPr>
        </p:nvGraphicFramePr>
        <p:xfrm>
          <a:off x="457200" y="1752600"/>
          <a:ext cx="6934200" cy="4114800"/>
        </p:xfrm>
        <a:graphic>
          <a:graphicData uri="http://schemas.openxmlformats.org/drawingml/2006/table">
            <a:tbl>
              <a:tblPr firstRow="1" bandRow="1">
                <a:tableStyleId>{2D5ABB26-0587-4C30-8999-92F81FD0307C}</a:tableStyleId>
              </a:tblPr>
              <a:tblGrid>
                <a:gridCol w="866775"/>
                <a:gridCol w="1187803"/>
                <a:gridCol w="545747"/>
                <a:gridCol w="1187803"/>
                <a:gridCol w="545747"/>
                <a:gridCol w="1187803"/>
                <a:gridCol w="545747"/>
                <a:gridCol w="866775"/>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aseline="0"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sz="1400"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6002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6002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528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52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05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391400" y="3200400"/>
            <a:ext cx="1592808" cy="1477328"/>
          </a:xfrm>
          <a:prstGeom prst="rect">
            <a:avLst/>
          </a:prstGeom>
          <a:noFill/>
        </p:spPr>
        <p:txBody>
          <a:bodyPr wrap="none" rtlCol="0">
            <a:spAutoFit/>
          </a:bodyPr>
          <a:lstStyle/>
          <a:p>
            <a:r>
              <a:rPr lang="en-US" dirty="0" smtClean="0"/>
              <a:t>New basic</a:t>
            </a:r>
          </a:p>
          <a:p>
            <a:r>
              <a:rPr lang="en-US" dirty="0" smtClean="0"/>
              <a:t>Variable (cell)</a:t>
            </a:r>
          </a:p>
          <a:p>
            <a:endParaRPr lang="en-US" dirty="0" smtClean="0"/>
          </a:p>
          <a:p>
            <a:r>
              <a:rPr lang="en-US" dirty="0" smtClean="0"/>
              <a:t>Departed basic</a:t>
            </a:r>
          </a:p>
          <a:p>
            <a:r>
              <a:rPr lang="en-US" dirty="0" smtClean="0"/>
              <a:t>variable (cell)</a:t>
            </a:r>
            <a:endParaRPr lang="en-US" dirty="0"/>
          </a:p>
        </p:txBody>
      </p:sp>
      <p:cxnSp>
        <p:nvCxnSpPr>
          <p:cNvPr id="13" name="Straight Connector 12"/>
          <p:cNvCxnSpPr>
            <a:endCxn id="11" idx="5"/>
          </p:cNvCxnSpPr>
          <p:nvPr/>
        </p:nvCxnSpPr>
        <p:spPr>
          <a:xfrm flipH="1">
            <a:off x="5560685" y="3505200"/>
            <a:ext cx="1830715" cy="858604"/>
          </a:xfrm>
          <a:prstGeom prst="line">
            <a:avLst/>
          </a:prstGeom>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a:off x="5715000" y="4267200"/>
            <a:ext cx="1676400" cy="914400"/>
          </a:xfrm>
          <a:prstGeom prst="line">
            <a:avLst/>
          </a:prstGeom>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457200"/>
            <a:ext cx="8229600" cy="6019800"/>
          </a:xfrm>
        </p:spPr>
        <p:txBody>
          <a:bodyPr>
            <a:normAutofit/>
          </a:bodyPr>
          <a:lstStyle/>
          <a:p>
            <a:pPr marL="0" indent="0" algn="just">
              <a:buNone/>
            </a:pPr>
            <a:r>
              <a:rPr lang="en-US" dirty="0" smtClean="0"/>
              <a:t>One other piece of information which is of interest is the new value of the objective function. We have two alternatives in determining this value. We can multiply the value of each basic variable times its corresponding objective function  coefficient and sum, as we did in the above table. Or given that the original value of the objective function was $4,425 and that each unit introduced to cell (2, 3) decreases the value of the objective by $20, introducing 40 units to cell (2, 3) results in a new value for total cost of.</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		z = $4,425 – (40) ($20)</a:t>
            </a:r>
          </a:p>
          <a:p>
            <a:pPr marL="0" indent="0" algn="just">
              <a:buNone/>
            </a:pPr>
            <a:r>
              <a:rPr lang="en-US" dirty="0" smtClean="0"/>
              <a:t>		   = $4,425 – $800</a:t>
            </a:r>
          </a:p>
          <a:p>
            <a:pPr marL="0" indent="0" algn="just">
              <a:buNone/>
            </a:pPr>
            <a:r>
              <a:rPr lang="en-US" dirty="0" smtClean="0"/>
              <a:t>		   = $3,625</a:t>
            </a:r>
          </a:p>
          <a:p>
            <a:pPr marL="0" indent="0" algn="just">
              <a:buNone/>
            </a:pPr>
            <a:r>
              <a:rPr lang="en-US" dirty="0" smtClean="0"/>
              <a:t>	</a:t>
            </a:r>
          </a:p>
          <a:p>
            <a:pPr marL="0" indent="0" algn="just">
              <a:buNone/>
            </a:pPr>
            <a:r>
              <a:rPr lang="en-US" dirty="0" smtClean="0"/>
              <a:t>The following tables summarize the remaining steps in solving this problem. See whether you can verify these steps and the final result.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533402" y="762000"/>
          <a:ext cx="8153399" cy="4074600"/>
        </p:xfrm>
        <a:graphic>
          <a:graphicData uri="http://schemas.openxmlformats.org/drawingml/2006/table">
            <a:tbl>
              <a:tblPr firstRow="1" bandRow="1">
                <a:tableStyleId>{2D5ABB26-0587-4C30-8999-92F81FD0307C}</a:tableStyleId>
              </a:tblPr>
              <a:tblGrid>
                <a:gridCol w="1066798"/>
                <a:gridCol w="5562600"/>
                <a:gridCol w="1524001"/>
              </a:tblGrid>
              <a:tr h="1226468">
                <a:tc gridSpan="3">
                  <a:txBody>
                    <a:bodyPr/>
                    <a:lstStyle/>
                    <a:p>
                      <a:r>
                        <a:rPr lang="en-US" sz="3200" b="1" dirty="0" smtClean="0"/>
                        <a:t>Closed Paths and Improvement Indices</a:t>
                      </a:r>
                      <a:r>
                        <a:rPr lang="en-US" sz="3200" b="1" baseline="0" dirty="0" smtClean="0"/>
                        <a:t> for Second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err="1" smtClean="0"/>
                        <a:t>Nonbasic</a:t>
                      </a:r>
                      <a:endParaRPr lang="en-US" b="1" dirty="0" smtClean="0"/>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(1, 2)</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(1, 2) </a:t>
                      </a:r>
                      <a:r>
                        <a:rPr lang="en-US" sz="1800" dirty="0" smtClean="0">
                          <a:sym typeface="Wingdings" pitchFamily="2" charset="2"/>
                        </a:rPr>
                        <a:t> (1, 1)  (2, 1)  (2, 2)  (1, 2)</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(1, 3)</a:t>
                      </a:r>
                      <a:endParaRPr lang="en-US" dirty="0"/>
                    </a:p>
                  </a:txBody>
                  <a:tcPr/>
                </a:tc>
                <a:tc>
                  <a:txBody>
                    <a:bodyPr/>
                    <a:lstStyle/>
                    <a:p>
                      <a:r>
                        <a:rPr lang="en-US" sz="1800" dirty="0" smtClean="0"/>
                        <a:t>(1, 3) </a:t>
                      </a:r>
                      <a:r>
                        <a:rPr lang="en-US" sz="1800" dirty="0" smtClean="0">
                          <a:sym typeface="Wingdings" pitchFamily="2" charset="2"/>
                        </a:rPr>
                        <a:t> (1,</a:t>
                      </a:r>
                      <a:r>
                        <a:rPr lang="en-US" sz="1800" baseline="0" dirty="0" smtClean="0">
                          <a:sym typeface="Wingdings" pitchFamily="2" charset="2"/>
                        </a:rPr>
                        <a:t> 1)  (2, 1)  (2, 3)  (1, 3)</a:t>
                      </a:r>
                      <a:endParaRPr lang="en-US" sz="1800" dirty="0"/>
                    </a:p>
                  </a:txBody>
                  <a:tcPr/>
                </a:tc>
                <a:tc>
                  <a:txBody>
                    <a:bodyPr/>
                    <a:lstStyle/>
                    <a:p>
                      <a:r>
                        <a:rPr lang="en-US" dirty="0" smtClean="0"/>
                        <a:t>+ $   5.00</a:t>
                      </a:r>
                      <a:endParaRPr lang="en-US" i="1" dirty="0"/>
                    </a:p>
                  </a:txBody>
                  <a:tcPr/>
                </a:tc>
              </a:tr>
              <a:tr h="497401">
                <a:tc>
                  <a:txBody>
                    <a:bodyPr/>
                    <a:lstStyle/>
                    <a:p>
                      <a:r>
                        <a:rPr lang="en-US" dirty="0" smtClean="0"/>
                        <a:t>(3, 1)</a:t>
                      </a:r>
                      <a:endParaRPr lang="en-US" dirty="0"/>
                    </a:p>
                  </a:txBody>
                  <a:tcPr/>
                </a:tc>
                <a:tc>
                  <a:txBody>
                    <a:bodyPr/>
                    <a:lstStyle/>
                    <a:p>
                      <a:r>
                        <a:rPr lang="en-US" sz="1800" dirty="0" smtClean="0"/>
                        <a:t>(3, 1) </a:t>
                      </a:r>
                      <a:r>
                        <a:rPr lang="en-US" sz="1800" dirty="0" smtClean="0">
                          <a:sym typeface="Wingdings" pitchFamily="2" charset="2"/>
                        </a:rPr>
                        <a:t> (3, 2)  (2, 2)  (2,</a:t>
                      </a:r>
                      <a:r>
                        <a:rPr lang="en-US" sz="1800" baseline="0" dirty="0" smtClean="0">
                          <a:sym typeface="Wingdings" pitchFamily="2" charset="2"/>
                        </a:rPr>
                        <a:t> 1)  (3, 1)</a:t>
                      </a:r>
                      <a:endParaRPr lang="en-US" sz="1800" dirty="0"/>
                    </a:p>
                  </a:txBody>
                  <a:tcPr/>
                </a:tc>
                <a:tc>
                  <a:txBody>
                    <a:bodyPr/>
                    <a:lstStyle/>
                    <a:p>
                      <a:r>
                        <a:rPr lang="en-US" dirty="0" smtClean="0"/>
                        <a:t>    $  </a:t>
                      </a:r>
                      <a:r>
                        <a:rPr lang="en-US" i="0" baseline="0" dirty="0" smtClean="0"/>
                        <a:t>0.00</a:t>
                      </a:r>
                      <a:endParaRPr lang="en-US" i="0" dirty="0"/>
                    </a:p>
                  </a:txBody>
                  <a:tcPr/>
                </a:tc>
              </a:tr>
              <a:tr h="497401">
                <a:tc>
                  <a:txBody>
                    <a:bodyPr/>
                    <a:lstStyle/>
                    <a:p>
                      <a:r>
                        <a:rPr lang="en-US" dirty="0" smtClean="0"/>
                        <a:t>(3, 3)</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(3, 3) </a:t>
                      </a:r>
                      <a:r>
                        <a:rPr lang="en-US" sz="1800" dirty="0" smtClean="0">
                          <a:sym typeface="Wingdings" pitchFamily="2" charset="2"/>
                        </a:rPr>
                        <a:t> (2, 3)  (2, 2)  (3, 2)  (3, 3)</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+$2</a:t>
                      </a:r>
                      <a:r>
                        <a:rPr lang="en-US" i="0" baseline="0" dirty="0" smtClean="0"/>
                        <a:t>0.00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a:bodyPr>
          <a:lstStyle/>
          <a:p>
            <a:r>
              <a:rPr lang="en-US" sz="4000" dirty="0" smtClean="0"/>
              <a:t>Third Solution ( x = $3,500.00)</a:t>
            </a:r>
            <a:endParaRPr lang="en-US" dirty="0"/>
          </a:p>
        </p:txBody>
      </p:sp>
      <p:graphicFrame>
        <p:nvGraphicFramePr>
          <p:cNvPr id="6" name="Content Placeholder 3"/>
          <p:cNvGraphicFramePr>
            <a:graphicFrameLocks noGrp="1"/>
          </p:cNvGraphicFramePr>
          <p:nvPr>
            <p:ph idx="1"/>
          </p:nvPr>
        </p:nvGraphicFramePr>
        <p:xfrm>
          <a:off x="457200" y="1752600"/>
          <a:ext cx="8229600" cy="411480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30</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aseline="0" dirty="0" smtClean="0"/>
                        <a:t>25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0198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24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ontent Placeholder 4"/>
          <p:cNvGraphicFramePr>
            <a:graphicFrameLocks noGrp="1"/>
          </p:cNvGraphicFramePr>
          <p:nvPr>
            <p:ph idx="1"/>
          </p:nvPr>
        </p:nvGraphicFramePr>
        <p:xfrm>
          <a:off x="533402" y="762000"/>
          <a:ext cx="8153399" cy="4074600"/>
        </p:xfrm>
        <a:graphic>
          <a:graphicData uri="http://schemas.openxmlformats.org/drawingml/2006/table">
            <a:tbl>
              <a:tblPr firstRow="1" bandRow="1">
                <a:tableStyleId>{2D5ABB26-0587-4C30-8999-92F81FD0307C}</a:tableStyleId>
              </a:tblPr>
              <a:tblGrid>
                <a:gridCol w="1066798"/>
                <a:gridCol w="5562600"/>
                <a:gridCol w="1524001"/>
              </a:tblGrid>
              <a:tr h="1226468">
                <a:tc gridSpan="3">
                  <a:txBody>
                    <a:bodyPr/>
                    <a:lstStyle/>
                    <a:p>
                      <a:r>
                        <a:rPr lang="en-US" sz="3200" b="1" dirty="0" smtClean="0"/>
                        <a:t>Closed Paths and Improvement Indices</a:t>
                      </a:r>
                      <a:r>
                        <a:rPr lang="en-US" sz="3200" b="1" baseline="0" dirty="0" smtClean="0"/>
                        <a:t> for Third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err="1" smtClean="0"/>
                        <a:t>Nonbasic</a:t>
                      </a:r>
                      <a:endParaRPr lang="en-US" b="1" dirty="0" smtClean="0"/>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(1, 3)</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(1, 3) </a:t>
                      </a:r>
                      <a:r>
                        <a:rPr lang="en-US" sz="1800" dirty="0" smtClean="0">
                          <a:sym typeface="Wingdings" pitchFamily="2" charset="2"/>
                        </a:rPr>
                        <a:t> (1, 1)  (2, 1)  (2, 3)  (1, 3)</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(2, 2)</a:t>
                      </a:r>
                      <a:endParaRPr lang="en-US" dirty="0"/>
                    </a:p>
                  </a:txBody>
                  <a:tcPr/>
                </a:tc>
                <a:tc>
                  <a:txBody>
                    <a:bodyPr/>
                    <a:lstStyle/>
                    <a:p>
                      <a:r>
                        <a:rPr lang="en-US" sz="1800" dirty="0" smtClean="0"/>
                        <a:t>(2, 2) </a:t>
                      </a:r>
                      <a:r>
                        <a:rPr lang="en-US" sz="1800" dirty="0" smtClean="0">
                          <a:sym typeface="Wingdings" pitchFamily="2" charset="2"/>
                        </a:rPr>
                        <a:t> (1,</a:t>
                      </a:r>
                      <a:r>
                        <a:rPr lang="en-US" sz="1800" baseline="0" dirty="0" smtClean="0">
                          <a:sym typeface="Wingdings" pitchFamily="2" charset="2"/>
                        </a:rPr>
                        <a:t> 2)  (1, 1)  (2, 1)  (2, 2)</a:t>
                      </a:r>
                      <a:endParaRPr lang="en-US" sz="1800" dirty="0"/>
                    </a:p>
                  </a:txBody>
                  <a:tcPr/>
                </a:tc>
                <a:tc>
                  <a:txBody>
                    <a:bodyPr/>
                    <a:lstStyle/>
                    <a:p>
                      <a:r>
                        <a:rPr lang="en-US" dirty="0" smtClean="0"/>
                        <a:t>+ $   5.00</a:t>
                      </a:r>
                      <a:endParaRPr lang="en-US" i="1" dirty="0"/>
                    </a:p>
                  </a:txBody>
                  <a:tcPr/>
                </a:tc>
              </a:tr>
              <a:tr h="497401">
                <a:tc>
                  <a:txBody>
                    <a:bodyPr/>
                    <a:lstStyle/>
                    <a:p>
                      <a:r>
                        <a:rPr lang="en-US" dirty="0" smtClean="0"/>
                        <a:t>(3, 1)</a:t>
                      </a:r>
                      <a:endParaRPr lang="en-US" dirty="0"/>
                    </a:p>
                  </a:txBody>
                  <a:tcPr/>
                </a:tc>
                <a:tc>
                  <a:txBody>
                    <a:bodyPr/>
                    <a:lstStyle/>
                    <a:p>
                      <a:r>
                        <a:rPr lang="en-US" sz="1800" dirty="0" smtClean="0"/>
                        <a:t>(3, 1) </a:t>
                      </a:r>
                      <a:r>
                        <a:rPr lang="en-US" sz="1800" dirty="0" smtClean="0">
                          <a:sym typeface="Wingdings" pitchFamily="2" charset="2"/>
                        </a:rPr>
                        <a:t> (3, 2)  (1, 2)  (1,</a:t>
                      </a:r>
                      <a:r>
                        <a:rPr lang="en-US" sz="1800" baseline="0" dirty="0" smtClean="0">
                          <a:sym typeface="Wingdings" pitchFamily="2" charset="2"/>
                        </a:rPr>
                        <a:t> 1)  (3, 1)</a:t>
                      </a:r>
                      <a:endParaRPr lang="en-US" sz="1800" dirty="0"/>
                    </a:p>
                  </a:txBody>
                  <a:tcPr/>
                </a:tc>
                <a:tc>
                  <a:txBody>
                    <a:bodyPr/>
                    <a:lstStyle/>
                    <a:p>
                      <a:r>
                        <a:rPr lang="en-US" baseline="0" dirty="0" smtClean="0"/>
                        <a:t>– </a:t>
                      </a:r>
                      <a:r>
                        <a:rPr lang="en-US" dirty="0" smtClean="0"/>
                        <a:t>$  </a:t>
                      </a:r>
                      <a:r>
                        <a:rPr lang="en-US" i="0" baseline="0" dirty="0" smtClean="0"/>
                        <a:t>5.00*</a:t>
                      </a:r>
                      <a:endParaRPr lang="en-US" i="0" dirty="0"/>
                    </a:p>
                  </a:txBody>
                  <a:tcPr/>
                </a:tc>
              </a:tr>
              <a:tr h="497401">
                <a:tc>
                  <a:txBody>
                    <a:bodyPr/>
                    <a:lstStyle/>
                    <a:p>
                      <a:r>
                        <a:rPr lang="en-US" dirty="0" smtClean="0"/>
                        <a:t>(3, 3)</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(3, 3) </a:t>
                      </a:r>
                      <a:r>
                        <a:rPr lang="en-US" sz="1800" dirty="0" smtClean="0">
                          <a:sym typeface="Wingdings" pitchFamily="2" charset="2"/>
                        </a:rPr>
                        <a:t> (2, 3)  (2, 1)  (1, 1)  (1, 2)  (3,</a:t>
                      </a:r>
                      <a:r>
                        <a:rPr lang="en-US" sz="1800" baseline="0" dirty="0" smtClean="0">
                          <a:sym typeface="Wingdings" pitchFamily="2" charset="2"/>
                        </a:rPr>
                        <a:t> 2)  (3, 3)</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 $15</a:t>
                      </a:r>
                      <a:r>
                        <a:rPr lang="en-US" i="0" baseline="0" dirty="0" smtClean="0"/>
                        <a:t>.00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sz="4000" dirty="0" smtClean="0"/>
              <a:t>Fourth (and Optimal) Solution </a:t>
            </a:r>
            <a:br>
              <a:rPr lang="en-US" sz="4000" dirty="0" smtClean="0"/>
            </a:br>
            <a:r>
              <a:rPr lang="en-US" sz="4000" dirty="0" smtClean="0"/>
              <a:t>( x = $</a:t>
            </a:r>
            <a:r>
              <a:rPr lang="en-US" sz="4000" dirty="0" smtClean="0"/>
              <a:t>33,50)</a:t>
            </a:r>
            <a:endParaRPr lang="en-US" dirty="0"/>
          </a:p>
        </p:txBody>
      </p:sp>
      <p:graphicFrame>
        <p:nvGraphicFramePr>
          <p:cNvPr id="6" name="Content Placeholder 3"/>
          <p:cNvGraphicFramePr>
            <a:graphicFrameLocks noGrp="1"/>
          </p:cNvGraphicFramePr>
          <p:nvPr>
            <p:ph idx="1"/>
          </p:nvPr>
        </p:nvGraphicFramePr>
        <p:xfrm>
          <a:off x="457200" y="1752600"/>
          <a:ext cx="8229600" cy="411480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aseline="0" dirty="0" smtClean="0"/>
                        <a:t>55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baseline="0" dirty="0" smtClean="0"/>
                        <a:t>30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9050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0198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624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533402" y="762000"/>
          <a:ext cx="8153399" cy="4074600"/>
        </p:xfrm>
        <a:graphic>
          <a:graphicData uri="http://schemas.openxmlformats.org/drawingml/2006/table">
            <a:tbl>
              <a:tblPr firstRow="1" bandRow="1">
                <a:tableStyleId>{2D5ABB26-0587-4C30-8999-92F81FD0307C}</a:tableStyleId>
              </a:tblPr>
              <a:tblGrid>
                <a:gridCol w="1066798"/>
                <a:gridCol w="5562600"/>
                <a:gridCol w="1524001"/>
              </a:tblGrid>
              <a:tr h="1226468">
                <a:tc gridSpan="3">
                  <a:txBody>
                    <a:bodyPr/>
                    <a:lstStyle/>
                    <a:p>
                      <a:r>
                        <a:rPr lang="en-US" sz="3200" b="1" dirty="0" smtClean="0"/>
                        <a:t>Closed Paths and Improvement Indices</a:t>
                      </a:r>
                      <a:r>
                        <a:rPr lang="en-US" sz="3200" b="1" baseline="0" dirty="0" smtClean="0"/>
                        <a:t> for Fourth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err="1" smtClean="0"/>
                        <a:t>Nonbasic</a:t>
                      </a:r>
                      <a:endParaRPr lang="en-US" b="1" dirty="0" smtClean="0"/>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(1, 1) </a:t>
                      </a:r>
                      <a:r>
                        <a:rPr lang="en-US" sz="1800" dirty="0" smtClean="0">
                          <a:sym typeface="Wingdings" pitchFamily="2" charset="2"/>
                        </a:rPr>
                        <a:t> (3, 1)  (3, 2)  (1, 2)  (1, 1)</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(1, 3)</a:t>
                      </a:r>
                      <a:endParaRPr lang="en-US" dirty="0"/>
                    </a:p>
                  </a:txBody>
                  <a:tcPr/>
                </a:tc>
                <a:tc>
                  <a:txBody>
                    <a:bodyPr/>
                    <a:lstStyle/>
                    <a:p>
                      <a:r>
                        <a:rPr lang="en-US" sz="1800" dirty="0" smtClean="0"/>
                        <a:t>(1, 3) </a:t>
                      </a:r>
                      <a:r>
                        <a:rPr lang="en-US" sz="1800" dirty="0" smtClean="0">
                          <a:sym typeface="Wingdings" pitchFamily="2" charset="2"/>
                        </a:rPr>
                        <a:t> (1,</a:t>
                      </a:r>
                      <a:r>
                        <a:rPr lang="en-US" sz="1800" baseline="0" dirty="0" smtClean="0">
                          <a:sym typeface="Wingdings" pitchFamily="2" charset="2"/>
                        </a:rPr>
                        <a:t> 2)  (3, 2)  (3, 1)  (2, 1)  (2, 3)  (1, 3)</a:t>
                      </a:r>
                      <a:endParaRPr lang="en-US" sz="1800" dirty="0"/>
                    </a:p>
                  </a:txBody>
                  <a:tcPr/>
                </a:tc>
                <a:tc>
                  <a:txBody>
                    <a:bodyPr/>
                    <a:lstStyle/>
                    <a:p>
                      <a:r>
                        <a:rPr lang="en-US" dirty="0" smtClean="0"/>
                        <a:t>+ $ 10.00</a:t>
                      </a:r>
                      <a:endParaRPr lang="en-US" i="1" dirty="0"/>
                    </a:p>
                  </a:txBody>
                  <a:tcPr/>
                </a:tc>
              </a:tr>
              <a:tr h="497401">
                <a:tc>
                  <a:txBody>
                    <a:bodyPr/>
                    <a:lstStyle/>
                    <a:p>
                      <a:r>
                        <a:rPr lang="en-US" dirty="0" smtClean="0"/>
                        <a:t>(2, 2)</a:t>
                      </a:r>
                      <a:endParaRPr lang="en-US" dirty="0"/>
                    </a:p>
                  </a:txBody>
                  <a:tcPr/>
                </a:tc>
                <a:tc>
                  <a:txBody>
                    <a:bodyPr/>
                    <a:lstStyle/>
                    <a:p>
                      <a:r>
                        <a:rPr lang="en-US" sz="1800" dirty="0" smtClean="0"/>
                        <a:t>(2, 2) </a:t>
                      </a:r>
                      <a:r>
                        <a:rPr lang="en-US" sz="1800" dirty="0" smtClean="0">
                          <a:sym typeface="Wingdings" pitchFamily="2" charset="2"/>
                        </a:rPr>
                        <a:t> (2, 1)  (3, 1)  (3,</a:t>
                      </a:r>
                      <a:r>
                        <a:rPr lang="en-US" sz="1800" baseline="0" dirty="0" smtClean="0">
                          <a:sym typeface="Wingdings" pitchFamily="2" charset="2"/>
                        </a:rPr>
                        <a:t> 2)  (2, 2)</a:t>
                      </a:r>
                      <a:endParaRPr lang="en-US" sz="1800" dirty="0"/>
                    </a:p>
                  </a:txBody>
                  <a:tcPr/>
                </a:tc>
                <a:tc>
                  <a:txBody>
                    <a:bodyPr/>
                    <a:lstStyle/>
                    <a:p>
                      <a:r>
                        <a:rPr lang="en-US" baseline="0" dirty="0" smtClean="0"/>
                        <a:t>    </a:t>
                      </a:r>
                      <a:r>
                        <a:rPr lang="en-US" dirty="0" smtClean="0"/>
                        <a:t>$  </a:t>
                      </a:r>
                      <a:r>
                        <a:rPr lang="en-US" i="0" baseline="0" dirty="0" smtClean="0"/>
                        <a:t>0.00</a:t>
                      </a:r>
                      <a:endParaRPr lang="en-US" i="0" dirty="0"/>
                    </a:p>
                  </a:txBody>
                  <a:tcPr/>
                </a:tc>
              </a:tr>
              <a:tr h="497401">
                <a:tc>
                  <a:txBody>
                    <a:bodyPr/>
                    <a:lstStyle/>
                    <a:p>
                      <a:r>
                        <a:rPr lang="en-US" dirty="0" smtClean="0"/>
                        <a:t>(3, 3)</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(3, 3) </a:t>
                      </a:r>
                      <a:r>
                        <a:rPr lang="en-US" sz="1800" dirty="0" smtClean="0">
                          <a:sym typeface="Wingdings" pitchFamily="2" charset="2"/>
                        </a:rPr>
                        <a:t> (2, 3)  (2, 1)  (3, 1)  (3, 3)</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 $20</a:t>
                      </a:r>
                      <a:r>
                        <a:rPr lang="en-US" i="0" baseline="0" dirty="0" smtClean="0"/>
                        <a:t>.00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943600"/>
          </a:xfrm>
        </p:spPr>
        <p:txBody>
          <a:bodyPr>
            <a:normAutofit/>
          </a:bodyPr>
          <a:lstStyle/>
          <a:p>
            <a:pPr marL="0" indent="0" algn="just">
              <a:buNone/>
            </a:pPr>
            <a:r>
              <a:rPr lang="en-US" dirty="0" smtClean="0"/>
              <a:t>	Because all improvement </a:t>
            </a:r>
            <a:r>
              <a:rPr lang="en-US" dirty="0" smtClean="0"/>
              <a:t>indices </a:t>
            </a:r>
            <a:r>
              <a:rPr lang="en-US" dirty="0" smtClean="0"/>
              <a:t>are nonnegative in the above table, we conclude that the solution in the above table is optimal. That is, total cost will be minimized at a value of $3,350 if 55 units are shipped from origin 1 to destination 2, 40 units from origin 2 to destination 1, 40 units from origin 2 to destination 3</a:t>
            </a:r>
            <a:r>
              <a:rPr lang="en-US" dirty="0" smtClean="0"/>
              <a:t>, 30 </a:t>
            </a:r>
            <a:r>
              <a:rPr lang="en-US" dirty="0" smtClean="0"/>
              <a:t>units from origin 3 to destination 1, and 45 units from origin 3 to destination 2.</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457200"/>
            <a:ext cx="8229600" cy="5791200"/>
          </a:xfrm>
        </p:spPr>
        <p:txBody>
          <a:bodyPr>
            <a:normAutofit/>
          </a:bodyPr>
          <a:lstStyle/>
          <a:p>
            <a:pPr marL="0" indent="0" algn="just">
              <a:buNone/>
            </a:pPr>
            <a:r>
              <a:rPr lang="en-US" sz="3600" b="1" dirty="0" smtClean="0"/>
              <a:t>ALTERNATIVE OPTIMAL SOLUTION</a:t>
            </a:r>
          </a:p>
          <a:p>
            <a:pPr marL="0" indent="0" algn="just">
              <a:buNone/>
            </a:pPr>
            <a:r>
              <a:rPr lang="en-US" dirty="0" smtClean="0"/>
              <a:t>Given that an optimal solution has been identified for a transportation model, alternative optimal solutions exist if any improvement indices equal 0. If the conditions for optimality exist, allocation of units to cells having improvement indices of 0 results is no change in the (optimal) value for the objective function.</a:t>
            </a:r>
          </a:p>
          <a:p>
            <a:pPr marL="0" indent="0" algn="just">
              <a:buNone/>
            </a:pPr>
            <a:r>
              <a:rPr lang="en-US" dirty="0" smtClean="0"/>
              <a:t>In our optimal solution, The above table indicates that allocation of units to cell (2, 2) would result in no change in the total cost.</a:t>
            </a:r>
          </a:p>
        </p:txBody>
      </p:sp>
      <p:sp>
        <p:nvSpPr>
          <p:cNvPr id="3" name="Rectangle 2"/>
          <p:cNvSpPr/>
          <p:nvPr/>
        </p:nvSpPr>
        <p:spPr>
          <a:xfrm>
            <a:off x="457200" y="457200"/>
            <a:ext cx="8229600" cy="4191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1"/>
                </a:solidFill>
              </a:rPr>
              <a:t>Review</a:t>
            </a:r>
            <a:endParaRPr lang="en-US" u="sng" dirty="0">
              <a:solidFill>
                <a:schemeClr val="accent1"/>
              </a:solidFill>
            </a:endParaRPr>
          </a:p>
        </p:txBody>
      </p:sp>
      <p:sp>
        <p:nvSpPr>
          <p:cNvPr id="3" name="Content Placeholder 2"/>
          <p:cNvSpPr>
            <a:spLocks noGrp="1"/>
          </p:cNvSpPr>
          <p:nvPr>
            <p:ph idx="1"/>
          </p:nvPr>
        </p:nvSpPr>
        <p:spPr/>
        <p:txBody>
          <a:bodyPr/>
          <a:lstStyle/>
          <a:p>
            <a:r>
              <a:rPr lang="en-US" dirty="0" smtClean="0"/>
              <a:t>Solutions to Transportation Model</a:t>
            </a:r>
          </a:p>
          <a:p>
            <a:r>
              <a:rPr lang="en-US" dirty="0" smtClean="0"/>
              <a:t>The Stepping Stone Algorithm</a:t>
            </a:r>
          </a:p>
          <a:p>
            <a:r>
              <a:rPr lang="en-US" dirty="0" smtClean="0"/>
              <a:t>Alternative Optimal Solution USING stepping Stone Algorithm</a:t>
            </a:r>
          </a:p>
          <a:p>
            <a:endParaRPr lang="en-US" dirty="0" smtClean="0"/>
          </a:p>
          <a:p>
            <a:r>
              <a:rPr lang="en-US" dirty="0" smtClean="0"/>
              <a:t>Next, we will start Sec 12.3:</a:t>
            </a:r>
          </a:p>
          <a:p>
            <a:pPr>
              <a:buNone/>
            </a:pPr>
            <a:r>
              <a:rPr lang="en-US" dirty="0" smtClean="0"/>
              <a:t>	</a:t>
            </a:r>
            <a:r>
              <a:rPr lang="en-US" dirty="0" smtClean="0"/>
              <a:t>The Assignment Model and Method of Solutions</a:t>
            </a:r>
          </a:p>
          <a:p>
            <a:pPr>
              <a:buNone/>
            </a:pPr>
            <a:endParaRPr 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1453</TotalTime>
  <Words>2100</Words>
  <Application>Microsoft Office PowerPoint</Application>
  <PresentationFormat>On-screen Show (4:3)</PresentationFormat>
  <Paragraphs>438</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Lecture 9</vt:lpstr>
      <vt:lpstr>Last Lecture’s Summary</vt:lpstr>
      <vt:lpstr>Today</vt:lpstr>
      <vt:lpstr>The Stepping Stone Algorithm</vt:lpstr>
      <vt:lpstr>Slide 5</vt:lpstr>
      <vt:lpstr>Slide 6</vt:lpstr>
      <vt:lpstr>Closed Path and Adjustments for Cell (1, 2)</vt:lpstr>
      <vt:lpstr>Slide 8</vt:lpstr>
      <vt:lpstr>Slide 9</vt:lpstr>
      <vt:lpstr>Slide 10</vt:lpstr>
      <vt:lpstr>Slide 11</vt:lpstr>
      <vt:lpstr>Slide 12</vt:lpstr>
      <vt:lpstr>Slide 13</vt:lpstr>
      <vt:lpstr>Slide 14</vt:lpstr>
      <vt:lpstr>Closed Path and Adjustments for Cell (1, 3)</vt:lpstr>
      <vt:lpstr>Slide 16</vt:lpstr>
      <vt:lpstr>Slide 17</vt:lpstr>
      <vt:lpstr>Slide 18</vt:lpstr>
      <vt:lpstr>Slide 19</vt:lpstr>
      <vt:lpstr>Slide 20</vt:lpstr>
      <vt:lpstr>Slide 21</vt:lpstr>
      <vt:lpstr>Slide 22</vt:lpstr>
      <vt:lpstr>Closed Path and Adjustments for Entering Cell (2, 3)</vt:lpstr>
      <vt:lpstr>Slide 24</vt:lpstr>
      <vt:lpstr>Slide 25</vt:lpstr>
      <vt:lpstr>Slide 26</vt:lpstr>
      <vt:lpstr>Slide 27</vt:lpstr>
      <vt:lpstr>Slide 28</vt:lpstr>
      <vt:lpstr>Second Solution</vt:lpstr>
      <vt:lpstr>Slide 30</vt:lpstr>
      <vt:lpstr>Slide 31</vt:lpstr>
      <vt:lpstr>Slide 32</vt:lpstr>
      <vt:lpstr>Third Solution ( x = $3,500.00)</vt:lpstr>
      <vt:lpstr>Slide 34</vt:lpstr>
      <vt:lpstr>Fourth (and Optimal) Solution  ( x = $33,50)</vt:lpstr>
      <vt:lpstr>Slide 36</vt:lpstr>
      <vt:lpstr>Slide 37</vt:lpstr>
      <vt:lpstr>Slide 38</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367</cp:revision>
  <dcterms:created xsi:type="dcterms:W3CDTF">2012-08-14T18:22:23Z</dcterms:created>
  <dcterms:modified xsi:type="dcterms:W3CDTF">2012-08-29T08:32:45Z</dcterms:modified>
</cp:coreProperties>
</file>