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89" r:id="rId3"/>
    <p:sldId id="290" r:id="rId4"/>
    <p:sldId id="257" r:id="rId5"/>
    <p:sldId id="258" r:id="rId6"/>
    <p:sldId id="309" r:id="rId7"/>
    <p:sldId id="259" r:id="rId8"/>
    <p:sldId id="310" r:id="rId9"/>
    <p:sldId id="260" r:id="rId10"/>
    <p:sldId id="311" r:id="rId11"/>
    <p:sldId id="261" r:id="rId12"/>
    <p:sldId id="262" r:id="rId13"/>
    <p:sldId id="316" r:id="rId14"/>
    <p:sldId id="308" r:id="rId15"/>
    <p:sldId id="302" r:id="rId16"/>
    <p:sldId id="263" r:id="rId17"/>
    <p:sldId id="264" r:id="rId18"/>
    <p:sldId id="265" r:id="rId19"/>
    <p:sldId id="317" r:id="rId20"/>
    <p:sldId id="332" r:id="rId21"/>
    <p:sldId id="266" r:id="rId22"/>
    <p:sldId id="333" r:id="rId23"/>
    <p:sldId id="303" r:id="rId24"/>
    <p:sldId id="318" r:id="rId25"/>
    <p:sldId id="319" r:id="rId26"/>
    <p:sldId id="304" r:id="rId27"/>
    <p:sldId id="320" r:id="rId28"/>
    <p:sldId id="321" r:id="rId29"/>
    <p:sldId id="322" r:id="rId30"/>
    <p:sldId id="291" r:id="rId31"/>
    <p:sldId id="298" r:id="rId32"/>
    <p:sldId id="313" r:id="rId33"/>
    <p:sldId id="314" r:id="rId34"/>
    <p:sldId id="323" r:id="rId35"/>
    <p:sldId id="324" r:id="rId36"/>
    <p:sldId id="325" r:id="rId37"/>
    <p:sldId id="326" r:id="rId38"/>
    <p:sldId id="315" r:id="rId39"/>
    <p:sldId id="327" r:id="rId40"/>
    <p:sldId id="328" r:id="rId41"/>
    <p:sldId id="329" r:id="rId42"/>
    <p:sldId id="330" r:id="rId43"/>
    <p:sldId id="331" r:id="rId44"/>
    <p:sldId id="334" r:id="rId45"/>
  </p:sldIdLst>
  <p:sldSz cx="9144000" cy="6858000" type="screen4x3"/>
  <p:notesSz cx="6858000" cy="91440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8/28/2012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8/28/2012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8/28/2012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8/28/2012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8/28/2012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8/28/2012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8/28/2012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8</a:t>
            </a:r>
            <a:endParaRPr lang="en-US" dirty="0"/>
          </a:p>
        </p:txBody>
      </p:sp>
      <p:sp>
        <p:nvSpPr>
          <p:cNvPr id="3" name="Subtitle 2"/>
          <p:cNvSpPr>
            <a:spLocks noGrp="1"/>
          </p:cNvSpPr>
          <p:nvPr>
            <p:ph type="subTitle" idx="1"/>
          </p:nvPr>
        </p:nvSpPr>
        <p:spPr/>
        <p:txBody>
          <a:bodyPr/>
          <a:lstStyle/>
          <a:p>
            <a:r>
              <a:rPr lang="en-US" dirty="0" smtClean="0">
                <a:solidFill>
                  <a:schemeClr val="tx2"/>
                </a:solidFill>
              </a:rPr>
              <a:t>Chapter 12</a:t>
            </a:r>
          </a:p>
          <a:p>
            <a:r>
              <a:rPr lang="en-US" dirty="0" smtClean="0">
                <a:solidFill>
                  <a:schemeClr val="tx2"/>
                </a:solidFill>
              </a:rPr>
              <a:t>Transportation and Assignment Models</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a:xfrm>
            <a:off x="457200" y="1600200"/>
            <a:ext cx="8229600" cy="4190999"/>
          </a:xfrm>
        </p:spPr>
        <p:txBody>
          <a:bodyPr>
            <a:normAutofit/>
          </a:bodyPr>
          <a:lstStyle/>
          <a:p>
            <a:pPr>
              <a:buNone/>
            </a:pPr>
            <a:r>
              <a:rPr lang="en-US" dirty="0" smtClean="0"/>
              <a:t>Covered Sec 11.5: The Dual Problem</a:t>
            </a:r>
          </a:p>
          <a:p>
            <a:r>
              <a:rPr lang="en-US" dirty="0" smtClean="0"/>
              <a:t>Formulation of the Problem</a:t>
            </a:r>
          </a:p>
          <a:p>
            <a:r>
              <a:rPr lang="en-US" dirty="0" smtClean="0"/>
              <a:t>Primal-Dual Solution</a:t>
            </a:r>
          </a:p>
          <a:p>
            <a:r>
              <a:rPr lang="en-US" dirty="0" smtClean="0"/>
              <a:t>Properties</a:t>
            </a:r>
          </a:p>
          <a:p>
            <a:r>
              <a:rPr lang="en-US" dirty="0" smtClean="0"/>
              <a:t>Finished Chapter 11</a:t>
            </a:r>
          </a:p>
          <a:p>
            <a:pPr>
              <a:buNone/>
            </a:pPr>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Today</a:t>
            </a:r>
            <a:endParaRPr lang="en-US"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We will start Chapter 12:</a:t>
            </a:r>
          </a:p>
          <a:p>
            <a:pPr>
              <a:buNone/>
            </a:pPr>
            <a:r>
              <a:rPr lang="en-US" dirty="0" smtClean="0"/>
              <a:t>Transportation and Assignment Models</a:t>
            </a:r>
          </a:p>
          <a:p>
            <a:r>
              <a:rPr lang="en-US" dirty="0" smtClean="0"/>
              <a:t>General Form and Assumptions of Transportation Model</a:t>
            </a:r>
          </a:p>
          <a:p>
            <a:r>
              <a:rPr lang="en-US" dirty="0" smtClean="0"/>
              <a:t>Solutions to Transportation Model</a:t>
            </a:r>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pPr marL="0" indent="0" algn="just">
              <a:buNone/>
            </a:pPr>
            <a:r>
              <a:rPr lang="en-US" dirty="0" smtClean="0"/>
              <a:t>Provide an overview of several extensions of the basic linear programming model. Included will be a discussion of the assumptions. Distinguishing characteristics, methods of solution, and applications of:</a:t>
            </a:r>
          </a:p>
          <a:p>
            <a:pPr marL="0" indent="0" algn="just">
              <a:buNone/>
            </a:pPr>
            <a:r>
              <a:rPr lang="en-US" dirty="0" smtClean="0"/>
              <a:t>	The transportation model.</a:t>
            </a:r>
          </a:p>
          <a:p>
            <a:pPr marL="0" indent="0" algn="just">
              <a:buNone/>
            </a:pPr>
            <a:r>
              <a:rPr lang="en-US" dirty="0" smtClean="0"/>
              <a:t>	The assignment model.</a:t>
            </a:r>
          </a:p>
        </p:txBody>
      </p:sp>
      <p:sp>
        <p:nvSpPr>
          <p:cNvPr id="6" name="Title 5"/>
          <p:cNvSpPr>
            <a:spLocks noGrp="1"/>
          </p:cNvSpPr>
          <p:nvPr>
            <p:ph type="title"/>
          </p:nvPr>
        </p:nvSpPr>
        <p:spPr/>
        <p:txBody>
          <a:bodyPr>
            <a:normAutofit/>
          </a:bodyPr>
          <a:lstStyle/>
          <a:p>
            <a:r>
              <a:rPr lang="en-US" u="sng" dirty="0" smtClean="0">
                <a:solidFill>
                  <a:schemeClr val="tx2"/>
                </a:solidFill>
                <a:latin typeface="+mn-lt"/>
              </a:rPr>
              <a:t>CHAPTER OBJECTIVES</a:t>
            </a:r>
            <a:endParaRPr lang="en-US" u="sng" dirty="0">
              <a:solidFill>
                <a:schemeClr val="tx2"/>
              </a:solidFill>
              <a:latin typeface="+mn-lt"/>
            </a:endParaRPr>
          </a:p>
        </p:txBody>
      </p:sp>
      <p:sp>
        <p:nvSpPr>
          <p:cNvPr id="8" name="Rectangle 7"/>
          <p:cNvSpPr/>
          <p:nvPr/>
        </p:nvSpPr>
        <p:spPr>
          <a:xfrm>
            <a:off x="990600" y="4343400"/>
            <a:ext cx="152400" cy="152400"/>
          </a:xfrm>
          <a:prstGeom prst="rect">
            <a:avLst/>
          </a:prstGeom>
          <a:solidFill>
            <a:schemeClr val="bg1"/>
          </a:solidFill>
          <a:ln>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90600" y="5029200"/>
            <a:ext cx="152400" cy="152400"/>
          </a:xfrm>
          <a:prstGeom prst="rect">
            <a:avLst/>
          </a:prstGeom>
          <a:solidFill>
            <a:schemeClr val="bg1"/>
          </a:solidFill>
          <a:ln>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p:cNvSpPr>
            <a:spLocks noGrp="1"/>
          </p:cNvSpPr>
          <p:nvPr>
            <p:ph idx="1"/>
          </p:nvPr>
        </p:nvSpPr>
        <p:spPr>
          <a:xfrm>
            <a:off x="457200" y="1600200"/>
            <a:ext cx="8229600" cy="4572000"/>
          </a:xfrm>
        </p:spPr>
        <p:txBody>
          <a:bodyPr>
            <a:normAutofit/>
          </a:bodyPr>
          <a:lstStyle/>
          <a:p>
            <a:pPr marL="290513" indent="-290513" algn="just"/>
            <a:r>
              <a:rPr lang="en-US" dirty="0" smtClean="0"/>
              <a:t>THE TRANSPORTATION MODEL</a:t>
            </a:r>
          </a:p>
          <a:p>
            <a:pPr marL="290513" indent="-290513" algn="just"/>
            <a:r>
              <a:rPr lang="en-US" dirty="0" smtClean="0"/>
              <a:t>SOLUTIONS TO TRANSPORTATION MODELS</a:t>
            </a:r>
          </a:p>
          <a:p>
            <a:pPr marL="290513" indent="-290513" algn="just"/>
            <a:r>
              <a:rPr lang="en-US" dirty="0" smtClean="0"/>
              <a:t>THE ASSIGNMENT MODEL AND METHODS OF SOLUTION</a:t>
            </a:r>
          </a:p>
        </p:txBody>
      </p:sp>
      <p:sp>
        <p:nvSpPr>
          <p:cNvPr id="5" name="Title 5"/>
          <p:cNvSpPr>
            <a:spLocks noGrp="1"/>
          </p:cNvSpPr>
          <p:nvPr>
            <p:ph type="title"/>
          </p:nvPr>
        </p:nvSpPr>
        <p:spPr>
          <a:xfrm>
            <a:off x="457200" y="274638"/>
            <a:ext cx="8229600" cy="1143000"/>
          </a:xfrm>
        </p:spPr>
        <p:txBody>
          <a:bodyPr>
            <a:normAutofit/>
          </a:bodyPr>
          <a:lstStyle/>
          <a:p>
            <a:r>
              <a:rPr lang="en-US" u="sng" dirty="0" smtClean="0">
                <a:solidFill>
                  <a:schemeClr val="tx2"/>
                </a:solidFill>
                <a:latin typeface="+mn-lt"/>
              </a:rPr>
              <a:t>Main Topics</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4191000"/>
          </a:xfrm>
        </p:spPr>
        <p:txBody>
          <a:bodyPr/>
          <a:lstStyle/>
          <a:p>
            <a:pPr marL="0" indent="0" algn="just">
              <a:buNone/>
            </a:pPr>
            <a:r>
              <a:rPr lang="en-US" dirty="0" smtClean="0"/>
              <a:t>There exists a set of mathematical programming models which are direct extensions of the standard linear programming model. This set of models is widely applied and includes, among others, the transportation model and the assignment model. These models will be overviewed in this chapter. For each model, we will discuss the general form and assumptions.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33600"/>
            <a:ext cx="8229600" cy="4114800"/>
          </a:xfrm>
        </p:spPr>
        <p:txBody>
          <a:bodyPr>
            <a:normAutofit/>
          </a:bodyPr>
          <a:lstStyle/>
          <a:p>
            <a:pPr marL="0" indent="0" algn="just">
              <a:buNone/>
            </a:pPr>
            <a:r>
              <a:rPr lang="en-GB" dirty="0" smtClean="0"/>
              <a:t>The classic transportation model involves the shipment of some homogeneous commodity from a set of origins to a set of destinations. Each origin represents a source of supply for the commodity; each destination represents a point of demand for the commodity. Example 9 in chap. 10 (page 444) is an example of a transportation model.</a:t>
            </a:r>
          </a:p>
        </p:txBody>
      </p:sp>
      <p:sp>
        <p:nvSpPr>
          <p:cNvPr id="4" name="Title 5"/>
          <p:cNvSpPr>
            <a:spLocks noGrp="1"/>
          </p:cNvSpPr>
          <p:nvPr>
            <p:ph type="title"/>
          </p:nvPr>
        </p:nvSpPr>
        <p:spPr>
          <a:xfrm>
            <a:off x="457200" y="274638"/>
            <a:ext cx="8229600" cy="1143000"/>
          </a:xfrm>
        </p:spPr>
        <p:txBody>
          <a:bodyPr>
            <a:normAutofit/>
          </a:bodyPr>
          <a:lstStyle/>
          <a:p>
            <a:r>
              <a:rPr lang="en-US" u="sng" dirty="0" smtClean="0">
                <a:solidFill>
                  <a:schemeClr val="tx2"/>
                </a:solidFill>
                <a:latin typeface="+mn-lt"/>
              </a:rPr>
              <a:t>THE TRANSPORTATION MODEL</a:t>
            </a:r>
            <a:endParaRPr lang="en-US" u="sng" dirty="0">
              <a:solidFill>
                <a:schemeClr val="tx2"/>
              </a:solidFill>
              <a:latin typeface="+mn-lt"/>
            </a:endParaRPr>
          </a:p>
        </p:txBody>
      </p:sp>
      <p:sp>
        <p:nvSpPr>
          <p:cNvPr id="5" name="Title 5"/>
          <p:cNvSpPr txBox="1">
            <a:spLocks/>
          </p:cNvSpPr>
          <p:nvPr/>
        </p:nvSpPr>
        <p:spPr>
          <a:xfrm>
            <a:off x="457200" y="1219200"/>
            <a:ext cx="8229600" cy="9144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sng" strike="noStrike" kern="1200" cap="none" spc="0" normalizeH="0" baseline="0" noProof="0" dirty="0" smtClean="0">
                <a:ln>
                  <a:noFill/>
                </a:ln>
                <a:solidFill>
                  <a:schemeClr val="tx2"/>
                </a:solidFill>
                <a:effectLst/>
                <a:uLnTx/>
                <a:uFillTx/>
                <a:latin typeface="+mn-lt"/>
                <a:ea typeface="+mj-ea"/>
                <a:cs typeface="+mj-cs"/>
              </a:rPr>
              <a:t>General Form and Assumptions</a:t>
            </a:r>
            <a:endParaRPr kumimoji="0" lang="en-US" sz="4400" b="0" i="0" u="sng" strike="noStrike" kern="1200" cap="none" spc="0" normalizeH="0" baseline="0" noProof="0" dirty="0">
              <a:ln>
                <a:noFill/>
              </a:ln>
              <a:solidFill>
                <a:schemeClr val="tx2"/>
              </a:solidFill>
              <a:effectLst/>
              <a:uLnTx/>
              <a:uFillTx/>
              <a:latin typeface="+mn-lt"/>
              <a:ea typeface="+mj-ea"/>
              <a:cs typeface="+mj-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4114800"/>
          </a:xfrm>
        </p:spPr>
        <p:txBody>
          <a:bodyPr/>
          <a:lstStyle/>
          <a:p>
            <a:pPr marL="0" indent="0" algn="just">
              <a:buNone/>
            </a:pPr>
            <a:r>
              <a:rPr lang="en-US" dirty="0" smtClean="0"/>
              <a:t>In that example the homogeneous commodity was salt and sand to be used on roads during winter icing and snowstorms. The origins were two stockpiles, each characterized by a maximum storage capability. The destinations were the four zones of the city, each characterized by an expected need (demand) during a given storm.</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txBox="1">
            <a:spLocks/>
          </p:cNvSpPr>
          <p:nvPr/>
        </p:nvSpPr>
        <p:spPr>
          <a:xfrm>
            <a:off x="533400" y="1524000"/>
            <a:ext cx="8229600" cy="4724400"/>
          </a:xfrm>
          <a:prstGeom prst="rect">
            <a:avLst/>
          </a:prstGeom>
        </p:spPr>
        <p:txBody>
          <a:bodyPr vert="horz" lIns="91440" tIns="45720" rIns="91440" bIns="45720" rtlCol="0">
            <a:normAutofit/>
          </a:bodyPr>
          <a:lstStyle/>
          <a:p>
            <a:pPr lvl="0" algn="just">
              <a:spcBef>
                <a:spcPct val="20000"/>
              </a:spcBef>
            </a:pPr>
            <a:endParaRPr lang="en-US" sz="3200" dirty="0" smtClean="0"/>
          </a:p>
        </p:txBody>
      </p:sp>
      <p:sp>
        <p:nvSpPr>
          <p:cNvPr id="3" name="Title 5"/>
          <p:cNvSpPr>
            <a:spLocks noGrp="1"/>
          </p:cNvSpPr>
          <p:nvPr>
            <p:ph type="title"/>
          </p:nvPr>
        </p:nvSpPr>
        <p:spPr>
          <a:xfrm>
            <a:off x="457200" y="274638"/>
            <a:ext cx="8229600" cy="1143000"/>
          </a:xfrm>
        </p:spPr>
        <p:txBody>
          <a:bodyPr>
            <a:normAutofit/>
          </a:bodyPr>
          <a:lstStyle/>
          <a:p>
            <a:r>
              <a:rPr lang="en-US" u="sng" dirty="0" smtClean="0">
                <a:solidFill>
                  <a:schemeClr val="tx2"/>
                </a:solidFill>
                <a:latin typeface="+mn-lt"/>
              </a:rPr>
              <a:t>ASSUMPTION-1</a:t>
            </a:r>
            <a:endParaRPr lang="en-US" u="sng" dirty="0">
              <a:solidFill>
                <a:schemeClr val="tx2"/>
              </a:solidFill>
              <a:latin typeface="+mn-lt"/>
            </a:endParaRPr>
          </a:p>
        </p:txBody>
      </p:sp>
      <p:sp>
        <p:nvSpPr>
          <p:cNvPr id="4" name="Content Placeholder 2"/>
          <p:cNvSpPr>
            <a:spLocks noGrp="1"/>
          </p:cNvSpPr>
          <p:nvPr>
            <p:ph idx="1"/>
          </p:nvPr>
        </p:nvSpPr>
        <p:spPr>
          <a:xfrm>
            <a:off x="457200" y="1447800"/>
            <a:ext cx="8229600" cy="4876800"/>
          </a:xfrm>
        </p:spPr>
        <p:txBody>
          <a:bodyPr>
            <a:normAutofit/>
          </a:bodyPr>
          <a:lstStyle/>
          <a:p>
            <a:pPr marL="0" lvl="0" indent="0">
              <a:buNone/>
            </a:pPr>
            <a:r>
              <a:rPr lang="en-US" dirty="0" smtClean="0"/>
              <a:t>The standard model assumes a homogeneous commodity.</a:t>
            </a:r>
          </a:p>
          <a:p>
            <a:pPr marL="0" lvl="0" indent="0" algn="just">
              <a:buNone/>
            </a:pPr>
            <a:r>
              <a:rPr lang="en-US" dirty="0" smtClean="0"/>
              <a:t>	</a:t>
            </a:r>
          </a:p>
          <a:p>
            <a:pPr marL="0" lvl="0" indent="0" algn="just">
              <a:buNone/>
            </a:pPr>
            <a:r>
              <a:rPr lang="en-US" dirty="0" smtClean="0"/>
              <a:t>This first assumption implies that there are no significant difference in the characteristics of the commodity available at each origin. This suggests that unless other restrictions exist, each origin can supply units to any of the destinations.</a:t>
            </a:r>
          </a:p>
        </p:txBody>
      </p:sp>
      <p:sp>
        <p:nvSpPr>
          <p:cNvPr id="5" name="Rectangle 4"/>
          <p:cNvSpPr/>
          <p:nvPr/>
        </p:nvSpPr>
        <p:spPr>
          <a:xfrm>
            <a:off x="457200" y="1447800"/>
            <a:ext cx="8153400" cy="1066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457200" y="274638"/>
            <a:ext cx="8229600" cy="1143000"/>
          </a:xfrm>
        </p:spPr>
        <p:txBody>
          <a:bodyPr>
            <a:normAutofit/>
          </a:bodyPr>
          <a:lstStyle/>
          <a:p>
            <a:r>
              <a:rPr lang="en-US" u="sng" dirty="0" smtClean="0">
                <a:solidFill>
                  <a:schemeClr val="tx2"/>
                </a:solidFill>
                <a:latin typeface="+mn-lt"/>
              </a:rPr>
              <a:t>ASSUMPTION-2</a:t>
            </a:r>
            <a:endParaRPr lang="en-US" u="sng" dirty="0">
              <a:solidFill>
                <a:schemeClr val="tx2"/>
              </a:solidFill>
              <a:latin typeface="+mn-lt"/>
            </a:endParaRPr>
          </a:p>
        </p:txBody>
      </p:sp>
      <p:sp>
        <p:nvSpPr>
          <p:cNvPr id="6" name="Content Placeholder 2"/>
          <p:cNvSpPr>
            <a:spLocks noGrp="1"/>
          </p:cNvSpPr>
          <p:nvPr>
            <p:ph idx="1"/>
          </p:nvPr>
        </p:nvSpPr>
        <p:spPr>
          <a:xfrm>
            <a:off x="457200" y="1524000"/>
            <a:ext cx="8229600" cy="4525963"/>
          </a:xfrm>
        </p:spPr>
        <p:txBody>
          <a:bodyPr/>
          <a:lstStyle/>
          <a:p>
            <a:pPr marL="0" lvl="0" indent="0">
              <a:buNone/>
            </a:pPr>
            <a:r>
              <a:rPr lang="en-US" dirty="0" smtClean="0"/>
              <a:t>The standard model assumes that total supply and total demand are equal.</a:t>
            </a:r>
          </a:p>
          <a:p>
            <a:pPr marL="0" lvl="0" indent="0" algn="just">
              <a:buNone/>
            </a:pPr>
            <a:endParaRPr lang="en-US" dirty="0" smtClean="0"/>
          </a:p>
          <a:p>
            <a:pPr marL="0" lvl="0" indent="0" algn="just">
              <a:buNone/>
            </a:pPr>
            <a:r>
              <a:rPr lang="en-US" dirty="0" smtClean="0"/>
              <a:t>	This second assumption is required by a special solution algorithm for this type of model.</a:t>
            </a:r>
          </a:p>
        </p:txBody>
      </p:sp>
      <p:sp>
        <p:nvSpPr>
          <p:cNvPr id="7" name="Rectangle 6"/>
          <p:cNvSpPr/>
          <p:nvPr/>
        </p:nvSpPr>
        <p:spPr>
          <a:xfrm>
            <a:off x="457200" y="1524000"/>
            <a:ext cx="8153400" cy="1066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05000" y="990600"/>
            <a:ext cx="393056" cy="584775"/>
          </a:xfrm>
          <a:prstGeom prst="rect">
            <a:avLst/>
          </a:prstGeom>
          <a:noFill/>
        </p:spPr>
        <p:txBody>
          <a:bodyPr wrap="none" rtlCol="0">
            <a:spAutoFit/>
          </a:bodyPr>
          <a:lstStyle/>
          <a:p>
            <a:r>
              <a:rPr lang="en-US" sz="3200" dirty="0" smtClean="0"/>
              <a:t>1</a:t>
            </a:r>
            <a:endParaRPr lang="en-US" sz="3200" dirty="0"/>
          </a:p>
        </p:txBody>
      </p:sp>
      <p:sp>
        <p:nvSpPr>
          <p:cNvPr id="6" name="TextBox 5"/>
          <p:cNvSpPr txBox="1"/>
          <p:nvPr/>
        </p:nvSpPr>
        <p:spPr>
          <a:xfrm>
            <a:off x="1905000" y="1981200"/>
            <a:ext cx="393056" cy="584775"/>
          </a:xfrm>
          <a:prstGeom prst="rect">
            <a:avLst/>
          </a:prstGeom>
          <a:noFill/>
        </p:spPr>
        <p:txBody>
          <a:bodyPr wrap="none" rtlCol="0">
            <a:spAutoFit/>
          </a:bodyPr>
          <a:lstStyle/>
          <a:p>
            <a:r>
              <a:rPr lang="en-US" sz="3200" dirty="0" smtClean="0"/>
              <a:t>2</a:t>
            </a:r>
            <a:endParaRPr lang="en-US" sz="3200" dirty="0"/>
          </a:p>
        </p:txBody>
      </p:sp>
      <p:sp>
        <p:nvSpPr>
          <p:cNvPr id="7" name="TextBox 6"/>
          <p:cNvSpPr txBox="1"/>
          <p:nvPr/>
        </p:nvSpPr>
        <p:spPr>
          <a:xfrm>
            <a:off x="1905000" y="4648200"/>
            <a:ext cx="513282" cy="584775"/>
          </a:xfrm>
          <a:prstGeom prst="rect">
            <a:avLst/>
          </a:prstGeom>
          <a:noFill/>
        </p:spPr>
        <p:txBody>
          <a:bodyPr wrap="none" rtlCol="0">
            <a:spAutoFit/>
          </a:bodyPr>
          <a:lstStyle/>
          <a:p>
            <a:r>
              <a:rPr lang="en-US" sz="3200" dirty="0" smtClean="0"/>
              <a:t>m</a:t>
            </a:r>
            <a:endParaRPr lang="en-US" sz="3200" dirty="0"/>
          </a:p>
        </p:txBody>
      </p:sp>
      <p:sp>
        <p:nvSpPr>
          <p:cNvPr id="8" name="TextBox 7"/>
          <p:cNvSpPr txBox="1"/>
          <p:nvPr/>
        </p:nvSpPr>
        <p:spPr>
          <a:xfrm>
            <a:off x="1905000" y="2819400"/>
            <a:ext cx="288862" cy="1569660"/>
          </a:xfrm>
          <a:prstGeom prst="rect">
            <a:avLst/>
          </a:prstGeom>
          <a:noFill/>
        </p:spPr>
        <p:txBody>
          <a:bodyPr wrap="none" rtlCol="0">
            <a:spAutoFit/>
          </a:bodyPr>
          <a:lstStyle/>
          <a:p>
            <a:r>
              <a:rPr lang="en-US" sz="3200" dirty="0" smtClean="0"/>
              <a:t>.</a:t>
            </a:r>
          </a:p>
          <a:p>
            <a:r>
              <a:rPr lang="en-US" sz="3200" dirty="0" smtClean="0"/>
              <a:t>.</a:t>
            </a:r>
          </a:p>
          <a:p>
            <a:r>
              <a:rPr lang="en-US" sz="3200" dirty="0" smtClean="0"/>
              <a:t>.</a:t>
            </a:r>
            <a:endParaRPr lang="en-US" sz="3200" dirty="0"/>
          </a:p>
        </p:txBody>
      </p:sp>
      <p:sp>
        <p:nvSpPr>
          <p:cNvPr id="9" name="TextBox 8"/>
          <p:cNvSpPr txBox="1"/>
          <p:nvPr/>
        </p:nvSpPr>
        <p:spPr>
          <a:xfrm>
            <a:off x="6629400" y="762000"/>
            <a:ext cx="393056" cy="584775"/>
          </a:xfrm>
          <a:prstGeom prst="rect">
            <a:avLst/>
          </a:prstGeom>
          <a:noFill/>
        </p:spPr>
        <p:txBody>
          <a:bodyPr wrap="none" rtlCol="0">
            <a:spAutoFit/>
          </a:bodyPr>
          <a:lstStyle/>
          <a:p>
            <a:r>
              <a:rPr lang="en-US" sz="3200" dirty="0" smtClean="0"/>
              <a:t>1</a:t>
            </a:r>
            <a:endParaRPr lang="en-US" sz="3200" dirty="0"/>
          </a:p>
        </p:txBody>
      </p:sp>
      <p:sp>
        <p:nvSpPr>
          <p:cNvPr id="10" name="TextBox 9"/>
          <p:cNvSpPr txBox="1"/>
          <p:nvPr/>
        </p:nvSpPr>
        <p:spPr>
          <a:xfrm>
            <a:off x="6629400" y="1676400"/>
            <a:ext cx="393056" cy="584775"/>
          </a:xfrm>
          <a:prstGeom prst="rect">
            <a:avLst/>
          </a:prstGeom>
          <a:noFill/>
        </p:spPr>
        <p:txBody>
          <a:bodyPr wrap="none" rtlCol="0">
            <a:spAutoFit/>
          </a:bodyPr>
          <a:lstStyle/>
          <a:p>
            <a:r>
              <a:rPr lang="en-US" sz="3200" dirty="0" smtClean="0"/>
              <a:t>2</a:t>
            </a:r>
            <a:endParaRPr lang="en-US" sz="3200" dirty="0"/>
          </a:p>
        </p:txBody>
      </p:sp>
      <p:sp>
        <p:nvSpPr>
          <p:cNvPr id="11" name="TextBox 10"/>
          <p:cNvSpPr txBox="1"/>
          <p:nvPr/>
        </p:nvSpPr>
        <p:spPr>
          <a:xfrm>
            <a:off x="6629400" y="4648200"/>
            <a:ext cx="401072" cy="584775"/>
          </a:xfrm>
          <a:prstGeom prst="rect">
            <a:avLst/>
          </a:prstGeom>
          <a:noFill/>
        </p:spPr>
        <p:txBody>
          <a:bodyPr wrap="none" rtlCol="0">
            <a:spAutoFit/>
          </a:bodyPr>
          <a:lstStyle/>
          <a:p>
            <a:r>
              <a:rPr lang="en-US" sz="3200" dirty="0" smtClean="0"/>
              <a:t>n</a:t>
            </a:r>
            <a:endParaRPr lang="en-US" sz="3200" dirty="0"/>
          </a:p>
        </p:txBody>
      </p:sp>
      <p:sp>
        <p:nvSpPr>
          <p:cNvPr id="12" name="TextBox 11"/>
          <p:cNvSpPr txBox="1"/>
          <p:nvPr/>
        </p:nvSpPr>
        <p:spPr>
          <a:xfrm>
            <a:off x="6629400" y="3048000"/>
            <a:ext cx="288862" cy="1569660"/>
          </a:xfrm>
          <a:prstGeom prst="rect">
            <a:avLst/>
          </a:prstGeom>
          <a:noFill/>
        </p:spPr>
        <p:txBody>
          <a:bodyPr wrap="none" rtlCol="0">
            <a:spAutoFit/>
          </a:bodyPr>
          <a:lstStyle/>
          <a:p>
            <a:r>
              <a:rPr lang="en-US" sz="3200" dirty="0" smtClean="0"/>
              <a:t>.</a:t>
            </a:r>
          </a:p>
          <a:p>
            <a:r>
              <a:rPr lang="en-US" sz="3200" dirty="0" smtClean="0"/>
              <a:t>.</a:t>
            </a:r>
          </a:p>
          <a:p>
            <a:r>
              <a:rPr lang="en-US" sz="3200" dirty="0" smtClean="0"/>
              <a:t>.</a:t>
            </a:r>
            <a:endParaRPr lang="en-US" sz="3200" dirty="0"/>
          </a:p>
        </p:txBody>
      </p:sp>
      <p:sp>
        <p:nvSpPr>
          <p:cNvPr id="13" name="TextBox 12"/>
          <p:cNvSpPr txBox="1"/>
          <p:nvPr/>
        </p:nvSpPr>
        <p:spPr>
          <a:xfrm>
            <a:off x="6629400" y="2590800"/>
            <a:ext cx="393056" cy="584775"/>
          </a:xfrm>
          <a:prstGeom prst="rect">
            <a:avLst/>
          </a:prstGeom>
          <a:noFill/>
        </p:spPr>
        <p:txBody>
          <a:bodyPr wrap="none" rtlCol="0">
            <a:spAutoFit/>
          </a:bodyPr>
          <a:lstStyle/>
          <a:p>
            <a:r>
              <a:rPr lang="en-US" sz="3200" dirty="0" smtClean="0"/>
              <a:t>3</a:t>
            </a:r>
            <a:endParaRPr lang="en-US" sz="3200" dirty="0"/>
          </a:p>
        </p:txBody>
      </p:sp>
      <p:cxnSp>
        <p:nvCxnSpPr>
          <p:cNvPr id="15" name="Straight Arrow Connector 14"/>
          <p:cNvCxnSpPr/>
          <p:nvPr/>
        </p:nvCxnSpPr>
        <p:spPr>
          <a:xfrm flipV="1">
            <a:off x="2438400" y="914400"/>
            <a:ext cx="411480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438400" y="1219200"/>
            <a:ext cx="4114800" cy="609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2438400" y="1295400"/>
            <a:ext cx="4114800" cy="1447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438400" y="1371600"/>
            <a:ext cx="4114800" cy="3505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2438400" y="1066800"/>
            <a:ext cx="4114800" cy="1066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2438400" y="1981200"/>
            <a:ext cx="411480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438400" y="2286000"/>
            <a:ext cx="4114800" cy="609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438400" y="2362200"/>
            <a:ext cx="4114800" cy="2667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2438400" y="1219200"/>
            <a:ext cx="4114800" cy="3657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2438400" y="2133600"/>
            <a:ext cx="4114800" cy="2819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2438400" y="3048000"/>
            <a:ext cx="4114800" cy="1981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2438400" y="5105400"/>
            <a:ext cx="411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Oval 52"/>
          <p:cNvSpPr/>
          <p:nvPr/>
        </p:nvSpPr>
        <p:spPr>
          <a:xfrm>
            <a:off x="1828800" y="990600"/>
            <a:ext cx="533400" cy="5334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1828800" y="1981200"/>
            <a:ext cx="533400" cy="5334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1905000" y="4724400"/>
            <a:ext cx="533400" cy="5334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6553200" y="4724400"/>
            <a:ext cx="533400" cy="5334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6553200" y="2590800"/>
            <a:ext cx="533400" cy="5334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6553200" y="1676400"/>
            <a:ext cx="533400" cy="5334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6553200" y="762000"/>
            <a:ext cx="533400" cy="5334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381000" y="3429000"/>
            <a:ext cx="1050288" cy="369332"/>
          </a:xfrm>
          <a:prstGeom prst="rect">
            <a:avLst/>
          </a:prstGeom>
          <a:noFill/>
        </p:spPr>
        <p:txBody>
          <a:bodyPr wrap="none" rtlCol="0">
            <a:spAutoFit/>
          </a:bodyPr>
          <a:lstStyle/>
          <a:p>
            <a:r>
              <a:rPr lang="en-US" b="1" dirty="0" smtClean="0"/>
              <a:t>m</a:t>
            </a:r>
            <a:r>
              <a:rPr lang="en-US" dirty="0" smtClean="0"/>
              <a:t> origins</a:t>
            </a:r>
            <a:endParaRPr lang="en-US" dirty="0"/>
          </a:p>
        </p:txBody>
      </p:sp>
      <p:sp>
        <p:nvSpPr>
          <p:cNvPr id="61" name="TextBox 60"/>
          <p:cNvSpPr txBox="1"/>
          <p:nvPr/>
        </p:nvSpPr>
        <p:spPr>
          <a:xfrm>
            <a:off x="7162800" y="3429000"/>
            <a:ext cx="1507272" cy="369332"/>
          </a:xfrm>
          <a:prstGeom prst="rect">
            <a:avLst/>
          </a:prstGeom>
          <a:noFill/>
        </p:spPr>
        <p:txBody>
          <a:bodyPr wrap="none" rtlCol="0">
            <a:spAutoFit/>
          </a:bodyPr>
          <a:lstStyle/>
          <a:p>
            <a:r>
              <a:rPr lang="en-US" b="1" dirty="0" smtClean="0"/>
              <a:t>n</a:t>
            </a:r>
            <a:r>
              <a:rPr lang="en-US" dirty="0" smtClean="0"/>
              <a:t> destinations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7544" y="2708920"/>
            <a:ext cx="7992888" cy="369332"/>
          </a:xfrm>
          <a:prstGeom prst="rect">
            <a:avLst/>
          </a:prstGeom>
        </p:spPr>
        <p:txBody>
          <a:bodyPr wrap="square">
            <a:spAutoFit/>
          </a:bodyPr>
          <a:lstStyle/>
          <a:p>
            <a:endParaRPr lang="en-US" dirty="0" smtClean="0"/>
          </a:p>
        </p:txBody>
      </p:sp>
      <p:sp>
        <p:nvSpPr>
          <p:cNvPr id="4" name="Content Placeholder 3"/>
          <p:cNvSpPr>
            <a:spLocks noGrp="1"/>
          </p:cNvSpPr>
          <p:nvPr>
            <p:ph idx="1"/>
          </p:nvPr>
        </p:nvSpPr>
        <p:spPr>
          <a:xfrm>
            <a:off x="457200" y="457200"/>
            <a:ext cx="8382000" cy="5943600"/>
          </a:xfrm>
        </p:spPr>
        <p:txBody>
          <a:bodyPr>
            <a:normAutofit/>
          </a:bodyPr>
          <a:lstStyle/>
          <a:p>
            <a:pPr marL="0" indent="0" algn="just">
              <a:buNone/>
            </a:pPr>
            <a:r>
              <a:rPr lang="en-US" dirty="0" smtClean="0"/>
              <a:t>Let’s state the generalized transportation model associated with the structure shown in above figure. If</a:t>
            </a:r>
          </a:p>
          <a:p>
            <a:pPr marL="0" indent="0" algn="just">
              <a:buNone/>
            </a:pPr>
            <a:endParaRPr lang="en-US" dirty="0" smtClean="0"/>
          </a:p>
          <a:p>
            <a:pPr marL="747713" indent="-747713" algn="just">
              <a:buNone/>
            </a:pPr>
            <a:r>
              <a:rPr lang="en-US" dirty="0" err="1" smtClean="0"/>
              <a:t>x</a:t>
            </a:r>
            <a:r>
              <a:rPr lang="en-US" baseline="-25000" dirty="0" err="1" smtClean="0"/>
              <a:t>ij</a:t>
            </a:r>
            <a:r>
              <a:rPr lang="en-US" dirty="0" smtClean="0"/>
              <a:t> = number of units distributed from origin  </a:t>
            </a:r>
            <a:r>
              <a:rPr lang="en-US" dirty="0" err="1" smtClean="0"/>
              <a:t>i</a:t>
            </a:r>
            <a:r>
              <a:rPr lang="en-US" dirty="0" smtClean="0"/>
              <a:t> to destination j</a:t>
            </a:r>
          </a:p>
          <a:p>
            <a:pPr marL="747713" indent="-747713" algn="just">
              <a:buNone/>
            </a:pPr>
            <a:endParaRPr lang="en-US" dirty="0" smtClean="0"/>
          </a:p>
          <a:p>
            <a:pPr marL="747713" indent="-747713" algn="just">
              <a:buNone/>
            </a:pPr>
            <a:r>
              <a:rPr lang="en-US" dirty="0" err="1" smtClean="0"/>
              <a:t>c</a:t>
            </a:r>
            <a:r>
              <a:rPr lang="en-US" baseline="-25000" dirty="0" err="1" smtClean="0"/>
              <a:t>ij</a:t>
            </a:r>
            <a:r>
              <a:rPr lang="en-US" dirty="0" smtClean="0"/>
              <a:t> = contribution to the objective function from distributing one unit from origin </a:t>
            </a:r>
            <a:r>
              <a:rPr lang="en-US" dirty="0" err="1" smtClean="0"/>
              <a:t>i</a:t>
            </a:r>
            <a:r>
              <a:rPr lang="en-US" dirty="0" smtClean="0"/>
              <a:t> to destination j</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marL="0" indent="0" algn="just">
              <a:buNone/>
            </a:pPr>
            <a:r>
              <a:rPr lang="en-US" dirty="0" smtClean="0"/>
              <a:t>S</a:t>
            </a:r>
            <a:r>
              <a:rPr lang="en-US" baseline="-25000" dirty="0" smtClean="0"/>
              <a:t>i</a:t>
            </a:r>
            <a:r>
              <a:rPr lang="en-US" dirty="0" smtClean="0"/>
              <a:t> = number of units available at origin </a:t>
            </a:r>
            <a:r>
              <a:rPr lang="en-US" dirty="0" err="1" smtClean="0"/>
              <a:t>i</a:t>
            </a:r>
            <a:endParaRPr lang="en-US" dirty="0" smtClean="0"/>
          </a:p>
          <a:p>
            <a:pPr marL="0" indent="0" algn="just">
              <a:buNone/>
            </a:pPr>
            <a:endParaRPr lang="en-US" dirty="0" smtClean="0"/>
          </a:p>
          <a:p>
            <a:pPr marL="0" indent="0" algn="just">
              <a:buNone/>
            </a:pPr>
            <a:r>
              <a:rPr lang="en-US" dirty="0" smtClean="0"/>
              <a:t>m = number of origins</a:t>
            </a:r>
          </a:p>
          <a:p>
            <a:pPr marL="0" indent="0">
              <a:buNone/>
            </a:pPr>
            <a:endParaRPr lang="en-US" dirty="0" smtClean="0"/>
          </a:p>
          <a:p>
            <a:pPr marL="0" indent="0">
              <a:buNone/>
            </a:pPr>
            <a:r>
              <a:rPr lang="en-US" dirty="0" smtClean="0"/>
              <a:t>n = number of destinations</a:t>
            </a:r>
          </a:p>
          <a:p>
            <a:pPr marL="0" indent="0" algn="just">
              <a:buNone/>
            </a:pPr>
            <a:endParaRPr lang="en-US" dirty="0" smtClean="0"/>
          </a:p>
          <a:p>
            <a:pPr marL="0" indent="0" algn="just">
              <a:buNone/>
            </a:pPr>
            <a:r>
              <a:rPr lang="en-US" dirty="0" smtClean="0"/>
              <a:t>the generalized model can be stated as follows: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382000" cy="5867400"/>
          </a:xfrm>
        </p:spPr>
        <p:txBody>
          <a:bodyPr>
            <a:normAutofit/>
          </a:bodyPr>
          <a:lstStyle/>
          <a:p>
            <a:pPr marL="0" indent="0" algn="just">
              <a:buNone/>
            </a:pPr>
            <a:r>
              <a:rPr lang="en-US" sz="2400" dirty="0" smtClean="0"/>
              <a:t>Minimize	z = c</a:t>
            </a:r>
            <a:r>
              <a:rPr lang="en-US" sz="2400" baseline="-25000" dirty="0" smtClean="0"/>
              <a:t>11</a:t>
            </a:r>
            <a:r>
              <a:rPr lang="en-US" sz="2400" dirty="0" smtClean="0"/>
              <a:t>x</a:t>
            </a:r>
            <a:r>
              <a:rPr lang="en-US" sz="2400" baseline="-25000" dirty="0" smtClean="0"/>
              <a:t>11</a:t>
            </a:r>
            <a:r>
              <a:rPr lang="en-US" sz="2400" dirty="0" smtClean="0"/>
              <a:t> + c</a:t>
            </a:r>
            <a:r>
              <a:rPr lang="en-US" sz="2400" baseline="-25000" dirty="0" smtClean="0"/>
              <a:t>12</a:t>
            </a:r>
            <a:r>
              <a:rPr lang="en-US" sz="2400" dirty="0" smtClean="0"/>
              <a:t>x</a:t>
            </a:r>
            <a:r>
              <a:rPr lang="en-US" sz="2400" baseline="-25000" dirty="0" smtClean="0"/>
              <a:t>12</a:t>
            </a:r>
            <a:r>
              <a:rPr lang="en-US" sz="2400" dirty="0" smtClean="0"/>
              <a:t> + . . . + c</a:t>
            </a:r>
            <a:r>
              <a:rPr lang="en-US" sz="2400" baseline="-25000" dirty="0" smtClean="0"/>
              <a:t>1n</a:t>
            </a:r>
            <a:r>
              <a:rPr lang="en-US" sz="2400" dirty="0" smtClean="0"/>
              <a:t>x</a:t>
            </a:r>
            <a:r>
              <a:rPr lang="en-US" sz="2400" baseline="-25000" dirty="0" smtClean="0"/>
              <a:t>1n</a:t>
            </a:r>
            <a:r>
              <a:rPr lang="en-US" sz="2400" dirty="0" smtClean="0"/>
              <a:t> + c</a:t>
            </a:r>
            <a:r>
              <a:rPr lang="en-US" sz="2400" baseline="-25000" dirty="0" smtClean="0"/>
              <a:t>21</a:t>
            </a:r>
            <a:r>
              <a:rPr lang="en-US" sz="2400" dirty="0" smtClean="0"/>
              <a:t>x</a:t>
            </a:r>
            <a:r>
              <a:rPr lang="en-US" sz="2400" baseline="-25000" dirty="0" smtClean="0"/>
              <a:t>21</a:t>
            </a:r>
            <a:r>
              <a:rPr lang="en-US" sz="2400" dirty="0" smtClean="0"/>
              <a:t> + c</a:t>
            </a:r>
            <a:r>
              <a:rPr lang="en-US" sz="2400" baseline="-25000" dirty="0" smtClean="0"/>
              <a:t>22</a:t>
            </a:r>
            <a:r>
              <a:rPr lang="en-US" sz="2400" dirty="0" smtClean="0"/>
              <a:t>x</a:t>
            </a:r>
            <a:r>
              <a:rPr lang="en-US" sz="2400" baseline="-25000" dirty="0" smtClean="0"/>
              <a:t>22</a:t>
            </a:r>
            <a:r>
              <a:rPr lang="en-US" sz="2400" dirty="0" smtClean="0"/>
              <a:t> + . . .</a:t>
            </a:r>
          </a:p>
          <a:p>
            <a:pPr marL="0" indent="0" algn="just">
              <a:buNone/>
            </a:pPr>
            <a:r>
              <a:rPr lang="en-US" sz="2400" dirty="0" smtClean="0"/>
              <a:t>(or maximize)		          		      . . . + c</a:t>
            </a:r>
            <a:r>
              <a:rPr lang="en-US" sz="2400" baseline="-25000" dirty="0" smtClean="0"/>
              <a:t>2n</a:t>
            </a:r>
            <a:r>
              <a:rPr lang="en-US" sz="2400" dirty="0" smtClean="0"/>
              <a:t>x</a:t>
            </a:r>
            <a:r>
              <a:rPr lang="en-US" sz="2400" baseline="-25000" dirty="0" smtClean="0"/>
              <a:t>2n</a:t>
            </a:r>
            <a:r>
              <a:rPr lang="en-US" sz="2400" dirty="0" smtClean="0"/>
              <a:t> + . . . + </a:t>
            </a:r>
            <a:r>
              <a:rPr lang="en-US" sz="2400" dirty="0" err="1" smtClean="0"/>
              <a:t>c</a:t>
            </a:r>
            <a:r>
              <a:rPr lang="en-US" sz="2400" baseline="-25000" dirty="0" err="1" smtClean="0"/>
              <a:t>mn</a:t>
            </a:r>
            <a:r>
              <a:rPr lang="en-US" sz="2400" dirty="0" err="1" smtClean="0"/>
              <a:t>x</a:t>
            </a:r>
            <a:r>
              <a:rPr lang="en-US" sz="2400" baseline="-25000" dirty="0" err="1" smtClean="0"/>
              <a:t>mn</a:t>
            </a:r>
            <a:endParaRPr lang="en-US" sz="2400" baseline="-25000" dirty="0" smtClean="0"/>
          </a:p>
          <a:p>
            <a:pPr marL="0" indent="0" algn="just">
              <a:buNone/>
            </a:pPr>
            <a:r>
              <a:rPr lang="en-US" sz="2400" dirty="0" smtClean="0"/>
              <a:t>Subject to			x</a:t>
            </a:r>
            <a:r>
              <a:rPr lang="en-US" sz="2400" baseline="-25000" dirty="0" smtClean="0"/>
              <a:t>11</a:t>
            </a:r>
            <a:r>
              <a:rPr lang="en-US" sz="2400" dirty="0" smtClean="0"/>
              <a:t> + x</a:t>
            </a:r>
            <a:r>
              <a:rPr lang="en-US" sz="2400" baseline="-25000" dirty="0" smtClean="0"/>
              <a:t>12</a:t>
            </a:r>
            <a:r>
              <a:rPr lang="en-US" sz="2400" dirty="0" smtClean="0"/>
              <a:t> + . . . +x</a:t>
            </a:r>
            <a:r>
              <a:rPr lang="en-US" sz="2400" baseline="-25000" dirty="0" smtClean="0"/>
              <a:t>1n</a:t>
            </a:r>
            <a:r>
              <a:rPr lang="en-US" sz="2400" dirty="0" smtClean="0"/>
              <a:t> = S</a:t>
            </a:r>
            <a:r>
              <a:rPr lang="en-US" sz="2400" baseline="-25000" dirty="0" smtClean="0"/>
              <a:t>1</a:t>
            </a:r>
          </a:p>
          <a:p>
            <a:pPr marL="0" indent="0" algn="just">
              <a:buNone/>
            </a:pPr>
            <a:r>
              <a:rPr lang="en-US" sz="2400" dirty="0" smtClean="0"/>
              <a:t>				x</a:t>
            </a:r>
            <a:r>
              <a:rPr lang="en-US" sz="2400" baseline="-25000" dirty="0" smtClean="0"/>
              <a:t>21</a:t>
            </a:r>
            <a:r>
              <a:rPr lang="en-US" sz="2400" dirty="0" smtClean="0"/>
              <a:t> + x</a:t>
            </a:r>
            <a:r>
              <a:rPr lang="en-US" sz="2400" baseline="-25000" dirty="0" smtClean="0"/>
              <a:t>22</a:t>
            </a:r>
            <a:r>
              <a:rPr lang="en-US" sz="2400" dirty="0" smtClean="0"/>
              <a:t> + . . . + x</a:t>
            </a:r>
            <a:r>
              <a:rPr lang="en-US" sz="2400" baseline="-25000" dirty="0" smtClean="0"/>
              <a:t>2n</a:t>
            </a:r>
            <a:r>
              <a:rPr lang="en-US" sz="2400" dirty="0" smtClean="0"/>
              <a:t> = S</a:t>
            </a:r>
            <a:r>
              <a:rPr lang="en-US" sz="2400" baseline="-25000" dirty="0" smtClean="0"/>
              <a:t>2 </a:t>
            </a:r>
            <a:r>
              <a:rPr lang="en-US" sz="2400" dirty="0" smtClean="0"/>
              <a:t>       </a:t>
            </a:r>
            <a:r>
              <a:rPr lang="en-US" sz="2000" dirty="0" smtClean="0"/>
              <a:t>supply</a:t>
            </a:r>
            <a:endParaRPr lang="en-US" sz="2400" baseline="-25000" dirty="0" smtClean="0"/>
          </a:p>
          <a:p>
            <a:pPr marL="0" indent="0" algn="just">
              <a:buNone/>
            </a:pPr>
            <a:r>
              <a:rPr lang="en-US" sz="2400" dirty="0" smtClean="0"/>
              <a:t>				.		.	.       </a:t>
            </a:r>
            <a:r>
              <a:rPr lang="en-US" sz="2000" dirty="0" smtClean="0"/>
              <a:t>constraints</a:t>
            </a:r>
            <a:r>
              <a:rPr lang="en-US" sz="2400" dirty="0" smtClean="0"/>
              <a:t> </a:t>
            </a:r>
          </a:p>
          <a:p>
            <a:pPr marL="0" indent="0" algn="just">
              <a:buNone/>
            </a:pPr>
            <a:r>
              <a:rPr lang="en-US" sz="2400" dirty="0" smtClean="0"/>
              <a:t>				.		.	.</a:t>
            </a:r>
          </a:p>
          <a:p>
            <a:pPr marL="0" indent="0" algn="just">
              <a:buNone/>
            </a:pPr>
            <a:r>
              <a:rPr lang="en-US" sz="2400" dirty="0" smtClean="0"/>
              <a:t>				x</a:t>
            </a:r>
            <a:r>
              <a:rPr lang="en-US" sz="2400" baseline="-25000" dirty="0" smtClean="0"/>
              <a:t>m1</a:t>
            </a:r>
            <a:r>
              <a:rPr lang="en-US" sz="2400" dirty="0" smtClean="0"/>
              <a:t> + x</a:t>
            </a:r>
            <a:r>
              <a:rPr lang="en-US" sz="2400" baseline="-25000" dirty="0" smtClean="0"/>
              <a:t>m2</a:t>
            </a:r>
            <a:r>
              <a:rPr lang="en-US" sz="2400" dirty="0" smtClean="0"/>
              <a:t> + . . . + </a:t>
            </a:r>
            <a:r>
              <a:rPr lang="en-US" sz="2400" dirty="0" err="1" smtClean="0"/>
              <a:t>x</a:t>
            </a:r>
            <a:r>
              <a:rPr lang="en-US" sz="2400" baseline="-25000" dirty="0" err="1" smtClean="0"/>
              <a:t>mn</a:t>
            </a:r>
            <a:r>
              <a:rPr lang="en-US" sz="2400" dirty="0" smtClean="0"/>
              <a:t> = </a:t>
            </a:r>
            <a:r>
              <a:rPr lang="en-US" sz="2400" dirty="0" err="1" smtClean="0"/>
              <a:t>S</a:t>
            </a:r>
            <a:r>
              <a:rPr lang="en-US" sz="2400" baseline="-25000" dirty="0" err="1" smtClean="0"/>
              <a:t>m</a:t>
            </a:r>
            <a:endParaRPr lang="en-US" sz="2400" baseline="-25000" dirty="0" smtClean="0"/>
          </a:p>
          <a:p>
            <a:pPr marL="0" indent="0" algn="just">
              <a:buNone/>
            </a:pPr>
            <a:r>
              <a:rPr lang="en-US" sz="2400" dirty="0" smtClean="0"/>
              <a:t>				x</a:t>
            </a:r>
            <a:r>
              <a:rPr lang="en-US" sz="2400" baseline="-25000" dirty="0" smtClean="0"/>
              <a:t>11 </a:t>
            </a:r>
            <a:r>
              <a:rPr lang="en-US" sz="2400" dirty="0" smtClean="0"/>
              <a:t> +  x</a:t>
            </a:r>
            <a:r>
              <a:rPr lang="en-US" sz="2400" baseline="-25000" dirty="0" smtClean="0"/>
              <a:t>21 </a:t>
            </a:r>
            <a:r>
              <a:rPr lang="en-US" sz="2400" dirty="0" smtClean="0"/>
              <a:t> . . .  +  x</a:t>
            </a:r>
            <a:r>
              <a:rPr lang="en-US" sz="2400" baseline="-25000" dirty="0" smtClean="0"/>
              <a:t>m1 </a:t>
            </a:r>
            <a:r>
              <a:rPr lang="en-US" sz="2400" dirty="0" smtClean="0"/>
              <a:t> = d</a:t>
            </a:r>
            <a:r>
              <a:rPr lang="en-US" sz="2400" baseline="-25000" dirty="0" smtClean="0"/>
              <a:t>1</a:t>
            </a:r>
          </a:p>
          <a:p>
            <a:pPr marL="0" indent="0">
              <a:buNone/>
            </a:pPr>
            <a:r>
              <a:rPr lang="en-US" sz="2400" dirty="0" smtClean="0"/>
              <a:t>				x</a:t>
            </a:r>
            <a:r>
              <a:rPr lang="en-US" sz="2400" baseline="-25000" dirty="0" smtClean="0"/>
              <a:t>12</a:t>
            </a:r>
            <a:r>
              <a:rPr lang="en-US" sz="2400" dirty="0" smtClean="0"/>
              <a:t>  +  x</a:t>
            </a:r>
            <a:r>
              <a:rPr lang="en-US" sz="2400" baseline="-25000" dirty="0" smtClean="0"/>
              <a:t>22</a:t>
            </a:r>
            <a:r>
              <a:rPr lang="en-US" sz="2400" dirty="0" smtClean="0"/>
              <a:t> + . . . + x</a:t>
            </a:r>
            <a:r>
              <a:rPr lang="en-US" sz="2400" baseline="-25000" dirty="0" smtClean="0"/>
              <a:t>m2</a:t>
            </a:r>
            <a:r>
              <a:rPr lang="en-US" sz="2400" dirty="0" smtClean="0"/>
              <a:t> = d</a:t>
            </a:r>
            <a:r>
              <a:rPr lang="en-US" sz="2400" baseline="-25000" dirty="0" smtClean="0"/>
              <a:t>2</a:t>
            </a:r>
          </a:p>
          <a:p>
            <a:pPr marL="0" indent="0" algn="just">
              <a:buNone/>
            </a:pPr>
            <a:r>
              <a:rPr lang="en-US" sz="2400" dirty="0" smtClean="0"/>
              <a:t>				.		.	.</a:t>
            </a:r>
            <a:r>
              <a:rPr lang="en-US" sz="2000" dirty="0" smtClean="0"/>
              <a:t>          demand</a:t>
            </a:r>
            <a:endParaRPr lang="en-US" sz="2400" dirty="0" smtClean="0"/>
          </a:p>
          <a:p>
            <a:pPr marL="0" indent="0" algn="just">
              <a:buNone/>
            </a:pPr>
            <a:r>
              <a:rPr lang="en-US" sz="2400" dirty="0" smtClean="0"/>
              <a:t>				.		.	.        </a:t>
            </a:r>
            <a:r>
              <a:rPr lang="en-US" sz="2000" dirty="0" smtClean="0"/>
              <a:t>constraints</a:t>
            </a:r>
            <a:endParaRPr lang="en-US" sz="2400" dirty="0" smtClean="0"/>
          </a:p>
          <a:p>
            <a:pPr marL="0" indent="0" algn="just">
              <a:buNone/>
            </a:pPr>
            <a:r>
              <a:rPr lang="en-US" sz="2400" dirty="0" smtClean="0"/>
              <a:t>				x</a:t>
            </a:r>
            <a:r>
              <a:rPr lang="en-US" sz="2400" baseline="-25000" dirty="0" smtClean="0"/>
              <a:t>1n </a:t>
            </a:r>
            <a:r>
              <a:rPr lang="en-US" sz="2400" dirty="0" smtClean="0"/>
              <a:t> +  x</a:t>
            </a:r>
            <a:r>
              <a:rPr lang="en-US" sz="2400" baseline="-25000" dirty="0" smtClean="0"/>
              <a:t>2n </a:t>
            </a:r>
            <a:r>
              <a:rPr lang="en-US" sz="2400" dirty="0" smtClean="0"/>
              <a:t> + . . . + </a:t>
            </a:r>
            <a:r>
              <a:rPr lang="en-US" sz="2400" dirty="0" err="1" smtClean="0"/>
              <a:t>x</a:t>
            </a:r>
            <a:r>
              <a:rPr lang="en-US" sz="2400" baseline="-25000" dirty="0" err="1" smtClean="0"/>
              <a:t>mn</a:t>
            </a:r>
            <a:r>
              <a:rPr lang="en-US" sz="2400" dirty="0" smtClean="0"/>
              <a:t> = </a:t>
            </a:r>
            <a:r>
              <a:rPr lang="en-US" sz="2400" dirty="0" err="1" smtClean="0"/>
              <a:t>d</a:t>
            </a:r>
            <a:r>
              <a:rPr lang="en-US" sz="2400" baseline="-25000" dirty="0" err="1" smtClean="0"/>
              <a:t>n</a:t>
            </a:r>
            <a:endParaRPr lang="en-US" sz="2400" baseline="-25000" dirty="0" smtClean="0"/>
          </a:p>
          <a:p>
            <a:pPr marL="0" indent="0" algn="just">
              <a:buNone/>
            </a:pPr>
            <a:r>
              <a:rPr lang="en-US" sz="2400" dirty="0" smtClean="0"/>
              <a:t>						</a:t>
            </a:r>
            <a:r>
              <a:rPr lang="en-US" sz="2400" dirty="0" err="1" smtClean="0"/>
              <a:t>x</a:t>
            </a:r>
            <a:r>
              <a:rPr lang="en-US" sz="2400" baseline="-25000" dirty="0" err="1" smtClean="0"/>
              <a:t>ij</a:t>
            </a:r>
            <a:r>
              <a:rPr lang="en-US" sz="2400" dirty="0" smtClean="0"/>
              <a:t> ≥ 0	</a:t>
            </a:r>
            <a:r>
              <a:rPr lang="en-US" sz="2000" dirty="0" smtClean="0"/>
              <a:t>for all </a:t>
            </a:r>
            <a:r>
              <a:rPr lang="en-US" sz="2000" dirty="0" err="1" smtClean="0"/>
              <a:t>i</a:t>
            </a:r>
            <a:r>
              <a:rPr lang="en-US" sz="2000" dirty="0" smtClean="0"/>
              <a:t> and j </a:t>
            </a:r>
            <a:endParaRPr lang="en-US" sz="2400" dirty="0" smtClean="0"/>
          </a:p>
        </p:txBody>
      </p:sp>
      <p:sp>
        <p:nvSpPr>
          <p:cNvPr id="4" name="Right Brace 3"/>
          <p:cNvSpPr/>
          <p:nvPr/>
        </p:nvSpPr>
        <p:spPr>
          <a:xfrm>
            <a:off x="7162800" y="1524000"/>
            <a:ext cx="228600" cy="205740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e 4"/>
          <p:cNvSpPr/>
          <p:nvPr/>
        </p:nvSpPr>
        <p:spPr>
          <a:xfrm>
            <a:off x="7162800" y="3733800"/>
            <a:ext cx="228600" cy="205740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867400"/>
          </a:xfrm>
        </p:spPr>
        <p:txBody>
          <a:bodyPr>
            <a:normAutofit/>
          </a:bodyPr>
          <a:lstStyle/>
          <a:p>
            <a:pPr marL="0" indent="0" algn="just">
              <a:buNone/>
            </a:pPr>
            <a:r>
              <a:rPr lang="en-US" dirty="0" smtClean="0"/>
              <a:t>Implicit in the model is the balance between supply and demand.</a:t>
            </a:r>
          </a:p>
          <a:p>
            <a:pPr marL="0" indent="0" algn="ctr">
              <a:buNone/>
            </a:pPr>
            <a:endParaRPr lang="en-US" i="1" dirty="0" smtClean="0"/>
          </a:p>
          <a:p>
            <a:pPr marL="0" indent="0" algn="ctr">
              <a:buNone/>
            </a:pPr>
            <a:r>
              <a:rPr lang="en-US" i="1" dirty="0" smtClean="0"/>
              <a:t>S</a:t>
            </a:r>
            <a:r>
              <a:rPr lang="en-US" baseline="-25000" dirty="0" smtClean="0"/>
              <a:t>1</a:t>
            </a:r>
            <a:r>
              <a:rPr lang="en-US" dirty="0" smtClean="0"/>
              <a:t> + </a:t>
            </a:r>
            <a:r>
              <a:rPr lang="en-US" i="1" dirty="0" smtClean="0"/>
              <a:t>S</a:t>
            </a:r>
            <a:r>
              <a:rPr lang="en-US" baseline="-25000" dirty="0" smtClean="0"/>
              <a:t>2</a:t>
            </a:r>
            <a:r>
              <a:rPr lang="en-US" dirty="0" smtClean="0"/>
              <a:t> + . . . + </a:t>
            </a:r>
            <a:r>
              <a:rPr lang="en-US" i="1" dirty="0" err="1" smtClean="0"/>
              <a:t>S</a:t>
            </a:r>
            <a:r>
              <a:rPr lang="en-US" baseline="-25000" dirty="0" err="1" smtClean="0"/>
              <a:t>m</a:t>
            </a:r>
            <a:r>
              <a:rPr lang="en-US" dirty="0" smtClean="0"/>
              <a:t> = </a:t>
            </a:r>
            <a:r>
              <a:rPr lang="en-US" i="1" dirty="0" smtClean="0"/>
              <a:t>d</a:t>
            </a:r>
            <a:r>
              <a:rPr lang="en-US" baseline="-25000" dirty="0" smtClean="0"/>
              <a:t>1</a:t>
            </a:r>
            <a:r>
              <a:rPr lang="en-US" dirty="0" smtClean="0"/>
              <a:t> + </a:t>
            </a:r>
            <a:r>
              <a:rPr lang="en-US" i="1" dirty="0" smtClean="0"/>
              <a:t>d</a:t>
            </a:r>
            <a:r>
              <a:rPr lang="en-US" baseline="-25000" dirty="0" smtClean="0"/>
              <a:t>2</a:t>
            </a:r>
            <a:r>
              <a:rPr lang="en-US" dirty="0" smtClean="0"/>
              <a:t> + . . . + </a:t>
            </a:r>
            <a:r>
              <a:rPr lang="en-US" i="1" dirty="0" err="1" smtClean="0"/>
              <a:t>d</a:t>
            </a:r>
            <a:r>
              <a:rPr lang="en-US" baseline="-25000" dirty="0" err="1" smtClean="0"/>
              <a:t>n</a:t>
            </a:r>
            <a:endParaRPr lang="en-US" baseline="-25000" dirty="0" smtClean="0"/>
          </a:p>
          <a:p>
            <a:pPr marL="0" indent="0" algn="ctr">
              <a:buNone/>
            </a:pPr>
            <a:endParaRPr lang="en-US" baseline="-25000" dirty="0" smtClean="0"/>
          </a:p>
          <a:p>
            <a:pPr marL="0" indent="0" algn="just">
              <a:buNone/>
            </a:pPr>
            <a:r>
              <a:rPr lang="en-US" dirty="0" smtClean="0"/>
              <a:t>The transportation model is a very flexible model which can be applied to problems that have nothing to do with the distribution of commodities.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1295400"/>
            <a:ext cx="8229600" cy="5105400"/>
          </a:xfrm>
        </p:spPr>
        <p:txBody>
          <a:bodyPr>
            <a:normAutofit/>
          </a:bodyPr>
          <a:lstStyle/>
          <a:p>
            <a:pPr algn="ctr">
              <a:buNone/>
            </a:pPr>
            <a:r>
              <a:rPr lang="en-US" b="1" dirty="0" smtClean="0">
                <a:solidFill>
                  <a:schemeClr val="tx2"/>
                </a:solidFill>
              </a:rPr>
              <a:t>Job Placement Screening</a:t>
            </a:r>
          </a:p>
          <a:p>
            <a:pPr marL="0" indent="0" algn="just">
              <a:buNone/>
            </a:pPr>
            <a:r>
              <a:rPr lang="en-US" dirty="0" smtClean="0"/>
              <a:t>A job placement agency works on a contract basis with employers. A computer manufacturer is opening a new plant and has contracted with the placement agency to process job applications for prospective employees. Because of the uneven demands in workload at the agency, it often uses part-time personnel for the purpose of processing applications.</a:t>
            </a:r>
          </a:p>
        </p:txBody>
      </p:sp>
      <p:sp>
        <p:nvSpPr>
          <p:cNvPr id="3" name="Title 5"/>
          <p:cNvSpPr>
            <a:spLocks noGrp="1"/>
          </p:cNvSpPr>
          <p:nvPr>
            <p:ph type="title"/>
          </p:nvPr>
        </p:nvSpPr>
        <p:spPr>
          <a:xfrm>
            <a:off x="457200" y="274638"/>
            <a:ext cx="8229600" cy="868362"/>
          </a:xfrm>
        </p:spPr>
        <p:txBody>
          <a:bodyPr>
            <a:normAutofit/>
          </a:bodyPr>
          <a:lstStyle/>
          <a:p>
            <a:r>
              <a:rPr lang="en-US" u="sng" dirty="0" smtClean="0">
                <a:solidFill>
                  <a:schemeClr val="tx2"/>
                </a:solidFill>
                <a:latin typeface="+mn-lt"/>
              </a:rPr>
              <a:t>EXAMPLE-1</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609600"/>
            <a:ext cx="8229600" cy="5791200"/>
          </a:xfrm>
        </p:spPr>
        <p:txBody>
          <a:bodyPr>
            <a:normAutofit/>
          </a:bodyPr>
          <a:lstStyle/>
          <a:p>
            <a:pPr marL="0" indent="0" algn="just">
              <a:buNone/>
            </a:pPr>
            <a:r>
              <a:rPr lang="en-US" dirty="0" smtClean="0"/>
              <a:t>For this particular contract, five placement analysts must be hired. Each analyst has provided an estimate of the maximum number of job applications he or she can evaluate during the coming month. (The agency screens these estimates to ensure that they are reasonable.) Analysts are compensated on a piecework basis, with the rate determined by the type of application evaluated and the experience of the analyst.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762002"/>
          <a:ext cx="8229600" cy="5105398"/>
        </p:xfrm>
        <a:graphic>
          <a:graphicData uri="http://schemas.openxmlformats.org/drawingml/2006/table">
            <a:tbl>
              <a:tblPr firstRow="1" bandRow="1">
                <a:tableStyleId>{2D5ABB26-0587-4C30-8999-92F81FD0307C}</a:tableStyleId>
              </a:tblPr>
              <a:tblGrid>
                <a:gridCol w="1371600"/>
                <a:gridCol w="1371600"/>
                <a:gridCol w="1371600"/>
                <a:gridCol w="1371600"/>
                <a:gridCol w="1371600"/>
                <a:gridCol w="1371600"/>
              </a:tblGrid>
              <a:tr h="467035">
                <a:tc>
                  <a:txBody>
                    <a:bodyPr/>
                    <a:lstStyle/>
                    <a:p>
                      <a:endParaRPr lang="en-US" b="1" dirty="0"/>
                    </a:p>
                  </a:txBody>
                  <a:tcPr anchor="b">
                    <a:lnT w="38100" cap="flat" cmpd="sng" algn="ctr">
                      <a:solidFill>
                        <a:schemeClr val="tx1"/>
                      </a:solidFill>
                      <a:prstDash val="solid"/>
                      <a:round/>
                      <a:headEnd type="none" w="med" len="med"/>
                      <a:tailEnd type="none" w="med" len="med"/>
                    </a:lnT>
                  </a:tcPr>
                </a:tc>
                <a:tc gridSpan="4">
                  <a:txBody>
                    <a:bodyPr/>
                    <a:lstStyle/>
                    <a:p>
                      <a:pPr algn="ctr"/>
                      <a:r>
                        <a:rPr lang="en-US" b="1" dirty="0" smtClean="0"/>
                        <a:t>Type</a:t>
                      </a:r>
                      <a:r>
                        <a:rPr lang="en-US" b="1" baseline="0" dirty="0" smtClean="0"/>
                        <a:t> of Job Applications</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1151594">
                <a:tc>
                  <a:txBody>
                    <a:bodyPr/>
                    <a:lstStyle/>
                    <a:p>
                      <a:r>
                        <a:rPr lang="en-US" b="1" dirty="0" smtClean="0"/>
                        <a:t>Placement</a:t>
                      </a:r>
                    </a:p>
                    <a:p>
                      <a:r>
                        <a:rPr lang="en-US" b="1" dirty="0" smtClean="0"/>
                        <a:t>Analyst</a:t>
                      </a:r>
                      <a:endParaRPr lang="en-US" b="1" dirty="0"/>
                    </a:p>
                  </a:txBody>
                  <a:tcPr anchor="b">
                    <a:lnB w="12700" cap="flat" cmpd="sng" algn="ctr">
                      <a:solidFill>
                        <a:schemeClr val="tx1"/>
                      </a:solidFill>
                      <a:prstDash val="solid"/>
                      <a:round/>
                      <a:headEnd type="none" w="med" len="med"/>
                      <a:tailEnd type="none" w="med" len="med"/>
                    </a:lnB>
                  </a:tcPr>
                </a:tc>
                <a:tc>
                  <a:txBody>
                    <a:bodyPr/>
                    <a:lstStyle/>
                    <a:p>
                      <a:r>
                        <a:rPr lang="en-US" b="1" dirty="0" smtClean="0"/>
                        <a:t>1</a:t>
                      </a:r>
                    </a:p>
                    <a:p>
                      <a:endParaRPr lang="en-US" b="1" dirty="0" smtClean="0"/>
                    </a:p>
                    <a:p>
                      <a:r>
                        <a:rPr lang="en-US" b="1" dirty="0" smtClean="0"/>
                        <a:t>Engineer</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a:t>
                      </a:r>
                    </a:p>
                    <a:p>
                      <a:r>
                        <a:rPr lang="en-US" b="1" dirty="0" smtClean="0"/>
                        <a:t>Programmer/ Analyst</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3</a:t>
                      </a:r>
                    </a:p>
                    <a:p>
                      <a:r>
                        <a:rPr lang="en-US" b="1" dirty="0" smtClean="0"/>
                        <a:t>Skilled Laborer</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4</a:t>
                      </a:r>
                    </a:p>
                    <a:p>
                      <a:r>
                        <a:rPr lang="en-US" b="1" dirty="0" smtClean="0"/>
                        <a:t>Unskilled Laborer</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Maximum Number of Applications</a:t>
                      </a:r>
                      <a:endParaRPr lang="en-US" b="1" dirty="0"/>
                    </a:p>
                  </a:txBody>
                  <a:tcPr anchor="b">
                    <a:lnB w="12700" cap="flat" cmpd="sng" algn="ctr">
                      <a:solidFill>
                        <a:schemeClr val="tx1"/>
                      </a:solidFill>
                      <a:prstDash val="solid"/>
                      <a:round/>
                      <a:headEnd type="none" w="med" len="med"/>
                      <a:tailEnd type="none" w="med" len="med"/>
                    </a:lnB>
                  </a:tcPr>
                </a:tc>
              </a:tr>
              <a:tr h="467035">
                <a:tc>
                  <a:txBody>
                    <a:bodyPr/>
                    <a:lstStyle/>
                    <a:p>
                      <a:r>
                        <a:rPr lang="en-US" dirty="0" smtClean="0"/>
                        <a:t>1</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$15</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$10</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$8</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$7</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90</a:t>
                      </a:r>
                      <a:endParaRPr lang="en-US" dirty="0"/>
                    </a:p>
                  </a:txBody>
                  <a:tcPr anchor="b">
                    <a:lnT w="12700" cap="flat" cmpd="sng" algn="ctr">
                      <a:solidFill>
                        <a:schemeClr val="tx1"/>
                      </a:solidFill>
                      <a:prstDash val="solid"/>
                      <a:round/>
                      <a:headEnd type="none" w="med" len="med"/>
                      <a:tailEnd type="none" w="med" len="med"/>
                    </a:lnT>
                  </a:tcPr>
                </a:tc>
              </a:tr>
              <a:tr h="467035">
                <a:tc>
                  <a:txBody>
                    <a:bodyPr/>
                    <a:lstStyle/>
                    <a:p>
                      <a:r>
                        <a:rPr lang="en-US" dirty="0" smtClean="0"/>
                        <a:t>2</a:t>
                      </a:r>
                      <a:endParaRPr lang="en-US" dirty="0"/>
                    </a:p>
                  </a:txBody>
                  <a:tcPr anchor="b"/>
                </a:tc>
                <a:tc>
                  <a:txBody>
                    <a:bodyPr/>
                    <a:lstStyle/>
                    <a:p>
                      <a:r>
                        <a:rPr lang="en-US" dirty="0" smtClean="0"/>
                        <a:t>12</a:t>
                      </a:r>
                      <a:endParaRPr lang="en-US" dirty="0"/>
                    </a:p>
                  </a:txBody>
                  <a:tcPr anchor="b"/>
                </a:tc>
                <a:tc>
                  <a:txBody>
                    <a:bodyPr/>
                    <a:lstStyle/>
                    <a:p>
                      <a:r>
                        <a:rPr lang="en-US" dirty="0" smtClean="0"/>
                        <a:t>8</a:t>
                      </a:r>
                      <a:endParaRPr lang="en-US" dirty="0"/>
                    </a:p>
                  </a:txBody>
                  <a:tcPr anchor="b"/>
                </a:tc>
                <a:tc>
                  <a:txBody>
                    <a:bodyPr/>
                    <a:lstStyle/>
                    <a:p>
                      <a:r>
                        <a:rPr lang="en-US" dirty="0" smtClean="0"/>
                        <a:t>7</a:t>
                      </a:r>
                      <a:endParaRPr lang="en-US" dirty="0"/>
                    </a:p>
                  </a:txBody>
                  <a:tcPr anchor="b"/>
                </a:tc>
                <a:tc>
                  <a:txBody>
                    <a:bodyPr/>
                    <a:lstStyle/>
                    <a:p>
                      <a:r>
                        <a:rPr lang="en-US" dirty="0" smtClean="0"/>
                        <a:t>5</a:t>
                      </a:r>
                      <a:endParaRPr lang="en-US" dirty="0"/>
                    </a:p>
                  </a:txBody>
                  <a:tcPr anchor="b"/>
                </a:tc>
                <a:tc>
                  <a:txBody>
                    <a:bodyPr/>
                    <a:lstStyle/>
                    <a:p>
                      <a:r>
                        <a:rPr lang="en-US" dirty="0" smtClean="0"/>
                        <a:t>120</a:t>
                      </a:r>
                      <a:endParaRPr lang="en-US" dirty="0"/>
                    </a:p>
                  </a:txBody>
                  <a:tcPr anchor="b"/>
                </a:tc>
              </a:tr>
              <a:tr h="467035">
                <a:tc>
                  <a:txBody>
                    <a:bodyPr/>
                    <a:lstStyle/>
                    <a:p>
                      <a:r>
                        <a:rPr lang="en-US" dirty="0" smtClean="0"/>
                        <a:t>3</a:t>
                      </a:r>
                      <a:endParaRPr lang="en-US" dirty="0"/>
                    </a:p>
                  </a:txBody>
                  <a:tcPr anchor="b"/>
                </a:tc>
                <a:tc>
                  <a:txBody>
                    <a:bodyPr/>
                    <a:lstStyle/>
                    <a:p>
                      <a:r>
                        <a:rPr lang="en-US" dirty="0" smtClean="0"/>
                        <a:t>16</a:t>
                      </a:r>
                      <a:endParaRPr lang="en-US" dirty="0"/>
                    </a:p>
                  </a:txBody>
                  <a:tcPr anchor="b"/>
                </a:tc>
                <a:tc>
                  <a:txBody>
                    <a:bodyPr/>
                    <a:lstStyle/>
                    <a:p>
                      <a:r>
                        <a:rPr lang="en-US" dirty="0" smtClean="0"/>
                        <a:t>9</a:t>
                      </a:r>
                      <a:endParaRPr lang="en-US" dirty="0"/>
                    </a:p>
                  </a:txBody>
                  <a:tcPr anchor="b"/>
                </a:tc>
                <a:tc>
                  <a:txBody>
                    <a:bodyPr/>
                    <a:lstStyle/>
                    <a:p>
                      <a:r>
                        <a:rPr lang="en-US" dirty="0" smtClean="0"/>
                        <a:t>9</a:t>
                      </a:r>
                      <a:endParaRPr lang="en-US" dirty="0"/>
                    </a:p>
                  </a:txBody>
                  <a:tcPr anchor="b"/>
                </a:tc>
                <a:tc>
                  <a:txBody>
                    <a:bodyPr/>
                    <a:lstStyle/>
                    <a:p>
                      <a:r>
                        <a:rPr lang="en-US" dirty="0" smtClean="0"/>
                        <a:t>8</a:t>
                      </a:r>
                      <a:endParaRPr lang="en-US" dirty="0"/>
                    </a:p>
                  </a:txBody>
                  <a:tcPr anchor="b"/>
                </a:tc>
                <a:tc>
                  <a:txBody>
                    <a:bodyPr/>
                    <a:lstStyle/>
                    <a:p>
                      <a:r>
                        <a:rPr lang="en-US" dirty="0" smtClean="0"/>
                        <a:t>140</a:t>
                      </a:r>
                      <a:endParaRPr lang="en-US" dirty="0"/>
                    </a:p>
                  </a:txBody>
                  <a:tcPr anchor="b"/>
                </a:tc>
              </a:tr>
              <a:tr h="467035">
                <a:tc>
                  <a:txBody>
                    <a:bodyPr/>
                    <a:lstStyle/>
                    <a:p>
                      <a:r>
                        <a:rPr lang="en-US" dirty="0" smtClean="0"/>
                        <a:t>4</a:t>
                      </a:r>
                      <a:endParaRPr lang="en-US" dirty="0"/>
                    </a:p>
                  </a:txBody>
                  <a:tcPr anchor="b"/>
                </a:tc>
                <a:tc>
                  <a:txBody>
                    <a:bodyPr/>
                    <a:lstStyle/>
                    <a:p>
                      <a:r>
                        <a:rPr lang="en-US" dirty="0" smtClean="0"/>
                        <a:t>12</a:t>
                      </a:r>
                      <a:endParaRPr lang="en-US" dirty="0"/>
                    </a:p>
                  </a:txBody>
                  <a:tcPr anchor="b"/>
                </a:tc>
                <a:tc>
                  <a:txBody>
                    <a:bodyPr/>
                    <a:lstStyle/>
                    <a:p>
                      <a:r>
                        <a:rPr lang="en-US" dirty="0" smtClean="0"/>
                        <a:t>10</a:t>
                      </a:r>
                      <a:endParaRPr lang="en-US" dirty="0"/>
                    </a:p>
                  </a:txBody>
                  <a:tcPr anchor="b"/>
                </a:tc>
                <a:tc>
                  <a:txBody>
                    <a:bodyPr/>
                    <a:lstStyle/>
                    <a:p>
                      <a:r>
                        <a:rPr lang="en-US" dirty="0" smtClean="0"/>
                        <a:t>7</a:t>
                      </a:r>
                      <a:endParaRPr lang="en-US" dirty="0"/>
                    </a:p>
                  </a:txBody>
                  <a:tcPr anchor="b"/>
                </a:tc>
                <a:tc>
                  <a:txBody>
                    <a:bodyPr/>
                    <a:lstStyle/>
                    <a:p>
                      <a:r>
                        <a:rPr lang="en-US" dirty="0" smtClean="0"/>
                        <a:t>7</a:t>
                      </a:r>
                      <a:endParaRPr lang="en-US" dirty="0"/>
                    </a:p>
                  </a:txBody>
                  <a:tcPr anchor="b"/>
                </a:tc>
                <a:tc>
                  <a:txBody>
                    <a:bodyPr/>
                    <a:lstStyle/>
                    <a:p>
                      <a:r>
                        <a:rPr lang="en-US" dirty="0" smtClean="0"/>
                        <a:t>100</a:t>
                      </a:r>
                      <a:endParaRPr lang="en-US" dirty="0"/>
                    </a:p>
                  </a:txBody>
                  <a:tcPr anchor="b"/>
                </a:tc>
              </a:tr>
              <a:tr h="467035">
                <a:tc>
                  <a:txBody>
                    <a:bodyPr/>
                    <a:lstStyle/>
                    <a:p>
                      <a:r>
                        <a:rPr lang="en-US" dirty="0" smtClean="0"/>
                        <a:t>5</a:t>
                      </a:r>
                      <a:endParaRPr lang="en-US" dirty="0"/>
                    </a:p>
                  </a:txBody>
                  <a:tcPr anchor="b"/>
                </a:tc>
                <a:tc>
                  <a:txBody>
                    <a:bodyPr/>
                    <a:lstStyle/>
                    <a:p>
                      <a:r>
                        <a:rPr lang="en-US" dirty="0" smtClean="0"/>
                        <a:t>10</a:t>
                      </a:r>
                      <a:endParaRPr lang="en-US" dirty="0"/>
                    </a:p>
                  </a:txBody>
                  <a:tcPr anchor="b"/>
                </a:tc>
                <a:tc>
                  <a:txBody>
                    <a:bodyPr/>
                    <a:lstStyle/>
                    <a:p>
                      <a:r>
                        <a:rPr lang="en-US" dirty="0" smtClean="0"/>
                        <a:t>7</a:t>
                      </a:r>
                      <a:endParaRPr lang="en-US" dirty="0"/>
                    </a:p>
                  </a:txBody>
                  <a:tcPr anchor="b"/>
                </a:tc>
                <a:tc>
                  <a:txBody>
                    <a:bodyPr/>
                    <a:lstStyle/>
                    <a:p>
                      <a:r>
                        <a:rPr lang="en-US" dirty="0" smtClean="0"/>
                        <a:t>6</a:t>
                      </a:r>
                      <a:endParaRPr lang="en-US" dirty="0"/>
                    </a:p>
                  </a:txBody>
                  <a:tcPr anchor="b"/>
                </a:tc>
                <a:tc>
                  <a:txBody>
                    <a:bodyPr/>
                    <a:lstStyle/>
                    <a:p>
                      <a:r>
                        <a:rPr lang="en-US" dirty="0" smtClean="0"/>
                        <a:t>6</a:t>
                      </a:r>
                      <a:endParaRPr lang="en-US" dirty="0"/>
                    </a:p>
                  </a:txBody>
                  <a:tcPr anchor="b"/>
                </a:tc>
                <a:tc>
                  <a:txBody>
                    <a:bodyPr/>
                    <a:lstStyle/>
                    <a:p>
                      <a:r>
                        <a:rPr lang="en-US" dirty="0" smtClean="0"/>
                        <a:t>110</a:t>
                      </a:r>
                      <a:endParaRPr lang="en-US" dirty="0"/>
                    </a:p>
                  </a:txBody>
                  <a:tcPr anchor="b"/>
                </a:tc>
              </a:tr>
              <a:tr h="1151594">
                <a:tc>
                  <a:txBody>
                    <a:bodyPr/>
                    <a:lstStyle/>
                    <a:p>
                      <a:r>
                        <a:rPr lang="en-US" dirty="0" smtClean="0"/>
                        <a:t>Expected number</a:t>
                      </a:r>
                      <a:r>
                        <a:rPr lang="en-US" baseline="0" dirty="0" smtClean="0"/>
                        <a:t> of Applications</a:t>
                      </a:r>
                      <a:endParaRPr lang="en-US" dirty="0"/>
                    </a:p>
                  </a:txBody>
                  <a:tcPr anchor="b">
                    <a:lnB w="38100" cap="flat" cmpd="sng" algn="ctr">
                      <a:solidFill>
                        <a:schemeClr val="tx1"/>
                      </a:solidFill>
                      <a:prstDash val="solid"/>
                      <a:round/>
                      <a:headEnd type="none" w="med" len="med"/>
                      <a:tailEnd type="none" w="med" len="med"/>
                    </a:lnB>
                  </a:tcPr>
                </a:tc>
                <a:tc>
                  <a:txBody>
                    <a:bodyPr/>
                    <a:lstStyle/>
                    <a:p>
                      <a:endParaRPr lang="en-US" dirty="0" smtClean="0"/>
                    </a:p>
                    <a:p>
                      <a:endParaRPr lang="en-US" dirty="0" smtClean="0"/>
                    </a:p>
                    <a:p>
                      <a:r>
                        <a:rPr lang="en-US" dirty="0" smtClean="0"/>
                        <a:t>100</a:t>
                      </a:r>
                      <a:endParaRPr lang="en-US" dirty="0"/>
                    </a:p>
                  </a:txBody>
                  <a:tcPr anchor="b">
                    <a:lnB w="38100" cap="flat" cmpd="sng" algn="ctr">
                      <a:solidFill>
                        <a:schemeClr val="tx1"/>
                      </a:solidFill>
                      <a:prstDash val="solid"/>
                      <a:round/>
                      <a:headEnd type="none" w="med" len="med"/>
                      <a:tailEnd type="none" w="med" len="med"/>
                    </a:lnB>
                  </a:tcPr>
                </a:tc>
                <a:tc>
                  <a:txBody>
                    <a:bodyPr/>
                    <a:lstStyle/>
                    <a:p>
                      <a:endParaRPr lang="en-US" dirty="0" smtClean="0"/>
                    </a:p>
                    <a:p>
                      <a:endParaRPr lang="en-US" dirty="0" smtClean="0"/>
                    </a:p>
                    <a:p>
                      <a:r>
                        <a:rPr lang="en-US" dirty="0" smtClean="0"/>
                        <a:t>150</a:t>
                      </a:r>
                      <a:endParaRPr lang="en-US" dirty="0"/>
                    </a:p>
                  </a:txBody>
                  <a:tcPr anchor="b">
                    <a:lnB w="38100" cap="flat" cmpd="sng" algn="ctr">
                      <a:solidFill>
                        <a:schemeClr val="tx1"/>
                      </a:solidFill>
                      <a:prstDash val="solid"/>
                      <a:round/>
                      <a:headEnd type="none" w="med" len="med"/>
                      <a:tailEnd type="none" w="med" len="med"/>
                    </a:lnB>
                  </a:tcPr>
                </a:tc>
                <a:tc>
                  <a:txBody>
                    <a:bodyPr/>
                    <a:lstStyle/>
                    <a:p>
                      <a:endParaRPr lang="en-US" dirty="0" smtClean="0"/>
                    </a:p>
                    <a:p>
                      <a:endParaRPr lang="en-US" dirty="0" smtClean="0"/>
                    </a:p>
                    <a:p>
                      <a:r>
                        <a:rPr lang="en-US" dirty="0" smtClean="0"/>
                        <a:t>175</a:t>
                      </a:r>
                      <a:endParaRPr lang="en-US" dirty="0"/>
                    </a:p>
                  </a:txBody>
                  <a:tcPr anchor="b">
                    <a:lnB w="38100" cap="flat" cmpd="sng" algn="ctr">
                      <a:solidFill>
                        <a:schemeClr val="tx1"/>
                      </a:solidFill>
                      <a:prstDash val="solid"/>
                      <a:round/>
                      <a:headEnd type="none" w="med" len="med"/>
                      <a:tailEnd type="none" w="med" len="med"/>
                    </a:lnB>
                  </a:tcPr>
                </a:tc>
                <a:tc>
                  <a:txBody>
                    <a:bodyPr/>
                    <a:lstStyle/>
                    <a:p>
                      <a:endParaRPr lang="en-US" dirty="0" smtClean="0"/>
                    </a:p>
                    <a:p>
                      <a:endParaRPr lang="en-US" dirty="0" smtClean="0"/>
                    </a:p>
                    <a:p>
                      <a:r>
                        <a:rPr lang="en-US" dirty="0" smtClean="0"/>
                        <a:t>125</a:t>
                      </a:r>
                      <a:endParaRPr lang="en-US" dirty="0"/>
                    </a:p>
                  </a:txBody>
                  <a:tcPr anchor="b">
                    <a:lnB w="38100" cap="flat" cmpd="sng" algn="ctr">
                      <a:solidFill>
                        <a:schemeClr val="tx1"/>
                      </a:solidFill>
                      <a:prstDash val="solid"/>
                      <a:round/>
                      <a:headEnd type="none" w="med" len="med"/>
                      <a:tailEnd type="none" w="med" len="med"/>
                    </a:lnB>
                  </a:tcPr>
                </a:tc>
                <a:tc>
                  <a:txBody>
                    <a:bodyPr/>
                    <a:lstStyle/>
                    <a:p>
                      <a:endParaRPr lang="en-US" dirty="0" smtClean="0"/>
                    </a:p>
                    <a:p>
                      <a:pPr algn="ctr"/>
                      <a:r>
                        <a:rPr lang="en-US" dirty="0" smtClean="0"/>
                        <a:t>560</a:t>
                      </a:r>
                    </a:p>
                    <a:p>
                      <a:r>
                        <a:rPr lang="en-US" dirty="0" smtClean="0"/>
                        <a:t>550</a:t>
                      </a:r>
                      <a:endParaRPr lang="en-US" dirty="0"/>
                    </a:p>
                  </a:txBody>
                  <a:tcPr anchor="b">
                    <a:lnB w="38100" cap="flat" cmpd="sng" algn="ctr">
                      <a:solidFill>
                        <a:schemeClr val="tx1"/>
                      </a:solidFill>
                      <a:prstDash val="solid"/>
                      <a:round/>
                      <a:headEnd type="none" w="med" len="med"/>
                      <a:tailEnd type="none" w="med" len="med"/>
                    </a:lnB>
                  </a:tcPr>
                </a:tc>
              </a:tr>
            </a:tbl>
          </a:graphicData>
        </a:graphic>
      </p:graphicFrame>
      <p:cxnSp>
        <p:nvCxnSpPr>
          <p:cNvPr id="7" name="Straight Connector 6"/>
          <p:cNvCxnSpPr/>
          <p:nvPr/>
        </p:nvCxnSpPr>
        <p:spPr>
          <a:xfrm>
            <a:off x="7620000" y="5410200"/>
            <a:ext cx="3810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rmAutofit/>
          </a:bodyPr>
          <a:lstStyle/>
          <a:p>
            <a:pPr marL="0" indent="0" algn="just">
              <a:buNone/>
            </a:pPr>
            <a:r>
              <a:rPr lang="en-US" dirty="0" smtClean="0"/>
              <a:t>If </a:t>
            </a:r>
            <a:r>
              <a:rPr lang="en-US" dirty="0" err="1" smtClean="0"/>
              <a:t>x</a:t>
            </a:r>
            <a:r>
              <a:rPr lang="en-US" baseline="-25000" dirty="0" err="1" smtClean="0"/>
              <a:t>ij</a:t>
            </a:r>
            <a:r>
              <a:rPr lang="en-US" dirty="0" smtClean="0"/>
              <a:t> equals the number of job applications of type j assigned to analyst </a:t>
            </a:r>
            <a:r>
              <a:rPr lang="en-US" dirty="0" err="1" smtClean="0"/>
              <a:t>i</a:t>
            </a:r>
            <a:r>
              <a:rPr lang="en-US" dirty="0" smtClean="0"/>
              <a:t>, the problem can be formulated as shown in the model below. Notice that the total supply (the maximum number of applications which can be processed by five analysts) exceeds total demand (expected number of applications). As a result, constraints (1) to (5) cannot be stated as equalities. And according to assumption 2, total supply and demand must be brought into balance, artificially, before solving the problem.</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4876800"/>
          </a:xfrm>
        </p:spPr>
        <p:txBody>
          <a:bodyPr>
            <a:normAutofit/>
          </a:bodyPr>
          <a:lstStyle/>
          <a:p>
            <a:pPr marL="0" indent="0" algn="just">
              <a:buNone/>
            </a:pPr>
            <a:r>
              <a:rPr lang="en-US" sz="2000" dirty="0" smtClean="0"/>
              <a:t>Maximize z = 15x</a:t>
            </a:r>
            <a:r>
              <a:rPr lang="en-US" sz="2000" baseline="-25000" dirty="0" smtClean="0"/>
              <a:t>11</a:t>
            </a:r>
            <a:r>
              <a:rPr lang="en-US" sz="2000" dirty="0" smtClean="0"/>
              <a:t> + 10x</a:t>
            </a:r>
            <a:r>
              <a:rPr lang="en-US" sz="2000" baseline="-25000" dirty="0" smtClean="0"/>
              <a:t>12</a:t>
            </a:r>
            <a:r>
              <a:rPr lang="en-US" sz="2000" dirty="0" smtClean="0"/>
              <a:t> + 8x</a:t>
            </a:r>
            <a:r>
              <a:rPr lang="en-US" sz="2000" baseline="-25000" dirty="0" smtClean="0"/>
              <a:t>13 </a:t>
            </a:r>
            <a:r>
              <a:rPr lang="en-US" sz="2000" dirty="0" smtClean="0"/>
              <a:t>+ 7x</a:t>
            </a:r>
            <a:r>
              <a:rPr lang="en-US" sz="2000" baseline="-25000" dirty="0" smtClean="0"/>
              <a:t>14</a:t>
            </a:r>
            <a:r>
              <a:rPr lang="en-US" sz="2000" dirty="0" smtClean="0"/>
              <a:t> + . . . 6x</a:t>
            </a:r>
            <a:r>
              <a:rPr lang="en-US" sz="2000" baseline="-25000" dirty="0" smtClean="0"/>
              <a:t>54</a:t>
            </a:r>
          </a:p>
          <a:p>
            <a:pPr marL="0" indent="0" algn="just">
              <a:buNone/>
            </a:pPr>
            <a:r>
              <a:rPr lang="en-US" sz="2000" dirty="0" smtClean="0"/>
              <a:t>subject to </a:t>
            </a:r>
            <a:endParaRPr lang="en-US" sz="2000" baseline="-25000" dirty="0" smtClean="0"/>
          </a:p>
          <a:p>
            <a:pPr marL="0" indent="0" algn="just">
              <a:buNone/>
            </a:pPr>
            <a:r>
              <a:rPr lang="en-US" sz="2000" dirty="0" smtClean="0"/>
              <a:t>	x</a:t>
            </a:r>
            <a:r>
              <a:rPr lang="en-US" sz="2000" baseline="-25000" dirty="0" smtClean="0"/>
              <a:t>11</a:t>
            </a:r>
            <a:r>
              <a:rPr lang="en-US" sz="2000" dirty="0" smtClean="0"/>
              <a:t> + x</a:t>
            </a:r>
            <a:r>
              <a:rPr lang="en-US" sz="2000" baseline="-25000" dirty="0" smtClean="0"/>
              <a:t>12</a:t>
            </a:r>
            <a:r>
              <a:rPr lang="en-US" sz="2000" dirty="0" smtClean="0"/>
              <a:t> + x</a:t>
            </a:r>
            <a:r>
              <a:rPr lang="en-US" sz="2000" baseline="-25000" dirty="0" smtClean="0"/>
              <a:t>13</a:t>
            </a:r>
            <a:r>
              <a:rPr lang="en-US" sz="2000" dirty="0" smtClean="0"/>
              <a:t> + x</a:t>
            </a:r>
            <a:r>
              <a:rPr lang="en-US" sz="2000" baseline="-25000" dirty="0" smtClean="0"/>
              <a:t>14</a:t>
            </a:r>
            <a:r>
              <a:rPr lang="en-US" sz="2000" dirty="0" smtClean="0"/>
              <a:t>   				       ≤  90  (1)</a:t>
            </a:r>
            <a:endParaRPr lang="en-US" sz="2000" baseline="-25000" dirty="0" smtClean="0"/>
          </a:p>
          <a:p>
            <a:pPr marL="0" indent="0" algn="just">
              <a:buNone/>
            </a:pPr>
            <a:r>
              <a:rPr lang="en-US" sz="2000" dirty="0" smtClean="0"/>
              <a:t>		x</a:t>
            </a:r>
            <a:r>
              <a:rPr lang="en-US" sz="2000" baseline="-25000" dirty="0" smtClean="0"/>
              <a:t>21</a:t>
            </a:r>
            <a:r>
              <a:rPr lang="en-US" sz="2000" dirty="0" smtClean="0"/>
              <a:t> + x</a:t>
            </a:r>
            <a:r>
              <a:rPr lang="en-US" sz="2000" baseline="-25000" dirty="0" smtClean="0"/>
              <a:t>22</a:t>
            </a:r>
            <a:r>
              <a:rPr lang="en-US" sz="2000" dirty="0" smtClean="0"/>
              <a:t> + x</a:t>
            </a:r>
            <a:r>
              <a:rPr lang="en-US" sz="2000" baseline="-25000" dirty="0" smtClean="0"/>
              <a:t>23</a:t>
            </a:r>
            <a:r>
              <a:rPr lang="en-US" sz="2000" dirty="0" smtClean="0"/>
              <a:t> + x</a:t>
            </a:r>
            <a:r>
              <a:rPr lang="en-US" sz="2000" baseline="-25000" dirty="0" smtClean="0"/>
              <a:t>24</a:t>
            </a:r>
            <a:r>
              <a:rPr lang="en-US" sz="2000" dirty="0" smtClean="0"/>
              <a:t>  			       ≤ 120 (2)</a:t>
            </a:r>
            <a:endParaRPr lang="en-US" sz="2000" baseline="-25000" dirty="0" smtClean="0"/>
          </a:p>
          <a:p>
            <a:pPr marL="0" indent="0" algn="just">
              <a:buNone/>
            </a:pPr>
            <a:r>
              <a:rPr lang="en-US" sz="2000" dirty="0" smtClean="0"/>
              <a:t>			x</a:t>
            </a:r>
            <a:r>
              <a:rPr lang="en-US" sz="2000" baseline="-25000" dirty="0" smtClean="0"/>
              <a:t>31</a:t>
            </a:r>
            <a:r>
              <a:rPr lang="en-US" sz="2000" dirty="0" smtClean="0"/>
              <a:t> + x</a:t>
            </a:r>
            <a:r>
              <a:rPr lang="en-US" sz="2000" baseline="-25000" dirty="0" smtClean="0"/>
              <a:t>32</a:t>
            </a:r>
            <a:r>
              <a:rPr lang="en-US" sz="2000" dirty="0" smtClean="0"/>
              <a:t> + x</a:t>
            </a:r>
            <a:r>
              <a:rPr lang="en-US" sz="2000" baseline="-25000" dirty="0" smtClean="0"/>
              <a:t>33</a:t>
            </a:r>
            <a:r>
              <a:rPr lang="en-US" sz="2000" dirty="0" smtClean="0"/>
              <a:t> + x</a:t>
            </a:r>
            <a:r>
              <a:rPr lang="en-US" sz="2000" baseline="-25000" dirty="0" smtClean="0"/>
              <a:t>34</a:t>
            </a:r>
            <a:r>
              <a:rPr lang="en-US" sz="2000" dirty="0" smtClean="0"/>
              <a:t>  		       ≤ 140 (3)</a:t>
            </a:r>
            <a:endParaRPr lang="en-US" sz="2000" baseline="-25000" dirty="0" smtClean="0"/>
          </a:p>
          <a:p>
            <a:pPr marL="0" indent="0" algn="just">
              <a:buNone/>
            </a:pPr>
            <a:r>
              <a:rPr lang="en-US" sz="2000" dirty="0" smtClean="0"/>
              <a:t>				x</a:t>
            </a:r>
            <a:r>
              <a:rPr lang="en-US" sz="2000" baseline="-25000" dirty="0" smtClean="0"/>
              <a:t>41</a:t>
            </a:r>
            <a:r>
              <a:rPr lang="en-US" sz="2000" dirty="0" smtClean="0"/>
              <a:t> + x</a:t>
            </a:r>
            <a:r>
              <a:rPr lang="en-US" sz="2000" baseline="-25000" dirty="0" smtClean="0"/>
              <a:t>42</a:t>
            </a:r>
            <a:r>
              <a:rPr lang="en-US" sz="2000" dirty="0" smtClean="0"/>
              <a:t> + x</a:t>
            </a:r>
            <a:r>
              <a:rPr lang="en-US" sz="2000" baseline="-25000" dirty="0" smtClean="0"/>
              <a:t>43</a:t>
            </a:r>
            <a:r>
              <a:rPr lang="en-US" sz="2000" dirty="0" smtClean="0"/>
              <a:t> + x</a:t>
            </a:r>
            <a:r>
              <a:rPr lang="en-US" sz="2000" baseline="-25000" dirty="0" smtClean="0"/>
              <a:t>44</a:t>
            </a:r>
            <a:r>
              <a:rPr lang="en-US" sz="2000" dirty="0" smtClean="0"/>
              <a:t>	       ≤ 100 (4)</a:t>
            </a:r>
            <a:endParaRPr lang="en-US" sz="2000" baseline="-25000" dirty="0" smtClean="0"/>
          </a:p>
          <a:p>
            <a:pPr marL="0" indent="0" algn="just">
              <a:buNone/>
            </a:pPr>
            <a:r>
              <a:rPr lang="en-US" sz="2000" dirty="0" smtClean="0"/>
              <a:t>					x</a:t>
            </a:r>
            <a:r>
              <a:rPr lang="en-US" sz="2000" baseline="-25000" dirty="0" smtClean="0"/>
              <a:t>51</a:t>
            </a:r>
            <a:r>
              <a:rPr lang="en-US" sz="2000" dirty="0" smtClean="0"/>
              <a:t> + x</a:t>
            </a:r>
            <a:r>
              <a:rPr lang="en-US" sz="2000" baseline="-25000" dirty="0" smtClean="0"/>
              <a:t>52</a:t>
            </a:r>
            <a:r>
              <a:rPr lang="en-US" sz="2000" dirty="0" smtClean="0"/>
              <a:t> + x</a:t>
            </a:r>
            <a:r>
              <a:rPr lang="en-US" sz="2000" baseline="-25000" dirty="0" smtClean="0"/>
              <a:t>53</a:t>
            </a:r>
            <a:r>
              <a:rPr lang="en-US" sz="2000" dirty="0" smtClean="0"/>
              <a:t> + x</a:t>
            </a:r>
            <a:r>
              <a:rPr lang="en-US" sz="2000" baseline="-25000" dirty="0" smtClean="0"/>
              <a:t>54          </a:t>
            </a:r>
            <a:r>
              <a:rPr lang="en-US" sz="2000" dirty="0" smtClean="0"/>
              <a:t>≤ 110 (5)</a:t>
            </a:r>
            <a:endParaRPr lang="en-US" sz="2000" baseline="-25000" dirty="0" smtClean="0"/>
          </a:p>
          <a:p>
            <a:pPr marL="0" indent="0" algn="just">
              <a:buNone/>
            </a:pPr>
            <a:r>
              <a:rPr lang="en-US" sz="2000" dirty="0" smtClean="0"/>
              <a:t> 	x</a:t>
            </a:r>
            <a:r>
              <a:rPr lang="en-US" sz="2000" baseline="-25000" dirty="0" smtClean="0"/>
              <a:t>11	</a:t>
            </a:r>
            <a:r>
              <a:rPr lang="en-US" sz="2000" dirty="0" smtClean="0"/>
              <a:t> +x</a:t>
            </a:r>
            <a:r>
              <a:rPr lang="en-US" sz="2000" baseline="-25000" dirty="0" smtClean="0"/>
              <a:t>21	</a:t>
            </a:r>
            <a:r>
              <a:rPr lang="en-US" sz="2000" dirty="0" smtClean="0"/>
              <a:t> +x</a:t>
            </a:r>
            <a:r>
              <a:rPr lang="en-US" sz="2000" baseline="-25000" dirty="0" smtClean="0"/>
              <a:t>31	</a:t>
            </a:r>
            <a:r>
              <a:rPr lang="en-US" sz="2000" dirty="0" smtClean="0"/>
              <a:t> +x</a:t>
            </a:r>
            <a:r>
              <a:rPr lang="en-US" sz="2000" baseline="-25000" dirty="0" smtClean="0"/>
              <a:t>41	</a:t>
            </a:r>
            <a:r>
              <a:rPr lang="en-US" sz="2000" dirty="0" smtClean="0"/>
              <a:t>+x</a:t>
            </a:r>
            <a:r>
              <a:rPr lang="en-US" sz="2000" baseline="-25000" dirty="0" smtClean="0"/>
              <a:t>51	</a:t>
            </a:r>
            <a:r>
              <a:rPr lang="en-US" sz="2000" dirty="0" smtClean="0"/>
              <a:t>	       = 100 (6)</a:t>
            </a:r>
            <a:endParaRPr lang="en-US" sz="2000" baseline="-25000" dirty="0" smtClean="0"/>
          </a:p>
          <a:p>
            <a:pPr marL="0" indent="0" algn="just">
              <a:buNone/>
            </a:pPr>
            <a:r>
              <a:rPr lang="en-US" sz="2000" baseline="-25000" dirty="0" smtClean="0"/>
              <a:t>	</a:t>
            </a:r>
            <a:r>
              <a:rPr lang="en-US" sz="2000" dirty="0" smtClean="0"/>
              <a:t>         x</a:t>
            </a:r>
            <a:r>
              <a:rPr lang="en-US" sz="2000" baseline="-25000" dirty="0" smtClean="0"/>
              <a:t>12	</a:t>
            </a:r>
            <a:r>
              <a:rPr lang="en-US" sz="2000" dirty="0" smtClean="0"/>
              <a:t>        +x</a:t>
            </a:r>
            <a:r>
              <a:rPr lang="en-US" sz="2000" baseline="-25000" dirty="0" smtClean="0"/>
              <a:t>22	          </a:t>
            </a:r>
            <a:r>
              <a:rPr lang="en-US" sz="2000" dirty="0" smtClean="0"/>
              <a:t> +x</a:t>
            </a:r>
            <a:r>
              <a:rPr lang="en-US" sz="2000" baseline="-25000" dirty="0" smtClean="0"/>
              <a:t>32	</a:t>
            </a:r>
            <a:r>
              <a:rPr lang="en-US" sz="2000" dirty="0" smtClean="0"/>
              <a:t>        +x</a:t>
            </a:r>
            <a:r>
              <a:rPr lang="en-US" sz="2000" baseline="-25000" dirty="0" smtClean="0"/>
              <a:t>42	         </a:t>
            </a:r>
            <a:r>
              <a:rPr lang="en-US" sz="2000" dirty="0" smtClean="0"/>
              <a:t> +x</a:t>
            </a:r>
            <a:r>
              <a:rPr lang="en-US" sz="2000" baseline="-25000" dirty="0" smtClean="0"/>
              <a:t>52</a:t>
            </a:r>
            <a:r>
              <a:rPr lang="en-US" sz="2000" dirty="0" smtClean="0"/>
              <a:t>		       = 150 (7)</a:t>
            </a:r>
            <a:endParaRPr lang="en-US" sz="2000" baseline="-25000" dirty="0" smtClean="0"/>
          </a:p>
          <a:p>
            <a:pPr marL="0" indent="0" algn="just">
              <a:buNone/>
            </a:pPr>
            <a:r>
              <a:rPr lang="en-US" sz="2000" baseline="-25000" dirty="0" smtClean="0"/>
              <a:t>	                           </a:t>
            </a:r>
            <a:r>
              <a:rPr lang="en-US" sz="2000" dirty="0" smtClean="0"/>
              <a:t>x</a:t>
            </a:r>
            <a:r>
              <a:rPr lang="en-US" sz="2000" baseline="-25000" dirty="0" smtClean="0"/>
              <a:t>13	</a:t>
            </a:r>
            <a:r>
              <a:rPr lang="en-US" sz="2000" dirty="0" smtClean="0"/>
              <a:t> +x</a:t>
            </a:r>
            <a:r>
              <a:rPr lang="en-US" sz="2000" baseline="-25000" dirty="0" smtClean="0"/>
              <a:t>23	</a:t>
            </a:r>
            <a:r>
              <a:rPr lang="en-US" sz="2000" dirty="0" smtClean="0"/>
              <a:t> +x</a:t>
            </a:r>
            <a:r>
              <a:rPr lang="en-US" sz="2000" baseline="-25000" dirty="0" smtClean="0"/>
              <a:t>33	</a:t>
            </a:r>
            <a:r>
              <a:rPr lang="en-US" sz="2000" dirty="0" smtClean="0"/>
              <a:t> +x</a:t>
            </a:r>
            <a:r>
              <a:rPr lang="en-US" sz="2000" baseline="-25000" dirty="0" smtClean="0"/>
              <a:t>43	</a:t>
            </a:r>
            <a:r>
              <a:rPr lang="en-US" sz="2000" dirty="0" smtClean="0"/>
              <a:t> +x</a:t>
            </a:r>
            <a:r>
              <a:rPr lang="en-US" sz="2000" baseline="-25000" dirty="0" smtClean="0"/>
              <a:t>53</a:t>
            </a:r>
            <a:r>
              <a:rPr lang="en-US" sz="2000" dirty="0" smtClean="0"/>
              <a:t>	       = 175 (8)</a:t>
            </a:r>
            <a:endParaRPr lang="en-US" sz="2000" baseline="-25000" dirty="0" smtClean="0"/>
          </a:p>
          <a:p>
            <a:pPr marL="0" indent="0">
              <a:buNone/>
            </a:pPr>
            <a:r>
              <a:rPr lang="en-US" sz="2000" dirty="0" smtClean="0"/>
              <a:t>	                           x</a:t>
            </a:r>
            <a:r>
              <a:rPr lang="en-US" sz="2000" baseline="-25000" dirty="0" smtClean="0"/>
              <a:t>14	</a:t>
            </a:r>
            <a:r>
              <a:rPr lang="en-US" sz="2000" dirty="0" smtClean="0"/>
              <a:t>         +x</a:t>
            </a:r>
            <a:r>
              <a:rPr lang="en-US" sz="2000" baseline="-25000" dirty="0" smtClean="0"/>
              <a:t>24           </a:t>
            </a:r>
            <a:r>
              <a:rPr lang="en-US" sz="2000" dirty="0" smtClean="0"/>
              <a:t> +x</a:t>
            </a:r>
            <a:r>
              <a:rPr lang="en-US" sz="2000" baseline="-25000" dirty="0" smtClean="0"/>
              <a:t>34	</a:t>
            </a:r>
            <a:r>
              <a:rPr lang="en-US" sz="2000" dirty="0" smtClean="0"/>
              <a:t>          +x</a:t>
            </a:r>
            <a:r>
              <a:rPr lang="en-US" sz="2000" baseline="-25000" dirty="0" smtClean="0"/>
              <a:t>44          </a:t>
            </a:r>
            <a:r>
              <a:rPr lang="en-US" sz="2000" dirty="0" smtClean="0"/>
              <a:t> +x</a:t>
            </a:r>
            <a:r>
              <a:rPr lang="en-US" sz="2000" baseline="-25000" dirty="0" smtClean="0"/>
              <a:t>54           </a:t>
            </a:r>
            <a:r>
              <a:rPr lang="en-US" sz="2000" dirty="0" smtClean="0"/>
              <a:t>= 125 (9)					</a:t>
            </a:r>
            <a:r>
              <a:rPr lang="en-US" sz="2000" baseline="-25000" dirty="0" smtClean="0"/>
              <a:t>	</a:t>
            </a:r>
            <a:r>
              <a:rPr lang="en-US" sz="2000" dirty="0" smtClean="0"/>
              <a:t>             </a:t>
            </a:r>
            <a:r>
              <a:rPr lang="en-US" sz="2000" dirty="0" err="1" smtClean="0"/>
              <a:t>x</a:t>
            </a:r>
            <a:r>
              <a:rPr lang="en-US" sz="2000" baseline="-25000" dirty="0" err="1" smtClean="0"/>
              <a:t>ij</a:t>
            </a:r>
            <a:r>
              <a:rPr lang="en-US" sz="2000" baseline="-25000" dirty="0" smtClean="0"/>
              <a:t>           </a:t>
            </a:r>
            <a:r>
              <a:rPr lang="en-US" sz="2000" dirty="0" smtClean="0"/>
              <a:t>≥ 0 for all</a:t>
            </a:r>
          </a:p>
          <a:p>
            <a:pPr marL="0" indent="0">
              <a:buNone/>
            </a:pPr>
            <a:r>
              <a:rPr lang="en-US" sz="2000" baseline="-25000" dirty="0" smtClean="0"/>
              <a:t>							               </a:t>
            </a:r>
            <a:r>
              <a:rPr lang="en-US" sz="2000" dirty="0" smtClean="0"/>
              <a:t> </a:t>
            </a:r>
            <a:r>
              <a:rPr lang="en-US" sz="2000" dirty="0" err="1" smtClean="0"/>
              <a:t>i</a:t>
            </a:r>
            <a:r>
              <a:rPr lang="en-US" sz="2000" dirty="0" smtClean="0"/>
              <a:t> and j</a:t>
            </a:r>
            <a:endParaRPr lang="en-US" sz="2000" baseline="-25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676400"/>
            <a:ext cx="8229600" cy="4495800"/>
          </a:xfrm>
        </p:spPr>
        <p:txBody>
          <a:bodyPr/>
          <a:lstStyle/>
          <a:p>
            <a:pPr marL="0" indent="0" algn="just">
              <a:buNone/>
            </a:pPr>
            <a:r>
              <a:rPr lang="en-US" dirty="0" smtClean="0"/>
              <a:t>As indicated earlier, the transportation model is distinguished from other linear programming models because its structure lends itself to more efficient solution procedures than the simplex method. The simplex method can be used to solve transportation models. However, methods such as the stepping stone algorithm and a dual-based enhancement called the MODI method* prove much more efficient.</a:t>
            </a:r>
          </a:p>
        </p:txBody>
      </p:sp>
      <p:sp>
        <p:nvSpPr>
          <p:cNvPr id="6" name="Title 1"/>
          <p:cNvSpPr>
            <a:spLocks noGrp="1"/>
          </p:cNvSpPr>
          <p:nvPr>
            <p:ph type="title"/>
          </p:nvPr>
        </p:nvSpPr>
        <p:spPr>
          <a:xfrm>
            <a:off x="457200" y="457200"/>
            <a:ext cx="8229600" cy="960438"/>
          </a:xfrm>
        </p:spPr>
        <p:txBody>
          <a:bodyPr>
            <a:normAutofit fontScale="90000"/>
          </a:bodyPr>
          <a:lstStyle/>
          <a:p>
            <a:r>
              <a:rPr lang="en-US" u="sng" dirty="0" smtClean="0">
                <a:solidFill>
                  <a:schemeClr val="tx2"/>
                </a:solidFill>
              </a:rPr>
              <a:t>SOLUTIONS TO TRANSPORTATION MODELS</a:t>
            </a:r>
            <a:endParaRPr lang="en-US" u="sng" dirty="0">
              <a:solidFill>
                <a:schemeClr val="tx2"/>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676400"/>
            <a:ext cx="8229600" cy="4114800"/>
          </a:xfrm>
        </p:spPr>
        <p:txBody>
          <a:bodyPr/>
          <a:lstStyle/>
          <a:p>
            <a:pPr marL="0" indent="0" algn="just">
              <a:buNone/>
            </a:pPr>
            <a:r>
              <a:rPr lang="en-US" dirty="0" smtClean="0"/>
              <a:t>The increased efficiency can occur during two different phases of solution: (1) determination of the initial solution and (2) progressing from the initial solution to the optimal solution. With the simplex method the initial solution is predetermined by the constraint structure. The initial set of basic variables will always consist of the slack and artificial variable in the problem. </a:t>
            </a:r>
          </a:p>
        </p:txBody>
      </p:sp>
      <p:sp>
        <p:nvSpPr>
          <p:cNvPr id="5" name="Title 1"/>
          <p:cNvSpPr>
            <a:spLocks noGrp="1"/>
          </p:cNvSpPr>
          <p:nvPr>
            <p:ph type="title"/>
          </p:nvPr>
        </p:nvSpPr>
        <p:spPr>
          <a:xfrm>
            <a:off x="457200" y="457200"/>
            <a:ext cx="8229600" cy="960438"/>
          </a:xfrm>
        </p:spPr>
        <p:txBody>
          <a:bodyPr>
            <a:normAutofit/>
          </a:bodyPr>
          <a:lstStyle/>
          <a:p>
            <a:r>
              <a:rPr lang="en-US" u="sng" dirty="0" smtClean="0">
                <a:solidFill>
                  <a:schemeClr val="tx2"/>
                </a:solidFill>
              </a:rPr>
              <a:t>Initial (Starting) Solutions</a:t>
            </a:r>
            <a:endParaRPr lang="en-US" u="sng" dirty="0">
              <a:solidFill>
                <a:schemeClr val="tx2"/>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4267200"/>
          </a:xfrm>
        </p:spPr>
        <p:txBody>
          <a:bodyPr/>
          <a:lstStyle/>
          <a:p>
            <a:pPr marL="0" indent="0" algn="just">
              <a:buNone/>
            </a:pPr>
            <a:r>
              <a:rPr lang="en-US" dirty="0" smtClean="0"/>
              <a:t>With transportation models the stepping stone algorithm (or the </a:t>
            </a:r>
            <a:r>
              <a:rPr lang="en-US" b="1" dirty="0" smtClean="0"/>
              <a:t>MODI</a:t>
            </a:r>
            <a:r>
              <a:rPr lang="en-US" dirty="0" smtClean="0"/>
              <a:t> method) will accept any feasible solution as a starting point, Consequently, various approaches to finding a good starting solution have been proposed. These include the </a:t>
            </a:r>
            <a:r>
              <a:rPr lang="en-US" b="1" dirty="0" smtClean="0"/>
              <a:t>northwest corner method</a:t>
            </a:r>
            <a:r>
              <a:rPr lang="en-US" dirty="0" smtClean="0"/>
              <a:t>, the </a:t>
            </a:r>
            <a:r>
              <a:rPr lang="en-US" b="1" dirty="0" smtClean="0"/>
              <a:t>least cost method</a:t>
            </a:r>
            <a:r>
              <a:rPr lang="en-US" dirty="0" smtClean="0"/>
              <a:t>, and </a:t>
            </a:r>
            <a:r>
              <a:rPr lang="en-US" b="1" dirty="0" smtClean="0"/>
              <a:t>Vogel’s approximation method</a:t>
            </a:r>
            <a:r>
              <a:rPr lang="en-US" dirty="0" smtClean="0"/>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nvPr>
        </p:nvGraphicFramePr>
        <p:xfrm>
          <a:off x="457200" y="762000"/>
          <a:ext cx="8229600" cy="3276600"/>
        </p:xfrm>
        <a:graphic>
          <a:graphicData uri="http://schemas.openxmlformats.org/drawingml/2006/table">
            <a:tbl>
              <a:tblPr firstRow="1" bandRow="1">
                <a:tableStyleId>{2D5ABB26-0587-4C30-8999-92F81FD0307C}</a:tableStyleId>
              </a:tblPr>
              <a:tblGrid>
                <a:gridCol w="1645920"/>
                <a:gridCol w="1645920"/>
                <a:gridCol w="1645920"/>
                <a:gridCol w="1645920"/>
                <a:gridCol w="1645920"/>
              </a:tblGrid>
              <a:tr h="5461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3">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5461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a:txBody>
                    <a:bodyPr/>
                    <a:lstStyle/>
                    <a:p>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546100">
                <a:tc>
                  <a:txBody>
                    <a:bodyPr/>
                    <a:lstStyle/>
                    <a:p>
                      <a:r>
                        <a:rPr lang="en-US" b="1" dirty="0" smtClean="0"/>
                        <a:t>1</a:t>
                      </a:r>
                      <a:endParaRPr lang="en-US" b="1" dirty="0"/>
                    </a:p>
                  </a:txBody>
                  <a:tcPr anchor="b">
                    <a:lnT w="12700" cap="flat" cmpd="sng" algn="ctr">
                      <a:solidFill>
                        <a:schemeClr val="tx1"/>
                      </a:solidFill>
                      <a:prstDash val="solid"/>
                      <a:round/>
                      <a:headEnd type="none" w="med" len="med"/>
                      <a:tailEnd type="none" w="med" len="med"/>
                    </a:lnT>
                  </a:tcPr>
                </a:tc>
                <a:tc>
                  <a:txBody>
                    <a:bodyPr/>
                    <a:lstStyle/>
                    <a:p>
                      <a:r>
                        <a:rPr lang="en-US" dirty="0" smtClean="0"/>
                        <a:t>5</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10</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10</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55</a:t>
                      </a:r>
                      <a:endParaRPr lang="en-US" dirty="0"/>
                    </a:p>
                  </a:txBody>
                  <a:tcPr anchor="b">
                    <a:lnT w="12700" cap="flat" cmpd="sng" algn="ctr">
                      <a:solidFill>
                        <a:schemeClr val="tx1"/>
                      </a:solidFill>
                      <a:prstDash val="solid"/>
                      <a:round/>
                      <a:headEnd type="none" w="med" len="med"/>
                      <a:tailEnd type="none" w="med" len="med"/>
                    </a:lnT>
                  </a:tcPr>
                </a:tc>
              </a:tr>
              <a:tr h="546100">
                <a:tc>
                  <a:txBody>
                    <a:bodyPr/>
                    <a:lstStyle/>
                    <a:p>
                      <a:r>
                        <a:rPr lang="en-US" b="1" dirty="0" smtClean="0"/>
                        <a:t>2</a:t>
                      </a:r>
                      <a:endParaRPr lang="en-US" b="1" dirty="0"/>
                    </a:p>
                  </a:txBody>
                  <a:tcPr anchor="b"/>
                </a:tc>
                <a:tc>
                  <a:txBody>
                    <a:bodyPr/>
                    <a:lstStyle/>
                    <a:p>
                      <a:r>
                        <a:rPr lang="en-US" dirty="0" smtClean="0"/>
                        <a:t>20</a:t>
                      </a:r>
                      <a:endParaRPr lang="en-US" dirty="0"/>
                    </a:p>
                  </a:txBody>
                  <a:tcPr anchor="b"/>
                </a:tc>
                <a:tc>
                  <a:txBody>
                    <a:bodyPr/>
                    <a:lstStyle/>
                    <a:p>
                      <a:r>
                        <a:rPr lang="en-US" dirty="0" smtClean="0"/>
                        <a:t>30</a:t>
                      </a:r>
                      <a:endParaRPr lang="en-US" dirty="0"/>
                    </a:p>
                  </a:txBody>
                  <a:tcPr anchor="b"/>
                </a:tc>
                <a:tc>
                  <a:txBody>
                    <a:bodyPr/>
                    <a:lstStyle/>
                    <a:p>
                      <a:r>
                        <a:rPr lang="en-US" dirty="0" smtClean="0"/>
                        <a:t>20</a:t>
                      </a:r>
                      <a:endParaRPr lang="en-US" dirty="0"/>
                    </a:p>
                  </a:txBody>
                  <a:tcPr anchor="b"/>
                </a:tc>
                <a:tc>
                  <a:txBody>
                    <a:bodyPr/>
                    <a:lstStyle/>
                    <a:p>
                      <a:r>
                        <a:rPr lang="en-US" dirty="0" smtClean="0"/>
                        <a:t>80</a:t>
                      </a:r>
                      <a:endParaRPr lang="en-US" dirty="0"/>
                    </a:p>
                  </a:txBody>
                  <a:tcPr anchor="b"/>
                </a:tc>
              </a:tr>
              <a:tr h="546100">
                <a:tc>
                  <a:txBody>
                    <a:bodyPr/>
                    <a:lstStyle/>
                    <a:p>
                      <a:r>
                        <a:rPr lang="en-US" b="1" dirty="0" smtClean="0"/>
                        <a:t>3</a:t>
                      </a:r>
                      <a:endParaRPr lang="en-US" b="1" dirty="0"/>
                    </a:p>
                  </a:txBody>
                  <a:tcPr anchor="b"/>
                </a:tc>
                <a:tc>
                  <a:txBody>
                    <a:bodyPr/>
                    <a:lstStyle/>
                    <a:p>
                      <a:r>
                        <a:rPr lang="en-US" dirty="0" smtClean="0"/>
                        <a:t>10</a:t>
                      </a:r>
                      <a:endParaRPr lang="en-US" dirty="0"/>
                    </a:p>
                  </a:txBody>
                  <a:tcPr anchor="b"/>
                </a:tc>
                <a:tc>
                  <a:txBody>
                    <a:bodyPr/>
                    <a:lstStyle/>
                    <a:p>
                      <a:r>
                        <a:rPr lang="en-US" dirty="0" smtClean="0"/>
                        <a:t>20</a:t>
                      </a:r>
                      <a:endParaRPr lang="en-US" dirty="0"/>
                    </a:p>
                  </a:txBody>
                  <a:tcPr anchor="b"/>
                </a:tc>
                <a:tc>
                  <a:txBody>
                    <a:bodyPr/>
                    <a:lstStyle/>
                    <a:p>
                      <a:r>
                        <a:rPr lang="en-US" dirty="0" smtClean="0"/>
                        <a:t>30</a:t>
                      </a:r>
                      <a:endParaRPr lang="en-US" dirty="0"/>
                    </a:p>
                  </a:txBody>
                  <a:tcPr anchor="b"/>
                </a:tc>
                <a:tc>
                  <a:txBody>
                    <a:bodyPr/>
                    <a:lstStyle/>
                    <a:p>
                      <a:r>
                        <a:rPr lang="en-US" dirty="0" smtClean="0"/>
                        <a:t>75</a:t>
                      </a:r>
                      <a:endParaRPr lang="en-US" dirty="0"/>
                    </a:p>
                  </a:txBody>
                  <a:tcPr anchor="b"/>
                </a:tc>
              </a:tr>
              <a:tr h="546100">
                <a:tc>
                  <a:txBody>
                    <a:bodyPr/>
                    <a:lstStyle/>
                    <a:p>
                      <a:r>
                        <a:rPr lang="en-US" b="1" dirty="0" smtClean="0"/>
                        <a:t>Demand</a:t>
                      </a:r>
                      <a:endParaRPr lang="en-US" b="1" dirty="0"/>
                    </a:p>
                  </a:txBody>
                  <a:tcPr anchor="b">
                    <a:lnB w="38100" cap="flat" cmpd="sng" algn="ctr">
                      <a:solidFill>
                        <a:schemeClr val="tx1"/>
                      </a:solidFill>
                      <a:prstDash val="solid"/>
                      <a:round/>
                      <a:headEnd type="none" w="med" len="med"/>
                      <a:tailEnd type="none" w="med" len="med"/>
                    </a:lnB>
                  </a:tcPr>
                </a:tc>
                <a:tc>
                  <a:txBody>
                    <a:bodyPr/>
                    <a:lstStyle/>
                    <a:p>
                      <a:r>
                        <a:rPr lang="en-US" dirty="0" smtClean="0"/>
                        <a:t>70</a:t>
                      </a:r>
                      <a:endParaRPr lang="en-US" dirty="0"/>
                    </a:p>
                  </a:txBody>
                  <a:tcPr anchor="b">
                    <a:lnB w="38100" cap="flat" cmpd="sng" algn="ctr">
                      <a:solidFill>
                        <a:schemeClr val="tx1"/>
                      </a:solidFill>
                      <a:prstDash val="solid"/>
                      <a:round/>
                      <a:headEnd type="none" w="med" len="med"/>
                      <a:tailEnd type="none" w="med" len="med"/>
                    </a:lnB>
                  </a:tcPr>
                </a:tc>
                <a:tc>
                  <a:txBody>
                    <a:bodyPr/>
                    <a:lstStyle/>
                    <a:p>
                      <a:r>
                        <a:rPr lang="en-US" dirty="0" smtClean="0"/>
                        <a:t>100</a:t>
                      </a:r>
                      <a:endParaRPr lang="en-US" dirty="0"/>
                    </a:p>
                  </a:txBody>
                  <a:tcPr anchor="b">
                    <a:lnB w="38100" cap="flat" cmpd="sng" algn="ctr">
                      <a:solidFill>
                        <a:schemeClr val="tx1"/>
                      </a:solidFill>
                      <a:prstDash val="solid"/>
                      <a:round/>
                      <a:headEnd type="none" w="med" len="med"/>
                      <a:tailEnd type="none" w="med" len="med"/>
                    </a:lnB>
                  </a:tcPr>
                </a:tc>
                <a:tc>
                  <a:txBody>
                    <a:bodyPr/>
                    <a:lstStyle/>
                    <a:p>
                      <a:r>
                        <a:rPr lang="en-US" dirty="0" smtClean="0"/>
                        <a:t>40</a:t>
                      </a:r>
                      <a:endParaRPr lang="en-US" dirty="0"/>
                    </a:p>
                  </a:txBody>
                  <a:tcPr anchor="b">
                    <a:lnB w="38100" cap="flat" cmpd="sng" algn="ctr">
                      <a:solidFill>
                        <a:schemeClr val="tx1"/>
                      </a:solidFill>
                      <a:prstDash val="solid"/>
                      <a:round/>
                      <a:headEnd type="none" w="med" len="med"/>
                      <a:tailEnd type="none" w="med" len="med"/>
                    </a:lnB>
                  </a:tcPr>
                </a:tc>
                <a:tc>
                  <a:txBody>
                    <a:bodyPr/>
                    <a:lstStyle/>
                    <a:p>
                      <a:r>
                        <a:rPr lang="en-US" dirty="0" smtClean="0"/>
                        <a:t>210</a:t>
                      </a:r>
                      <a:endParaRPr lang="en-US" dirty="0"/>
                    </a:p>
                  </a:txBody>
                  <a:tcPr anchor="b">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762000"/>
            <a:ext cx="8229600" cy="5181600"/>
          </a:xfrm>
        </p:spPr>
        <p:txBody>
          <a:bodyPr/>
          <a:lstStyle/>
          <a:p>
            <a:pPr marL="0" indent="0" algn="just">
              <a:buNone/>
            </a:pPr>
            <a:r>
              <a:rPr lang="en-US" dirty="0" smtClean="0"/>
              <a:t>Consider the data contained in the above table for a transportation problem involving three origins and three destinations. Assume that the elements in the body of the table represent the costs of shipping a unit from each origin to each destination. Also shown are the supply capacities of the three origins and the demands at each destination. Conveniently, the total supply and total demand are equal to one another.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762000"/>
            <a:ext cx="8229600" cy="5181600"/>
          </a:xfrm>
        </p:spPr>
        <p:txBody>
          <a:bodyPr/>
          <a:lstStyle/>
          <a:p>
            <a:pPr marL="0" indent="0" algn="just">
              <a:buNone/>
            </a:pPr>
            <a:r>
              <a:rPr lang="en-US" dirty="0" smtClean="0"/>
              <a:t>The problem is to determine how many units to ship from each origin to each destination so as to satisfy the demands at the three destinations while not violating the capacities of the three origins. The objective is to make these allocations in such a way as to minimize total transportation costs.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762000"/>
            <a:ext cx="8229600" cy="5181600"/>
          </a:xfrm>
        </p:spPr>
        <p:txBody>
          <a:bodyPr/>
          <a:lstStyle/>
          <a:p>
            <a:pPr marL="0" indent="0" algn="just">
              <a:buNone/>
            </a:pPr>
            <a:r>
              <a:rPr lang="en-US" dirty="0" smtClean="0"/>
              <a:t>	We will solve this problem using two special algorithms. In Example 2 we illustrate the northwest corner method, which can be used to determine an initial (starting) solution. In the next section, we illustrate the stepping stone algorithm, which can be used to solve these types of models. Before we begin these examples, let’s discuss come requirements of the stepping stone algorithm.</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724400"/>
          </a:xfrm>
        </p:spPr>
        <p:txBody>
          <a:bodyPr>
            <a:normAutofit/>
          </a:bodyPr>
          <a:lstStyle/>
          <a:p>
            <a:pPr marL="457200" indent="-457200" algn="just">
              <a:buNone/>
            </a:pPr>
            <a:r>
              <a:rPr lang="en-US" dirty="0" smtClean="0"/>
              <a:t>1-	Total supply at the origins must equal total demand at the destinations. Since this is not typically the case in actual applications, the “balance” between supply and demand often is created artificially. This is done by adding a “dummy” origin or a “dummy” destination having sufficient supply (demand) to create the necessary balance. Our example has been contrived so that balance already exists.</a:t>
            </a:r>
          </a:p>
        </p:txBody>
      </p:sp>
      <p:sp>
        <p:nvSpPr>
          <p:cNvPr id="4" name="Title 1"/>
          <p:cNvSpPr>
            <a:spLocks noGrp="1"/>
          </p:cNvSpPr>
          <p:nvPr>
            <p:ph type="title"/>
          </p:nvPr>
        </p:nvSpPr>
        <p:spPr>
          <a:xfrm>
            <a:off x="457200" y="274638"/>
            <a:ext cx="8229600" cy="1143000"/>
          </a:xfrm>
        </p:spPr>
        <p:txBody>
          <a:bodyPr>
            <a:normAutofit fontScale="90000"/>
          </a:bodyPr>
          <a:lstStyle/>
          <a:p>
            <a:r>
              <a:rPr lang="en-US" u="sng" dirty="0" smtClean="0">
                <a:solidFill>
                  <a:schemeClr val="tx2"/>
                </a:solidFill>
              </a:rPr>
              <a:t>Requirements of Stepping Stone Algorithm</a:t>
            </a:r>
            <a:endParaRPr lang="en-US" u="sng" dirty="0">
              <a:solidFill>
                <a:schemeClr val="tx2"/>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609600"/>
            <a:ext cx="8229600" cy="5715000"/>
          </a:xfrm>
        </p:spPr>
        <p:txBody>
          <a:bodyPr>
            <a:normAutofit/>
          </a:bodyPr>
          <a:lstStyle/>
          <a:p>
            <a:pPr marL="457200" indent="-457200" algn="just">
              <a:buNone/>
            </a:pPr>
            <a:r>
              <a:rPr lang="en-US" dirty="0" smtClean="0"/>
              <a:t>2-	Given a transportation problem with m origins and destination (where m and n include any “dummy” origins or destination added to create balance), the number of basic variables in any given solution must equal m + n – 1. In our problem, any solution should contain 3 + 3 – 1 = 5 basic variables..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715000"/>
          </a:xfrm>
        </p:spPr>
        <p:txBody>
          <a:bodyPr>
            <a:normAutofit/>
          </a:bodyPr>
          <a:lstStyle/>
          <a:p>
            <a:pPr marL="0" indent="0" algn="just">
              <a:buNone/>
            </a:pPr>
            <a:r>
              <a:rPr lang="en-US" b="1" dirty="0" smtClean="0"/>
              <a:t>(Finding an Initial Solution: The Northwest Corner Method)</a:t>
            </a:r>
          </a:p>
          <a:p>
            <a:pPr marL="0" indent="0" algn="just">
              <a:buNone/>
            </a:pPr>
            <a:endParaRPr lang="en-US" dirty="0" smtClean="0"/>
          </a:p>
          <a:p>
            <a:pPr marL="0" indent="0" algn="just">
              <a:buNone/>
            </a:pPr>
            <a:r>
              <a:rPr lang="en-US" dirty="0" smtClean="0"/>
              <a:t>When solving transportation problems using the stepping stone algorithm, the work is conducted in a tabular format, as was the case in u sing the simplex method. As can be seen in the following table, the tabular format for our example resembles a “bowling sheet”.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838200"/>
          <a:ext cx="8229600" cy="4572000"/>
        </p:xfrm>
        <a:graphic>
          <a:graphicData uri="http://schemas.openxmlformats.org/drawingml/2006/table">
            <a:tbl>
              <a:tblPr firstRow="1" bandRow="1">
                <a:tableStyleId>{2D5ABB26-0587-4C30-8999-92F81FD0307C}</a:tableStyleId>
              </a:tblPr>
              <a:tblGrid>
                <a:gridCol w="1028700"/>
                <a:gridCol w="1409700"/>
                <a:gridCol w="647700"/>
                <a:gridCol w="1409700"/>
                <a:gridCol w="647700"/>
                <a:gridCol w="1409700"/>
                <a:gridCol w="647700"/>
                <a:gridCol w="1028700"/>
              </a:tblGrid>
              <a:tr h="5080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5080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5080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5080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x</a:t>
                      </a:r>
                      <a:r>
                        <a:rPr lang="en-US" baseline="-25000" dirty="0" smtClean="0"/>
                        <a:t>11</a:t>
                      </a:r>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x</a:t>
                      </a:r>
                      <a:r>
                        <a:rPr lang="en-US" baseline="-25000" dirty="0" smtClean="0"/>
                        <a:t>12</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x</a:t>
                      </a:r>
                      <a:r>
                        <a:rPr lang="en-US" baseline="-25000" dirty="0" smtClean="0"/>
                        <a:t>13</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5080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5080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x</a:t>
                      </a:r>
                      <a:r>
                        <a:rPr lang="en-US" baseline="-25000" dirty="0" smtClean="0"/>
                        <a:t>21</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x</a:t>
                      </a:r>
                      <a:r>
                        <a:rPr lang="en-US" baseline="-25000" dirty="0" smtClean="0"/>
                        <a:t>22</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x</a:t>
                      </a:r>
                      <a:r>
                        <a:rPr lang="en-US" baseline="-25000" dirty="0" smtClean="0"/>
                        <a:t>23</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5080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5080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x</a:t>
                      </a:r>
                      <a:r>
                        <a:rPr lang="en-US" baseline="-25000" dirty="0" smtClean="0"/>
                        <a:t>31</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x</a:t>
                      </a:r>
                      <a:r>
                        <a:rPr lang="en-US" baseline="-25000" dirty="0" smtClean="0"/>
                        <a:t>32</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x</a:t>
                      </a:r>
                      <a:r>
                        <a:rPr lang="en-US" baseline="-25000" dirty="0" smtClean="0"/>
                        <a:t>33</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508000">
                <a:tc>
                  <a:txBody>
                    <a:bodyPr/>
                    <a:lstStyle/>
                    <a:p>
                      <a:r>
                        <a:rPr lang="en-US" b="1" dirty="0" smtClean="0"/>
                        <a:t>Demand</a:t>
                      </a:r>
                      <a:endParaRPr lang="en-US" b="1"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70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100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40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762000"/>
            <a:ext cx="8229600" cy="5181600"/>
          </a:xfrm>
        </p:spPr>
        <p:txBody>
          <a:bodyPr/>
          <a:lstStyle/>
          <a:p>
            <a:pPr marL="0" indent="0" algn="just">
              <a:buNone/>
            </a:pPr>
            <a:r>
              <a:rPr lang="en-US" dirty="0" smtClean="0"/>
              <a:t>For each origin/destination combination, there is a cell which contains the value of the corresponding decision variable </a:t>
            </a:r>
            <a:r>
              <a:rPr lang="en-US" dirty="0" err="1" smtClean="0"/>
              <a:t>x</a:t>
            </a:r>
            <a:r>
              <a:rPr lang="en-US" baseline="-25000" dirty="0" err="1" smtClean="0"/>
              <a:t>ij</a:t>
            </a:r>
            <a:r>
              <a:rPr lang="en-US" dirty="0" smtClean="0"/>
              <a:t> and the objective function coefficient or unit transportation cost. As we proceed on to solve a problem, we will substitute actual values for the </a:t>
            </a:r>
            <a:r>
              <a:rPr lang="en-US" dirty="0" err="1" smtClean="0"/>
              <a:t>x</a:t>
            </a:r>
            <a:r>
              <a:rPr lang="en-US" baseline="-25000" dirty="0" err="1" smtClean="0"/>
              <a:t>ij</a:t>
            </a:r>
            <a:r>
              <a:rPr lang="en-US" dirty="0" err="1" smtClean="0"/>
              <a:t>’s</a:t>
            </a:r>
            <a:r>
              <a:rPr lang="en-US" dirty="0" smtClean="0"/>
              <a:t> in the table as we try different allocations.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762000"/>
            <a:ext cx="8229600" cy="5181600"/>
          </a:xfrm>
        </p:spPr>
        <p:txBody>
          <a:bodyPr/>
          <a:lstStyle/>
          <a:p>
            <a:pPr marL="0" indent="0" algn="just">
              <a:buNone/>
            </a:pPr>
            <a:r>
              <a:rPr lang="en-US" dirty="0" smtClean="0"/>
              <a:t>	As indicated earlier, there are several techniques one might employ to determine an initial solution. The northwest corner method is illustrated in this example because it is simple to use. Regardless of the technique used to find an initial solution, the following conditions must exit: (1) the supply at each origin should be allocated, (2) the demand at each destination must be satisfied, and (3) there should be exactly m + n – 1 basic variables (allocations)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762000"/>
            <a:ext cx="8229600" cy="5181600"/>
          </a:xfrm>
        </p:spPr>
        <p:txBody>
          <a:bodyPr/>
          <a:lstStyle/>
          <a:p>
            <a:pPr marL="0" indent="0" algn="just">
              <a:buNone/>
            </a:pPr>
            <a:r>
              <a:rPr lang="en-US" dirty="0" smtClean="0"/>
              <a:t>	The northwest corner method is a popular (but unthinking) technique for arriving at an initial solution. The technique starts in the upper left-hand cell (northwest corner) of a transportation table and assigns units from origin 1 to destination 1. Assignments are continued in such a way that the supply at origin 1 is completely allocated before moving on to origin 2. The supply at origin 2 is completely allocated before moving to origin 3, and so on.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762000"/>
            <a:ext cx="8229600" cy="5181600"/>
          </a:xfrm>
        </p:spPr>
        <p:txBody>
          <a:bodyPr/>
          <a:lstStyle/>
          <a:p>
            <a:pPr marL="0" indent="0" algn="just">
              <a:buNone/>
            </a:pPr>
            <a:r>
              <a:rPr lang="en-US" dirty="0" smtClean="0"/>
              <a:t>Similarly, a sequential allocation to the destinations assures that the demand at destination 1 is satisfied before making allocations to destination 2; and so forth. </a:t>
            </a:r>
          </a:p>
          <a:p>
            <a:pPr marL="0" indent="0" algn="just">
              <a:buNone/>
            </a:pPr>
            <a:r>
              <a:rPr lang="en-US" dirty="0" smtClean="0"/>
              <a:t>	The following table indicates the initial solution to our problem as derived using the northwest corner method. Let’s examine the allocations.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Initial Solution Derived Using Northwest Corner Method</a:t>
            </a:r>
            <a:endParaRPr lang="en-US" dirty="0"/>
          </a:p>
        </p:txBody>
      </p:sp>
      <p:graphicFrame>
        <p:nvGraphicFramePr>
          <p:cNvPr id="4" name="Content Placeholder 3"/>
          <p:cNvGraphicFramePr>
            <a:graphicFrameLocks noGrp="1"/>
          </p:cNvGraphicFramePr>
          <p:nvPr>
            <p:ph idx="1"/>
          </p:nvPr>
        </p:nvGraphicFramePr>
        <p:xfrm>
          <a:off x="457200" y="1676400"/>
          <a:ext cx="8229600" cy="4572000"/>
        </p:xfrm>
        <a:graphic>
          <a:graphicData uri="http://schemas.openxmlformats.org/drawingml/2006/table">
            <a:tbl>
              <a:tblPr firstRow="1" bandRow="1">
                <a:tableStyleId>{2D5ABB26-0587-4C30-8999-92F81FD0307C}</a:tableStyleId>
              </a:tblPr>
              <a:tblGrid>
                <a:gridCol w="1028700"/>
                <a:gridCol w="1409700"/>
                <a:gridCol w="647700"/>
                <a:gridCol w="1409700"/>
                <a:gridCol w="647700"/>
                <a:gridCol w="1409700"/>
                <a:gridCol w="647700"/>
                <a:gridCol w="1028700"/>
              </a:tblGrid>
              <a:tr h="4572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55</a:t>
                      </a: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15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80    65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75    40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b="1" dirty="0" smtClean="0"/>
                        <a:t>Demand</a:t>
                      </a:r>
                      <a:endParaRPr lang="en-US" b="1" dirty="0"/>
                    </a:p>
                  </a:txBody>
                  <a:tcPr anchor="b">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gridSpan="2">
                  <a:txBody>
                    <a:bodyPr/>
                    <a:lstStyle/>
                    <a:p>
                      <a:r>
                        <a:rPr lang="en-US" dirty="0" smtClean="0"/>
                        <a:t>70</a:t>
                      </a:r>
                      <a:endParaRPr lang="en-US" dirty="0"/>
                    </a:p>
                  </a:txBody>
                  <a:tcPr anchor="b">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tc>
                <a:tc gridSpan="2">
                  <a:txBody>
                    <a:bodyPr/>
                    <a:lstStyle/>
                    <a:p>
                      <a:r>
                        <a:rPr lang="en-US" dirty="0" smtClean="0"/>
                        <a:t>100</a:t>
                      </a:r>
                      <a:endParaRPr lang="en-US" dirty="0"/>
                    </a:p>
                  </a:txBody>
                  <a:tcPr anchor="b">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tc>
                <a:tc gridSpan="2">
                  <a:txBody>
                    <a:bodyPr/>
                    <a:lstStyle/>
                    <a:p>
                      <a:r>
                        <a:rPr lang="en-US" dirty="0" smtClean="0"/>
                        <a:t>40</a:t>
                      </a:r>
                      <a:endParaRPr lang="en-US" dirty="0"/>
                    </a:p>
                  </a:txBody>
                  <a:tcPr anchor="b">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r>
              <a:tr h="457200">
                <a:tc>
                  <a:txBody>
                    <a:bodyPr/>
                    <a:lstStyle/>
                    <a:p>
                      <a:endParaRPr lang="en-US" b="1" dirty="0"/>
                    </a:p>
                  </a:txBody>
                  <a:tcPr anchor="b">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15</a:t>
                      </a:r>
                      <a:endParaRPr lang="en-US" dirty="0"/>
                    </a:p>
                  </a:txBody>
                  <a:tcPr anchor="b">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r>
                        <a:rPr lang="en-US" dirty="0" smtClean="0"/>
                        <a:t>35</a:t>
                      </a:r>
                      <a:endParaRPr lang="en-US" dirty="0"/>
                    </a:p>
                  </a:txBody>
                  <a:tcPr anchor="b">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endParaRPr lang="en-US" dirty="0"/>
                    </a:p>
                  </a:txBody>
                  <a:tcPr anchor="b">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a:endParaRPr lang="en-US" dirty="0"/>
                    </a:p>
                  </a:txBody>
                  <a:tcPr anchor="b">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5" name="Oval 4"/>
          <p:cNvSpPr/>
          <p:nvPr/>
        </p:nvSpPr>
        <p:spPr>
          <a:xfrm>
            <a:off x="19050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905000" y="3124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9624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9624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0198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flipH="1">
            <a:off x="8001000" y="3124200"/>
            <a:ext cx="3048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7772400" y="4114800"/>
            <a:ext cx="3048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8229600" y="4114800"/>
            <a:ext cx="3048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7772400" y="5029200"/>
            <a:ext cx="3048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8229600" y="5029200"/>
            <a:ext cx="3048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5715000" y="5486400"/>
            <a:ext cx="2286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3733800" y="5486400"/>
            <a:ext cx="2286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1600200" y="5486400"/>
            <a:ext cx="2286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3657600" y="5943600"/>
            <a:ext cx="2286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1600200" y="5943600"/>
            <a:ext cx="2286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33400"/>
            <a:ext cx="8229600" cy="5943600"/>
          </a:xfrm>
        </p:spPr>
        <p:txBody>
          <a:bodyPr>
            <a:normAutofit fontScale="92500"/>
          </a:bodyPr>
          <a:lstStyle/>
          <a:p>
            <a:pPr marL="457200" indent="-457200" algn="just">
              <a:buNone/>
            </a:pPr>
            <a:r>
              <a:rPr lang="en-US" dirty="0" smtClean="0"/>
              <a:t>1-	Starting in the northwest corner, the supply at origin 1 is 55 and the demand at destination 1 is 70. Thus, we allocate supply at origin 1 in an attempt to satisfy the demand at destination 1 (x</a:t>
            </a:r>
            <a:r>
              <a:rPr lang="en-US" baseline="-25000" dirty="0" smtClean="0"/>
              <a:t>11</a:t>
            </a:r>
            <a:r>
              <a:rPr lang="en-US" dirty="0" smtClean="0"/>
              <a:t> = 55).</a:t>
            </a:r>
          </a:p>
          <a:p>
            <a:pPr marL="0" indent="0" algn="just">
              <a:buNone/>
            </a:pPr>
            <a:endParaRPr lang="en-US" dirty="0" smtClean="0"/>
          </a:p>
          <a:p>
            <a:pPr marL="457200" indent="-457200" algn="just">
              <a:buNone/>
            </a:pPr>
            <a:r>
              <a:rPr lang="en-US" dirty="0" smtClean="0"/>
              <a:t>2-	When the complete supply at origin 1 has been allocated, the next allocation will be from origin 2. The allocation in cell (1, 1) did not satisfy the demand at destination 1 completely. Fifteen additional units are demanded. Comparing the supply at origin 2 with the remaining demand at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33400"/>
            <a:ext cx="8229600" cy="5943600"/>
          </a:xfrm>
        </p:spPr>
        <p:txBody>
          <a:bodyPr>
            <a:normAutofit/>
          </a:bodyPr>
          <a:lstStyle/>
          <a:p>
            <a:pPr marL="457200" indent="-457200" algn="just">
              <a:buNone/>
            </a:pPr>
            <a:r>
              <a:rPr lang="en-US" dirty="0" smtClean="0"/>
              <a:t>	at destination 1, we allocate 15 units from origin 2 to destination 1 (x</a:t>
            </a:r>
            <a:r>
              <a:rPr lang="en-US" baseline="-25000" dirty="0" smtClean="0"/>
              <a:t>21</a:t>
            </a:r>
            <a:r>
              <a:rPr lang="en-US" dirty="0" smtClean="0"/>
              <a:t> = 15). This allocation completes the needs of destination 1, and the demand at destination 2 will be addressed next.</a:t>
            </a:r>
          </a:p>
          <a:p>
            <a:pPr marL="457200" indent="-457200" algn="just">
              <a:buNone/>
            </a:pPr>
            <a:endParaRPr lang="en-US" dirty="0" smtClean="0"/>
          </a:p>
          <a:p>
            <a:pPr marL="457200" indent="-457200" algn="just">
              <a:buNone/>
            </a:pPr>
            <a:r>
              <a:rPr lang="en-US" dirty="0" smtClean="0"/>
              <a:t>3-	The last allocation left origin 2 with 65 units. The demand at destination 2 is 100 units. Thus, we allocate the remaining supply of 65 units to destination 2 (x</a:t>
            </a:r>
            <a:r>
              <a:rPr lang="en-US" baseline="-25000" dirty="0" smtClean="0"/>
              <a:t>22</a:t>
            </a:r>
            <a:r>
              <a:rPr lang="en-US" dirty="0" smtClean="0"/>
              <a:t> = 65). The next allocation will come from origin 3.</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33400"/>
            <a:ext cx="8229600" cy="5943600"/>
          </a:xfrm>
        </p:spPr>
        <p:txBody>
          <a:bodyPr>
            <a:normAutofit/>
          </a:bodyPr>
          <a:lstStyle/>
          <a:p>
            <a:pPr marL="457200" indent="-457200" algn="just">
              <a:buNone/>
            </a:pPr>
            <a:r>
              <a:rPr lang="en-US" dirty="0" smtClean="0"/>
              <a:t>4-	The allocation of 65 units from origin 2 left destination 2 with unfulfilled demand of 35 units. Since origin 3 has a supply of 75 units, 35 units are allocated to complete the demand for that destination (x</a:t>
            </a:r>
            <a:r>
              <a:rPr lang="en-US" baseline="-25000" dirty="0" smtClean="0"/>
              <a:t>32</a:t>
            </a:r>
            <a:r>
              <a:rPr lang="en-US" dirty="0" smtClean="0"/>
              <a:t> = 35). Thus, the next allocation will be destination 3.</a:t>
            </a:r>
          </a:p>
          <a:p>
            <a:pPr marL="457200" indent="-457200" algn="just">
              <a:buNone/>
            </a:pPr>
            <a:r>
              <a:rPr lang="en-US" dirty="0" smtClean="0"/>
              <a:t>5-	The allocation of 35 units from origin 3 leaves that origin with 40 remaining units. The demand at destination 3 also equals 40; thus, the final allocation of 40 units is made from origin 3 to destination 3 (x</a:t>
            </a:r>
            <a:r>
              <a:rPr lang="en-US" baseline="-25000" dirty="0" smtClean="0"/>
              <a:t>33</a:t>
            </a:r>
            <a:r>
              <a:rPr lang="en-US" dirty="0" smtClean="0"/>
              <a:t> = 40).</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33400"/>
            <a:ext cx="8229600" cy="5943600"/>
          </a:xfrm>
        </p:spPr>
        <p:txBody>
          <a:bodyPr>
            <a:normAutofit/>
          </a:bodyPr>
          <a:lstStyle/>
          <a:p>
            <a:pPr marL="0" indent="0" algn="just">
              <a:buNone/>
            </a:pPr>
            <a:r>
              <a:rPr lang="en-US" dirty="0" smtClean="0"/>
              <a:t>Notice in the above table that all allocations are circled in the appropriate cells. These represent the basic variables for this solution. There could be five basic variables (m + n – 1) to satisfy the requirement of the stepping stone algorithm. The recommended allocations and associated costs for this initial solution are summarized in the following table.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762000" y="914400"/>
          <a:ext cx="7620000" cy="3352802"/>
        </p:xfrm>
        <a:graphic>
          <a:graphicData uri="http://schemas.openxmlformats.org/drawingml/2006/table">
            <a:tbl>
              <a:tblPr firstRow="1" bandRow="1">
                <a:tableStyleId>{2D5ABB26-0587-4C30-8999-92F81FD0307C}</a:tableStyleId>
              </a:tblPr>
              <a:tblGrid>
                <a:gridCol w="1270000"/>
                <a:gridCol w="1320800"/>
                <a:gridCol w="1219200"/>
                <a:gridCol w="1270000"/>
                <a:gridCol w="1092200"/>
                <a:gridCol w="1447800"/>
              </a:tblGrid>
              <a:tr h="749030">
                <a:tc>
                  <a:txBody>
                    <a:bodyPr/>
                    <a:lstStyle/>
                    <a:p>
                      <a:r>
                        <a:rPr lang="en-US" b="1" dirty="0" smtClean="0"/>
                        <a:t>From </a:t>
                      </a:r>
                    </a:p>
                    <a:p>
                      <a:r>
                        <a:rPr lang="en-US" b="1" dirty="0" smtClean="0"/>
                        <a:t>Origin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To</a:t>
                      </a:r>
                    </a:p>
                    <a:p>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b="1" dirty="0" smtClean="0"/>
                    </a:p>
                    <a:p>
                      <a:r>
                        <a:rPr lang="en-US" b="1" dirty="0" smtClean="0"/>
                        <a:t>Quantity</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Unit</a:t>
                      </a:r>
                    </a:p>
                    <a:p>
                      <a:r>
                        <a:rPr lang="en-US" b="1" dirty="0" smtClean="0"/>
                        <a:t>Cost</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Total</a:t>
                      </a:r>
                      <a:r>
                        <a:rPr lang="en-US" b="1" baseline="0" dirty="0" smtClean="0"/>
                        <a:t> </a:t>
                      </a:r>
                    </a:p>
                    <a:p>
                      <a:r>
                        <a:rPr lang="en-US" b="1" baseline="0" dirty="0" smtClean="0"/>
                        <a:t>Cost</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3962">
                <a:tc>
                  <a:txBody>
                    <a:bodyPr/>
                    <a:lstStyle/>
                    <a:p>
                      <a:r>
                        <a:rPr lang="en-US" dirty="0" smtClean="0"/>
                        <a:t>1</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55</a:t>
                      </a:r>
                      <a:endParaRPr lang="en-US" dirty="0"/>
                    </a:p>
                  </a:txBody>
                  <a:tcPr anchor="b">
                    <a:lnT w="12700" cap="flat" cmpd="sng" algn="ctr">
                      <a:solidFill>
                        <a:schemeClr val="tx1"/>
                      </a:solidFill>
                      <a:prstDash val="solid"/>
                      <a:round/>
                      <a:headEnd type="none" w="med" len="med"/>
                      <a:tailEnd type="none" w="med" len="med"/>
                    </a:lnT>
                  </a:tcPr>
                </a:tc>
                <a:tc>
                  <a:txBody>
                    <a:bodyPr/>
                    <a:lstStyle/>
                    <a:p>
                      <a:pPr algn="ctr"/>
                      <a:r>
                        <a:rPr lang="en-US" dirty="0" smtClean="0"/>
                        <a:t>X</a:t>
                      </a:r>
                      <a:endParaRPr lang="en-US" dirty="0"/>
                    </a:p>
                  </a:txBody>
                  <a:tcPr anchor="b">
                    <a:lnT w="12700" cap="flat" cmpd="sng" algn="ctr">
                      <a:solidFill>
                        <a:schemeClr val="tx1"/>
                      </a:solidFill>
                      <a:prstDash val="solid"/>
                      <a:round/>
                      <a:headEnd type="none" w="med" len="med"/>
                      <a:tailEnd type="none" w="med" len="med"/>
                    </a:lnT>
                  </a:tcPr>
                </a:tc>
                <a:tc>
                  <a:txBody>
                    <a:bodyPr/>
                    <a:lstStyle/>
                    <a:p>
                      <a:pPr algn="r"/>
                      <a:r>
                        <a:rPr lang="en-US" dirty="0" smtClean="0"/>
                        <a:t>$  5.00</a:t>
                      </a:r>
                      <a:endParaRPr lang="en-US" dirty="0"/>
                    </a:p>
                  </a:txBody>
                  <a:tcPr anchor="b">
                    <a:lnT w="12700" cap="flat" cmpd="sng" algn="ctr">
                      <a:solidFill>
                        <a:schemeClr val="tx1"/>
                      </a:solidFill>
                      <a:prstDash val="solid"/>
                      <a:round/>
                      <a:headEnd type="none" w="med" len="med"/>
                      <a:tailEnd type="none" w="med" len="med"/>
                    </a:lnT>
                  </a:tcPr>
                </a:tc>
                <a:tc>
                  <a:txBody>
                    <a:bodyPr/>
                    <a:lstStyle/>
                    <a:p>
                      <a:pPr algn="r"/>
                      <a:r>
                        <a:rPr lang="en-US" dirty="0" smtClean="0"/>
                        <a:t>$ 275.00</a:t>
                      </a:r>
                      <a:endParaRPr lang="en-US" dirty="0"/>
                    </a:p>
                  </a:txBody>
                  <a:tcPr anchor="b">
                    <a:lnT w="12700" cap="flat" cmpd="sng" algn="ctr">
                      <a:solidFill>
                        <a:schemeClr val="tx1"/>
                      </a:solidFill>
                      <a:prstDash val="solid"/>
                      <a:round/>
                      <a:headEnd type="none" w="med" len="med"/>
                      <a:tailEnd type="none" w="med" len="med"/>
                    </a:lnT>
                  </a:tcPr>
                </a:tc>
              </a:tr>
              <a:tr h="433962">
                <a:tc>
                  <a:txBody>
                    <a:bodyPr/>
                    <a:lstStyle/>
                    <a:p>
                      <a:r>
                        <a:rPr lang="en-US" dirty="0" smtClean="0"/>
                        <a:t>2</a:t>
                      </a:r>
                      <a:endParaRPr lang="en-US" dirty="0"/>
                    </a:p>
                  </a:txBody>
                  <a:tcPr anchor="b"/>
                </a:tc>
                <a:tc>
                  <a:txBody>
                    <a:bodyPr/>
                    <a:lstStyle/>
                    <a:p>
                      <a:r>
                        <a:rPr lang="en-US" dirty="0" smtClean="0"/>
                        <a:t>1</a:t>
                      </a:r>
                      <a:endParaRPr lang="en-US" dirty="0"/>
                    </a:p>
                  </a:txBody>
                  <a:tcPr anchor="b"/>
                </a:tc>
                <a:tc>
                  <a:txBody>
                    <a:bodyPr/>
                    <a:lstStyle/>
                    <a:p>
                      <a:r>
                        <a:rPr lang="en-US" dirty="0" smtClean="0"/>
                        <a:t>15</a:t>
                      </a:r>
                      <a:endParaRPr lang="en-US" dirty="0"/>
                    </a:p>
                  </a:txBody>
                  <a:tcPr anchor="b"/>
                </a:tc>
                <a:tc>
                  <a:txBody>
                    <a:bodyPr/>
                    <a:lstStyle/>
                    <a:p>
                      <a:pPr algn="ctr"/>
                      <a:r>
                        <a:rPr lang="en-US" dirty="0" smtClean="0"/>
                        <a:t>X</a:t>
                      </a:r>
                      <a:endParaRPr lang="en-US" dirty="0"/>
                    </a:p>
                  </a:txBody>
                  <a:tcPr anchor="b"/>
                </a:tc>
                <a:tc>
                  <a:txBody>
                    <a:bodyPr/>
                    <a:lstStyle/>
                    <a:p>
                      <a:pPr algn="r"/>
                      <a:r>
                        <a:rPr lang="en-US" dirty="0" smtClean="0"/>
                        <a:t>20.00</a:t>
                      </a:r>
                      <a:endParaRPr lang="en-US" dirty="0"/>
                    </a:p>
                  </a:txBody>
                  <a:tcPr anchor="b"/>
                </a:tc>
                <a:tc>
                  <a:txBody>
                    <a:bodyPr/>
                    <a:lstStyle/>
                    <a:p>
                      <a:pPr algn="r"/>
                      <a:r>
                        <a:rPr lang="en-US" dirty="0" smtClean="0"/>
                        <a:t>300.00</a:t>
                      </a:r>
                      <a:endParaRPr lang="en-US" dirty="0"/>
                    </a:p>
                  </a:txBody>
                  <a:tcPr anchor="b"/>
                </a:tc>
              </a:tr>
              <a:tr h="433962">
                <a:tc>
                  <a:txBody>
                    <a:bodyPr/>
                    <a:lstStyle/>
                    <a:p>
                      <a:r>
                        <a:rPr lang="en-US" dirty="0" smtClean="0"/>
                        <a:t>2</a:t>
                      </a:r>
                      <a:endParaRPr lang="en-US" dirty="0"/>
                    </a:p>
                  </a:txBody>
                  <a:tcPr anchor="b"/>
                </a:tc>
                <a:tc>
                  <a:txBody>
                    <a:bodyPr/>
                    <a:lstStyle/>
                    <a:p>
                      <a:r>
                        <a:rPr lang="en-US" dirty="0" smtClean="0"/>
                        <a:t>2</a:t>
                      </a:r>
                      <a:endParaRPr lang="en-US" dirty="0"/>
                    </a:p>
                  </a:txBody>
                  <a:tcPr anchor="b"/>
                </a:tc>
                <a:tc>
                  <a:txBody>
                    <a:bodyPr/>
                    <a:lstStyle/>
                    <a:p>
                      <a:r>
                        <a:rPr lang="en-US" dirty="0" smtClean="0"/>
                        <a:t>65</a:t>
                      </a:r>
                      <a:endParaRPr lang="en-US" dirty="0"/>
                    </a:p>
                  </a:txBody>
                  <a:tcPr anchor="b"/>
                </a:tc>
                <a:tc>
                  <a:txBody>
                    <a:bodyPr/>
                    <a:lstStyle/>
                    <a:p>
                      <a:pPr algn="ctr"/>
                      <a:r>
                        <a:rPr lang="en-US" dirty="0" smtClean="0"/>
                        <a:t>X</a:t>
                      </a:r>
                      <a:endParaRPr lang="en-US" dirty="0"/>
                    </a:p>
                  </a:txBody>
                  <a:tcPr anchor="b"/>
                </a:tc>
                <a:tc>
                  <a:txBody>
                    <a:bodyPr/>
                    <a:lstStyle/>
                    <a:p>
                      <a:pPr algn="r"/>
                      <a:r>
                        <a:rPr lang="en-US" dirty="0" smtClean="0"/>
                        <a:t>30.00</a:t>
                      </a:r>
                      <a:endParaRPr lang="en-US" dirty="0"/>
                    </a:p>
                  </a:txBody>
                  <a:tcPr anchor="b"/>
                </a:tc>
                <a:tc>
                  <a:txBody>
                    <a:bodyPr/>
                    <a:lstStyle/>
                    <a:p>
                      <a:pPr algn="r"/>
                      <a:r>
                        <a:rPr lang="en-US" dirty="0" smtClean="0"/>
                        <a:t>1,950.00</a:t>
                      </a:r>
                      <a:endParaRPr lang="en-US" dirty="0"/>
                    </a:p>
                  </a:txBody>
                  <a:tcPr anchor="b"/>
                </a:tc>
              </a:tr>
              <a:tr h="433962">
                <a:tc>
                  <a:txBody>
                    <a:bodyPr/>
                    <a:lstStyle/>
                    <a:p>
                      <a:r>
                        <a:rPr lang="en-US" dirty="0" smtClean="0"/>
                        <a:t>3</a:t>
                      </a:r>
                      <a:endParaRPr lang="en-US" dirty="0"/>
                    </a:p>
                  </a:txBody>
                  <a:tcPr anchor="b"/>
                </a:tc>
                <a:tc>
                  <a:txBody>
                    <a:bodyPr/>
                    <a:lstStyle/>
                    <a:p>
                      <a:r>
                        <a:rPr lang="en-US" dirty="0" smtClean="0"/>
                        <a:t>2</a:t>
                      </a:r>
                      <a:endParaRPr lang="en-US" dirty="0"/>
                    </a:p>
                  </a:txBody>
                  <a:tcPr anchor="b"/>
                </a:tc>
                <a:tc>
                  <a:txBody>
                    <a:bodyPr/>
                    <a:lstStyle/>
                    <a:p>
                      <a:r>
                        <a:rPr lang="en-US" dirty="0" smtClean="0"/>
                        <a:t>35</a:t>
                      </a:r>
                      <a:endParaRPr lang="en-US" dirty="0"/>
                    </a:p>
                  </a:txBody>
                  <a:tcPr anchor="b"/>
                </a:tc>
                <a:tc>
                  <a:txBody>
                    <a:bodyPr/>
                    <a:lstStyle/>
                    <a:p>
                      <a:pPr algn="ctr"/>
                      <a:r>
                        <a:rPr lang="en-US" dirty="0" smtClean="0"/>
                        <a:t>X</a:t>
                      </a:r>
                      <a:endParaRPr lang="en-US" dirty="0"/>
                    </a:p>
                  </a:txBody>
                  <a:tcPr anchor="b"/>
                </a:tc>
                <a:tc>
                  <a:txBody>
                    <a:bodyPr/>
                    <a:lstStyle/>
                    <a:p>
                      <a:pPr algn="r"/>
                      <a:r>
                        <a:rPr lang="en-US" dirty="0" smtClean="0"/>
                        <a:t>20.00</a:t>
                      </a:r>
                      <a:endParaRPr lang="en-US" dirty="0"/>
                    </a:p>
                  </a:txBody>
                  <a:tcPr anchor="b"/>
                </a:tc>
                <a:tc>
                  <a:txBody>
                    <a:bodyPr/>
                    <a:lstStyle/>
                    <a:p>
                      <a:pPr algn="r"/>
                      <a:r>
                        <a:rPr lang="en-US" dirty="0" smtClean="0"/>
                        <a:t>700.00</a:t>
                      </a:r>
                      <a:endParaRPr lang="en-US" dirty="0"/>
                    </a:p>
                  </a:txBody>
                  <a:tcPr anchor="b"/>
                </a:tc>
              </a:tr>
              <a:tr h="433962">
                <a:tc>
                  <a:txBody>
                    <a:bodyPr/>
                    <a:lstStyle/>
                    <a:p>
                      <a:r>
                        <a:rPr lang="en-US" dirty="0" smtClean="0"/>
                        <a:t>3</a:t>
                      </a:r>
                      <a:endParaRPr lang="en-US" dirty="0"/>
                    </a:p>
                  </a:txBody>
                  <a:tcPr anchor="b"/>
                </a:tc>
                <a:tc>
                  <a:txBody>
                    <a:bodyPr/>
                    <a:lstStyle/>
                    <a:p>
                      <a:r>
                        <a:rPr lang="en-US" dirty="0" smtClean="0"/>
                        <a:t>3</a:t>
                      </a:r>
                      <a:endParaRPr lang="en-US" dirty="0"/>
                    </a:p>
                  </a:txBody>
                  <a:tcPr anchor="b"/>
                </a:tc>
                <a:tc>
                  <a:txBody>
                    <a:bodyPr/>
                    <a:lstStyle/>
                    <a:p>
                      <a:r>
                        <a:rPr lang="en-US" dirty="0" smtClean="0"/>
                        <a:t>40</a:t>
                      </a:r>
                      <a:endParaRPr lang="en-US" dirty="0"/>
                    </a:p>
                  </a:txBody>
                  <a:tcPr anchor="b"/>
                </a:tc>
                <a:tc>
                  <a:txBody>
                    <a:bodyPr/>
                    <a:lstStyle/>
                    <a:p>
                      <a:pPr algn="ctr"/>
                      <a:r>
                        <a:rPr lang="en-US" dirty="0" smtClean="0"/>
                        <a:t>X</a:t>
                      </a:r>
                      <a:endParaRPr lang="en-US" dirty="0"/>
                    </a:p>
                  </a:txBody>
                  <a:tcPr anchor="b"/>
                </a:tc>
                <a:tc>
                  <a:txBody>
                    <a:bodyPr/>
                    <a:lstStyle/>
                    <a:p>
                      <a:pPr algn="r"/>
                      <a:r>
                        <a:rPr lang="en-US" dirty="0" smtClean="0"/>
                        <a:t>30.00</a:t>
                      </a:r>
                      <a:endParaRPr lang="en-US" dirty="0"/>
                    </a:p>
                  </a:txBody>
                  <a:tcPr anchor="b"/>
                </a:tc>
                <a:tc>
                  <a:txBody>
                    <a:bodyPr/>
                    <a:lstStyle/>
                    <a:p>
                      <a:pPr algn="r"/>
                      <a:r>
                        <a:rPr lang="en-US" dirty="0" smtClean="0"/>
                        <a:t>1,200.00</a:t>
                      </a:r>
                      <a:endParaRPr lang="en-US" dirty="0"/>
                    </a:p>
                  </a:txBody>
                  <a:tcPr anchor="b">
                    <a:lnB w="12700" cap="flat" cmpd="sng" algn="ctr">
                      <a:solidFill>
                        <a:schemeClr val="tx1"/>
                      </a:solidFill>
                      <a:prstDash val="solid"/>
                      <a:round/>
                      <a:headEnd type="none" w="med" len="med"/>
                      <a:tailEnd type="none" w="med" len="med"/>
                    </a:lnB>
                  </a:tcPr>
                </a:tc>
              </a:tr>
              <a:tr h="433962">
                <a:tc>
                  <a:txBody>
                    <a:bodyPr/>
                    <a:lstStyle/>
                    <a:p>
                      <a:endParaRPr lang="en-US" dirty="0"/>
                    </a:p>
                  </a:txBody>
                  <a:tcPr anchor="b">
                    <a:lnB w="38100" cap="flat" cmpd="sng" algn="ctr">
                      <a:solidFill>
                        <a:schemeClr val="tx1"/>
                      </a:solidFill>
                      <a:prstDash val="solid"/>
                      <a:round/>
                      <a:headEnd type="none" w="med" len="med"/>
                      <a:tailEnd type="none" w="med" len="med"/>
                    </a:lnB>
                  </a:tcPr>
                </a:tc>
                <a:tc>
                  <a:txBody>
                    <a:bodyPr/>
                    <a:lstStyle/>
                    <a:p>
                      <a:endParaRPr lang="en-US" dirty="0"/>
                    </a:p>
                  </a:txBody>
                  <a:tcPr anchor="b">
                    <a:lnB w="38100" cap="flat" cmpd="sng" algn="ctr">
                      <a:solidFill>
                        <a:schemeClr val="tx1"/>
                      </a:solidFill>
                      <a:prstDash val="solid"/>
                      <a:round/>
                      <a:headEnd type="none" w="med" len="med"/>
                      <a:tailEnd type="none" w="med" len="med"/>
                    </a:lnB>
                  </a:tcPr>
                </a:tc>
                <a:tc>
                  <a:txBody>
                    <a:bodyPr/>
                    <a:lstStyle/>
                    <a:p>
                      <a:endParaRPr lang="en-US" dirty="0"/>
                    </a:p>
                  </a:txBody>
                  <a:tcPr anchor="b">
                    <a:lnB w="38100" cap="flat" cmpd="sng" algn="ctr">
                      <a:solidFill>
                        <a:schemeClr val="tx1"/>
                      </a:solidFill>
                      <a:prstDash val="solid"/>
                      <a:round/>
                      <a:headEnd type="none" w="med" len="med"/>
                      <a:tailEnd type="none" w="med" len="med"/>
                    </a:lnB>
                  </a:tcPr>
                </a:tc>
                <a:tc>
                  <a:txBody>
                    <a:bodyPr/>
                    <a:lstStyle/>
                    <a:p>
                      <a:endParaRPr lang="en-US" dirty="0"/>
                    </a:p>
                  </a:txBody>
                  <a:tcPr anchor="b">
                    <a:lnB w="38100" cap="flat" cmpd="sng" algn="ctr">
                      <a:solidFill>
                        <a:schemeClr val="tx1"/>
                      </a:solidFill>
                      <a:prstDash val="solid"/>
                      <a:round/>
                      <a:headEnd type="none" w="med" len="med"/>
                      <a:tailEnd type="none" w="med" len="med"/>
                    </a:lnB>
                  </a:tcPr>
                </a:tc>
                <a:tc>
                  <a:txBody>
                    <a:bodyPr/>
                    <a:lstStyle/>
                    <a:p>
                      <a:pPr algn="r"/>
                      <a:endParaRPr lang="en-US" dirty="0"/>
                    </a:p>
                  </a:txBody>
                  <a:tcPr anchor="b">
                    <a:lnB w="38100" cap="flat" cmpd="sng" algn="ctr">
                      <a:solidFill>
                        <a:schemeClr val="tx1"/>
                      </a:solidFill>
                      <a:prstDash val="solid"/>
                      <a:round/>
                      <a:headEnd type="none" w="med" len="med"/>
                      <a:tailEnd type="none" w="med" len="med"/>
                    </a:lnB>
                  </a:tcPr>
                </a:tc>
                <a:tc>
                  <a:txBody>
                    <a:bodyPr/>
                    <a:lstStyle/>
                    <a:p>
                      <a:pPr algn="r"/>
                      <a:r>
                        <a:rPr lang="en-US" smtClean="0"/>
                        <a:t>$ 4,425.00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Review</a:t>
            </a:r>
            <a:endParaRPr lang="en-US" u="sng" dirty="0"/>
          </a:p>
        </p:txBody>
      </p:sp>
      <p:sp>
        <p:nvSpPr>
          <p:cNvPr id="3" name="Content Placeholder 2"/>
          <p:cNvSpPr>
            <a:spLocks noGrp="1"/>
          </p:cNvSpPr>
          <p:nvPr>
            <p:ph idx="1"/>
          </p:nvPr>
        </p:nvSpPr>
        <p:spPr/>
        <p:txBody>
          <a:bodyPr>
            <a:normAutofit lnSpcReduction="10000"/>
          </a:bodyPr>
          <a:lstStyle/>
          <a:p>
            <a:pPr>
              <a:buNone/>
            </a:pPr>
            <a:r>
              <a:rPr lang="en-US" dirty="0" smtClean="0"/>
              <a:t>We started Chapter 12:</a:t>
            </a:r>
          </a:p>
          <a:p>
            <a:pPr>
              <a:buNone/>
            </a:pPr>
            <a:r>
              <a:rPr lang="en-US" dirty="0" smtClean="0"/>
              <a:t>Transportation and Assignment Models</a:t>
            </a:r>
          </a:p>
          <a:p>
            <a:pPr>
              <a:buNone/>
            </a:pPr>
            <a:r>
              <a:rPr lang="en-US" dirty="0" smtClean="0"/>
              <a:t>Covered Sec 12.1 and part of Sec 12.2</a:t>
            </a:r>
          </a:p>
          <a:p>
            <a:r>
              <a:rPr lang="en-US" dirty="0" smtClean="0"/>
              <a:t>General Form and Assumptions of Transportation Model</a:t>
            </a:r>
          </a:p>
          <a:p>
            <a:r>
              <a:rPr lang="en-US" dirty="0" smtClean="0"/>
              <a:t>Initial Solutions to Transportation Model</a:t>
            </a:r>
          </a:p>
          <a:p>
            <a:endParaRPr lang="en-US" dirty="0" smtClean="0"/>
          </a:p>
          <a:p>
            <a:r>
              <a:rPr lang="en-US" dirty="0" smtClean="0"/>
              <a:t>Next, we’ll discuss Stepping Stone Algorithm</a:t>
            </a:r>
          </a:p>
          <a:p>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1288</TotalTime>
  <Words>1498</Words>
  <Application>Microsoft Office PowerPoint</Application>
  <PresentationFormat>On-screen Show (4:3)</PresentationFormat>
  <Paragraphs>328</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Lecture 8</vt:lpstr>
      <vt:lpstr>Last Lecture’s Summary</vt:lpstr>
      <vt:lpstr>Today</vt:lpstr>
      <vt:lpstr>CHAPTER OBJECTIVES</vt:lpstr>
      <vt:lpstr>Main Topics</vt:lpstr>
      <vt:lpstr>Slide 6</vt:lpstr>
      <vt:lpstr>THE TRANSPORTATION MODEL</vt:lpstr>
      <vt:lpstr>Slide 8</vt:lpstr>
      <vt:lpstr>ASSUMPTION-1</vt:lpstr>
      <vt:lpstr>ASSUMPTION-2</vt:lpstr>
      <vt:lpstr>Slide 11</vt:lpstr>
      <vt:lpstr>Slide 12</vt:lpstr>
      <vt:lpstr>Slide 13</vt:lpstr>
      <vt:lpstr>Slide 14</vt:lpstr>
      <vt:lpstr>Slide 15</vt:lpstr>
      <vt:lpstr>EXAMPLE-1</vt:lpstr>
      <vt:lpstr>Slide 17</vt:lpstr>
      <vt:lpstr>Slide 18</vt:lpstr>
      <vt:lpstr>Slide 19</vt:lpstr>
      <vt:lpstr>Slide 20</vt:lpstr>
      <vt:lpstr>Slide 21</vt:lpstr>
      <vt:lpstr>Slide 22</vt:lpstr>
      <vt:lpstr>SOLUTIONS TO TRANSPORTATION MODELS</vt:lpstr>
      <vt:lpstr>Initial (Starting) Solutions</vt:lpstr>
      <vt:lpstr>Slide 25</vt:lpstr>
      <vt:lpstr>Slide 26</vt:lpstr>
      <vt:lpstr>Slide 27</vt:lpstr>
      <vt:lpstr>Slide 28</vt:lpstr>
      <vt:lpstr>Slide 29</vt:lpstr>
      <vt:lpstr>Requirements of Stepping Stone Algorithm</vt:lpstr>
      <vt:lpstr>Slide 31</vt:lpstr>
      <vt:lpstr>Slide 32</vt:lpstr>
      <vt:lpstr>Slide 33</vt:lpstr>
      <vt:lpstr>Slide 34</vt:lpstr>
      <vt:lpstr>Slide 35</vt:lpstr>
      <vt:lpstr>Slide 36</vt:lpstr>
      <vt:lpstr>Slide 37</vt:lpstr>
      <vt:lpstr>Initial Solution Derived Using Northwest Corner Method</vt:lpstr>
      <vt:lpstr>Slide 39</vt:lpstr>
      <vt:lpstr>Slide 40</vt:lpstr>
      <vt:lpstr>Slide 41</vt:lpstr>
      <vt:lpstr>Slide 42</vt:lpstr>
      <vt:lpstr>Slide 43</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287</cp:revision>
  <dcterms:created xsi:type="dcterms:W3CDTF">2012-08-14T18:22:23Z</dcterms:created>
  <dcterms:modified xsi:type="dcterms:W3CDTF">2012-08-28T06:50:44Z</dcterms:modified>
</cp:coreProperties>
</file>