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89" r:id="rId3"/>
    <p:sldId id="290" r:id="rId4"/>
    <p:sldId id="257" r:id="rId5"/>
    <p:sldId id="258" r:id="rId6"/>
    <p:sldId id="310" r:id="rId7"/>
    <p:sldId id="259" r:id="rId8"/>
    <p:sldId id="311" r:id="rId9"/>
    <p:sldId id="260" r:id="rId10"/>
    <p:sldId id="309" r:id="rId11"/>
    <p:sldId id="307" r:id="rId12"/>
    <p:sldId id="261" r:id="rId13"/>
    <p:sldId id="262" r:id="rId14"/>
    <p:sldId id="308" r:id="rId15"/>
    <p:sldId id="302" r:id="rId16"/>
    <p:sldId id="263" r:id="rId17"/>
    <p:sldId id="264" r:id="rId18"/>
    <p:sldId id="312" r:id="rId19"/>
    <p:sldId id="265" r:id="rId20"/>
    <p:sldId id="266" r:id="rId21"/>
    <p:sldId id="267" r:id="rId22"/>
    <p:sldId id="303" r:id="rId23"/>
    <p:sldId id="304" r:id="rId24"/>
    <p:sldId id="291" r:id="rId25"/>
    <p:sldId id="313" r:id="rId26"/>
    <p:sldId id="314" r:id="rId27"/>
    <p:sldId id="315" r:id="rId28"/>
    <p:sldId id="298" r:id="rId29"/>
  </p:sldIdLst>
  <p:sldSz cx="9144000" cy="6858000" type="screen4x3"/>
  <p:notesSz cx="6858000" cy="9144000"/>
  <p:custDataLst>
    <p:tags r:id="rId3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147228B-A51A-4E57-85AA-BAB137AC2F89}" type="datetimeFigureOut">
              <a:rPr lang="en-US" smtClean="0"/>
              <a:pPr/>
              <a:t>8/25/2012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35D15D-C678-4025-BE92-FEDD32DED09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B23650-DAC4-4EE2-9CC7-CE45B3EB0B3D}"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6B23650-DAC4-4EE2-9CC7-CE45B3EB0B3D}" type="datetimeFigureOut">
              <a:rPr lang="en-US" smtClean="0"/>
              <a:pPr/>
              <a:t>8/25/2012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6B23650-DAC4-4EE2-9CC7-CE45B3EB0B3D}" type="datetimeFigureOut">
              <a:rPr lang="en-US" smtClean="0"/>
              <a:pPr/>
              <a:t>8/25/2012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6B23650-DAC4-4EE2-9CC7-CE45B3EB0B3D}" type="datetimeFigureOut">
              <a:rPr lang="en-US" smtClean="0"/>
              <a:pPr/>
              <a:t>8/25/2012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6B23650-DAC4-4EE2-9CC7-CE45B3EB0B3D}" type="datetimeFigureOut">
              <a:rPr lang="en-US" smtClean="0"/>
              <a:pPr/>
              <a:t>8/25/2012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B23650-DAC4-4EE2-9CC7-CE45B3EB0B3D}" type="datetimeFigureOut">
              <a:rPr lang="en-US" smtClean="0"/>
              <a:pPr/>
              <a:t>8/25/2012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6B23650-DAC4-4EE2-9CC7-CE45B3EB0B3D}" type="datetimeFigureOut">
              <a:rPr lang="en-US" smtClean="0"/>
              <a:pPr/>
              <a:t>8/25/2012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749293-DDCB-45A0-96D6-05B55ABF968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23650-DAC4-4EE2-9CC7-CE45B3EB0B3D}" type="datetimeFigureOut">
              <a:rPr lang="en-US" smtClean="0"/>
              <a:pPr/>
              <a:t>8/25/2012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49293-DDCB-45A0-96D6-05B55ABF968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7</a:t>
            </a:r>
            <a:endParaRPr lang="en-US" dirty="0"/>
          </a:p>
        </p:txBody>
      </p:sp>
      <p:sp>
        <p:nvSpPr>
          <p:cNvPr id="3" name="Subtitle 2"/>
          <p:cNvSpPr>
            <a:spLocks noGrp="1"/>
          </p:cNvSpPr>
          <p:nvPr>
            <p:ph type="subTitle" idx="1"/>
          </p:nvPr>
        </p:nvSpPr>
        <p:spPr/>
        <p:txBody>
          <a:bodyPr/>
          <a:lstStyle/>
          <a:p>
            <a:r>
              <a:rPr lang="en-US" dirty="0" smtClean="0">
                <a:solidFill>
                  <a:schemeClr val="tx2"/>
                </a:solidFill>
              </a:rPr>
              <a:t>The Dual Problem</a:t>
            </a:r>
            <a:endParaRPr lang="en-US"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Last Lecture’s Summary</a:t>
            </a:r>
            <a:endParaRPr lang="en-US" u="sng" dirty="0">
              <a:solidFill>
                <a:schemeClr val="tx2"/>
              </a:solidFill>
            </a:endParaRPr>
          </a:p>
        </p:txBody>
      </p:sp>
      <p:sp>
        <p:nvSpPr>
          <p:cNvPr id="3" name="Content Placeholder 2"/>
          <p:cNvSpPr>
            <a:spLocks noGrp="1"/>
          </p:cNvSpPr>
          <p:nvPr>
            <p:ph idx="1"/>
          </p:nvPr>
        </p:nvSpPr>
        <p:spPr>
          <a:xfrm>
            <a:off x="457200" y="1600200"/>
            <a:ext cx="8229600" cy="4190999"/>
          </a:xfrm>
        </p:spPr>
        <p:txBody>
          <a:bodyPr>
            <a:normAutofit/>
          </a:bodyPr>
          <a:lstStyle/>
          <a:p>
            <a:pPr>
              <a:buNone/>
            </a:pPr>
            <a:r>
              <a:rPr lang="en-US" dirty="0" smtClean="0"/>
              <a:t>Covered Sec 11.3: Special Phenomena</a:t>
            </a:r>
          </a:p>
          <a:p>
            <a:r>
              <a:rPr lang="en-US" dirty="0" smtClean="0"/>
              <a:t>Alternative Optimal Solutions,</a:t>
            </a:r>
          </a:p>
          <a:p>
            <a:r>
              <a:rPr lang="en-US" dirty="0" smtClean="0"/>
              <a:t>No Feasible Solution, and</a:t>
            </a:r>
          </a:p>
          <a:p>
            <a:r>
              <a:rPr lang="en-US" dirty="0" smtClean="0"/>
              <a:t>Unbounded Solutions</a:t>
            </a:r>
          </a:p>
          <a:p>
            <a:endParaRPr lang="en-US" dirty="0" smtClean="0"/>
          </a:p>
          <a:p>
            <a:r>
              <a:rPr lang="en-US" dirty="0" smtClean="0"/>
              <a:t>Examples</a:t>
            </a:r>
          </a:p>
          <a:p>
            <a:pPr>
              <a:buNone/>
            </a:pPr>
            <a:endParaRPr lang="en-US" dirty="0" smtClean="0"/>
          </a:p>
          <a:p>
            <a:pPr>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Today</a:t>
            </a:r>
            <a:endParaRPr lang="en-US" u="sng" dirty="0">
              <a:solidFill>
                <a:schemeClr val="tx2"/>
              </a:solidFill>
            </a:endParaRPr>
          </a:p>
        </p:txBody>
      </p:sp>
      <p:sp>
        <p:nvSpPr>
          <p:cNvPr id="3" name="Content Placeholder 2"/>
          <p:cNvSpPr>
            <a:spLocks noGrp="1"/>
          </p:cNvSpPr>
          <p:nvPr>
            <p:ph idx="1"/>
          </p:nvPr>
        </p:nvSpPr>
        <p:spPr/>
        <p:txBody>
          <a:bodyPr/>
          <a:lstStyle/>
          <a:p>
            <a:pPr>
              <a:buNone/>
            </a:pPr>
            <a:r>
              <a:rPr lang="en-US" dirty="0" smtClean="0"/>
              <a:t>We will start Sec 11.5: The Dual Problem</a:t>
            </a:r>
          </a:p>
          <a:p>
            <a:r>
              <a:rPr lang="en-US" dirty="0" smtClean="0"/>
              <a:t>Formulation of the Dual Problem</a:t>
            </a:r>
          </a:p>
          <a:p>
            <a:r>
              <a:rPr lang="en-US" dirty="0" smtClean="0"/>
              <a:t>Primal-Dual Solutions</a:t>
            </a:r>
          </a:p>
          <a:p>
            <a:r>
              <a:rPr lang="en-US" dirty="0" smtClean="0"/>
              <a:t>Properties</a:t>
            </a:r>
          </a:p>
          <a:p>
            <a:endParaRPr lang="en-US" dirty="0" smtClean="0"/>
          </a:p>
          <a:p>
            <a:r>
              <a:rPr lang="en-US" dirty="0" smtClean="0"/>
              <a:t>Examples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lnSpcReduction="10000"/>
          </a:bodyPr>
          <a:lstStyle/>
          <a:p>
            <a:pPr marL="279400" indent="-279400" algn="just"/>
            <a:r>
              <a:rPr lang="en-US" dirty="0" smtClean="0"/>
              <a:t>Every LP problem has a related problem called the dual problem or, simply, the </a:t>
            </a:r>
            <a:r>
              <a:rPr lang="en-US" dirty="0" smtClean="0"/>
              <a:t>dual.</a:t>
            </a:r>
          </a:p>
          <a:p>
            <a:pPr marL="279400" indent="-279400" algn="just"/>
            <a:r>
              <a:rPr lang="en-US" dirty="0" smtClean="0"/>
              <a:t>Given </a:t>
            </a:r>
            <a:r>
              <a:rPr lang="en-US" dirty="0" smtClean="0"/>
              <a:t>an original LP problem, referred to as </a:t>
            </a:r>
            <a:r>
              <a:rPr lang="en-US" b="1" dirty="0" smtClean="0"/>
              <a:t>the primal problem</a:t>
            </a:r>
            <a:r>
              <a:rPr lang="en-US" dirty="0" smtClean="0"/>
              <a:t>, or primal, the dual can be formulated from information contained in the primal.</a:t>
            </a:r>
          </a:p>
          <a:p>
            <a:pPr marL="0" indent="0" algn="just">
              <a:buNone/>
            </a:pPr>
            <a:r>
              <a:rPr lang="en-US" dirty="0" smtClean="0"/>
              <a:t>Given an LP problem, its solution can be determined by solving either the original problem or its dual.</a:t>
            </a:r>
            <a:endParaRPr lang="en-US" dirty="0"/>
          </a:p>
        </p:txBody>
      </p:sp>
      <p:sp>
        <p:nvSpPr>
          <p:cNvPr id="6" name="Title 5"/>
          <p:cNvSpPr>
            <a:spLocks noGrp="1"/>
          </p:cNvSpPr>
          <p:nvPr>
            <p:ph type="title"/>
          </p:nvPr>
        </p:nvSpPr>
        <p:spPr/>
        <p:txBody>
          <a:bodyPr>
            <a:normAutofit/>
          </a:bodyPr>
          <a:lstStyle/>
          <a:p>
            <a:r>
              <a:rPr lang="en-US" u="sng" dirty="0" smtClean="0">
                <a:solidFill>
                  <a:schemeClr val="tx2"/>
                </a:solidFill>
                <a:latin typeface="+mn-lt"/>
              </a:rPr>
              <a:t>The Dual Problem</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4"/>
          <p:cNvSpPr>
            <a:spLocks noGrp="1"/>
          </p:cNvSpPr>
          <p:nvPr>
            <p:ph idx="1"/>
          </p:nvPr>
        </p:nvSpPr>
        <p:spPr>
          <a:xfrm>
            <a:off x="457200" y="1371600"/>
            <a:ext cx="8229600" cy="4876800"/>
          </a:xfrm>
        </p:spPr>
        <p:txBody>
          <a:bodyPr>
            <a:normAutofit/>
          </a:bodyPr>
          <a:lstStyle/>
          <a:p>
            <a:pPr marL="0" indent="0" algn="just">
              <a:buNone/>
            </a:pPr>
            <a:r>
              <a:rPr lang="en-US" dirty="0" smtClean="0"/>
              <a:t>The parameters and structure of the primal provide all the information necessary to formulate the dual. The following figure illustrates the formulation of a maximization problem and the dual of the problem</a:t>
            </a:r>
            <a:r>
              <a:rPr lang="en-US" dirty="0" smtClean="0"/>
              <a:t>..</a:t>
            </a:r>
            <a:endParaRPr lang="en-US" dirty="0"/>
          </a:p>
          <a:p>
            <a:pPr marL="0" indent="0" algn="just">
              <a:buNone/>
            </a:pPr>
            <a:endParaRPr lang="en-US" dirty="0" smtClean="0"/>
          </a:p>
        </p:txBody>
      </p:sp>
      <p:sp>
        <p:nvSpPr>
          <p:cNvPr id="5" name="Title 5"/>
          <p:cNvSpPr>
            <a:spLocks noGrp="1"/>
          </p:cNvSpPr>
          <p:nvPr>
            <p:ph type="title"/>
          </p:nvPr>
        </p:nvSpPr>
        <p:spPr>
          <a:xfrm>
            <a:off x="457200" y="274638"/>
            <a:ext cx="8229600" cy="1143000"/>
          </a:xfrm>
        </p:spPr>
        <p:txBody>
          <a:bodyPr>
            <a:normAutofit/>
          </a:bodyPr>
          <a:lstStyle/>
          <a:p>
            <a:r>
              <a:rPr lang="en-US" u="sng" dirty="0" smtClean="0">
                <a:solidFill>
                  <a:schemeClr val="tx2"/>
                </a:solidFill>
                <a:latin typeface="+mn-lt"/>
              </a:rPr>
              <a:t>Formulation of the Dual</a:t>
            </a:r>
            <a:endParaRPr lang="en-US" u="sng" dirty="0">
              <a:solidFill>
                <a:schemeClr val="tx2"/>
              </a:solidFill>
              <a:latin typeface="+mn-l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lgn="just">
              <a:buNone/>
            </a:pPr>
            <a:endParaRPr lang="en-US" dirty="0" smtClean="0"/>
          </a:p>
          <a:p>
            <a:pPr marL="457200" indent="-457200" algn="just">
              <a:buNone/>
            </a:pPr>
            <a:r>
              <a:rPr lang="en-US" dirty="0" smtClean="0"/>
              <a:t>1-	The primal is a maximization problem and the dual is a minimization problem. The sense of optimization is always opposite for corresponding primal and dual problems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219200"/>
            <a:ext cx="8229600" cy="5257800"/>
          </a:xfrm>
        </p:spPr>
        <p:txBody>
          <a:bodyPr>
            <a:normAutofit/>
          </a:bodyPr>
          <a:lstStyle/>
          <a:p>
            <a:pPr marL="457200" indent="-457200" algn="just">
              <a:buNone/>
            </a:pPr>
            <a:r>
              <a:rPr lang="en-GB" dirty="0" smtClean="0"/>
              <a:t>2-	The primal consists of two variables and three constraints and the dual consists of three variables and two constraints. The number of variables in the primal always equals the number of constraints in the dual. The number of constraints in the primal always equals the number of variables in the dual</a:t>
            </a:r>
            <a:r>
              <a:rPr lang="en-GB" dirty="0" smtClean="0"/>
              <a:t>.</a:t>
            </a:r>
            <a:endParaRPr lang="en-GB"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457200" indent="-457200" algn="just">
              <a:buNone/>
            </a:pPr>
            <a:r>
              <a:rPr lang="en-GB" dirty="0" smtClean="0"/>
              <a:t>3-</a:t>
            </a:r>
            <a:r>
              <a:rPr lang="en-GB" dirty="0" smtClean="0"/>
              <a:t>	The objective function coefficients for x</a:t>
            </a:r>
            <a:r>
              <a:rPr lang="en-GB" baseline="-25000" dirty="0" smtClean="0"/>
              <a:t>1</a:t>
            </a:r>
            <a:r>
              <a:rPr lang="en-GB" dirty="0" smtClean="0"/>
              <a:t> and x</a:t>
            </a:r>
            <a:r>
              <a:rPr lang="en-GB" baseline="-25000" dirty="0" smtClean="0"/>
              <a:t>2</a:t>
            </a:r>
            <a:r>
              <a:rPr lang="en-GB" dirty="0" smtClean="0"/>
              <a:t> in the primal equal the right-hand-side constants for constraints (1) and (2) in the dual. The objective function coefficient for the </a:t>
            </a:r>
            <a:r>
              <a:rPr lang="en-GB" dirty="0" err="1" smtClean="0"/>
              <a:t>jth</a:t>
            </a:r>
            <a:r>
              <a:rPr lang="en-GB" dirty="0" smtClean="0"/>
              <a:t> primal variable equals the right-hand-side constant for the </a:t>
            </a:r>
            <a:r>
              <a:rPr lang="en-GB" dirty="0" err="1" smtClean="0"/>
              <a:t>jth</a:t>
            </a:r>
            <a:r>
              <a:rPr lang="en-GB" dirty="0" smtClean="0"/>
              <a:t> dual constraint</a:t>
            </a:r>
            <a:r>
              <a:rPr lang="en-GB" dirty="0" smtClean="0"/>
              <a:t>.</a:t>
            </a:r>
            <a:endParaRPr lang="en-GB" dirty="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3"/>
          <p:cNvSpPr txBox="1">
            <a:spLocks/>
          </p:cNvSpPr>
          <p:nvPr/>
        </p:nvSpPr>
        <p:spPr>
          <a:xfrm>
            <a:off x="533400" y="1676400"/>
            <a:ext cx="8229600" cy="4648200"/>
          </a:xfrm>
          <a:prstGeom prst="rect">
            <a:avLst/>
          </a:prstGeom>
        </p:spPr>
        <p:txBody>
          <a:bodyPr vert="horz" lIns="91440" tIns="45720" rIns="91440" bIns="45720" rtlCol="0">
            <a:normAutofit/>
          </a:bodyPr>
          <a:lstStyle/>
          <a:p>
            <a:pPr marL="457200" lvl="0" indent="-457200" algn="just">
              <a:spcBef>
                <a:spcPct val="20000"/>
              </a:spcBef>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4-	The</a:t>
            </a:r>
            <a:r>
              <a:rPr kumimoji="0" lang="en-US" sz="3200" b="0" i="0" u="none" strike="noStrike" kern="1200" cap="none" spc="0" normalizeH="0" noProof="0" dirty="0" smtClean="0">
                <a:ln>
                  <a:noFill/>
                </a:ln>
                <a:solidFill>
                  <a:schemeClr val="tx1"/>
                </a:solidFill>
                <a:effectLst/>
                <a:uLnTx/>
                <a:uFillTx/>
                <a:latin typeface="+mn-lt"/>
                <a:ea typeface="+mn-ea"/>
                <a:cs typeface="+mn-cs"/>
              </a:rPr>
              <a:t> right-hand-side constants for constraints (1)–(3) in the primal equal the objective function coefficient for the dual variable y</a:t>
            </a:r>
            <a:r>
              <a:rPr kumimoji="0" lang="en-US" sz="3200" b="0" i="0" u="none" strike="noStrike" kern="1200" cap="none" spc="0" normalizeH="0" baseline="-25000" noProof="0" dirty="0" smtClean="0">
                <a:ln>
                  <a:noFill/>
                </a:ln>
                <a:solidFill>
                  <a:schemeClr val="tx1"/>
                </a:solidFill>
                <a:effectLst/>
                <a:uLnTx/>
                <a:uFillTx/>
                <a:latin typeface="+mn-lt"/>
                <a:ea typeface="+mn-ea"/>
                <a:cs typeface="+mn-cs"/>
              </a:rPr>
              <a:t>1</a:t>
            </a:r>
            <a:r>
              <a:rPr kumimoji="0" lang="en-US" sz="3200" b="0" i="0" u="none" strike="noStrike" kern="1200" cap="none" spc="0" normalizeH="0" noProof="0" dirty="0" smtClean="0">
                <a:ln>
                  <a:noFill/>
                </a:ln>
                <a:solidFill>
                  <a:schemeClr val="tx1"/>
                </a:solidFill>
                <a:effectLst/>
                <a:uLnTx/>
                <a:uFillTx/>
                <a:latin typeface="+mn-lt"/>
                <a:ea typeface="+mn-ea"/>
                <a:cs typeface="+mn-cs"/>
              </a:rPr>
              <a:t>, y</a:t>
            </a:r>
            <a:r>
              <a:rPr kumimoji="0" lang="en-US" sz="3200" b="0" i="0" u="none" strike="noStrike" kern="1200" cap="none" spc="0" normalizeH="0" baseline="-25000" noProof="0" dirty="0" smtClean="0">
                <a:ln>
                  <a:noFill/>
                </a:ln>
                <a:solidFill>
                  <a:schemeClr val="tx1"/>
                </a:solidFill>
                <a:effectLst/>
                <a:uLnTx/>
                <a:uFillTx/>
                <a:latin typeface="+mn-lt"/>
                <a:ea typeface="+mn-ea"/>
                <a:cs typeface="+mn-cs"/>
              </a:rPr>
              <a:t>2</a:t>
            </a:r>
            <a:r>
              <a:rPr kumimoji="0" lang="en-US" sz="3200" b="0" i="0" u="none" strike="noStrike" kern="1200" cap="none" spc="0" normalizeH="0" noProof="0" dirty="0" smtClean="0">
                <a:ln>
                  <a:noFill/>
                </a:ln>
                <a:solidFill>
                  <a:schemeClr val="tx1"/>
                </a:solidFill>
                <a:effectLst/>
                <a:uLnTx/>
                <a:uFillTx/>
                <a:latin typeface="+mn-lt"/>
                <a:ea typeface="+mn-ea"/>
                <a:cs typeface="+mn-cs"/>
              </a:rPr>
              <a:t> and y</a:t>
            </a:r>
            <a:r>
              <a:rPr kumimoji="0" lang="en-US" sz="3200" b="0" i="0" u="none" strike="noStrike" kern="1200" cap="none" spc="0" normalizeH="0" baseline="-25000" noProof="0" dirty="0" smtClean="0">
                <a:ln>
                  <a:noFill/>
                </a:ln>
                <a:solidFill>
                  <a:schemeClr val="tx1"/>
                </a:solidFill>
                <a:effectLst/>
                <a:uLnTx/>
                <a:uFillTx/>
                <a:latin typeface="+mn-lt"/>
                <a:ea typeface="+mn-ea"/>
                <a:cs typeface="+mn-cs"/>
              </a:rPr>
              <a:t>3</a:t>
            </a:r>
            <a:r>
              <a:rPr kumimoji="0" lang="en-US" sz="3200" b="0" i="0" u="none" strike="noStrike" kern="1200" cap="none" spc="0" normalizeH="0" noProof="0" dirty="0" smtClean="0">
                <a:ln>
                  <a:noFill/>
                </a:ln>
                <a:solidFill>
                  <a:schemeClr val="tx1"/>
                </a:solidFill>
                <a:effectLst/>
                <a:uLnTx/>
                <a:uFillTx/>
                <a:latin typeface="+mn-lt"/>
                <a:ea typeface="+mn-ea"/>
                <a:cs typeface="+mn-cs"/>
              </a:rPr>
              <a:t>. </a:t>
            </a:r>
            <a:r>
              <a:rPr lang="en-US" sz="3200" dirty="0" smtClean="0"/>
              <a:t>The right-hand-side constant for the </a:t>
            </a:r>
            <a:r>
              <a:rPr lang="en-US" sz="3200" i="1" dirty="0" err="1" smtClean="0"/>
              <a:t>i</a:t>
            </a:r>
            <a:r>
              <a:rPr lang="en-US" sz="3200" dirty="0" err="1" smtClean="0"/>
              <a:t>th</a:t>
            </a:r>
            <a:r>
              <a:rPr lang="en-US" sz="3200" dirty="0" smtClean="0"/>
              <a:t> primal constraint equal the objective function coefficient for the </a:t>
            </a:r>
            <a:r>
              <a:rPr lang="en-US" sz="3200" i="1" dirty="0" err="1" smtClean="0"/>
              <a:t>i</a:t>
            </a:r>
            <a:r>
              <a:rPr lang="en-US" sz="3200" dirty="0" err="1" smtClean="0"/>
              <a:t>th</a:t>
            </a:r>
            <a:r>
              <a:rPr lang="en-US" sz="3200" dirty="0" smtClean="0"/>
              <a:t> dual variable</a:t>
            </a:r>
            <a:r>
              <a:rPr lang="en-US" sz="3200" dirty="0" smtClean="0"/>
              <a:t>.</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4525963"/>
          </a:xfrm>
        </p:spPr>
        <p:txBody>
          <a:bodyPr>
            <a:normAutofit fontScale="92500" lnSpcReduction="10000"/>
          </a:bodyPr>
          <a:lstStyle/>
          <a:p>
            <a:pPr marL="457200" lvl="0" indent="-457200" algn="just"/>
            <a:endParaRPr lang="en-US" dirty="0" smtClean="0"/>
          </a:p>
          <a:p>
            <a:pPr marL="457200" lvl="0" indent="-457200" algn="just"/>
            <a:r>
              <a:rPr lang="en-US" dirty="0" smtClean="0"/>
              <a:t>5-	The variable coefficients for constraint (1) of the primal equal the column coefficient for the dual variable y</a:t>
            </a:r>
            <a:r>
              <a:rPr lang="en-US" baseline="-25000" dirty="0" smtClean="0"/>
              <a:t>1</a:t>
            </a:r>
            <a:r>
              <a:rPr lang="en-US" dirty="0" smtClean="0"/>
              <a:t>. The variable coefficients for constraints (2) and (3) of the primal equal the column coefficients of the dual variables y</a:t>
            </a:r>
            <a:r>
              <a:rPr lang="en-US" baseline="-25000" dirty="0" smtClean="0"/>
              <a:t>2</a:t>
            </a:r>
            <a:r>
              <a:rPr lang="en-US" dirty="0" smtClean="0"/>
              <a:t> and y</a:t>
            </a:r>
            <a:r>
              <a:rPr lang="en-US" baseline="-25000" dirty="0" smtClean="0"/>
              <a:t>3</a:t>
            </a:r>
            <a:r>
              <a:rPr lang="en-US" dirty="0" smtClean="0"/>
              <a:t>. The coefficients </a:t>
            </a:r>
            <a:r>
              <a:rPr lang="en-US" dirty="0" err="1" smtClean="0"/>
              <a:t>a</a:t>
            </a:r>
            <a:r>
              <a:rPr lang="en-US" baseline="-25000" dirty="0" err="1" smtClean="0"/>
              <a:t>ij</a:t>
            </a:r>
            <a:r>
              <a:rPr lang="en-US" dirty="0" smtClean="0"/>
              <a:t> in the primal are the transpose of those in the dual. That is, the row coefficients in the primal become column coefficients in the dual, and vice versa. </a:t>
            </a:r>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382000" cy="5791200"/>
          </a:xfrm>
        </p:spPr>
        <p:txBody>
          <a:bodyPr>
            <a:normAutofit lnSpcReduction="10000"/>
          </a:bodyPr>
          <a:lstStyle/>
          <a:p>
            <a:pPr marL="0" indent="0">
              <a:buNone/>
            </a:pPr>
            <a:r>
              <a:rPr lang="en-US" sz="2200" dirty="0" smtClean="0"/>
              <a:t>	Primal Problem 			Dual Problem</a:t>
            </a:r>
          </a:p>
          <a:p>
            <a:pPr marL="0" indent="0">
              <a:buNone/>
            </a:pPr>
            <a:endParaRPr lang="en-US" sz="2200" dirty="0" smtClean="0"/>
          </a:p>
          <a:p>
            <a:pPr marL="0" indent="0">
              <a:buNone/>
            </a:pPr>
            <a:r>
              <a:rPr lang="en-US" sz="2000" dirty="0" smtClean="0"/>
              <a:t>maximize 		minimize</a:t>
            </a:r>
          </a:p>
          <a:p>
            <a:pPr marL="0" indent="0">
              <a:buNone/>
            </a:pPr>
            <a:endParaRPr lang="en-US" sz="2000" dirty="0" smtClean="0"/>
          </a:p>
          <a:p>
            <a:pPr marL="0" indent="0">
              <a:buNone/>
            </a:pPr>
            <a:r>
              <a:rPr lang="en-US" sz="2000" dirty="0" smtClean="0"/>
              <a:t>	x =    2x</a:t>
            </a:r>
            <a:r>
              <a:rPr lang="en-US" sz="2000" baseline="-25000" dirty="0" smtClean="0"/>
              <a:t>1</a:t>
            </a:r>
            <a:r>
              <a:rPr lang="en-US" sz="2000" dirty="0" smtClean="0"/>
              <a:t> + 4x</a:t>
            </a:r>
            <a:r>
              <a:rPr lang="en-US" sz="2000" baseline="-25000" dirty="0" smtClean="0"/>
              <a:t>2</a:t>
            </a:r>
            <a:r>
              <a:rPr lang="en-US" sz="2000" dirty="0" smtClean="0"/>
              <a:t>		             z =   800y</a:t>
            </a:r>
            <a:r>
              <a:rPr lang="en-US" sz="2000" baseline="-25000" dirty="0" smtClean="0"/>
              <a:t>1</a:t>
            </a:r>
            <a:r>
              <a:rPr lang="en-US" sz="2000" dirty="0" smtClean="0"/>
              <a:t> + 350y</a:t>
            </a:r>
            <a:r>
              <a:rPr lang="en-US" sz="2000" baseline="-25000" dirty="0" smtClean="0"/>
              <a:t>2</a:t>
            </a:r>
            <a:r>
              <a:rPr lang="en-US" sz="2000" dirty="0" smtClean="0"/>
              <a:t> + 125y</a:t>
            </a:r>
            <a:r>
              <a:rPr lang="en-US" sz="2000" baseline="-25000" dirty="0" smtClean="0"/>
              <a:t>3</a:t>
            </a:r>
          </a:p>
          <a:p>
            <a:pPr marL="0" indent="0">
              <a:buNone/>
            </a:pPr>
            <a:endParaRPr lang="en-US" sz="2000" dirty="0" smtClean="0"/>
          </a:p>
          <a:p>
            <a:pPr marL="0" indent="0">
              <a:buNone/>
            </a:pPr>
            <a:r>
              <a:rPr lang="en-US" sz="2000" dirty="0" smtClean="0"/>
              <a:t>subject to		subject to</a:t>
            </a:r>
          </a:p>
          <a:p>
            <a:pPr marL="0" indent="0">
              <a:buNone/>
            </a:pPr>
            <a:endParaRPr lang="en-US" sz="2000" dirty="0" smtClean="0"/>
          </a:p>
          <a:p>
            <a:pPr marL="0" indent="0">
              <a:buNone/>
            </a:pPr>
            <a:r>
              <a:rPr lang="en-US" sz="2000" dirty="0" smtClean="0"/>
              <a:t>	5x</a:t>
            </a:r>
            <a:r>
              <a:rPr lang="en-US" sz="2000" baseline="-25000" dirty="0" smtClean="0"/>
              <a:t>1</a:t>
            </a:r>
            <a:r>
              <a:rPr lang="en-US" sz="2000" dirty="0" smtClean="0"/>
              <a:t> + 4x</a:t>
            </a:r>
            <a:r>
              <a:rPr lang="en-US" sz="2000" baseline="-25000" dirty="0" smtClean="0"/>
              <a:t>2</a:t>
            </a:r>
            <a:r>
              <a:rPr lang="en-US" sz="2000" dirty="0" smtClean="0"/>
              <a:t>    ≤    800    (1)		5   y</a:t>
            </a:r>
            <a:r>
              <a:rPr lang="en-US" sz="2000" baseline="-25000" dirty="0" smtClean="0"/>
              <a:t>1</a:t>
            </a:r>
            <a:r>
              <a:rPr lang="en-US" sz="2000" dirty="0" smtClean="0"/>
              <a:t>   +3   y</a:t>
            </a:r>
            <a:r>
              <a:rPr lang="en-US" sz="2000" baseline="-25000" dirty="0" smtClean="0"/>
              <a:t>2</a:t>
            </a:r>
            <a:r>
              <a:rPr lang="en-US" sz="2000" dirty="0" smtClean="0"/>
              <a:t>   –4   y</a:t>
            </a:r>
            <a:r>
              <a:rPr lang="en-US" sz="2000" baseline="-25000" dirty="0" smtClean="0"/>
              <a:t>3</a:t>
            </a:r>
            <a:r>
              <a:rPr lang="en-US" sz="2000" dirty="0" smtClean="0"/>
              <a:t>    ≥    2   (1)</a:t>
            </a:r>
          </a:p>
          <a:p>
            <a:pPr marL="0" indent="0">
              <a:buNone/>
            </a:pPr>
            <a:endParaRPr lang="en-US" sz="2000" dirty="0" smtClean="0"/>
          </a:p>
          <a:p>
            <a:pPr marL="0" indent="0">
              <a:buNone/>
            </a:pPr>
            <a:r>
              <a:rPr lang="en-US" sz="2000" dirty="0" smtClean="0"/>
              <a:t>	3x</a:t>
            </a:r>
            <a:r>
              <a:rPr lang="en-US" sz="2000" baseline="-25000" dirty="0" smtClean="0"/>
              <a:t>1</a:t>
            </a:r>
            <a:r>
              <a:rPr lang="en-US" sz="2000" dirty="0" smtClean="0"/>
              <a:t> + 2x</a:t>
            </a:r>
            <a:r>
              <a:rPr lang="en-US" sz="2000" baseline="-25000" dirty="0" smtClean="0"/>
              <a:t>2</a:t>
            </a:r>
            <a:r>
              <a:rPr lang="en-US" sz="2000" dirty="0" smtClean="0"/>
              <a:t>    ≤    350    (2)		4   y</a:t>
            </a:r>
            <a:r>
              <a:rPr lang="en-US" sz="2000" baseline="-25000" dirty="0" smtClean="0"/>
              <a:t>1</a:t>
            </a:r>
            <a:r>
              <a:rPr lang="en-US" sz="2000" dirty="0" smtClean="0"/>
              <a:t>   +2   y</a:t>
            </a:r>
            <a:r>
              <a:rPr lang="en-US" sz="2000" baseline="-25000" dirty="0" smtClean="0"/>
              <a:t>2</a:t>
            </a:r>
            <a:r>
              <a:rPr lang="en-US" sz="2000" dirty="0" smtClean="0"/>
              <a:t>   +3   y</a:t>
            </a:r>
            <a:r>
              <a:rPr lang="en-US" sz="2000" baseline="-25000" dirty="0" smtClean="0"/>
              <a:t>3     </a:t>
            </a:r>
            <a:r>
              <a:rPr lang="en-US" sz="2000" dirty="0" smtClean="0"/>
              <a:t> ≥   4    (2)</a:t>
            </a:r>
          </a:p>
          <a:p>
            <a:pPr marL="0" indent="0">
              <a:buNone/>
            </a:pPr>
            <a:r>
              <a:rPr lang="en-US" sz="2000" dirty="0" smtClean="0"/>
              <a:t>					</a:t>
            </a:r>
            <a:endParaRPr lang="en-US" sz="2000" baseline="-25000" dirty="0" smtClean="0"/>
          </a:p>
          <a:p>
            <a:pPr marL="0" indent="0">
              <a:buNone/>
            </a:pPr>
            <a:r>
              <a:rPr lang="en-US" sz="2000" dirty="0" smtClean="0"/>
              <a:t>	4x</a:t>
            </a:r>
            <a:r>
              <a:rPr lang="en-US" sz="2000" baseline="-25000" dirty="0" smtClean="0"/>
              <a:t>1</a:t>
            </a:r>
            <a:r>
              <a:rPr lang="en-US" sz="2000" dirty="0" smtClean="0"/>
              <a:t> + 3x</a:t>
            </a:r>
            <a:r>
              <a:rPr lang="en-US" sz="2000" baseline="-25000" dirty="0" smtClean="0"/>
              <a:t>2</a:t>
            </a:r>
            <a:r>
              <a:rPr lang="en-US" sz="2000" dirty="0" smtClean="0"/>
              <a:t>    ≤    125    (3)		  y</a:t>
            </a:r>
            <a:r>
              <a:rPr lang="en-US" sz="2000" baseline="-25000" dirty="0" smtClean="0"/>
              <a:t>1</a:t>
            </a:r>
            <a:r>
              <a:rPr lang="en-US" sz="2000" dirty="0" smtClean="0"/>
              <a:t>	y</a:t>
            </a:r>
            <a:r>
              <a:rPr lang="en-US" sz="2000" baseline="-25000" dirty="0" smtClean="0"/>
              <a:t>2</a:t>
            </a:r>
            <a:r>
              <a:rPr lang="en-US" sz="2000" dirty="0" smtClean="0"/>
              <a:t>           y</a:t>
            </a:r>
            <a:r>
              <a:rPr lang="en-US" sz="2000" baseline="-25000" dirty="0" smtClean="0"/>
              <a:t>3</a:t>
            </a:r>
            <a:endParaRPr lang="en-US" sz="2000" dirty="0" smtClean="0"/>
          </a:p>
          <a:p>
            <a:pPr marL="0" indent="0">
              <a:buNone/>
            </a:pPr>
            <a:endParaRPr lang="en-US" sz="2000" dirty="0" smtClean="0"/>
          </a:p>
          <a:p>
            <a:pPr marL="0" indent="0">
              <a:buNone/>
            </a:pPr>
            <a:r>
              <a:rPr lang="en-US" sz="2000" dirty="0" smtClean="0"/>
              <a:t>	         x</a:t>
            </a:r>
            <a:r>
              <a:rPr lang="en-US" sz="2000" baseline="-25000" dirty="0" smtClean="0"/>
              <a:t>1</a:t>
            </a:r>
            <a:r>
              <a:rPr lang="en-US" sz="2000" dirty="0" smtClean="0"/>
              <a:t> , x</a:t>
            </a:r>
            <a:r>
              <a:rPr lang="en-US" sz="2000" baseline="-25000" dirty="0" smtClean="0"/>
              <a:t>2</a:t>
            </a:r>
            <a:r>
              <a:rPr lang="en-US" sz="2000" dirty="0" smtClean="0"/>
              <a:t> ≥       0</a:t>
            </a:r>
          </a:p>
          <a:p>
            <a:pPr marL="0" indent="0">
              <a:buNone/>
            </a:pPr>
            <a:r>
              <a:rPr lang="en-US" sz="2200" dirty="0" smtClean="0"/>
              <a:t>	</a:t>
            </a:r>
            <a:endParaRPr lang="en-US" sz="2200" dirty="0"/>
          </a:p>
        </p:txBody>
      </p:sp>
      <p:sp>
        <p:nvSpPr>
          <p:cNvPr id="4" name="Rectangle 3"/>
          <p:cNvSpPr/>
          <p:nvPr/>
        </p:nvSpPr>
        <p:spPr>
          <a:xfrm>
            <a:off x="1371600" y="533400"/>
            <a:ext cx="1905000"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5029200" y="533400"/>
            <a:ext cx="1752600" cy="381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1905000" y="1981200"/>
            <a:ext cx="990600" cy="304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5334000" y="1981200"/>
            <a:ext cx="2362200" cy="304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371600" y="3276600"/>
            <a:ext cx="990600" cy="381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371600" y="3962400"/>
            <a:ext cx="990600" cy="381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371600" y="4648200"/>
            <a:ext cx="990600" cy="3810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2819400" y="3276600"/>
            <a:ext cx="533400" cy="1752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4953000" y="3276600"/>
            <a:ext cx="381000" cy="1066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715000" y="3276600"/>
            <a:ext cx="381000" cy="1066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620000" y="3276600"/>
            <a:ext cx="381000" cy="1066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Arrow Connector 32"/>
          <p:cNvCxnSpPr/>
          <p:nvPr/>
        </p:nvCxnSpPr>
        <p:spPr>
          <a:xfrm>
            <a:off x="2438400" y="1066800"/>
            <a:ext cx="0" cy="8382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7772400" y="1066800"/>
            <a:ext cx="0" cy="2133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438400" y="1066800"/>
            <a:ext cx="5334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3048000" y="1219200"/>
            <a:ext cx="33528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3048000" y="1219200"/>
            <a:ext cx="0" cy="2057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6400800" y="1219200"/>
            <a:ext cx="0" cy="685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762000" y="6324600"/>
            <a:ext cx="44196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762000" y="3429000"/>
            <a:ext cx="609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914400" y="4114800"/>
            <a:ext cx="4572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1066800" y="4800600"/>
            <a:ext cx="3048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762000" y="3429000"/>
            <a:ext cx="0" cy="28956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914400" y="4114800"/>
            <a:ext cx="0" cy="19812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1066800" y="4800600"/>
            <a:ext cx="0" cy="10668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914400" y="6096000"/>
            <a:ext cx="5029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1066800" y="5867400"/>
            <a:ext cx="57150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Arrow Connector 75"/>
          <p:cNvCxnSpPr/>
          <p:nvPr/>
        </p:nvCxnSpPr>
        <p:spPr>
          <a:xfrm flipV="1">
            <a:off x="5181600" y="4419600"/>
            <a:ext cx="0" cy="19050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p:nvPr/>
        </p:nvCxnSpPr>
        <p:spPr>
          <a:xfrm flipV="1">
            <a:off x="5943600" y="4419600"/>
            <a:ext cx="0" cy="1676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6477000" y="3276600"/>
            <a:ext cx="381000" cy="1066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4" name="Straight Arrow Connector 83"/>
          <p:cNvCxnSpPr/>
          <p:nvPr/>
        </p:nvCxnSpPr>
        <p:spPr>
          <a:xfrm flipV="1">
            <a:off x="6781800" y="4419600"/>
            <a:ext cx="0" cy="1447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371600"/>
            <a:ext cx="8229600" cy="1905000"/>
          </a:xfrm>
        </p:spPr>
        <p:txBody>
          <a:bodyPr>
            <a:normAutofit/>
          </a:bodyPr>
          <a:lstStyle/>
          <a:p>
            <a:pPr marL="0" indent="0" algn="just">
              <a:buNone/>
            </a:pPr>
            <a:r>
              <a:rPr lang="en-US" dirty="0" smtClean="0"/>
              <a:t>The following table summarizes the symmetry of the two types of problems and their relationships.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7544" y="2708920"/>
            <a:ext cx="7992888" cy="369332"/>
          </a:xfrm>
          <a:prstGeom prst="rect">
            <a:avLst/>
          </a:prstGeom>
        </p:spPr>
        <p:txBody>
          <a:bodyPr wrap="square">
            <a:spAutoFit/>
          </a:bodyPr>
          <a:lstStyle/>
          <a:p>
            <a:endParaRPr lang="en-US" dirty="0" smtClean="0"/>
          </a:p>
        </p:txBody>
      </p:sp>
      <p:graphicFrame>
        <p:nvGraphicFramePr>
          <p:cNvPr id="5" name="Content Placeholder 4"/>
          <p:cNvGraphicFramePr>
            <a:graphicFrameLocks noGrp="1"/>
          </p:cNvGraphicFramePr>
          <p:nvPr>
            <p:ph idx="1"/>
          </p:nvPr>
        </p:nvGraphicFramePr>
        <p:xfrm>
          <a:off x="457200" y="381000"/>
          <a:ext cx="8229600" cy="6200207"/>
        </p:xfrm>
        <a:graphic>
          <a:graphicData uri="http://schemas.openxmlformats.org/drawingml/2006/table">
            <a:tbl>
              <a:tblPr firstRow="1" bandRow="1">
                <a:tableStyleId>{2D5ABB26-0587-4C30-8999-92F81FD0307C}</a:tableStyleId>
              </a:tblPr>
              <a:tblGrid>
                <a:gridCol w="4267200"/>
                <a:gridCol w="533400"/>
                <a:gridCol w="3429000"/>
              </a:tblGrid>
              <a:tr h="468721">
                <a:tc>
                  <a:txBody>
                    <a:bodyPr/>
                    <a:lstStyle/>
                    <a:p>
                      <a:r>
                        <a:rPr lang="en-US" sz="2400" b="1" dirty="0" smtClean="0"/>
                        <a:t>Maximization</a:t>
                      </a:r>
                      <a:r>
                        <a:rPr lang="en-US" sz="2400" b="1" baseline="0" dirty="0" smtClean="0"/>
                        <a:t> Problem</a:t>
                      </a:r>
                      <a:endParaRPr lang="en-US" sz="2400" b="1" dirty="0"/>
                    </a:p>
                  </a:txBody>
                  <a:tcPr/>
                </a:tc>
                <a:tc>
                  <a:txBody>
                    <a:bodyPr/>
                    <a:lstStyle/>
                    <a:p>
                      <a:endParaRPr lang="en-US" sz="2400" b="1" dirty="0"/>
                    </a:p>
                  </a:txBody>
                  <a:tcPr/>
                </a:tc>
                <a:tc>
                  <a:txBody>
                    <a:bodyPr/>
                    <a:lstStyle/>
                    <a:p>
                      <a:r>
                        <a:rPr lang="en-US" sz="2400" b="1" dirty="0" smtClean="0"/>
                        <a:t>Minimization</a:t>
                      </a:r>
                      <a:r>
                        <a:rPr lang="en-US" sz="2400" b="1" baseline="0" dirty="0" smtClean="0"/>
                        <a:t> Problem</a:t>
                      </a:r>
                      <a:endParaRPr lang="en-US" sz="2400" b="1" dirty="0"/>
                    </a:p>
                  </a:txBody>
                  <a:tcPr/>
                </a:tc>
              </a:tr>
              <a:tr h="437719">
                <a:tc>
                  <a:txBody>
                    <a:bodyPr/>
                    <a:lstStyle/>
                    <a:p>
                      <a:r>
                        <a:rPr lang="en-US" sz="2000" dirty="0" smtClean="0"/>
                        <a:t>Number</a:t>
                      </a:r>
                      <a:r>
                        <a:rPr lang="en-US" sz="2000" baseline="0" dirty="0" smtClean="0"/>
                        <a:t> of constraints</a:t>
                      </a:r>
                      <a:endParaRPr lang="en-US" sz="2000" dirty="0"/>
                    </a:p>
                  </a:txBody>
                  <a:tcPr/>
                </a:tc>
                <a:tc>
                  <a:txBody>
                    <a:bodyPr/>
                    <a:lstStyle/>
                    <a:p>
                      <a:pPr algn="ctr"/>
                      <a:r>
                        <a:rPr lang="en-US" sz="1600" b="0" dirty="0" smtClean="0"/>
                        <a:t>1</a:t>
                      </a:r>
                      <a:endParaRPr lang="en-US" sz="1600" b="0" dirty="0"/>
                    </a:p>
                  </a:txBody>
                  <a:tcPr/>
                </a:tc>
                <a:tc>
                  <a:txBody>
                    <a:bodyPr/>
                    <a:lstStyle/>
                    <a:p>
                      <a:r>
                        <a:rPr lang="en-US" sz="2000" dirty="0" smtClean="0"/>
                        <a:t>Number of variable</a:t>
                      </a:r>
                      <a:r>
                        <a:rPr lang="en-US" sz="2000" baseline="0" dirty="0" smtClean="0"/>
                        <a:t> </a:t>
                      </a:r>
                      <a:endParaRPr lang="en-US" sz="2000" dirty="0"/>
                    </a:p>
                  </a:txBody>
                  <a:tcPr/>
                </a:tc>
              </a:tr>
              <a:tr h="437719">
                <a:tc>
                  <a:txBody>
                    <a:bodyPr/>
                    <a:lstStyle/>
                    <a:p>
                      <a:r>
                        <a:rPr lang="en-US" sz="2000" dirty="0" smtClean="0"/>
                        <a:t>(≤) constraint</a:t>
                      </a:r>
                      <a:endParaRPr lang="en-US" sz="2000" dirty="0"/>
                    </a:p>
                  </a:txBody>
                  <a:tcPr/>
                </a:tc>
                <a:tc>
                  <a:txBody>
                    <a:bodyPr/>
                    <a:lstStyle/>
                    <a:p>
                      <a:pPr algn="ctr"/>
                      <a:r>
                        <a:rPr lang="en-US" sz="1600" b="0" dirty="0" smtClean="0"/>
                        <a:t>2</a:t>
                      </a:r>
                      <a:endParaRPr lang="en-US" sz="1600" b="0" dirty="0"/>
                    </a:p>
                  </a:txBody>
                  <a:tcPr/>
                </a:tc>
                <a:tc>
                  <a:txBody>
                    <a:bodyPr/>
                    <a:lstStyle/>
                    <a:p>
                      <a:r>
                        <a:rPr lang="en-US" sz="2000" dirty="0" smtClean="0"/>
                        <a:t>Nonnegative variable</a:t>
                      </a:r>
                      <a:endParaRPr lang="en-US" sz="2000" dirty="0"/>
                    </a:p>
                  </a:txBody>
                  <a:tcPr/>
                </a:tc>
              </a:tr>
              <a:tr h="4377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 constraint</a:t>
                      </a:r>
                    </a:p>
                  </a:txBody>
                  <a:tcPr/>
                </a:tc>
                <a:tc>
                  <a:txBody>
                    <a:bodyPr/>
                    <a:lstStyle/>
                    <a:p>
                      <a:pPr algn="ctr"/>
                      <a:r>
                        <a:rPr lang="en-US" sz="1600" b="0" dirty="0" smtClean="0"/>
                        <a:t>3</a:t>
                      </a:r>
                      <a:endParaRPr lang="en-US" sz="1600" b="0" dirty="0"/>
                    </a:p>
                  </a:txBody>
                  <a:tcPr/>
                </a:tc>
                <a:tc>
                  <a:txBody>
                    <a:bodyPr/>
                    <a:lstStyle/>
                    <a:p>
                      <a:r>
                        <a:rPr lang="en-US" sz="2000" dirty="0" err="1" smtClean="0"/>
                        <a:t>Nonpositive</a:t>
                      </a:r>
                      <a:r>
                        <a:rPr lang="en-US" sz="2000" baseline="0" dirty="0" smtClean="0"/>
                        <a:t> </a:t>
                      </a:r>
                      <a:r>
                        <a:rPr lang="en-US" sz="2000" baseline="0" dirty="0" err="1" smtClean="0"/>
                        <a:t>variabe</a:t>
                      </a:r>
                      <a:endParaRPr lang="en-US" sz="2000" dirty="0"/>
                    </a:p>
                  </a:txBody>
                  <a:tcPr/>
                </a:tc>
              </a:tr>
              <a:tr h="43771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 constraint</a:t>
                      </a:r>
                    </a:p>
                  </a:txBody>
                  <a:tcPr/>
                </a:tc>
                <a:tc>
                  <a:txBody>
                    <a:bodyPr/>
                    <a:lstStyle/>
                    <a:p>
                      <a:pPr algn="ctr"/>
                      <a:r>
                        <a:rPr lang="en-US" sz="1600" b="0" dirty="0" smtClean="0"/>
                        <a:t>4</a:t>
                      </a:r>
                      <a:endParaRPr lang="en-US" sz="1600" b="0" dirty="0"/>
                    </a:p>
                  </a:txBody>
                  <a:tcPr/>
                </a:tc>
                <a:tc>
                  <a:txBody>
                    <a:bodyPr/>
                    <a:lstStyle/>
                    <a:p>
                      <a:r>
                        <a:rPr lang="en-US" sz="2000" dirty="0" smtClean="0"/>
                        <a:t>Unrestricted variable</a:t>
                      </a:r>
                      <a:endParaRPr lang="en-US" sz="2000" dirty="0"/>
                    </a:p>
                  </a:txBody>
                  <a:tcPr/>
                </a:tc>
              </a:tr>
              <a:tr h="437719">
                <a:tc>
                  <a:txBody>
                    <a:bodyPr/>
                    <a:lstStyle/>
                    <a:p>
                      <a:r>
                        <a:rPr lang="en-US" sz="2000" dirty="0" smtClean="0"/>
                        <a:t>Number</a:t>
                      </a:r>
                      <a:r>
                        <a:rPr lang="en-US" sz="2000" baseline="0" dirty="0" smtClean="0"/>
                        <a:t> of variables</a:t>
                      </a:r>
                      <a:endParaRPr lang="en-US" sz="2000" dirty="0"/>
                    </a:p>
                  </a:txBody>
                  <a:tcPr/>
                </a:tc>
                <a:tc>
                  <a:txBody>
                    <a:bodyPr/>
                    <a:lstStyle/>
                    <a:p>
                      <a:pPr algn="ctr"/>
                      <a:r>
                        <a:rPr lang="en-US" sz="1600" b="0" dirty="0" smtClean="0"/>
                        <a:t>5</a:t>
                      </a:r>
                      <a:endParaRPr lang="en-US" sz="1600" b="0" dirty="0"/>
                    </a:p>
                  </a:txBody>
                  <a:tcPr/>
                </a:tc>
                <a:tc>
                  <a:txBody>
                    <a:bodyPr/>
                    <a:lstStyle/>
                    <a:p>
                      <a:r>
                        <a:rPr lang="en-US" sz="2000" dirty="0" smtClean="0"/>
                        <a:t>Number of constraints</a:t>
                      </a:r>
                      <a:endParaRPr lang="en-US" sz="2000" dirty="0"/>
                    </a:p>
                  </a:txBody>
                  <a:tcPr/>
                </a:tc>
              </a:tr>
              <a:tr h="437719">
                <a:tc>
                  <a:txBody>
                    <a:bodyPr/>
                    <a:lstStyle/>
                    <a:p>
                      <a:r>
                        <a:rPr lang="en-US" sz="2000" dirty="0" smtClean="0"/>
                        <a:t>Nonnegative variable</a:t>
                      </a:r>
                      <a:endParaRPr lang="en-US" sz="2000" dirty="0"/>
                    </a:p>
                  </a:txBody>
                  <a:tcPr/>
                </a:tc>
                <a:tc>
                  <a:txBody>
                    <a:bodyPr/>
                    <a:lstStyle/>
                    <a:p>
                      <a:pPr algn="ctr"/>
                      <a:r>
                        <a:rPr lang="en-US" sz="1600" b="0" dirty="0" smtClean="0"/>
                        <a:t>6</a:t>
                      </a:r>
                      <a:endParaRPr lang="en-US" sz="1600" b="0" dirty="0"/>
                    </a:p>
                  </a:txBody>
                  <a:tcPr/>
                </a:tc>
                <a:tc>
                  <a:txBody>
                    <a:bodyPr/>
                    <a:lstStyle/>
                    <a:p>
                      <a:r>
                        <a:rPr lang="en-US" sz="2000" dirty="0" smtClean="0"/>
                        <a:t>(≥) constraint</a:t>
                      </a:r>
                      <a:endParaRPr lang="en-US" sz="2000" dirty="0"/>
                    </a:p>
                  </a:txBody>
                  <a:tcPr/>
                </a:tc>
              </a:tr>
              <a:tr h="437719">
                <a:tc>
                  <a:txBody>
                    <a:bodyPr/>
                    <a:lstStyle/>
                    <a:p>
                      <a:r>
                        <a:rPr lang="en-US" sz="2000" dirty="0" err="1" smtClean="0"/>
                        <a:t>Nonpositive</a:t>
                      </a:r>
                      <a:r>
                        <a:rPr lang="en-US" sz="2000" baseline="0" dirty="0" smtClean="0"/>
                        <a:t> variable</a:t>
                      </a:r>
                      <a:endParaRPr lang="en-US" sz="2000" dirty="0"/>
                    </a:p>
                  </a:txBody>
                  <a:tcPr/>
                </a:tc>
                <a:tc>
                  <a:txBody>
                    <a:bodyPr/>
                    <a:lstStyle/>
                    <a:p>
                      <a:pPr algn="ctr"/>
                      <a:r>
                        <a:rPr lang="en-US" sz="1600" b="0" dirty="0" smtClean="0"/>
                        <a:t>7</a:t>
                      </a:r>
                      <a:endParaRPr lang="en-US" sz="1600" b="0" dirty="0"/>
                    </a:p>
                  </a:txBody>
                  <a:tcPr/>
                </a:tc>
                <a:tc>
                  <a:txBody>
                    <a:bodyPr/>
                    <a:lstStyle/>
                    <a:p>
                      <a:r>
                        <a:rPr lang="en-US" sz="2000" dirty="0" smtClean="0"/>
                        <a:t>(≤) constraint</a:t>
                      </a:r>
                      <a:endParaRPr lang="en-US" sz="2000" dirty="0"/>
                    </a:p>
                  </a:txBody>
                  <a:tcPr/>
                </a:tc>
              </a:tr>
              <a:tr h="437719">
                <a:tc>
                  <a:txBody>
                    <a:bodyPr/>
                    <a:lstStyle/>
                    <a:p>
                      <a:r>
                        <a:rPr lang="en-US" sz="2000" dirty="0" smtClean="0"/>
                        <a:t>Unrestricted variable</a:t>
                      </a:r>
                      <a:endParaRPr lang="en-US" sz="2000" dirty="0"/>
                    </a:p>
                  </a:txBody>
                  <a:tcPr/>
                </a:tc>
                <a:tc>
                  <a:txBody>
                    <a:bodyPr/>
                    <a:lstStyle/>
                    <a:p>
                      <a:pPr algn="ctr"/>
                      <a:r>
                        <a:rPr lang="en-US" sz="1600" b="0" dirty="0" smtClean="0"/>
                        <a:t>8</a:t>
                      </a:r>
                      <a:endParaRPr lang="en-US" sz="1600" b="0" dirty="0"/>
                    </a:p>
                  </a:txBody>
                  <a:tcPr/>
                </a:tc>
                <a:tc>
                  <a:txBody>
                    <a:bodyPr/>
                    <a:lstStyle/>
                    <a:p>
                      <a:r>
                        <a:rPr lang="en-US" sz="2000" dirty="0" smtClean="0"/>
                        <a:t>(=) constraint</a:t>
                      </a:r>
                      <a:endParaRPr lang="en-US" sz="2000" dirty="0"/>
                    </a:p>
                  </a:txBody>
                  <a:tcPr/>
                </a:tc>
              </a:tr>
              <a:tr h="755514">
                <a:tc>
                  <a:txBody>
                    <a:bodyPr/>
                    <a:lstStyle/>
                    <a:p>
                      <a:r>
                        <a:rPr lang="en-US" sz="2000" dirty="0" smtClean="0"/>
                        <a:t>Objective function coefficient for </a:t>
                      </a:r>
                      <a:r>
                        <a:rPr lang="en-US" sz="2000" i="1" dirty="0" err="1" smtClean="0"/>
                        <a:t>j</a:t>
                      </a:r>
                      <a:r>
                        <a:rPr lang="en-US" sz="2000" dirty="0" err="1" smtClean="0"/>
                        <a:t>th</a:t>
                      </a:r>
                      <a:r>
                        <a:rPr lang="en-US" sz="2000" dirty="0" smtClean="0"/>
                        <a:t> variable</a:t>
                      </a:r>
                      <a:endParaRPr lang="en-US" sz="2000" dirty="0"/>
                    </a:p>
                  </a:txBody>
                  <a:tcPr/>
                </a:tc>
                <a:tc>
                  <a:txBody>
                    <a:bodyPr/>
                    <a:lstStyle/>
                    <a:p>
                      <a:pPr algn="ctr"/>
                      <a:r>
                        <a:rPr lang="en-US" sz="1600" b="0" dirty="0" smtClean="0"/>
                        <a:t>9</a:t>
                      </a:r>
                      <a:endParaRPr lang="en-US" sz="1600" b="0" dirty="0"/>
                    </a:p>
                  </a:txBody>
                  <a:tcPr/>
                </a:tc>
                <a:tc>
                  <a:txBody>
                    <a:bodyPr/>
                    <a:lstStyle/>
                    <a:p>
                      <a:r>
                        <a:rPr lang="en-US" sz="2000" dirty="0" smtClean="0"/>
                        <a:t>Right hand side constant</a:t>
                      </a:r>
                      <a:r>
                        <a:rPr lang="en-US" sz="2000" baseline="0" dirty="0" smtClean="0"/>
                        <a:t> for </a:t>
                      </a:r>
                      <a:r>
                        <a:rPr lang="en-US" sz="2000" i="1" baseline="0" dirty="0" err="1" smtClean="0"/>
                        <a:t>j</a:t>
                      </a:r>
                      <a:r>
                        <a:rPr lang="en-US" sz="2000" baseline="0" dirty="0" err="1" smtClean="0"/>
                        <a:t>th</a:t>
                      </a:r>
                      <a:r>
                        <a:rPr lang="en-US" sz="2000" baseline="0" dirty="0" smtClean="0"/>
                        <a:t> constraint.</a:t>
                      </a:r>
                      <a:endParaRPr lang="en-US" sz="2000" dirty="0"/>
                    </a:p>
                  </a:txBody>
                  <a:tcPr/>
                </a:tc>
              </a:tr>
              <a:tr h="755514">
                <a:tc>
                  <a:txBody>
                    <a:bodyPr/>
                    <a:lstStyle/>
                    <a:p>
                      <a:r>
                        <a:rPr lang="en-US" sz="2000" dirty="0" err="1" smtClean="0"/>
                        <a:t>Righ</a:t>
                      </a:r>
                      <a:r>
                        <a:rPr lang="en-US" sz="2000" dirty="0" smtClean="0"/>
                        <a:t>-hand-side constant for </a:t>
                      </a:r>
                      <a:r>
                        <a:rPr lang="en-US" sz="2000" i="1" dirty="0" err="1" smtClean="0"/>
                        <a:t>i</a:t>
                      </a:r>
                      <a:r>
                        <a:rPr lang="en-US" sz="2000" dirty="0" err="1" smtClean="0"/>
                        <a:t>th</a:t>
                      </a:r>
                      <a:r>
                        <a:rPr lang="en-US" sz="2000" baseline="0" dirty="0" smtClean="0"/>
                        <a:t> constraint</a:t>
                      </a:r>
                      <a:endParaRPr lang="en-US" sz="2000" dirty="0"/>
                    </a:p>
                  </a:txBody>
                  <a:tcPr/>
                </a:tc>
                <a:tc>
                  <a:txBody>
                    <a:bodyPr/>
                    <a:lstStyle/>
                    <a:p>
                      <a:pPr algn="ctr"/>
                      <a:r>
                        <a:rPr lang="en-US" sz="1600" b="0" dirty="0" smtClean="0"/>
                        <a:t>10</a:t>
                      </a:r>
                      <a:endParaRPr lang="en-US" sz="1600" b="0" dirty="0"/>
                    </a:p>
                  </a:txBody>
                  <a:tcPr/>
                </a:tc>
                <a:tc>
                  <a:txBody>
                    <a:bodyPr/>
                    <a:lstStyle/>
                    <a:p>
                      <a:r>
                        <a:rPr lang="en-US" sz="2000" dirty="0" smtClean="0"/>
                        <a:t>Objective function coefficient</a:t>
                      </a:r>
                      <a:r>
                        <a:rPr lang="en-US" sz="2000" baseline="0" dirty="0" smtClean="0"/>
                        <a:t> for </a:t>
                      </a:r>
                      <a:r>
                        <a:rPr lang="en-US" sz="2000" i="1" baseline="0" dirty="0" err="1" smtClean="0"/>
                        <a:t>i</a:t>
                      </a:r>
                      <a:r>
                        <a:rPr lang="en-US" sz="2000" baseline="0" dirty="0" err="1" smtClean="0"/>
                        <a:t>th</a:t>
                      </a:r>
                      <a:r>
                        <a:rPr lang="en-US" sz="2000" baseline="0" dirty="0" smtClean="0"/>
                        <a:t> variable</a:t>
                      </a:r>
                      <a:endParaRPr lang="en-US" sz="2000" dirty="0"/>
                    </a:p>
                  </a:txBody>
                  <a:tcPr/>
                </a:tc>
              </a:tr>
              <a:tr h="718706">
                <a:tc>
                  <a:txBody>
                    <a:bodyPr/>
                    <a:lstStyle/>
                    <a:p>
                      <a:r>
                        <a:rPr lang="en-US" sz="2000" dirty="0" smtClean="0"/>
                        <a:t>Coefficient in constraint</a:t>
                      </a:r>
                      <a:r>
                        <a:rPr lang="en-US" sz="2000" baseline="0" dirty="0" smtClean="0"/>
                        <a:t> </a:t>
                      </a:r>
                      <a:r>
                        <a:rPr lang="en-US" sz="2000" baseline="0" dirty="0" err="1" smtClean="0"/>
                        <a:t>i</a:t>
                      </a:r>
                      <a:r>
                        <a:rPr lang="en-US" sz="2000" baseline="0" dirty="0" smtClean="0"/>
                        <a:t> for variable </a:t>
                      </a:r>
                      <a:r>
                        <a:rPr lang="en-US" sz="2000" i="1" baseline="0" dirty="0" smtClean="0"/>
                        <a:t>j</a:t>
                      </a:r>
                      <a:endParaRPr lang="en-US" sz="2000" i="1" dirty="0"/>
                    </a:p>
                  </a:txBody>
                  <a:tcPr/>
                </a:tc>
                <a:tc>
                  <a:txBody>
                    <a:bodyPr/>
                    <a:lstStyle/>
                    <a:p>
                      <a:pPr algn="ctr"/>
                      <a:r>
                        <a:rPr lang="en-US" sz="1600" dirty="0" smtClean="0"/>
                        <a:t>11</a:t>
                      </a:r>
                      <a:endParaRPr lang="en-US" sz="1600" dirty="0"/>
                    </a:p>
                  </a:txBody>
                  <a:tcPr/>
                </a:tc>
                <a:tc>
                  <a:txBody>
                    <a:bodyPr/>
                    <a:lstStyle/>
                    <a:p>
                      <a:r>
                        <a:rPr lang="en-US" sz="2000" dirty="0" smtClean="0"/>
                        <a:t>Coefficient in constraint j for variable </a:t>
                      </a:r>
                      <a:r>
                        <a:rPr lang="en-US" sz="2000" i="1" dirty="0" err="1" smtClean="0"/>
                        <a:t>i</a:t>
                      </a:r>
                      <a:endParaRPr lang="en-US" sz="2000" i="1" dirty="0"/>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92500" lnSpcReduction="10000"/>
          </a:bodyPr>
          <a:lstStyle/>
          <a:p>
            <a:pPr marL="0" indent="0" algn="just">
              <a:buNone/>
            </a:pPr>
            <a:r>
              <a:rPr lang="en-US" dirty="0" smtClean="0"/>
              <a:t>Relationship 4 and 8 indicate that an equality constraint in one problem corresponds to an unrestricted variable in the other problem. An unrestricted variable can assume a value which is positive, negative, or 0. Similarly, relationship 3 and 7 indicate that a problem may have non-positive variables (for example </a:t>
            </a:r>
            <a:r>
              <a:rPr lang="en-US" dirty="0" err="1" smtClean="0"/>
              <a:t>x</a:t>
            </a:r>
            <a:r>
              <a:rPr lang="en-US" baseline="-25000" dirty="0" err="1" smtClean="0"/>
              <a:t>j</a:t>
            </a:r>
            <a:r>
              <a:rPr lang="en-US" dirty="0" smtClean="0"/>
              <a:t> = 0). Unrestricted and non-positive variables appear to violate the third requirement of the simplex method, the non-negativity restriction. </a:t>
            </a:r>
          </a:p>
          <a:p>
            <a:pPr marL="0" indent="0" algn="just">
              <a:buNone/>
            </a:pPr>
            <a:r>
              <a:rPr lang="en-US" dirty="0" smtClean="0"/>
              <a:t>There are methods which allow us to adjust the formulation to satisfy the third requirement.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867400"/>
          </a:xfrm>
        </p:spPr>
        <p:txBody>
          <a:bodyPr>
            <a:normAutofit/>
          </a:bodyPr>
          <a:lstStyle/>
          <a:p>
            <a:pPr>
              <a:buNone/>
            </a:pPr>
            <a:r>
              <a:rPr lang="en-US" b="1" dirty="0" smtClean="0"/>
              <a:t>Given the primal problem.</a:t>
            </a:r>
          </a:p>
          <a:p>
            <a:pPr marL="0" indent="0" algn="just">
              <a:buNone/>
            </a:pPr>
            <a:endParaRPr lang="en-US" dirty="0" smtClean="0"/>
          </a:p>
          <a:p>
            <a:pPr marL="0" indent="0" algn="just">
              <a:buNone/>
            </a:pPr>
            <a:r>
              <a:rPr lang="en-US" dirty="0" smtClean="0"/>
              <a:t>Maximize		z = 10x</a:t>
            </a:r>
            <a:r>
              <a:rPr lang="en-US" baseline="-25000" dirty="0" smtClean="0"/>
              <a:t>1</a:t>
            </a:r>
            <a:r>
              <a:rPr lang="en-US" dirty="0" smtClean="0"/>
              <a:t> + 20x</a:t>
            </a:r>
            <a:r>
              <a:rPr lang="en-US" baseline="-25000" dirty="0" smtClean="0"/>
              <a:t>2</a:t>
            </a:r>
            <a:r>
              <a:rPr lang="en-US" dirty="0" smtClean="0"/>
              <a:t> + 15x</a:t>
            </a:r>
            <a:r>
              <a:rPr lang="en-US" baseline="-25000" dirty="0" smtClean="0"/>
              <a:t>3</a:t>
            </a:r>
            <a:r>
              <a:rPr lang="en-US" dirty="0" smtClean="0"/>
              <a:t> + 12x</a:t>
            </a:r>
            <a:r>
              <a:rPr lang="en-US" baseline="-25000" dirty="0" smtClean="0"/>
              <a:t>4</a:t>
            </a:r>
          </a:p>
          <a:p>
            <a:pPr marL="0" indent="0" algn="just">
              <a:buNone/>
            </a:pPr>
            <a:r>
              <a:rPr lang="en-US" dirty="0" smtClean="0"/>
              <a:t>subject to		   x</a:t>
            </a:r>
            <a:r>
              <a:rPr lang="en-US" baseline="-25000" dirty="0" smtClean="0"/>
              <a:t>1</a:t>
            </a:r>
            <a:r>
              <a:rPr lang="en-US" dirty="0" smtClean="0"/>
              <a:t> + x</a:t>
            </a:r>
            <a:r>
              <a:rPr lang="en-US" baseline="-25000" dirty="0" smtClean="0"/>
              <a:t>2</a:t>
            </a:r>
            <a:r>
              <a:rPr lang="en-US" dirty="0" smtClean="0"/>
              <a:t> + x</a:t>
            </a:r>
            <a:r>
              <a:rPr lang="en-US" baseline="-25000" dirty="0" smtClean="0"/>
              <a:t>3</a:t>
            </a:r>
            <a:r>
              <a:rPr lang="en-US" dirty="0" smtClean="0"/>
              <a:t> + x</a:t>
            </a:r>
            <a:r>
              <a:rPr lang="en-US" baseline="-25000" dirty="0" smtClean="0"/>
              <a:t>4</a:t>
            </a:r>
            <a:r>
              <a:rPr lang="en-US" dirty="0" smtClean="0"/>
              <a:t>    ≥ 100	(1)</a:t>
            </a:r>
          </a:p>
          <a:p>
            <a:pPr marL="0" indent="0" algn="just">
              <a:buNone/>
            </a:pPr>
            <a:r>
              <a:rPr lang="en-US" dirty="0" smtClean="0"/>
              <a:t>			2x</a:t>
            </a:r>
            <a:r>
              <a:rPr lang="en-US" baseline="-25000" dirty="0" smtClean="0"/>
              <a:t>1</a:t>
            </a:r>
            <a:r>
              <a:rPr lang="en-US" dirty="0" smtClean="0"/>
              <a:t>          – x</a:t>
            </a:r>
            <a:r>
              <a:rPr lang="en-US" baseline="-25000" dirty="0" smtClean="0"/>
              <a:t>3</a:t>
            </a:r>
            <a:r>
              <a:rPr lang="en-US" dirty="0" smtClean="0"/>
              <a:t> + 3x</a:t>
            </a:r>
            <a:r>
              <a:rPr lang="en-US" baseline="-25000" dirty="0" smtClean="0"/>
              <a:t>4</a:t>
            </a:r>
            <a:r>
              <a:rPr lang="en-US" dirty="0" smtClean="0"/>
              <a:t> ≤ 140	(2)</a:t>
            </a:r>
          </a:p>
          <a:p>
            <a:pPr marL="0" indent="0" algn="just">
              <a:buNone/>
            </a:pPr>
            <a:r>
              <a:rPr lang="en-US" dirty="0" smtClean="0"/>
              <a:t>			   x</a:t>
            </a:r>
            <a:r>
              <a:rPr lang="en-US" baseline="-25000" dirty="0" smtClean="0"/>
              <a:t>1</a:t>
            </a:r>
            <a:r>
              <a:rPr lang="en-US" dirty="0" smtClean="0"/>
              <a:t> + 4x</a:t>
            </a:r>
            <a:r>
              <a:rPr lang="en-US" baseline="-25000" dirty="0" smtClean="0"/>
              <a:t>2</a:t>
            </a:r>
            <a:r>
              <a:rPr lang="en-US" dirty="0" smtClean="0"/>
              <a:t> –       2x</a:t>
            </a:r>
            <a:r>
              <a:rPr lang="en-US" baseline="-25000" dirty="0" smtClean="0"/>
              <a:t>4</a:t>
            </a:r>
            <a:r>
              <a:rPr lang="en-US" dirty="0" smtClean="0"/>
              <a:t> = 50	(3)</a:t>
            </a:r>
          </a:p>
          <a:p>
            <a:pPr marL="0" indent="0" algn="just">
              <a:buNone/>
            </a:pPr>
            <a:r>
              <a:rPr lang="en-US" dirty="0" smtClean="0"/>
              <a:t>			                  x</a:t>
            </a:r>
            <a:r>
              <a:rPr lang="en-US" baseline="-25000" dirty="0" smtClean="0"/>
              <a:t>1</a:t>
            </a:r>
            <a:r>
              <a:rPr lang="en-US" dirty="0" smtClean="0"/>
              <a:t>, x</a:t>
            </a:r>
            <a:r>
              <a:rPr lang="en-US" baseline="-25000" dirty="0" smtClean="0"/>
              <a:t>3</a:t>
            </a:r>
            <a:r>
              <a:rPr lang="en-US" dirty="0" smtClean="0"/>
              <a:t>, x</a:t>
            </a:r>
            <a:r>
              <a:rPr lang="en-US" baseline="-25000" dirty="0" smtClean="0"/>
              <a:t>4</a:t>
            </a:r>
            <a:r>
              <a:rPr lang="en-US" dirty="0" smtClean="0"/>
              <a:t> ≥  0</a:t>
            </a:r>
          </a:p>
          <a:p>
            <a:pPr marL="0" indent="0" algn="just">
              <a:buNone/>
            </a:pPr>
            <a:r>
              <a:rPr lang="en-US" dirty="0" smtClean="0"/>
              <a:t>			                      x2 unrestricted</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a:spLocks noGrp="1"/>
          </p:cNvSpPr>
          <p:nvPr>
            <p:ph idx="1"/>
          </p:nvPr>
        </p:nvSpPr>
        <p:spPr>
          <a:xfrm>
            <a:off x="457200" y="533400"/>
            <a:ext cx="8229600" cy="5867400"/>
          </a:xfrm>
        </p:spPr>
        <p:txBody>
          <a:bodyPr>
            <a:normAutofit/>
          </a:bodyPr>
          <a:lstStyle/>
          <a:p>
            <a:pPr>
              <a:buNone/>
            </a:pPr>
            <a:r>
              <a:rPr lang="en-US" b="1" dirty="0" smtClean="0"/>
              <a:t>Verify that the corresponding dual is</a:t>
            </a:r>
          </a:p>
          <a:p>
            <a:pPr marL="0" indent="0" algn="just">
              <a:buNone/>
            </a:pPr>
            <a:endParaRPr lang="en-US" dirty="0" smtClean="0"/>
          </a:p>
          <a:p>
            <a:pPr marL="0" indent="0" algn="just">
              <a:buNone/>
            </a:pPr>
            <a:r>
              <a:rPr lang="en-US" dirty="0" smtClean="0"/>
              <a:t>Maximize		z = 100y</a:t>
            </a:r>
            <a:r>
              <a:rPr lang="en-US" baseline="-25000" dirty="0" smtClean="0"/>
              <a:t>1</a:t>
            </a:r>
            <a:r>
              <a:rPr lang="en-US" dirty="0" smtClean="0"/>
              <a:t> + 140y</a:t>
            </a:r>
            <a:r>
              <a:rPr lang="en-US" baseline="-25000" dirty="0" smtClean="0"/>
              <a:t>2</a:t>
            </a:r>
            <a:r>
              <a:rPr lang="en-US" dirty="0" smtClean="0"/>
              <a:t> + 50y</a:t>
            </a:r>
            <a:r>
              <a:rPr lang="en-US" baseline="-25000" dirty="0" smtClean="0"/>
              <a:t>3</a:t>
            </a:r>
          </a:p>
          <a:p>
            <a:pPr marL="0" indent="0" algn="just">
              <a:buNone/>
            </a:pPr>
            <a:r>
              <a:rPr lang="en-US" dirty="0" smtClean="0"/>
              <a:t>subject to		y</a:t>
            </a:r>
            <a:r>
              <a:rPr lang="en-US" baseline="-25000" dirty="0" smtClean="0"/>
              <a:t>1</a:t>
            </a:r>
            <a:r>
              <a:rPr lang="en-US" dirty="0" smtClean="0"/>
              <a:t> + 2y</a:t>
            </a:r>
            <a:r>
              <a:rPr lang="en-US" baseline="-25000" dirty="0" smtClean="0"/>
              <a:t>2</a:t>
            </a:r>
            <a:r>
              <a:rPr lang="en-US" dirty="0" smtClean="0"/>
              <a:t> + y</a:t>
            </a:r>
            <a:r>
              <a:rPr lang="en-US" baseline="-25000" dirty="0" smtClean="0"/>
              <a:t>3</a:t>
            </a:r>
            <a:r>
              <a:rPr lang="en-US" dirty="0" smtClean="0"/>
              <a:t>  ≤  10</a:t>
            </a:r>
          </a:p>
          <a:p>
            <a:pPr marL="0" indent="0" algn="just">
              <a:buNone/>
            </a:pPr>
            <a:r>
              <a:rPr lang="en-US" dirty="0" smtClean="0"/>
              <a:t>			y</a:t>
            </a:r>
            <a:r>
              <a:rPr lang="en-US" baseline="-25000" dirty="0" smtClean="0"/>
              <a:t>1</a:t>
            </a:r>
            <a:r>
              <a:rPr lang="en-US" dirty="0" smtClean="0"/>
              <a:t>         + 4y</a:t>
            </a:r>
            <a:r>
              <a:rPr lang="en-US" baseline="-25000" dirty="0" smtClean="0"/>
              <a:t>3</a:t>
            </a:r>
            <a:r>
              <a:rPr lang="en-US" dirty="0" smtClean="0"/>
              <a:t>  =  20</a:t>
            </a:r>
          </a:p>
          <a:p>
            <a:pPr marL="0" indent="0" algn="just">
              <a:buNone/>
            </a:pPr>
            <a:r>
              <a:rPr lang="en-US" dirty="0" smtClean="0"/>
              <a:t>			y</a:t>
            </a:r>
            <a:r>
              <a:rPr lang="en-US" baseline="-25000" dirty="0" smtClean="0"/>
              <a:t>1</a:t>
            </a:r>
            <a:r>
              <a:rPr lang="en-US" dirty="0" smtClean="0"/>
              <a:t> – y</a:t>
            </a:r>
            <a:r>
              <a:rPr lang="en-US" baseline="-25000" dirty="0" smtClean="0"/>
              <a:t>2</a:t>
            </a:r>
            <a:r>
              <a:rPr lang="en-US" dirty="0" smtClean="0"/>
              <a:t> </a:t>
            </a:r>
            <a:r>
              <a:rPr lang="en-US" dirty="0" smtClean="0"/>
              <a:t>           </a:t>
            </a:r>
            <a:r>
              <a:rPr lang="en-US" dirty="0" smtClean="0"/>
              <a:t>≤  15</a:t>
            </a:r>
          </a:p>
          <a:p>
            <a:pPr marL="0" indent="0" algn="just">
              <a:buNone/>
            </a:pPr>
            <a:r>
              <a:rPr lang="en-US" dirty="0" smtClean="0"/>
              <a:t>			y</a:t>
            </a:r>
            <a:r>
              <a:rPr lang="en-US" baseline="-25000" dirty="0" smtClean="0"/>
              <a:t>1</a:t>
            </a:r>
            <a:r>
              <a:rPr lang="en-US" dirty="0" smtClean="0"/>
              <a:t> + 3y</a:t>
            </a:r>
            <a:r>
              <a:rPr lang="en-US" baseline="-25000" dirty="0" smtClean="0"/>
              <a:t>2</a:t>
            </a:r>
            <a:r>
              <a:rPr lang="en-US" dirty="0" smtClean="0"/>
              <a:t> – 2y</a:t>
            </a:r>
            <a:r>
              <a:rPr lang="en-US" baseline="-25000" dirty="0" smtClean="0"/>
              <a:t>3</a:t>
            </a:r>
            <a:r>
              <a:rPr lang="en-US" dirty="0" smtClean="0"/>
              <a:t> ≤ 12</a:t>
            </a:r>
          </a:p>
          <a:p>
            <a:pPr marL="0" indent="0" algn="just">
              <a:buNone/>
            </a:pPr>
            <a:r>
              <a:rPr lang="en-US" dirty="0" smtClean="0"/>
              <a:t>					y</a:t>
            </a:r>
            <a:r>
              <a:rPr lang="en-US" baseline="-25000" dirty="0" smtClean="0"/>
              <a:t>1</a:t>
            </a:r>
            <a:r>
              <a:rPr lang="en-US" dirty="0" smtClean="0"/>
              <a:t> ≥ 0	</a:t>
            </a:r>
          </a:p>
          <a:p>
            <a:pPr marL="0" indent="0" algn="just">
              <a:buNone/>
            </a:pPr>
            <a:r>
              <a:rPr lang="en-US" dirty="0" smtClean="0"/>
              <a:t>					y</a:t>
            </a:r>
            <a:r>
              <a:rPr lang="en-US" baseline="-25000" dirty="0" smtClean="0"/>
              <a:t>2</a:t>
            </a:r>
            <a:r>
              <a:rPr lang="en-US" dirty="0" smtClean="0"/>
              <a:t> ≤ 0</a:t>
            </a:r>
          </a:p>
          <a:p>
            <a:pPr marL="0" indent="0" algn="just">
              <a:buNone/>
            </a:pPr>
            <a:r>
              <a:rPr lang="en-US" dirty="0" smtClean="0"/>
              <a:t>					y</a:t>
            </a:r>
            <a:r>
              <a:rPr lang="en-US" baseline="-25000" dirty="0" smtClean="0"/>
              <a:t>3</a:t>
            </a:r>
            <a:r>
              <a:rPr lang="en-US" dirty="0" smtClean="0"/>
              <a:t> unrestricted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457200" y="1447800"/>
            <a:ext cx="8229600" cy="4800600"/>
          </a:xfrm>
        </p:spPr>
        <p:txBody>
          <a:bodyPr>
            <a:normAutofit/>
          </a:bodyPr>
          <a:lstStyle/>
          <a:p>
            <a:pPr marL="0" indent="0" algn="just">
              <a:buNone/>
            </a:pPr>
            <a:r>
              <a:rPr lang="en-US" dirty="0" smtClean="0"/>
              <a:t>It was indicated earlier that the solution to the primal problem can be obtained from the solution to the dual problem and vice versa. Let’s illustrate this by example. Consider the primal problem.</a:t>
            </a:r>
          </a:p>
          <a:p>
            <a:pPr marL="0" indent="0" algn="just">
              <a:buNone/>
            </a:pPr>
            <a:r>
              <a:rPr lang="en-US" dirty="0" smtClean="0"/>
              <a:t>Maximize		z = 5x</a:t>
            </a:r>
            <a:r>
              <a:rPr lang="en-US" baseline="-25000" dirty="0" smtClean="0"/>
              <a:t>1</a:t>
            </a:r>
            <a:r>
              <a:rPr lang="en-US" dirty="0" smtClean="0"/>
              <a:t> + 6x</a:t>
            </a:r>
            <a:r>
              <a:rPr lang="en-US" baseline="-25000" dirty="0" smtClean="0"/>
              <a:t>2</a:t>
            </a:r>
          </a:p>
          <a:p>
            <a:pPr marL="0" indent="0" algn="just">
              <a:buNone/>
            </a:pPr>
            <a:r>
              <a:rPr lang="en-US" dirty="0" smtClean="0"/>
              <a:t>subject to		3x</a:t>
            </a:r>
            <a:r>
              <a:rPr lang="en-US" baseline="-25000" dirty="0" smtClean="0"/>
              <a:t>1</a:t>
            </a:r>
            <a:r>
              <a:rPr lang="en-US" dirty="0" smtClean="0"/>
              <a:t> + 2x</a:t>
            </a:r>
            <a:r>
              <a:rPr lang="en-US" baseline="-25000" dirty="0" smtClean="0"/>
              <a:t>2</a:t>
            </a:r>
            <a:r>
              <a:rPr lang="en-US" dirty="0" smtClean="0"/>
              <a:t> ≤ 120			(1)</a:t>
            </a:r>
          </a:p>
          <a:p>
            <a:pPr marL="0" indent="0" algn="just">
              <a:buNone/>
            </a:pPr>
            <a:r>
              <a:rPr lang="en-US" dirty="0" smtClean="0"/>
              <a:t>			4x</a:t>
            </a:r>
            <a:r>
              <a:rPr lang="en-US" baseline="-25000" dirty="0" smtClean="0"/>
              <a:t>1</a:t>
            </a:r>
            <a:r>
              <a:rPr lang="en-US" dirty="0" smtClean="0"/>
              <a:t> + 6x</a:t>
            </a:r>
            <a:r>
              <a:rPr lang="en-US" baseline="-25000" dirty="0" smtClean="0"/>
              <a:t>2</a:t>
            </a:r>
            <a:r>
              <a:rPr lang="en-US" dirty="0" smtClean="0"/>
              <a:t> ≤ 260			(2)			      x</a:t>
            </a:r>
            <a:r>
              <a:rPr lang="en-US" baseline="-25000" dirty="0" smtClean="0"/>
              <a:t>1</a:t>
            </a:r>
            <a:r>
              <a:rPr lang="en-US" dirty="0" smtClean="0"/>
              <a:t> , x</a:t>
            </a:r>
            <a:r>
              <a:rPr lang="en-US" baseline="-25000" dirty="0" smtClean="0"/>
              <a:t>2</a:t>
            </a:r>
            <a:r>
              <a:rPr lang="en-US" dirty="0" smtClean="0"/>
              <a:t> ≥ 0</a:t>
            </a:r>
          </a:p>
        </p:txBody>
      </p:sp>
      <p:sp>
        <p:nvSpPr>
          <p:cNvPr id="8" name="Title 1"/>
          <p:cNvSpPr>
            <a:spLocks noGrp="1"/>
          </p:cNvSpPr>
          <p:nvPr>
            <p:ph type="title"/>
          </p:nvPr>
        </p:nvSpPr>
        <p:spPr>
          <a:xfrm>
            <a:off x="457200" y="274638"/>
            <a:ext cx="8229600" cy="1020762"/>
          </a:xfrm>
        </p:spPr>
        <p:txBody>
          <a:bodyPr>
            <a:normAutofit/>
          </a:bodyPr>
          <a:lstStyle/>
          <a:p>
            <a:r>
              <a:rPr lang="en-US" sz="3600" u="sng" dirty="0" smtClean="0">
                <a:solidFill>
                  <a:schemeClr val="tx2"/>
                </a:solidFill>
              </a:rPr>
              <a:t>Primal-Dual Solutions</a:t>
            </a:r>
            <a:endParaRPr lang="en-US" sz="3600" u="sng" dirty="0">
              <a:solidFill>
                <a:schemeClr val="tx2"/>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15000"/>
          </a:xfrm>
        </p:spPr>
        <p:txBody>
          <a:bodyPr>
            <a:normAutofit/>
          </a:bodyPr>
          <a:lstStyle/>
          <a:p>
            <a:pPr marL="0" indent="0" algn="just">
              <a:buNone/>
            </a:pPr>
            <a:r>
              <a:rPr lang="en-US" dirty="0" smtClean="0"/>
              <a:t>The corresponding dual is</a:t>
            </a:r>
          </a:p>
          <a:p>
            <a:pPr marL="0" indent="0" algn="just">
              <a:buNone/>
            </a:pPr>
            <a:endParaRPr lang="en-US" dirty="0" smtClean="0"/>
          </a:p>
          <a:p>
            <a:pPr marL="0" indent="0" algn="just">
              <a:buNone/>
            </a:pPr>
            <a:r>
              <a:rPr lang="en-US" dirty="0" smtClean="0"/>
              <a:t>Minimize 		z = 120y</a:t>
            </a:r>
            <a:r>
              <a:rPr lang="en-US" baseline="-25000" dirty="0" smtClean="0"/>
              <a:t>1</a:t>
            </a:r>
            <a:r>
              <a:rPr lang="en-US" dirty="0" smtClean="0"/>
              <a:t> + 260y</a:t>
            </a:r>
            <a:r>
              <a:rPr lang="en-US" baseline="-25000" dirty="0" smtClean="0"/>
              <a:t>2</a:t>
            </a:r>
          </a:p>
          <a:p>
            <a:pPr marL="0" indent="0" algn="just">
              <a:buNone/>
            </a:pPr>
            <a:r>
              <a:rPr lang="en-US" dirty="0" smtClean="0"/>
              <a:t>Subject to		3y</a:t>
            </a:r>
            <a:r>
              <a:rPr lang="en-US" baseline="-25000" dirty="0" smtClean="0"/>
              <a:t>1</a:t>
            </a:r>
            <a:r>
              <a:rPr lang="en-US" dirty="0" smtClean="0"/>
              <a:t> + 4y</a:t>
            </a:r>
            <a:r>
              <a:rPr lang="en-US" baseline="-25000" dirty="0" smtClean="0"/>
              <a:t>2</a:t>
            </a:r>
            <a:r>
              <a:rPr lang="en-US" dirty="0" smtClean="0"/>
              <a:t> ≥ 5</a:t>
            </a:r>
          </a:p>
          <a:p>
            <a:pPr marL="0" indent="0" algn="just">
              <a:buNone/>
            </a:pPr>
            <a:r>
              <a:rPr lang="en-US" dirty="0" smtClean="0"/>
              <a:t>			2y</a:t>
            </a:r>
            <a:r>
              <a:rPr lang="en-US" baseline="-25000" dirty="0" smtClean="0"/>
              <a:t>1</a:t>
            </a:r>
            <a:r>
              <a:rPr lang="en-US" dirty="0" smtClean="0"/>
              <a:t> + 6y</a:t>
            </a:r>
            <a:r>
              <a:rPr lang="en-US" baseline="-25000" dirty="0" smtClean="0"/>
              <a:t>2</a:t>
            </a:r>
            <a:r>
              <a:rPr lang="en-US" dirty="0" smtClean="0"/>
              <a:t> ≥ 6</a:t>
            </a:r>
          </a:p>
          <a:p>
            <a:pPr marL="0" indent="0" algn="just">
              <a:buNone/>
            </a:pPr>
            <a:r>
              <a:rPr lang="en-US" dirty="0" smtClean="0"/>
              <a:t>			      y</a:t>
            </a:r>
            <a:r>
              <a:rPr lang="en-US" baseline="-25000" dirty="0" smtClean="0"/>
              <a:t>1</a:t>
            </a:r>
            <a:r>
              <a:rPr lang="en-US" dirty="0" smtClean="0"/>
              <a:t> , y</a:t>
            </a:r>
            <a:r>
              <a:rPr lang="en-US" baseline="-25000" dirty="0" smtClean="0"/>
              <a:t>2</a:t>
            </a:r>
            <a:r>
              <a:rPr lang="en-US" dirty="0" smtClean="0"/>
              <a:t> ≥ 0</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4648200"/>
          </a:xfrm>
        </p:spPr>
        <p:txBody>
          <a:bodyPr>
            <a:normAutofit/>
          </a:bodyPr>
          <a:lstStyle/>
          <a:p>
            <a:pPr marL="0" indent="0" algn="just">
              <a:buNone/>
            </a:pPr>
            <a:r>
              <a:rPr lang="en-US" dirty="0" smtClean="0"/>
              <a:t>The </a:t>
            </a:r>
            <a:r>
              <a:rPr lang="en-US" dirty="0" smtClean="0"/>
              <a:t>FIRST</a:t>
            </a:r>
            <a:r>
              <a:rPr lang="en-US" dirty="0" smtClean="0"/>
              <a:t> table in the next slide </a:t>
            </a:r>
            <a:r>
              <a:rPr lang="en-US" dirty="0" smtClean="0"/>
              <a:t>presents the final (optimal) tableau for the dual problem. Note from this tableau that z is minimized at a value of 280 when y</a:t>
            </a:r>
            <a:r>
              <a:rPr lang="en-US" baseline="-25000" dirty="0" smtClean="0"/>
              <a:t>1</a:t>
            </a:r>
            <a:r>
              <a:rPr lang="en-US" dirty="0" smtClean="0"/>
              <a:t> = </a:t>
            </a:r>
            <a:r>
              <a:rPr lang="en-US" baseline="30000" dirty="0" smtClean="0"/>
              <a:t>3</a:t>
            </a:r>
            <a:r>
              <a:rPr lang="en-US" dirty="0" smtClean="0"/>
              <a:t>/</a:t>
            </a:r>
            <a:r>
              <a:rPr lang="en-US" baseline="-25000" dirty="0" smtClean="0"/>
              <a:t>5</a:t>
            </a:r>
            <a:r>
              <a:rPr lang="en-US" dirty="0" smtClean="0"/>
              <a:t> and y</a:t>
            </a:r>
            <a:r>
              <a:rPr lang="en-US" baseline="-25000" dirty="0" smtClean="0"/>
              <a:t>2</a:t>
            </a:r>
            <a:r>
              <a:rPr lang="en-US" dirty="0" smtClean="0"/>
              <a:t> = </a:t>
            </a:r>
            <a:r>
              <a:rPr lang="en-US" baseline="30000" dirty="0" smtClean="0"/>
              <a:t>4</a:t>
            </a:r>
            <a:r>
              <a:rPr lang="en-US" dirty="0" smtClean="0"/>
              <a:t>/</a:t>
            </a:r>
            <a:r>
              <a:rPr lang="en-US" baseline="-25000" dirty="0" smtClean="0"/>
              <a:t>5</a:t>
            </a:r>
            <a:r>
              <a:rPr lang="en-US" dirty="0" smtClean="0"/>
              <a:t>. The </a:t>
            </a:r>
            <a:r>
              <a:rPr lang="en-US" dirty="0" smtClean="0"/>
              <a:t>SECOND</a:t>
            </a:r>
            <a:r>
              <a:rPr lang="en-US" dirty="0" smtClean="0"/>
              <a:t> </a:t>
            </a:r>
            <a:r>
              <a:rPr lang="en-US" dirty="0" smtClean="0"/>
              <a:t>table, which summarizes the optimal solution, is repeated for convenience. Let’s illustrate how the solution to each problem can be read from the optimal tableau of the corresponding dual problem.</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4"/>
          <p:cNvGraphicFramePr>
            <a:graphicFrameLocks/>
          </p:cNvGraphicFramePr>
          <p:nvPr/>
        </p:nvGraphicFramePr>
        <p:xfrm>
          <a:off x="685800" y="1066800"/>
          <a:ext cx="7848602" cy="1752600"/>
        </p:xfrm>
        <a:graphic>
          <a:graphicData uri="http://schemas.openxmlformats.org/drawingml/2006/table">
            <a:tbl>
              <a:tblPr firstRow="1" bandRow="1">
                <a:tableStyleId>{2D5ABB26-0587-4C30-8999-92F81FD0307C}</a:tableStyleId>
              </a:tblPr>
              <a:tblGrid>
                <a:gridCol w="1143001"/>
                <a:gridCol w="385046"/>
                <a:gridCol w="453153"/>
                <a:gridCol w="457200"/>
                <a:gridCol w="609600"/>
                <a:gridCol w="990600"/>
                <a:gridCol w="685800"/>
                <a:gridCol w="990600"/>
                <a:gridCol w="685800"/>
                <a:gridCol w="1447802"/>
              </a:tblGrid>
              <a:tr h="370840">
                <a:tc rowSpan="2">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y</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y</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E</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E</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A</a:t>
                      </a:r>
                      <a:r>
                        <a:rPr lang="en-US" b="1" baseline="-25000" dirty="0" smtClean="0"/>
                        <a:t>2</a:t>
                      </a:r>
                      <a:endParaRPr lang="en-US" b="1" baseline="-25000"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US" b="1" dirty="0" smtClean="0"/>
                        <a:t>             Row</a:t>
                      </a:r>
                    </a:p>
                    <a:p>
                      <a:r>
                        <a:rPr lang="en-US" b="1" dirty="0" smtClean="0"/>
                        <a:t>b</a:t>
                      </a:r>
                      <a:r>
                        <a:rPr lang="en-US" b="1" baseline="-25000" dirty="0" smtClean="0"/>
                        <a:t>i</a:t>
                      </a:r>
                      <a:r>
                        <a:rPr lang="en-US" b="1" dirty="0" smtClean="0"/>
                        <a:t>          Number</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 </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(20 – M) </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(30</a:t>
                      </a:r>
                      <a:r>
                        <a:rPr lang="en-US" b="1" baseline="0" dirty="0" smtClean="0"/>
                        <a:t> – M)</a:t>
                      </a:r>
                      <a:endParaRPr lang="en-US" b="1"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280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y</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0</a:t>
                      </a:r>
                      <a:endParaRPr lang="en-US" baseline="-25000" dirty="0"/>
                    </a:p>
                  </a:txBody>
                  <a:tcP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30000" dirty="0" smtClean="0"/>
                        <a:t>3</a:t>
                      </a:r>
                      <a:r>
                        <a:rPr lang="en-US" dirty="0" smtClean="0"/>
                        <a:t>/</a:t>
                      </a:r>
                      <a:r>
                        <a:rPr lang="en-US" baseline="-25000" dirty="0" smtClean="0"/>
                        <a:t>5</a:t>
                      </a:r>
                    </a:p>
                  </a:txBody>
                  <a:tcPr>
                    <a:lnT w="12700" cap="flat" cmpd="sng" algn="ctr">
                      <a:solidFill>
                        <a:schemeClr val="tx1"/>
                      </a:solidFill>
                      <a:prstDash val="solid"/>
                      <a:round/>
                      <a:headEnd type="none" w="med" len="med"/>
                      <a:tailEnd type="none" w="med" len="med"/>
                    </a:lnT>
                  </a:tcPr>
                </a:tc>
                <a:tc>
                  <a:txBody>
                    <a:bodyPr/>
                    <a:lstStyle/>
                    <a:p>
                      <a:r>
                        <a:rPr lang="en-US" baseline="30000" dirty="0" smtClean="0"/>
                        <a:t>3</a:t>
                      </a:r>
                      <a:r>
                        <a:rPr lang="en-US" dirty="0" smtClean="0"/>
                        <a:t>/</a:t>
                      </a:r>
                      <a:r>
                        <a:rPr lang="en-US" baseline="-25000" dirty="0" smtClean="0"/>
                        <a:t>5</a:t>
                      </a:r>
                      <a:endParaRPr lang="en-US" baseline="-25000" dirty="0"/>
                    </a:p>
                  </a:txBody>
                  <a:tcPr>
                    <a:lnT w="12700" cap="flat" cmpd="sng" algn="ctr">
                      <a:solidFill>
                        <a:schemeClr val="tx1"/>
                      </a:solidFill>
                      <a:prstDash val="solid"/>
                      <a:round/>
                      <a:headEnd type="none" w="med" len="med"/>
                      <a:tailEnd type="none" w="med" len="med"/>
                    </a:lnT>
                  </a:tcPr>
                </a:tc>
                <a:tc>
                  <a:txBody>
                    <a:bodyPr/>
                    <a:lstStyle/>
                    <a:p>
                      <a:r>
                        <a:rPr lang="en-US" baseline="30000" dirty="0" smtClean="0"/>
                        <a:t>2</a:t>
                      </a:r>
                      <a:r>
                        <a:rPr lang="en-US" dirty="0" smtClean="0"/>
                        <a:t>/</a:t>
                      </a:r>
                      <a:r>
                        <a:rPr lang="en-US" baseline="-25000" dirty="0" smtClean="0"/>
                        <a:t>5</a:t>
                      </a:r>
                      <a:endParaRPr lang="en-US" baseline="-25000" dirty="0"/>
                    </a:p>
                  </a:txBody>
                  <a:tcPr>
                    <a:lnT w="12700" cap="flat" cmpd="sng" algn="ctr">
                      <a:solidFill>
                        <a:schemeClr val="tx1"/>
                      </a:solidFill>
                      <a:prstDash val="solid"/>
                      <a:round/>
                      <a:headEnd type="none" w="med" len="med"/>
                      <a:tailEnd type="none" w="med" len="med"/>
                    </a:lnT>
                  </a:tcPr>
                </a:tc>
                <a:tc>
                  <a:txBody>
                    <a:bodyPr/>
                    <a:lstStyle/>
                    <a:p>
                      <a:r>
                        <a:rPr lang="en-US" dirty="0" smtClean="0"/>
                        <a:t>–</a:t>
                      </a:r>
                      <a:r>
                        <a:rPr lang="en-US" baseline="30000" dirty="0" smtClean="0"/>
                        <a:t>2</a:t>
                      </a:r>
                      <a:r>
                        <a:rPr lang="en-US" dirty="0" smtClean="0"/>
                        <a:t>/</a:t>
                      </a:r>
                      <a:r>
                        <a:rPr lang="en-US" baseline="-25000" dirty="0" smtClean="0"/>
                        <a:t>5</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baseline="30000" dirty="0" smtClean="0"/>
                        <a:t>3</a:t>
                      </a:r>
                      <a:r>
                        <a:rPr lang="en-US" dirty="0" smtClean="0"/>
                        <a:t>/</a:t>
                      </a:r>
                      <a:r>
                        <a:rPr lang="en-US" baseline="-25000" dirty="0" smtClean="0"/>
                        <a:t>5</a:t>
                      </a:r>
                      <a:endParaRPr lang="en-US" baseline="-250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y</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r>
                        <a:rPr lang="en-US" baseline="30000" dirty="0" smtClean="0"/>
                        <a:t>1</a:t>
                      </a:r>
                      <a:r>
                        <a:rPr lang="en-US" dirty="0" smtClean="0"/>
                        <a:t>/</a:t>
                      </a:r>
                      <a:r>
                        <a:rPr lang="en-US" baseline="-25000" dirty="0" smtClean="0"/>
                        <a:t>5</a:t>
                      </a:r>
                      <a:endParaRPr lang="en-US" baseline="-25000"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t>
                      </a:r>
                      <a:r>
                        <a:rPr lang="en-US" baseline="30000" dirty="0" smtClean="0"/>
                        <a:t>1</a:t>
                      </a:r>
                      <a:r>
                        <a:rPr lang="en-US" dirty="0" smtClean="0"/>
                        <a:t>/</a:t>
                      </a:r>
                      <a:r>
                        <a:rPr lang="en-US" baseline="-25000" dirty="0" smtClean="0"/>
                        <a:t>5</a:t>
                      </a:r>
                    </a:p>
                  </a:txBody>
                  <a:tcPr>
                    <a:lnB w="38100" cap="flat" cmpd="sng" algn="ctr">
                      <a:solidFill>
                        <a:schemeClr val="tx1"/>
                      </a:solidFill>
                      <a:prstDash val="solid"/>
                      <a:round/>
                      <a:headEnd type="none" w="med" len="med"/>
                      <a:tailEnd type="none" w="med" len="med"/>
                    </a:lnB>
                  </a:tcPr>
                </a:tc>
                <a:tc>
                  <a:txBody>
                    <a:bodyPr/>
                    <a:lstStyle/>
                    <a:p>
                      <a:r>
                        <a:rPr lang="en-US" dirty="0" smtClean="0"/>
                        <a:t>–</a:t>
                      </a:r>
                      <a:r>
                        <a:rPr lang="en-US" baseline="30000" dirty="0" smtClean="0"/>
                        <a:t>3</a:t>
                      </a:r>
                      <a:r>
                        <a:rPr lang="en-US" dirty="0" smtClean="0"/>
                        <a:t>/</a:t>
                      </a:r>
                      <a:r>
                        <a:rPr lang="en-US" baseline="-25000" dirty="0" smtClean="0"/>
                        <a:t>10</a:t>
                      </a:r>
                      <a:endParaRPr lang="en-US" baseline="-25000"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30000" dirty="0" smtClean="0"/>
                        <a:t>3</a:t>
                      </a:r>
                      <a:r>
                        <a:rPr lang="en-US" dirty="0" smtClean="0"/>
                        <a:t>/</a:t>
                      </a:r>
                      <a:r>
                        <a:rPr lang="en-US" baseline="-25000" dirty="0" smtClean="0"/>
                        <a:t>10</a:t>
                      </a:r>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baseline="30000" dirty="0" smtClean="0"/>
                        <a:t>4</a:t>
                      </a:r>
                      <a:r>
                        <a:rPr lang="en-US" dirty="0" smtClean="0"/>
                        <a:t>/</a:t>
                      </a:r>
                      <a:r>
                        <a:rPr lang="en-US" baseline="-25000" dirty="0" smtClean="0"/>
                        <a:t>5</a:t>
                      </a:r>
                      <a:endParaRPr lang="en-US" baseline="-25000"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5" name="Right Brace 4"/>
          <p:cNvSpPr/>
          <p:nvPr/>
        </p:nvSpPr>
        <p:spPr>
          <a:xfrm>
            <a:off x="7620000" y="1752600"/>
            <a:ext cx="152400" cy="99060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p:cNvSpPr txBox="1"/>
          <p:nvPr/>
        </p:nvSpPr>
        <p:spPr>
          <a:xfrm>
            <a:off x="7772400" y="2057400"/>
            <a:ext cx="571375" cy="738664"/>
          </a:xfrm>
          <a:prstGeom prst="rect">
            <a:avLst/>
          </a:prstGeom>
          <a:noFill/>
        </p:spPr>
        <p:txBody>
          <a:bodyPr wrap="none" rtlCol="0">
            <a:spAutoFit/>
          </a:bodyPr>
          <a:lstStyle/>
          <a:p>
            <a:r>
              <a:rPr lang="en-US" sz="1400" dirty="0" smtClean="0"/>
              <a:t>Fine</a:t>
            </a:r>
          </a:p>
          <a:p>
            <a:r>
              <a:rPr lang="en-US" sz="1400" dirty="0" smtClean="0"/>
              <a:t>Dual</a:t>
            </a:r>
          </a:p>
          <a:p>
            <a:r>
              <a:rPr lang="en-US" sz="1400" dirty="0" smtClean="0"/>
              <a:t>Table</a:t>
            </a:r>
            <a:endParaRPr lang="en-US" sz="1400" dirty="0"/>
          </a:p>
        </p:txBody>
      </p:sp>
      <p:graphicFrame>
        <p:nvGraphicFramePr>
          <p:cNvPr id="7" name="Content Placeholder 4"/>
          <p:cNvGraphicFramePr>
            <a:graphicFrameLocks/>
          </p:cNvGraphicFramePr>
          <p:nvPr/>
        </p:nvGraphicFramePr>
        <p:xfrm>
          <a:off x="838200" y="3505200"/>
          <a:ext cx="7162799" cy="1752600"/>
        </p:xfrm>
        <a:graphic>
          <a:graphicData uri="http://schemas.openxmlformats.org/drawingml/2006/table">
            <a:tbl>
              <a:tblPr firstRow="1" bandRow="1">
                <a:tableStyleId>{2D5ABB26-0587-4C30-8999-92F81FD0307C}</a:tableStyleId>
              </a:tblPr>
              <a:tblGrid>
                <a:gridCol w="1326445"/>
                <a:gridCol w="446844"/>
                <a:gridCol w="614310"/>
                <a:gridCol w="530577"/>
                <a:gridCol w="884296"/>
                <a:gridCol w="795866"/>
                <a:gridCol w="795866"/>
                <a:gridCol w="1768595"/>
              </a:tblGrid>
              <a:tr h="370840">
                <a:tc rowSpan="2">
                  <a:txBody>
                    <a:bodyPr/>
                    <a:lstStyle/>
                    <a:p>
                      <a:r>
                        <a:rPr lang="en-US" b="1" dirty="0" smtClean="0"/>
                        <a:t>Basic Variables</a:t>
                      </a:r>
                      <a:endParaRPr lang="en-US" b="1"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z</a:t>
                      </a:r>
                      <a:endParaRPr lang="en-US" b="1"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1</a:t>
                      </a:r>
                      <a:endParaRPr lang="en-US" b="1" baseline="-25000"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x</a:t>
                      </a:r>
                      <a:r>
                        <a:rPr lang="en-US" b="1" baseline="-25000" dirty="0" smtClean="0"/>
                        <a:t>2</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S</a:t>
                      </a:r>
                      <a:r>
                        <a:rPr lang="en-US" b="1" baseline="-25000" dirty="0" smtClean="0"/>
                        <a:t>1</a:t>
                      </a:r>
                      <a:endParaRPr lang="en-US" b="1" baseline="-25000" dirty="0"/>
                    </a:p>
                  </a:txBody>
                  <a:tcPr anchor="b">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S</a:t>
                      </a:r>
                      <a:r>
                        <a:rPr lang="en-US" b="1" baseline="-25000" dirty="0" smtClean="0"/>
                        <a:t>2</a:t>
                      </a:r>
                      <a:endParaRPr lang="en-US" b="1" baseline="-25000" dirty="0"/>
                    </a:p>
                  </a:txBody>
                  <a:tcPr anchor="b">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r>
                        <a:rPr lang="en-US" b="1" dirty="0" smtClean="0"/>
                        <a:t>               Row</a:t>
                      </a:r>
                    </a:p>
                    <a:p>
                      <a:r>
                        <a:rPr lang="en-US" b="1" dirty="0" smtClean="0"/>
                        <a:t>b</a:t>
                      </a:r>
                      <a:r>
                        <a:rPr lang="en-US" b="1" baseline="-25000" dirty="0" smtClean="0"/>
                        <a:t>i</a:t>
                      </a:r>
                      <a:r>
                        <a:rPr lang="en-US" b="1" dirty="0" smtClean="0"/>
                        <a:t>            Number</a:t>
                      </a:r>
                      <a:endParaRPr lang="en-US" b="1" dirty="0"/>
                    </a:p>
                  </a:txBody>
                  <a:tcPr anchor="b">
                    <a:lnL w="127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dirty="0"/>
                    </a:p>
                  </a:txBody>
                  <a:tcPr/>
                </a:tc>
              </a:tr>
              <a:tr h="370840">
                <a:tc vMerge="1">
                  <a:txBody>
                    <a:bodyPr/>
                    <a:lstStyle/>
                    <a:p>
                      <a:endParaRPr lang="en-US" dirty="0"/>
                    </a:p>
                  </a:txBody>
                  <a:tcPr/>
                </a:tc>
                <a:tc>
                  <a:txBody>
                    <a:bodyPr/>
                    <a:lstStyle/>
                    <a:p>
                      <a:r>
                        <a:rPr lang="en-US" b="1" dirty="0" smtClean="0"/>
                        <a:t>1</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 </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30000" dirty="0" smtClean="0"/>
                        <a:t>6</a:t>
                      </a:r>
                      <a:r>
                        <a:rPr lang="en-US" b="1" dirty="0" smtClean="0"/>
                        <a:t>/</a:t>
                      </a:r>
                      <a:r>
                        <a:rPr lang="en-US" b="1" baseline="-25000" dirty="0" smtClean="0"/>
                        <a:t>10</a:t>
                      </a:r>
                      <a:endParaRPr lang="en-US" b="1" baseline="-25000"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baseline="30000" dirty="0" smtClean="0"/>
                        <a:t>24</a:t>
                      </a:r>
                      <a:r>
                        <a:rPr lang="en-US" b="1" dirty="0" smtClean="0"/>
                        <a:t>/</a:t>
                      </a:r>
                      <a:r>
                        <a:rPr lang="en-US" b="1" baseline="-25000" dirty="0" smtClean="0"/>
                        <a:t>30</a:t>
                      </a:r>
                      <a:r>
                        <a:rPr lang="en-US" b="1" dirty="0" smtClean="0"/>
                        <a:t> </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280</a:t>
                      </a:r>
                      <a:endParaRPr lang="en-US"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b="1" dirty="0" smtClean="0"/>
                        <a:t>(0)</a:t>
                      </a:r>
                      <a:endParaRPr lang="en-US" b="1"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en-US" dirty="0" smtClean="0"/>
                        <a:t>x</a:t>
                      </a:r>
                      <a:r>
                        <a:rPr lang="en-US" baseline="-25000" dirty="0" smtClean="0"/>
                        <a:t>1</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0</a:t>
                      </a:r>
                      <a:endParaRPr lang="en-US" baseline="-25000" dirty="0"/>
                    </a:p>
                  </a:txBody>
                  <a:tcPr>
                    <a:lnT w="12700" cap="flat" cmpd="sng" algn="ctr">
                      <a:solidFill>
                        <a:schemeClr val="tx1"/>
                      </a:solidFill>
                      <a:prstDash val="solid"/>
                      <a:round/>
                      <a:headEnd type="none" w="med" len="med"/>
                      <a:tailEnd type="none" w="med" len="med"/>
                    </a:lnT>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30000" dirty="0" smtClean="0"/>
                        <a:t>6</a:t>
                      </a:r>
                      <a:r>
                        <a:rPr lang="en-US" dirty="0" smtClean="0"/>
                        <a:t>/</a:t>
                      </a:r>
                      <a:r>
                        <a:rPr lang="en-US" baseline="-25000" dirty="0" smtClean="0"/>
                        <a:t>10</a:t>
                      </a:r>
                    </a:p>
                  </a:txBody>
                  <a:tcPr>
                    <a:lnT w="12700" cap="flat" cmpd="sng" algn="ctr">
                      <a:solidFill>
                        <a:schemeClr val="tx1"/>
                      </a:solidFill>
                      <a:prstDash val="solid"/>
                      <a:round/>
                      <a:headEnd type="none" w="med" len="med"/>
                      <a:tailEnd type="none" w="med" len="med"/>
                    </a:lnT>
                  </a:tcPr>
                </a:tc>
                <a:tc>
                  <a:txBody>
                    <a:bodyPr/>
                    <a:lstStyle/>
                    <a:p>
                      <a:r>
                        <a:rPr lang="en-US" dirty="0" smtClean="0"/>
                        <a:t>– </a:t>
                      </a:r>
                      <a:r>
                        <a:rPr lang="en-US" baseline="30000" dirty="0" smtClean="0"/>
                        <a:t>6</a:t>
                      </a:r>
                      <a:r>
                        <a:rPr lang="en-US" dirty="0" smtClean="0"/>
                        <a:t>/</a:t>
                      </a:r>
                      <a:r>
                        <a:rPr lang="en-US" baseline="-25000" dirty="0" smtClean="0"/>
                        <a:t>30</a:t>
                      </a:r>
                      <a:endParaRPr lang="en-US" baseline="-25000"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r>
                        <a:rPr lang="en-US" baseline="30000" dirty="0" smtClean="0"/>
                        <a:t> </a:t>
                      </a:r>
                      <a:r>
                        <a:rPr lang="en-US" baseline="0" dirty="0" smtClean="0"/>
                        <a:t> 20</a:t>
                      </a:r>
                      <a:endParaRPr lang="en-US" baseline="-25000"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dirty="0" smtClean="0"/>
                        <a:t>(1)</a:t>
                      </a:r>
                      <a:endParaRPr lang="en-US" dirty="0"/>
                    </a:p>
                  </a:txBody>
                  <a:tcPr>
                    <a:lnT w="12700" cap="flat" cmpd="sng" algn="ctr">
                      <a:solidFill>
                        <a:schemeClr val="tx1"/>
                      </a:solidFill>
                      <a:prstDash val="solid"/>
                      <a:round/>
                      <a:headEnd type="none" w="med" len="med"/>
                      <a:tailEnd type="none" w="med" len="med"/>
                    </a:lnT>
                  </a:tcPr>
                </a:tc>
              </a:tr>
              <a:tr h="370840">
                <a:tc>
                  <a:txBody>
                    <a:bodyPr/>
                    <a:lstStyle/>
                    <a:p>
                      <a:r>
                        <a:rPr lang="en-US" dirty="0" smtClean="0"/>
                        <a:t>x</a:t>
                      </a:r>
                      <a:r>
                        <a:rPr lang="en-US" baseline="-25000" dirty="0" smtClean="0"/>
                        <a:t>2</a:t>
                      </a:r>
                      <a:endParaRPr lang="en-US" baseline="-25000" dirty="0"/>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dirty="0" smtClean="0"/>
                        <a:t>0</a:t>
                      </a:r>
                      <a:endParaRPr lang="en-US"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1</a:t>
                      </a:r>
                      <a:endParaRPr lang="en-US" dirty="0"/>
                    </a:p>
                  </a:txBody>
                  <a:tcPr>
                    <a:lnB w="38100" cap="flat" cmpd="sng" algn="ctr">
                      <a:solidFill>
                        <a:schemeClr val="tx1"/>
                      </a:solidFill>
                      <a:prstDash val="solid"/>
                      <a:round/>
                      <a:headEnd type="none" w="med" len="med"/>
                      <a:tailEnd type="none" w="med" len="med"/>
                    </a:lnB>
                  </a:tcPr>
                </a:tc>
                <a:tc>
                  <a:txBody>
                    <a:bodyPr/>
                    <a:lstStyle/>
                    <a:p>
                      <a:r>
                        <a:rPr lang="en-US" dirty="0" smtClean="0"/>
                        <a:t>– </a:t>
                      </a:r>
                      <a:r>
                        <a:rPr lang="en-US" baseline="30000" dirty="0" smtClean="0"/>
                        <a:t>24</a:t>
                      </a:r>
                      <a:r>
                        <a:rPr lang="en-US" dirty="0" smtClean="0"/>
                        <a:t>/</a:t>
                      </a:r>
                      <a:r>
                        <a:rPr lang="en-US" baseline="-25000" dirty="0" smtClean="0"/>
                        <a:t>60</a:t>
                      </a:r>
                      <a:endParaRPr lang="en-US" baseline="-25000" dirty="0"/>
                    </a:p>
                  </a:txBody>
                  <a:tcPr>
                    <a:lnB w="381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a:t>
                      </a:r>
                      <a:r>
                        <a:rPr lang="en-US" baseline="30000" dirty="0" smtClean="0"/>
                        <a:t>3</a:t>
                      </a:r>
                      <a:r>
                        <a:rPr lang="en-US" dirty="0" smtClean="0"/>
                        <a:t>/</a:t>
                      </a:r>
                      <a:r>
                        <a:rPr lang="en-US" baseline="-25000" dirty="0" smtClean="0"/>
                        <a:t>10</a:t>
                      </a:r>
                    </a:p>
                  </a:txBody>
                  <a:tcPr>
                    <a:lnR w="127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r>
                        <a:rPr lang="en-US" baseline="-25000" dirty="0" smtClean="0"/>
                        <a:t> </a:t>
                      </a:r>
                      <a:r>
                        <a:rPr lang="en-US" baseline="0" dirty="0" smtClean="0"/>
                        <a:t> 30</a:t>
                      </a:r>
                      <a:endParaRPr lang="en-US" baseline="-25000" dirty="0"/>
                    </a:p>
                  </a:txBody>
                  <a:tcPr>
                    <a:lnL w="127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r>
                        <a:rPr lang="en-US" dirty="0" smtClean="0"/>
                        <a:t>(2)</a:t>
                      </a:r>
                      <a:endParaRPr lang="en-US" dirty="0"/>
                    </a:p>
                  </a:txBody>
                  <a:tcPr>
                    <a:lnB w="38100" cap="flat" cmpd="sng" algn="ctr">
                      <a:solidFill>
                        <a:schemeClr val="tx1"/>
                      </a:solidFill>
                      <a:prstDash val="solid"/>
                      <a:round/>
                      <a:headEnd type="none" w="med" len="med"/>
                      <a:tailEnd type="none" w="med" len="med"/>
                    </a:lnB>
                  </a:tcPr>
                </a:tc>
              </a:tr>
            </a:tbl>
          </a:graphicData>
        </a:graphic>
      </p:graphicFrame>
      <p:sp>
        <p:nvSpPr>
          <p:cNvPr id="8" name="Right Brace 7"/>
          <p:cNvSpPr/>
          <p:nvPr/>
        </p:nvSpPr>
        <p:spPr>
          <a:xfrm>
            <a:off x="6705600" y="4191000"/>
            <a:ext cx="152400" cy="990600"/>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6858000" y="4572000"/>
            <a:ext cx="1002197" cy="523220"/>
          </a:xfrm>
          <a:prstGeom prst="rect">
            <a:avLst/>
          </a:prstGeom>
          <a:noFill/>
        </p:spPr>
        <p:txBody>
          <a:bodyPr wrap="none" rtlCol="0">
            <a:spAutoFit/>
          </a:bodyPr>
          <a:lstStyle/>
          <a:p>
            <a:r>
              <a:rPr lang="en-US" sz="1400" dirty="0" smtClean="0"/>
              <a:t>Fine primal</a:t>
            </a:r>
          </a:p>
          <a:p>
            <a:r>
              <a:rPr lang="en-US" sz="1400" dirty="0" smtClean="0"/>
              <a:t>tableau </a:t>
            </a:r>
            <a:endParaRPr lang="en-US" sz="1400" dirty="0"/>
          </a:p>
        </p:txBody>
      </p:sp>
      <p:cxnSp>
        <p:nvCxnSpPr>
          <p:cNvPr id="11" name="Straight Connector 10"/>
          <p:cNvCxnSpPr/>
          <p:nvPr/>
        </p:nvCxnSpPr>
        <p:spPr>
          <a:xfrm>
            <a:off x="3581400" y="1981200"/>
            <a:ext cx="1981200" cy="2667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4114800" y="1981200"/>
            <a:ext cx="1447800" cy="2667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105400" y="1981200"/>
            <a:ext cx="457200" cy="3124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791200" y="1981200"/>
            <a:ext cx="152400" cy="3124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4038600" y="2286000"/>
            <a:ext cx="2438400" cy="2362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H="1">
            <a:off x="4343400" y="2667000"/>
            <a:ext cx="2209800" cy="228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457200" y="1905000"/>
            <a:ext cx="8229600" cy="3276600"/>
          </a:xfrm>
        </p:spPr>
        <p:txBody>
          <a:bodyPr/>
          <a:lstStyle/>
          <a:p>
            <a:pPr marL="0" indent="0" algn="just">
              <a:buNone/>
            </a:pPr>
            <a:r>
              <a:rPr lang="en-US" dirty="0" smtClean="0"/>
              <a:t>If feasible solutions exist for both the primal and dual problems, then both problems have an optimal solution for which the objective function values are equal. A peripheral relation-ship is that if one problem has an unbounded solution, its dual has no feasible solution.</a:t>
            </a:r>
          </a:p>
        </p:txBody>
      </p:sp>
      <p:sp>
        <p:nvSpPr>
          <p:cNvPr id="6" name="Title 1"/>
          <p:cNvSpPr>
            <a:spLocks noGrp="1"/>
          </p:cNvSpPr>
          <p:nvPr>
            <p:ph type="title"/>
          </p:nvPr>
        </p:nvSpPr>
        <p:spPr>
          <a:xfrm>
            <a:off x="457200" y="457200"/>
            <a:ext cx="8229600" cy="960438"/>
          </a:xfrm>
        </p:spPr>
        <p:txBody>
          <a:bodyPr/>
          <a:lstStyle/>
          <a:p>
            <a:r>
              <a:rPr lang="en-US" u="sng" dirty="0" smtClean="0">
                <a:solidFill>
                  <a:schemeClr val="tx2"/>
                </a:solidFill>
              </a:rPr>
              <a:t>Primal-Dual Property 1</a:t>
            </a:r>
            <a:endParaRPr lang="en-US" u="sng" dirty="0">
              <a:solidFill>
                <a:schemeClr val="tx2"/>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1"/>
          </p:nvPr>
        </p:nvSpPr>
        <p:spPr>
          <a:xfrm>
            <a:off x="457200" y="1905000"/>
            <a:ext cx="8229600" cy="1752600"/>
          </a:xfrm>
        </p:spPr>
        <p:txBody>
          <a:bodyPr/>
          <a:lstStyle/>
          <a:p>
            <a:pPr marL="0" indent="0" algn="just">
              <a:buNone/>
            </a:pPr>
            <a:r>
              <a:rPr lang="en-US" dirty="0" smtClean="0"/>
              <a:t>The optimal values for decision variables in one problem are read from row (0) of the optimal tableau for the other problem.</a:t>
            </a:r>
          </a:p>
        </p:txBody>
      </p:sp>
      <p:sp>
        <p:nvSpPr>
          <p:cNvPr id="7" name="Title 1"/>
          <p:cNvSpPr>
            <a:spLocks noGrp="1"/>
          </p:cNvSpPr>
          <p:nvPr>
            <p:ph type="title"/>
          </p:nvPr>
        </p:nvSpPr>
        <p:spPr>
          <a:xfrm>
            <a:off x="457200" y="457200"/>
            <a:ext cx="8229600" cy="960438"/>
          </a:xfrm>
        </p:spPr>
        <p:txBody>
          <a:bodyPr/>
          <a:lstStyle/>
          <a:p>
            <a:r>
              <a:rPr lang="en-US" u="sng" dirty="0" smtClean="0">
                <a:solidFill>
                  <a:schemeClr val="tx2"/>
                </a:solidFill>
              </a:rPr>
              <a:t>Primal-Dual Property 2</a:t>
            </a:r>
            <a:endParaRPr lang="en-US" u="sng" dirty="0">
              <a:solidFill>
                <a:schemeClr val="tx2"/>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791200"/>
          </a:xfrm>
        </p:spPr>
        <p:txBody>
          <a:bodyPr/>
          <a:lstStyle/>
          <a:p>
            <a:pPr marL="0" indent="0" algn="just">
              <a:buNone/>
            </a:pPr>
            <a:r>
              <a:rPr lang="en-US" dirty="0" smtClean="0"/>
              <a:t>The optimal values y</a:t>
            </a:r>
            <a:r>
              <a:rPr lang="en-US" baseline="-25000" dirty="0" smtClean="0"/>
              <a:t>1</a:t>
            </a:r>
            <a:r>
              <a:rPr lang="en-US" dirty="0" smtClean="0"/>
              <a:t> = </a:t>
            </a:r>
            <a:r>
              <a:rPr lang="en-US" baseline="30000" dirty="0" smtClean="0"/>
              <a:t>3</a:t>
            </a:r>
            <a:r>
              <a:rPr lang="en-US" dirty="0" smtClean="0"/>
              <a:t>/</a:t>
            </a:r>
            <a:r>
              <a:rPr lang="en-US" baseline="-25000" dirty="0" smtClean="0"/>
              <a:t>5</a:t>
            </a:r>
            <a:r>
              <a:rPr lang="en-US" dirty="0" smtClean="0"/>
              <a:t> and y</a:t>
            </a:r>
            <a:r>
              <a:rPr lang="en-US" baseline="-25000" dirty="0" smtClean="0"/>
              <a:t>2</a:t>
            </a:r>
            <a:r>
              <a:rPr lang="en-US" dirty="0" smtClean="0"/>
              <a:t> = </a:t>
            </a:r>
            <a:r>
              <a:rPr lang="en-US" baseline="30000" dirty="0" smtClean="0"/>
              <a:t>4</a:t>
            </a:r>
            <a:r>
              <a:rPr lang="en-US" dirty="0" smtClean="0"/>
              <a:t>/</a:t>
            </a:r>
            <a:r>
              <a:rPr lang="en-US" baseline="-25000" dirty="0" smtClean="0"/>
              <a:t>5</a:t>
            </a:r>
            <a:r>
              <a:rPr lang="en-US" dirty="0" smtClean="0"/>
              <a:t> are read from above table as the row (0) coefficients for the slack variables </a:t>
            </a:r>
            <a:r>
              <a:rPr lang="en-US" i="1" dirty="0" smtClean="0"/>
              <a:t>S</a:t>
            </a:r>
            <a:r>
              <a:rPr lang="en-US" baseline="-25000" dirty="0" smtClean="0"/>
              <a:t>1</a:t>
            </a:r>
            <a:r>
              <a:rPr lang="en-US" dirty="0" smtClean="0"/>
              <a:t> and </a:t>
            </a:r>
            <a:r>
              <a:rPr lang="en-US" i="1" dirty="0" smtClean="0"/>
              <a:t>S</a:t>
            </a:r>
            <a:r>
              <a:rPr lang="en-US" baseline="-25000" dirty="0" smtClean="0"/>
              <a:t>2</a:t>
            </a:r>
            <a:r>
              <a:rPr lang="en-US" dirty="0" smtClean="0"/>
              <a:t>. The optimal values x</a:t>
            </a:r>
            <a:r>
              <a:rPr lang="en-US" baseline="-25000" dirty="0" smtClean="0"/>
              <a:t>1</a:t>
            </a:r>
            <a:r>
              <a:rPr lang="en-US" dirty="0" smtClean="0"/>
              <a:t> = 20 and x</a:t>
            </a:r>
            <a:r>
              <a:rPr lang="en-US" baseline="-25000" dirty="0" smtClean="0"/>
              <a:t>2</a:t>
            </a:r>
            <a:r>
              <a:rPr lang="en-US" dirty="0" smtClean="0"/>
              <a:t> = 30 are read from above table as the negatives of the row (0) coefficients for the surplus variables </a:t>
            </a:r>
            <a:r>
              <a:rPr lang="en-US" i="1" dirty="0" smtClean="0"/>
              <a:t>E</a:t>
            </a:r>
            <a:r>
              <a:rPr lang="en-US" baseline="-25000" dirty="0" smtClean="0"/>
              <a:t>1</a:t>
            </a:r>
            <a:r>
              <a:rPr lang="en-US" dirty="0" smtClean="0"/>
              <a:t> and </a:t>
            </a:r>
            <a:r>
              <a:rPr lang="en-US" i="1" dirty="0" smtClean="0"/>
              <a:t>E</a:t>
            </a:r>
            <a:r>
              <a:rPr lang="en-US" baseline="-25000" dirty="0" smtClean="0"/>
              <a:t>2</a:t>
            </a:r>
            <a:r>
              <a:rPr lang="en-US" dirty="0" smtClean="0"/>
              <a:t>. These values can be read, alternatively, under the respective artificial variables, as the portion (term) of the row (0) coefficient not involving </a:t>
            </a:r>
            <a:r>
              <a:rPr lang="en-US" i="1" dirty="0" smtClean="0"/>
              <a:t>M</a:t>
            </a:r>
            <a:r>
              <a:rPr lang="en-US" dirty="0" smtClean="0"/>
              <a:t>.</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solidFill>
                  <a:schemeClr val="tx2"/>
                </a:solidFill>
              </a:rPr>
              <a:t>Review</a:t>
            </a:r>
            <a:endParaRPr lang="en-US" u="sng" dirty="0">
              <a:solidFill>
                <a:schemeClr val="tx2"/>
              </a:solidFill>
            </a:endParaRPr>
          </a:p>
        </p:txBody>
      </p:sp>
      <p:sp>
        <p:nvSpPr>
          <p:cNvPr id="3" name="Content Placeholder 2"/>
          <p:cNvSpPr>
            <a:spLocks noGrp="1"/>
          </p:cNvSpPr>
          <p:nvPr>
            <p:ph idx="1"/>
          </p:nvPr>
        </p:nvSpPr>
        <p:spPr/>
        <p:txBody>
          <a:bodyPr>
            <a:normAutofit/>
          </a:bodyPr>
          <a:lstStyle/>
          <a:p>
            <a:r>
              <a:rPr lang="en-US" dirty="0" smtClean="0"/>
              <a:t>Covered Sec 11.5: The Dual Problem</a:t>
            </a:r>
          </a:p>
          <a:p>
            <a:r>
              <a:rPr lang="en-US" dirty="0" smtClean="0"/>
              <a:t>Formulation of the </a:t>
            </a:r>
            <a:r>
              <a:rPr lang="en-US" dirty="0" err="1" smtClean="0"/>
              <a:t>Probelm</a:t>
            </a:r>
            <a:endParaRPr lang="en-US" dirty="0" smtClean="0"/>
          </a:p>
          <a:p>
            <a:r>
              <a:rPr lang="en-US" dirty="0" smtClean="0"/>
              <a:t>Primal-Dual Solution</a:t>
            </a:r>
          </a:p>
          <a:p>
            <a:r>
              <a:rPr lang="en-US" dirty="0" smtClean="0"/>
              <a:t>Properties</a:t>
            </a:r>
          </a:p>
          <a:p>
            <a:r>
              <a:rPr lang="en-US" dirty="0" smtClean="0"/>
              <a:t>Finished Chapter 11</a:t>
            </a:r>
          </a:p>
          <a:p>
            <a:endParaRPr lang="en-US" dirty="0" smtClean="0"/>
          </a:p>
          <a:p>
            <a:r>
              <a:rPr lang="en-US" dirty="0" smtClean="0"/>
              <a:t>Next time, we will start Chapter 12.</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NA@YFEIMOOFUVWYY57I" val="41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763</TotalTime>
  <Words>812</Words>
  <Application>Microsoft Office PowerPoint</Application>
  <PresentationFormat>On-screen Show (4:3)</PresentationFormat>
  <Paragraphs>201</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Lecture 7</vt:lpstr>
      <vt:lpstr>Last Lecture’s Summary</vt:lpstr>
      <vt:lpstr>Today</vt:lpstr>
      <vt:lpstr>The Dual Problem</vt:lpstr>
      <vt:lpstr>Formulation of the Dual</vt:lpstr>
      <vt:lpstr>Slide 6</vt:lpstr>
      <vt:lpstr>Slide 7</vt:lpstr>
      <vt:lpstr>Slide 8</vt:lpstr>
      <vt:lpstr>Slide 9</vt:lpstr>
      <vt:lpstr>Slide 10</vt:lpstr>
      <vt:lpstr>Slide 11</vt:lpstr>
      <vt:lpstr>Slide 12</vt:lpstr>
      <vt:lpstr>Slide 13</vt:lpstr>
      <vt:lpstr>Slide 14</vt:lpstr>
      <vt:lpstr>Slide 15</vt:lpstr>
      <vt:lpstr>Slide 16</vt:lpstr>
      <vt:lpstr>Primal-Dual Solutions</vt:lpstr>
      <vt:lpstr>Slide 18</vt:lpstr>
      <vt:lpstr>Slide 19</vt:lpstr>
      <vt:lpstr>Slide 20</vt:lpstr>
      <vt:lpstr>Slide 21</vt:lpstr>
      <vt:lpstr>Primal-Dual Property 1</vt:lpstr>
      <vt:lpstr>Primal-Dual Property 2</vt:lpstr>
      <vt:lpstr>Slide 24</vt:lpstr>
      <vt:lpstr>Slide 25</vt:lpstr>
      <vt:lpstr>Slide 26</vt:lpstr>
      <vt:lpstr>Slide 27</vt:lpstr>
      <vt:lpstr>Review</vt:lpstr>
    </vt:vector>
  </TitlesOfParts>
  <Company>University at Buffalo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dc:title>
  <dc:creator>NA</dc:creator>
  <cp:lastModifiedBy>NTS</cp:lastModifiedBy>
  <cp:revision>187</cp:revision>
  <dcterms:created xsi:type="dcterms:W3CDTF">2012-08-14T18:22:23Z</dcterms:created>
  <dcterms:modified xsi:type="dcterms:W3CDTF">2012-08-25T08:50:45Z</dcterms:modified>
</cp:coreProperties>
</file>