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89" r:id="rId3"/>
    <p:sldId id="290" r:id="rId4"/>
    <p:sldId id="257" r:id="rId5"/>
    <p:sldId id="258" r:id="rId6"/>
    <p:sldId id="259" r:id="rId7"/>
    <p:sldId id="304" r:id="rId8"/>
    <p:sldId id="260" r:id="rId9"/>
    <p:sldId id="261" r:id="rId10"/>
    <p:sldId id="305" r:id="rId11"/>
    <p:sldId id="308" r:id="rId12"/>
    <p:sldId id="307" r:id="rId13"/>
    <p:sldId id="262" r:id="rId14"/>
    <p:sldId id="302" r:id="rId15"/>
    <p:sldId id="263" r:id="rId16"/>
    <p:sldId id="264" r:id="rId17"/>
    <p:sldId id="309" r:id="rId18"/>
    <p:sldId id="310" r:id="rId19"/>
    <p:sldId id="266" r:id="rId20"/>
    <p:sldId id="267" r:id="rId21"/>
    <p:sldId id="303" r:id="rId22"/>
    <p:sldId id="29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9" d="100"/>
          <a:sy n="69" d="100"/>
        </p:scale>
        <p:origin x="-133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6</a:t>
            </a:r>
            <a:endParaRPr lang="en-US" dirty="0"/>
          </a:p>
        </p:txBody>
      </p:sp>
      <p:sp>
        <p:nvSpPr>
          <p:cNvPr id="3" name="Subtitle 2"/>
          <p:cNvSpPr>
            <a:spLocks noGrp="1"/>
          </p:cNvSpPr>
          <p:nvPr>
            <p:ph type="subTitle" idx="1"/>
          </p:nvPr>
        </p:nvSpPr>
        <p:spPr/>
        <p:txBody>
          <a:bodyPr/>
          <a:lstStyle/>
          <a:p>
            <a:r>
              <a:rPr lang="en-US" dirty="0" smtClean="0">
                <a:solidFill>
                  <a:schemeClr val="tx2"/>
                </a:solidFill>
              </a:rPr>
              <a:t>Special Phenomena</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1"/>
            <a:ext cx="8229600" cy="2743200"/>
          </a:xfrm>
        </p:spPr>
        <p:txBody>
          <a:bodyPr>
            <a:normAutofit/>
          </a:bodyPr>
          <a:lstStyle/>
          <a:p>
            <a:pPr>
              <a:buNone/>
            </a:pPr>
            <a:r>
              <a:rPr lang="en-US" dirty="0" smtClean="0"/>
              <a:t>Covered remaining topics in Sec 11.2, namely; </a:t>
            </a:r>
          </a:p>
          <a:p>
            <a:r>
              <a:rPr lang="en-US" dirty="0" smtClean="0"/>
              <a:t>The Simplex Method for Maximization problem with mixed constraints, and</a:t>
            </a:r>
          </a:p>
          <a:p>
            <a:r>
              <a:rPr lang="en-US" dirty="0" smtClean="0"/>
              <a:t>Minimization problem.</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start Sec 11.3: The Special Phenomena</a:t>
            </a:r>
          </a:p>
          <a:p>
            <a:r>
              <a:rPr lang="en-US" dirty="0" smtClean="0"/>
              <a:t>Alternative Optimal Solutions,</a:t>
            </a:r>
          </a:p>
          <a:p>
            <a:r>
              <a:rPr lang="en-US" dirty="0" smtClean="0"/>
              <a:t>No Feasible Solution, and</a:t>
            </a:r>
          </a:p>
          <a:p>
            <a:r>
              <a:rPr lang="en-US" dirty="0" smtClean="0"/>
              <a:t>Unbounded Solutions</a:t>
            </a:r>
          </a:p>
          <a:p>
            <a:endParaRPr lang="en-US" dirty="0" smtClean="0"/>
          </a:p>
          <a:p>
            <a:r>
              <a:rPr lang="en-US" dirty="0" smtClean="0"/>
              <a:t>Examples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a:bodyPr>
          <a:lstStyle/>
          <a:p>
            <a:pPr marL="0" indent="0" algn="just"/>
            <a:r>
              <a:rPr lang="en-US" dirty="0" smtClean="0"/>
              <a:t> In Chapter 10, certain phenomena which can arise when solving LP problems were discussed. Specifically, the phenomena of alternative optimal solutions, no feasible solution, and unbounded solutions were presented. In this section we discuss the manner in which these phenomena occur when solving by the simplex method.</a:t>
            </a:r>
          </a:p>
          <a:p>
            <a:pPr marL="0" indent="0" algn="just"/>
            <a:endParaRPr lang="en-US" dirty="0"/>
          </a:p>
        </p:txBody>
      </p:sp>
      <p:sp>
        <p:nvSpPr>
          <p:cNvPr id="6" name="Title 5"/>
          <p:cNvSpPr>
            <a:spLocks noGrp="1"/>
          </p:cNvSpPr>
          <p:nvPr>
            <p:ph type="title"/>
          </p:nvPr>
        </p:nvSpPr>
        <p:spPr/>
        <p:txBody>
          <a:bodyPr>
            <a:normAutofit/>
          </a:bodyPr>
          <a:lstStyle/>
          <a:p>
            <a:r>
              <a:rPr lang="en-US" u="sng" dirty="0" smtClean="0">
                <a:solidFill>
                  <a:schemeClr val="tx2"/>
                </a:solidFill>
                <a:latin typeface="+mn-lt"/>
              </a:rPr>
              <a:t>Special Phenomena</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457200" y="1371600"/>
            <a:ext cx="8229600" cy="4876800"/>
          </a:xfrm>
        </p:spPr>
        <p:txBody>
          <a:bodyPr>
            <a:normAutofit fontScale="92500" lnSpcReduction="20000"/>
          </a:bodyPr>
          <a:lstStyle/>
          <a:p>
            <a:pPr marL="0" indent="0" algn="just">
              <a:buNone/>
            </a:pPr>
            <a:r>
              <a:rPr lang="en-US" dirty="0" smtClean="0"/>
              <a:t>Alternative optimal solutions, results when the objective function is parallel to a constraint which binds in the direction of optimization. In two-variable problems we are made aware of alternative optimal solutions with the corner-point method when a “tie” occurs for the optimal corner point.</a:t>
            </a:r>
          </a:p>
          <a:p>
            <a:pPr marL="0" indent="0" algn="just">
              <a:buNone/>
            </a:pPr>
            <a:r>
              <a:rPr lang="en-US" dirty="0" smtClean="0"/>
              <a:t>When using the simplex methods, alternative optimal solutions are indicated when</a:t>
            </a:r>
          </a:p>
          <a:p>
            <a:pPr marL="0" indent="0" algn="just">
              <a:buNone/>
            </a:pPr>
            <a:r>
              <a:rPr lang="en-US" dirty="0" smtClean="0"/>
              <a:t>1-   an optimal solution has been identified, and</a:t>
            </a:r>
          </a:p>
          <a:p>
            <a:pPr marL="568325" indent="-568325" algn="just">
              <a:buNone/>
            </a:pPr>
            <a:r>
              <a:rPr lang="en-US" dirty="0" smtClean="0"/>
              <a:t>2-  the row (0) coefficient for a non-basic variable equals zero.</a:t>
            </a:r>
          </a:p>
          <a:p>
            <a:pPr marL="0" indent="0" algn="just">
              <a:buNone/>
            </a:pPr>
            <a:endParaRPr lang="en-US" dirty="0"/>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Alternative Optimal Solutions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81000"/>
            <a:ext cx="8229600" cy="6096000"/>
          </a:xfrm>
        </p:spPr>
        <p:txBody>
          <a:bodyPr>
            <a:normAutofit lnSpcReduction="10000"/>
          </a:bodyPr>
          <a:lstStyle/>
          <a:p>
            <a:pPr marL="0" indent="0" algn="just">
              <a:buNone/>
            </a:pPr>
            <a:r>
              <a:rPr lang="en-GB" dirty="0" smtClean="0"/>
              <a:t>The first condition confirms that there is no better solution than the present solution. The presence of a 0 in row (0) for a non-basic variable indicates that the non-basic variable can become a basic variable (can become positive) and the current value of the objective function (known to be optimal) will not change.</a:t>
            </a:r>
          </a:p>
          <a:p>
            <a:pPr marL="0" indent="0" algn="just">
              <a:buNone/>
            </a:pPr>
            <a:r>
              <a:rPr lang="en-GB" dirty="0" smtClean="0"/>
              <a:t>Consider the LP problem:</a:t>
            </a:r>
          </a:p>
          <a:p>
            <a:pPr marL="0" indent="0" algn="just">
              <a:buNone/>
            </a:pPr>
            <a:r>
              <a:rPr lang="en-GB" dirty="0" smtClean="0"/>
              <a:t>Maximum		z = 6x</a:t>
            </a:r>
            <a:r>
              <a:rPr lang="en-GB" baseline="-25000" dirty="0" smtClean="0"/>
              <a:t>1</a:t>
            </a:r>
            <a:r>
              <a:rPr lang="en-GB" dirty="0" smtClean="0"/>
              <a:t> + 4x</a:t>
            </a:r>
            <a:r>
              <a:rPr lang="en-GB" baseline="-25000" dirty="0" smtClean="0"/>
              <a:t>2</a:t>
            </a:r>
          </a:p>
          <a:p>
            <a:pPr marL="0" indent="0" algn="just">
              <a:buNone/>
            </a:pPr>
            <a:r>
              <a:rPr lang="en-GB" dirty="0" smtClean="0"/>
              <a:t>subject to		        x</a:t>
            </a:r>
            <a:r>
              <a:rPr lang="en-GB" baseline="-25000" dirty="0" smtClean="0"/>
              <a:t>1</a:t>
            </a:r>
            <a:r>
              <a:rPr lang="en-GB" dirty="0" smtClean="0"/>
              <a:t>  +  x</a:t>
            </a:r>
            <a:r>
              <a:rPr lang="en-GB" baseline="-25000" dirty="0" smtClean="0"/>
              <a:t>2</a:t>
            </a:r>
            <a:r>
              <a:rPr lang="en-GB" dirty="0" smtClean="0"/>
              <a:t>  ≤  5</a:t>
            </a:r>
          </a:p>
          <a:p>
            <a:pPr marL="0" indent="0" algn="just">
              <a:buNone/>
            </a:pPr>
            <a:r>
              <a:rPr lang="en-GB" dirty="0" smtClean="0"/>
              <a:t>			      3x</a:t>
            </a:r>
            <a:r>
              <a:rPr lang="en-GB" baseline="-25000" dirty="0" smtClean="0"/>
              <a:t>1</a:t>
            </a:r>
            <a:r>
              <a:rPr lang="en-GB" dirty="0" smtClean="0"/>
              <a:t>  + 2x</a:t>
            </a:r>
            <a:r>
              <a:rPr lang="en-GB" baseline="-25000" dirty="0" smtClean="0"/>
              <a:t>2</a:t>
            </a:r>
            <a:r>
              <a:rPr lang="en-GB" dirty="0" smtClean="0"/>
              <a:t> ≤ 12</a:t>
            </a:r>
          </a:p>
          <a:p>
            <a:pPr marL="0" indent="0" algn="just">
              <a:buNone/>
            </a:pPr>
            <a:r>
              <a:rPr lang="en-GB" dirty="0" smtClean="0"/>
              <a:t>			              x</a:t>
            </a:r>
            <a:r>
              <a:rPr lang="en-GB" baseline="-25000" dirty="0" smtClean="0"/>
              <a:t>1</a:t>
            </a:r>
            <a:r>
              <a:rPr lang="en-GB" dirty="0" smtClean="0"/>
              <a:t>, x</a:t>
            </a:r>
            <a:r>
              <a:rPr lang="en-GB" baseline="-25000" dirty="0" smtClean="0"/>
              <a:t>2</a:t>
            </a:r>
            <a:r>
              <a:rPr lang="en-GB" dirty="0" smtClean="0"/>
              <a:t> ≥ 0</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609600" y="762000"/>
          <a:ext cx="7380896" cy="2026920"/>
        </p:xfrm>
        <a:graphic>
          <a:graphicData uri="http://schemas.openxmlformats.org/drawingml/2006/table">
            <a:tbl>
              <a:tblPr firstRow="1" bandRow="1">
                <a:tableStyleId>{2D5ABB26-0587-4C30-8999-92F81FD0307C}</a:tableStyleId>
              </a:tblPr>
              <a:tblGrid>
                <a:gridCol w="1066799"/>
                <a:gridCol w="381000"/>
                <a:gridCol w="937116"/>
                <a:gridCol w="739284"/>
                <a:gridCol w="599096"/>
                <a:gridCol w="609600"/>
                <a:gridCol w="970819"/>
                <a:gridCol w="2077182"/>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endParaRPr lang="en-US" b="0" dirty="0" smtClean="0"/>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–8</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aseline="0"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5/1 = 5</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12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12/3 = 4*</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Content Placeholder 3"/>
          <p:cNvSpPr txBox="1">
            <a:spLocks/>
          </p:cNvSpPr>
          <p:nvPr/>
        </p:nvSpPr>
        <p:spPr>
          <a:xfrm>
            <a:off x="533400" y="3124200"/>
            <a:ext cx="8229600" cy="3200400"/>
          </a:xfrm>
          <a:prstGeom prst="rect">
            <a:avLst/>
          </a:prstGeom>
        </p:spPr>
        <p:txBody>
          <a:bodyPr vert="horz" lIns="91440" tIns="45720" rIns="91440" bIns="45720" rtlCol="0">
            <a:normAutofit fontScale="92500" lnSpcReduction="10000"/>
          </a:bodyPr>
          <a:lstStyle/>
          <a:p>
            <a:pPr lvl="0" algn="just">
              <a:spcBef>
                <a:spcPct val="20000"/>
              </a:spcBef>
            </a:pPr>
            <a:r>
              <a:rPr lang="en-US" sz="3200" noProof="0" dirty="0" smtClean="0"/>
              <a:t>Above table presents the initial simplex with S</a:t>
            </a:r>
            <a:r>
              <a:rPr lang="en-US" sz="3200" baseline="-25000" noProof="0" dirty="0" smtClean="0"/>
              <a:t>1</a:t>
            </a:r>
            <a:r>
              <a:rPr lang="en-US" sz="3200" noProof="0" dirty="0" smtClean="0"/>
              <a:t> = 5 and S</a:t>
            </a:r>
            <a:r>
              <a:rPr lang="en-US" sz="3200" baseline="-25000" noProof="0" dirty="0" smtClean="0"/>
              <a:t>2</a:t>
            </a:r>
            <a:r>
              <a:rPr lang="en-US" sz="3200" noProof="0" dirty="0" smtClean="0"/>
              <a:t> = 12 being the basic variable; x</a:t>
            </a:r>
            <a:r>
              <a:rPr lang="en-US" sz="3200" baseline="-25000" noProof="0" dirty="0" smtClean="0"/>
              <a:t>1</a:t>
            </a:r>
            <a:r>
              <a:rPr lang="en-US" sz="3200" noProof="0" dirty="0" smtClean="0"/>
              <a:t> and x</a:t>
            </a:r>
            <a:r>
              <a:rPr lang="en-US" sz="3200" baseline="-25000" noProof="0" dirty="0" smtClean="0"/>
              <a:t>2</a:t>
            </a:r>
            <a:r>
              <a:rPr lang="en-US" sz="3200" noProof="0" dirty="0" smtClean="0"/>
              <a:t> are non-basic variables. By rule 1 we see that a better solution exists. Using rule 2, x</a:t>
            </a:r>
            <a:r>
              <a:rPr lang="en-US" sz="3200" baseline="-25000" noProof="0" dirty="0" smtClean="0"/>
              <a:t>1</a:t>
            </a:r>
            <a:r>
              <a:rPr lang="en-US" sz="3200" noProof="0" dirty="0" smtClean="0"/>
              <a:t> is selected as the new basic variable and the x1 column becomes the key column. The </a:t>
            </a:r>
            <a:r>
              <a:rPr lang="en-US" sz="3200" dirty="0" smtClean="0"/>
              <a:t>b</a:t>
            </a:r>
            <a:r>
              <a:rPr lang="en-US" sz="3200" baseline="-25000" dirty="0" smtClean="0"/>
              <a:t>i</a:t>
            </a:r>
            <a:r>
              <a:rPr lang="en-US" sz="3200" dirty="0" smtClean="0"/>
              <a:t>/</a:t>
            </a:r>
            <a:r>
              <a:rPr lang="en-US" sz="3200" dirty="0" err="1" smtClean="0"/>
              <a:t>a</a:t>
            </a:r>
            <a:r>
              <a:rPr lang="en-US" sz="3200" baseline="-25000" dirty="0" err="1" smtClean="0"/>
              <a:t>ik</a:t>
            </a:r>
            <a:r>
              <a:rPr lang="en-US" sz="3200" noProof="0" dirty="0" smtClean="0"/>
              <a:t> ratios are computed with S</a:t>
            </a:r>
            <a:r>
              <a:rPr lang="en-US" sz="3200" baseline="-25000" noProof="0" dirty="0" smtClean="0"/>
              <a:t>2</a:t>
            </a:r>
            <a:r>
              <a:rPr lang="en-US" sz="3200" noProof="0" dirty="0" smtClean="0"/>
              <a:t> identified as the departing variable.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533400"/>
            <a:ext cx="8229600" cy="5715000"/>
          </a:xfrm>
        </p:spPr>
        <p:txBody>
          <a:bodyPr>
            <a:normAutofit/>
          </a:bodyPr>
          <a:lstStyle/>
          <a:p>
            <a:pPr marL="0" indent="0" algn="just">
              <a:buNone/>
            </a:pPr>
            <a:r>
              <a:rPr lang="en-US" dirty="0" smtClean="0"/>
              <a:t>The elements in the x</a:t>
            </a:r>
            <a:r>
              <a:rPr lang="en-US" baseline="-25000" dirty="0" smtClean="0"/>
              <a:t>1</a:t>
            </a:r>
            <a:r>
              <a:rPr lang="en-US" dirty="0" smtClean="0"/>
              <a:t> column are transformed from         to       using row operations, with the resulting simplex tableau shown in the following table. In this new solution, x</a:t>
            </a:r>
            <a:r>
              <a:rPr lang="en-US" baseline="-25000" dirty="0" smtClean="0"/>
              <a:t>1</a:t>
            </a:r>
            <a:r>
              <a:rPr lang="en-US" dirty="0" smtClean="0"/>
              <a:t> has replaced S</a:t>
            </a:r>
            <a:r>
              <a:rPr lang="en-US" baseline="-25000" dirty="0" smtClean="0"/>
              <a:t>2</a:t>
            </a:r>
            <a:r>
              <a:rPr lang="en-US" dirty="0" smtClean="0"/>
              <a:t> in the basis; the basic variables are S</a:t>
            </a:r>
            <a:r>
              <a:rPr lang="en-US" baseline="-25000" dirty="0" smtClean="0"/>
              <a:t>1</a:t>
            </a:r>
            <a:r>
              <a:rPr lang="en-US" dirty="0" smtClean="0"/>
              <a:t> = 1 and x</a:t>
            </a:r>
            <a:r>
              <a:rPr lang="en-US" baseline="-25000" dirty="0" smtClean="0"/>
              <a:t>1</a:t>
            </a:r>
            <a:r>
              <a:rPr lang="en-US" dirty="0" smtClean="0"/>
              <a:t> = 4 with a resulting objective functions value of z = 24</a:t>
            </a:r>
            <a:r>
              <a:rPr lang="en-US" dirty="0" smtClean="0"/>
              <a:t>.</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Applying rule 1, we see that this is the optimal solution since all row (0) coefficients are greater than or equal to 0. However, for the non-basic variable x</a:t>
            </a:r>
            <a:r>
              <a:rPr lang="en-US" baseline="-25000" dirty="0" smtClean="0"/>
              <a:t>2</a:t>
            </a:r>
            <a:r>
              <a:rPr lang="en-US" dirty="0" smtClean="0"/>
              <a:t>, the row (0) coefficient equal 0. This suggests that x</a:t>
            </a:r>
            <a:r>
              <a:rPr lang="en-US" baseline="-25000" dirty="0" smtClean="0"/>
              <a:t>2</a:t>
            </a:r>
            <a:r>
              <a:rPr lang="en-US" dirty="0" smtClean="0"/>
              <a:t> can assume positive values (become a basic variable) and the current (optimal) value of z will not change.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533400"/>
            <a:ext cx="8229600" cy="3505200"/>
          </a:xfrm>
        </p:spPr>
        <p:txBody>
          <a:bodyPr>
            <a:normAutofit fontScale="92500"/>
          </a:bodyPr>
          <a:lstStyle/>
          <a:p>
            <a:pPr marL="0" indent="0" algn="just">
              <a:buNone/>
            </a:pPr>
            <a:r>
              <a:rPr lang="en-US" dirty="0" smtClean="0"/>
              <a:t>If in the above table we treat the x</a:t>
            </a:r>
            <a:r>
              <a:rPr lang="en-US" baseline="-25000" dirty="0" smtClean="0"/>
              <a:t>2</a:t>
            </a:r>
            <a:r>
              <a:rPr lang="en-US" dirty="0" smtClean="0"/>
              <a:t> column as a key column associated with the entry of the new basic variables x</a:t>
            </a:r>
            <a:r>
              <a:rPr lang="en-US" baseline="-25000" dirty="0" smtClean="0"/>
              <a:t>2</a:t>
            </a:r>
            <a:r>
              <a:rPr lang="en-US" dirty="0" smtClean="0"/>
              <a:t>, b</a:t>
            </a:r>
            <a:r>
              <a:rPr lang="en-US" baseline="-25000" dirty="0" smtClean="0"/>
              <a:t>i</a:t>
            </a:r>
            <a:r>
              <a:rPr lang="en-US" dirty="0" smtClean="0"/>
              <a:t>/</a:t>
            </a:r>
            <a:r>
              <a:rPr lang="en-US" dirty="0" err="1" smtClean="0"/>
              <a:t>a</a:t>
            </a:r>
            <a:r>
              <a:rPr lang="en-US" baseline="-25000" dirty="0" err="1" smtClean="0"/>
              <a:t>ik</a:t>
            </a:r>
            <a:r>
              <a:rPr lang="en-US" dirty="0" smtClean="0"/>
              <a:t> ratios are computed as usual and S</a:t>
            </a:r>
            <a:r>
              <a:rPr lang="en-US" baseline="-25000" dirty="0" smtClean="0"/>
              <a:t>1</a:t>
            </a:r>
            <a:r>
              <a:rPr lang="en-US" dirty="0" smtClean="0"/>
              <a:t> is identified as the departing variable. The following indicates the new solution. The optimality check (rule 1) indicates that the solution is optimal with x</a:t>
            </a:r>
            <a:r>
              <a:rPr lang="en-US" baseline="-25000" dirty="0" smtClean="0"/>
              <a:t>1 </a:t>
            </a:r>
            <a:r>
              <a:rPr lang="en-US" dirty="0" smtClean="0"/>
              <a:t>= 2, x</a:t>
            </a:r>
            <a:r>
              <a:rPr lang="en-US" baseline="-25000" dirty="0" smtClean="0"/>
              <a:t>2</a:t>
            </a:r>
            <a:r>
              <a:rPr lang="en-US" dirty="0" smtClean="0"/>
              <a:t> = 3, and z = 24.</a:t>
            </a:r>
          </a:p>
        </p:txBody>
      </p:sp>
      <p:graphicFrame>
        <p:nvGraphicFramePr>
          <p:cNvPr id="7" name="Content Placeholder 4"/>
          <p:cNvGraphicFramePr>
            <a:graphicFrameLocks/>
          </p:cNvGraphicFramePr>
          <p:nvPr/>
        </p:nvGraphicFramePr>
        <p:xfrm>
          <a:off x="914400" y="4114800"/>
          <a:ext cx="7380896" cy="2026920"/>
        </p:xfrm>
        <a:graphic>
          <a:graphicData uri="http://schemas.openxmlformats.org/drawingml/2006/table">
            <a:tbl>
              <a:tblPr firstRow="1" bandRow="1">
                <a:tableStyleId>{2D5ABB26-0587-4C30-8999-92F81FD0307C}</a:tableStyleId>
              </a:tblPr>
              <a:tblGrid>
                <a:gridCol w="1066799"/>
                <a:gridCol w="381000"/>
                <a:gridCol w="937116"/>
                <a:gridCol w="739284"/>
                <a:gridCol w="599096"/>
                <a:gridCol w="609600"/>
                <a:gridCol w="970819"/>
                <a:gridCol w="2077182"/>
              </a:tblGrid>
              <a:tr h="1524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endParaRPr lang="en-US" sz="1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endParaRPr lang="en-US" b="0" dirty="0" smtClean="0"/>
                    </a:p>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24</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baseline="0"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fontScale="92500" lnSpcReduction="20000"/>
          </a:bodyPr>
          <a:lstStyle/>
          <a:p>
            <a:pPr>
              <a:buNone/>
            </a:pPr>
            <a:r>
              <a:rPr lang="en-US" b="1" dirty="0" smtClean="0"/>
              <a:t>No Feasible Solution:</a:t>
            </a:r>
          </a:p>
          <a:p>
            <a:pPr marL="0" indent="0" algn="just">
              <a:buNone/>
            </a:pPr>
            <a:r>
              <a:rPr lang="en-US" dirty="0" smtClean="0"/>
              <a:t>A problem has no feasible solution if there are no values for the variables which satisfy all the constraints. </a:t>
            </a:r>
          </a:p>
          <a:p>
            <a:pPr marL="0" indent="0" algn="just">
              <a:buNone/>
            </a:pPr>
            <a:r>
              <a:rPr lang="en-US" b="1" dirty="0" smtClean="0"/>
              <a:t>The condition of no feasible solution is signaled in the simplex method when an artificial variable appears in an optimal basis at a positive level (value).</a:t>
            </a:r>
          </a:p>
          <a:p>
            <a:pPr marL="0" indent="0" algn="just">
              <a:buNone/>
            </a:pPr>
            <a:r>
              <a:rPr lang="en-US" dirty="0" smtClean="0"/>
              <a:t>Let’s solve the following LP problem, which, by inspection, has no feasible solution.</a:t>
            </a:r>
          </a:p>
          <a:p>
            <a:pPr marL="0" indent="0" algn="just">
              <a:buNone/>
            </a:pPr>
            <a:r>
              <a:rPr lang="en-US" dirty="0" smtClean="0"/>
              <a:t>Maximum		z = 10x</a:t>
            </a:r>
            <a:r>
              <a:rPr lang="en-US" baseline="-25000" dirty="0" smtClean="0"/>
              <a:t>1</a:t>
            </a:r>
            <a:r>
              <a:rPr lang="en-US" dirty="0" smtClean="0"/>
              <a:t> + 20x</a:t>
            </a:r>
            <a:r>
              <a:rPr lang="en-US" baseline="-25000" dirty="0" smtClean="0"/>
              <a:t>2</a:t>
            </a:r>
          </a:p>
          <a:p>
            <a:pPr marL="0" indent="0" algn="just">
              <a:buNone/>
            </a:pPr>
            <a:r>
              <a:rPr lang="en-US" dirty="0" smtClean="0"/>
              <a:t>subject to		   x + x</a:t>
            </a:r>
            <a:r>
              <a:rPr lang="en-US" baseline="-25000" dirty="0" smtClean="0"/>
              <a:t>2</a:t>
            </a:r>
            <a:r>
              <a:rPr lang="en-US" dirty="0" smtClean="0"/>
              <a:t> ≤  5</a:t>
            </a:r>
          </a:p>
          <a:p>
            <a:pPr marL="0" indent="0" algn="just">
              <a:buNone/>
            </a:pPr>
            <a:r>
              <a:rPr lang="en-US" dirty="0" smtClean="0"/>
              <a:t>			x</a:t>
            </a:r>
            <a:r>
              <a:rPr lang="en-US" baseline="-25000" dirty="0" smtClean="0"/>
              <a:t>1  </a:t>
            </a:r>
            <a:r>
              <a:rPr lang="en-US" dirty="0" smtClean="0"/>
              <a:t>+  x</a:t>
            </a:r>
            <a:r>
              <a:rPr lang="en-US" baseline="-25000" dirty="0" smtClean="0"/>
              <a:t>2</a:t>
            </a:r>
            <a:r>
              <a:rPr lang="en-US" dirty="0" smtClean="0"/>
              <a:t>  ≥ 20</a:t>
            </a:r>
          </a:p>
          <a:p>
            <a:pPr marL="0" indent="0" algn="just">
              <a:buNone/>
            </a:pPr>
            <a:r>
              <a:rPr lang="en-US" dirty="0" smtClean="0"/>
              <a:t>			  x</a:t>
            </a:r>
            <a:r>
              <a:rPr lang="en-US" baseline="-25000" dirty="0" smtClean="0"/>
              <a:t>1 </a:t>
            </a:r>
            <a:r>
              <a:rPr lang="en-US" dirty="0" smtClean="0"/>
              <a:t>,  x</a:t>
            </a:r>
            <a:r>
              <a:rPr lang="en-US" baseline="-25000" dirty="0" smtClean="0"/>
              <a:t>2   </a:t>
            </a:r>
            <a:r>
              <a:rPr lang="en-US" dirty="0" smtClean="0"/>
              <a:t>≥  0</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762000"/>
            <a:ext cx="8229600" cy="5181600"/>
          </a:xfrm>
        </p:spPr>
        <p:txBody>
          <a:bodyPr/>
          <a:lstStyle/>
          <a:p>
            <a:pPr marL="0" indent="0" algn="just">
              <a:buNone/>
            </a:pPr>
            <a:r>
              <a:rPr lang="en-US" dirty="0" smtClean="0"/>
              <a:t>The following tables present the simplex iterations in solving this problem. </a:t>
            </a:r>
            <a:endParaRPr lang="en-US" dirty="0"/>
          </a:p>
        </p:txBody>
      </p:sp>
      <p:graphicFrame>
        <p:nvGraphicFramePr>
          <p:cNvPr id="3" name="Content Placeholder 4"/>
          <p:cNvGraphicFramePr>
            <a:graphicFrameLocks/>
          </p:cNvGraphicFramePr>
          <p:nvPr/>
        </p:nvGraphicFramePr>
        <p:xfrm>
          <a:off x="609600" y="2971800"/>
          <a:ext cx="8026400" cy="2123440"/>
        </p:xfrm>
        <a:graphic>
          <a:graphicData uri="http://schemas.openxmlformats.org/drawingml/2006/table">
            <a:tbl>
              <a:tblPr firstRow="1" bandRow="1">
                <a:tableStyleId>{2D5ABB26-0587-4C30-8999-92F81FD0307C}</a:tableStyleId>
              </a:tblPr>
              <a:tblGrid>
                <a:gridCol w="1066799"/>
                <a:gridCol w="381000"/>
                <a:gridCol w="701040"/>
                <a:gridCol w="701040"/>
                <a:gridCol w="701040"/>
                <a:gridCol w="817880"/>
                <a:gridCol w="609600"/>
                <a:gridCol w="660400"/>
                <a:gridCol w="2387601"/>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Needs</a:t>
                      </a:r>
                      <a:r>
                        <a:rPr lang="en-US" b="0" baseline="0" dirty="0" smtClean="0"/>
                        <a:t> to be set equal to zero</a:t>
                      </a:r>
                      <a:endParaRPr lang="en-US" b="0" dirty="0" smtClean="0"/>
                    </a:p>
                    <a:p>
                      <a:r>
                        <a:rPr lang="en-US" b="1" dirty="0" smtClean="0"/>
                        <a:t>             Row</a:t>
                      </a:r>
                    </a:p>
                    <a:p>
                      <a:r>
                        <a:rPr lang="en-US" b="1" dirty="0" smtClean="0"/>
                        <a:t>b</a:t>
                      </a:r>
                      <a:r>
                        <a:rPr lang="en-US" b="1" baseline="-25000" dirty="0" smtClean="0"/>
                        <a:t>i</a:t>
                      </a:r>
                      <a:r>
                        <a:rPr lang="en-US" b="1" dirty="0" smtClean="0"/>
                        <a:t>          Number</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0</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R</a:t>
                      </a:r>
                      <a:r>
                        <a:rPr lang="en-US" b="1" baseline="-25000"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736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R</a:t>
                      </a:r>
                      <a:r>
                        <a:rPr lang="en-US" baseline="-25000" dirty="0" smtClean="0"/>
                        <a:t>1</a:t>
                      </a:r>
                      <a:endParaRPr lang="en-US" baseline="-25000"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R</a:t>
                      </a:r>
                      <a:r>
                        <a:rPr lang="en-US" baseline="-25000" dirty="0" smtClean="0"/>
                        <a:t>2</a:t>
                      </a:r>
                      <a:endParaRPr lang="en-US" baseline="-25000"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4"/>
          <p:cNvGraphicFramePr>
            <a:graphicFrameLocks noGrp="1"/>
          </p:cNvGraphicFramePr>
          <p:nvPr>
            <p:ph idx="1"/>
          </p:nvPr>
        </p:nvGraphicFramePr>
        <p:xfrm>
          <a:off x="533400" y="1981200"/>
          <a:ext cx="8026400" cy="2026920"/>
        </p:xfrm>
        <a:graphic>
          <a:graphicData uri="http://schemas.openxmlformats.org/drawingml/2006/table">
            <a:tbl>
              <a:tblPr firstRow="1" bandRow="1">
                <a:tableStyleId>{2D5ABB26-0587-4C30-8999-92F81FD0307C}</a:tableStyleId>
              </a:tblPr>
              <a:tblGrid>
                <a:gridCol w="1066799"/>
                <a:gridCol w="381000"/>
                <a:gridCol w="937116"/>
                <a:gridCol w="891685"/>
                <a:gridCol w="493103"/>
                <a:gridCol w="599096"/>
                <a:gridCol w="609600"/>
                <a:gridCol w="970819"/>
                <a:gridCol w="2077182"/>
              </a:tblGrid>
              <a:tr h="45720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dirty="0" smtClean="0"/>
                        <a:t>Key</a:t>
                      </a:r>
                      <a:r>
                        <a:rPr lang="en-US" baseline="0" dirty="0" smtClean="0"/>
                        <a:t>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gridSpan="2">
                  <a:txBody>
                    <a:bodyPr/>
                    <a:lstStyle/>
                    <a:p>
                      <a:r>
                        <a:rPr lang="en-US" b="0" dirty="0" smtClean="0"/>
                        <a:t>Transformed to zero</a:t>
                      </a:r>
                    </a:p>
                    <a:p>
                      <a:r>
                        <a:rPr lang="en-US" b="1" dirty="0" smtClean="0"/>
                        <a:t>               Row</a:t>
                      </a:r>
                    </a:p>
                    <a:p>
                      <a:r>
                        <a:rPr lang="en-US" b="1" dirty="0" smtClean="0"/>
                        <a:t>b</a:t>
                      </a:r>
                      <a:r>
                        <a:rPr lang="en-US" b="1" baseline="-25000" dirty="0" smtClean="0"/>
                        <a:t>i</a:t>
                      </a:r>
                      <a:r>
                        <a:rPr lang="en-US" b="1" dirty="0" smtClean="0"/>
                        <a:t>            Number     b</a:t>
                      </a:r>
                      <a:r>
                        <a:rPr lang="en-US" b="1" baseline="-25000" dirty="0" smtClean="0"/>
                        <a:t>i</a:t>
                      </a:r>
                      <a:r>
                        <a:rPr lang="en-US" b="1" dirty="0" smtClean="0"/>
                        <a:t>/</a:t>
                      </a:r>
                      <a:r>
                        <a:rPr lang="en-US" b="1" dirty="0" err="1" smtClean="0"/>
                        <a:t>a</a:t>
                      </a:r>
                      <a:r>
                        <a:rPr lang="en-US" b="1" baseline="-25000" dirty="0" err="1" smtClean="0"/>
                        <a:t>ik</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dirty="0"/>
                    </a:p>
                  </a:txBody>
                  <a:tcPr/>
                </a:tc>
              </a:tr>
              <a:tr h="457200">
                <a:tc vMerge="1">
                  <a:txBody>
                    <a:bodyPr/>
                    <a:lstStyle/>
                    <a:p>
                      <a:endParaRPr lang="en-US"/>
                    </a:p>
                  </a:txBody>
                  <a:tcPr/>
                </a:tc>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t>x</a:t>
                      </a:r>
                      <a:r>
                        <a:rPr lang="en-US" b="1" baseline="-25000" dirty="0" smtClean="0"/>
                        <a:t>1</a:t>
                      </a:r>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E</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A</a:t>
                      </a:r>
                      <a:r>
                        <a:rPr lang="en-US" b="1" baseline="-25000" dirty="0" smtClean="0"/>
                        <a:t>2</a:t>
                      </a:r>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vMerge="1">
                  <a:txBody>
                    <a:bodyPr/>
                    <a:lstStyle/>
                    <a:p>
                      <a:endParaRPr lang="en-US"/>
                    </a:p>
                  </a:txBody>
                  <a:tcPr/>
                </a:tc>
                <a:tc hMerge="1" vMerge="1">
                  <a:txBody>
                    <a:bodyPr/>
                    <a:lstStyle/>
                    <a:p>
                      <a:endParaRPr lang="en-US"/>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–20–M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–20M</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            5/1 = 5*</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            20/1 = 20</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buNone/>
            </a:pPr>
            <a:r>
              <a:rPr lang="en-US" dirty="0" smtClean="0"/>
              <a:t>In the following table, all row (0) coefficient are greater than or equal to 0, indicating an optimal solution. However, one of the basic variables is A</a:t>
            </a:r>
            <a:r>
              <a:rPr lang="en-US" baseline="-25000" dirty="0" smtClean="0"/>
              <a:t>2</a:t>
            </a:r>
            <a:r>
              <a:rPr lang="en-US" dirty="0" smtClean="0"/>
              <a:t> and it has a value of 15; that is, the optimal solution is x</a:t>
            </a:r>
            <a:r>
              <a:rPr lang="en-US" baseline="-25000" dirty="0" smtClean="0"/>
              <a:t>2</a:t>
            </a:r>
            <a:r>
              <a:rPr lang="en-US" dirty="0" smtClean="0"/>
              <a:t> = 5, A</a:t>
            </a:r>
            <a:r>
              <a:rPr lang="en-US" baseline="-25000" dirty="0" smtClean="0"/>
              <a:t>2</a:t>
            </a:r>
            <a:r>
              <a:rPr lang="en-US" dirty="0" smtClean="0"/>
              <a:t> = 15, and z = -15M + 100. Artificial variables have no meaning in an LP problem, and the assignment of A</a:t>
            </a:r>
            <a:r>
              <a:rPr lang="en-US" baseline="-25000" dirty="0" smtClean="0"/>
              <a:t>2</a:t>
            </a:r>
            <a:r>
              <a:rPr lang="en-US" dirty="0" smtClean="0"/>
              <a:t> = 15 signals no feasible solution to the problem.</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685800" y="914400"/>
          <a:ext cx="7848602" cy="1752600"/>
        </p:xfrm>
        <a:graphic>
          <a:graphicData uri="http://schemas.openxmlformats.org/drawingml/2006/table">
            <a:tbl>
              <a:tblPr firstRow="1" bandRow="1">
                <a:tableStyleId>{2D5ABB26-0587-4C30-8999-92F81FD0307C}</a:tableStyleId>
              </a:tblPr>
              <a:tblGrid>
                <a:gridCol w="1101823"/>
                <a:gridCol w="558459"/>
                <a:gridCol w="679206"/>
                <a:gridCol w="556112"/>
                <a:gridCol w="802300"/>
                <a:gridCol w="679206"/>
                <a:gridCol w="679206"/>
                <a:gridCol w="1344488"/>
                <a:gridCol w="1447802"/>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S</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a:r>
                        <a:rPr lang="en-US" b="1" dirty="0" smtClean="0"/>
                        <a:t>                         Row</a:t>
                      </a:r>
                    </a:p>
                    <a:p>
                      <a:pPr algn="l"/>
                      <a:r>
                        <a:rPr lang="en-US" b="1" dirty="0" smtClean="0"/>
                        <a:t>         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pPr algn="ctr"/>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 </a:t>
                      </a:r>
                      <a:r>
                        <a:rPr lang="en-US" b="1" baseline="0" dirty="0" smtClean="0"/>
                        <a:t> 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M</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baseline="30000" dirty="0" smtClean="0"/>
                        <a:t> </a:t>
                      </a:r>
                      <a:r>
                        <a:rPr lang="en-US" b="1" baseline="0" dirty="0" smtClean="0"/>
                        <a:t>  0</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–15M+100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baseline="30000" dirty="0" smtClean="0"/>
                        <a:t> </a:t>
                      </a:r>
                      <a:r>
                        <a:rPr lang="en-US" baseline="0" dirty="0" smtClean="0"/>
                        <a:t> 1</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baseline="0" dirty="0" smtClean="0"/>
                        <a:t>  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5</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A</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baseline="30000" dirty="0" smtClean="0"/>
                        <a:t> </a:t>
                      </a:r>
                      <a:r>
                        <a:rPr lang="en-US" baseline="0" dirty="0" smtClean="0"/>
                        <a:t>  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15</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800600"/>
          </a:xfrm>
        </p:spPr>
        <p:txBody>
          <a:bodyPr>
            <a:normAutofit lnSpcReduction="10000"/>
          </a:bodyPr>
          <a:lstStyle/>
          <a:p>
            <a:pPr marL="0" indent="0" algn="just">
              <a:buNone/>
            </a:pPr>
            <a:r>
              <a:rPr lang="en-US" dirty="0" smtClean="0"/>
              <a:t>Unbounded solutions exist when (1) there is an unbounded solution space and (2) improvement in the objective function occurs with movement in the direction of the unbounded portion of the solution space.</a:t>
            </a:r>
          </a:p>
          <a:p>
            <a:pPr marL="0" indent="0" algn="just">
              <a:buNone/>
            </a:pPr>
            <a:r>
              <a:rPr lang="en-US" dirty="0" smtClean="0"/>
              <a:t>If at any iteration of the simplex method the </a:t>
            </a:r>
            <a:r>
              <a:rPr lang="en-US" dirty="0" err="1" smtClean="0"/>
              <a:t>a</a:t>
            </a:r>
            <a:r>
              <a:rPr lang="en-US" baseline="-25000" dirty="0" err="1" smtClean="0"/>
              <a:t>ik</a:t>
            </a:r>
            <a:r>
              <a:rPr lang="en-US" baseline="-25000" dirty="0" smtClean="0"/>
              <a:t> </a:t>
            </a:r>
            <a:r>
              <a:rPr lang="en-US" dirty="0" smtClean="0"/>
              <a:t>values are all 0 or negative for the variable selected to become the new basic variable, there is an unbounded solution for the LP problem.</a:t>
            </a:r>
            <a:endParaRPr lang="en-US" dirty="0"/>
          </a:p>
        </p:txBody>
      </p:sp>
      <p:sp>
        <p:nvSpPr>
          <p:cNvPr id="4" name="Title 1"/>
          <p:cNvSpPr>
            <a:spLocks noGrp="1"/>
          </p:cNvSpPr>
          <p:nvPr>
            <p:ph type="title"/>
          </p:nvPr>
        </p:nvSpPr>
        <p:spPr>
          <a:xfrm>
            <a:off x="457200" y="274638"/>
            <a:ext cx="8229600" cy="1020762"/>
          </a:xfrm>
        </p:spPr>
        <p:txBody>
          <a:bodyPr>
            <a:normAutofit/>
          </a:bodyPr>
          <a:lstStyle/>
          <a:p>
            <a:r>
              <a:rPr lang="en-US" sz="3600" u="sng" dirty="0" smtClean="0">
                <a:solidFill>
                  <a:schemeClr val="tx2"/>
                </a:solidFill>
              </a:rPr>
              <a:t>Unbounded Solutions</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
          <p:cNvSpPr>
            <a:spLocks noGrp="1"/>
          </p:cNvSpPr>
          <p:nvPr>
            <p:ph idx="1"/>
          </p:nvPr>
        </p:nvSpPr>
        <p:spPr>
          <a:xfrm>
            <a:off x="457200" y="533400"/>
            <a:ext cx="8229600" cy="5943600"/>
          </a:xfrm>
        </p:spPr>
        <p:txBody>
          <a:bodyPr>
            <a:normAutofit fontScale="92500" lnSpcReduction="10000"/>
          </a:bodyPr>
          <a:lstStyle/>
          <a:p>
            <a:pPr marL="0" indent="0">
              <a:buNone/>
            </a:pPr>
            <a:r>
              <a:rPr lang="en-US" dirty="0" smtClean="0"/>
              <a:t>Consider the following problem:</a:t>
            </a:r>
          </a:p>
          <a:p>
            <a:pPr marL="0" indent="0">
              <a:buNone/>
            </a:pPr>
            <a:r>
              <a:rPr lang="en-US" dirty="0" smtClean="0"/>
              <a:t>Maximize 		z = –2x</a:t>
            </a:r>
            <a:r>
              <a:rPr lang="en-US" baseline="-25000" dirty="0" smtClean="0"/>
              <a:t>1</a:t>
            </a:r>
            <a:r>
              <a:rPr lang="en-US" dirty="0" smtClean="0"/>
              <a:t> + 3x</a:t>
            </a:r>
            <a:r>
              <a:rPr lang="en-US" baseline="-25000" dirty="0" smtClean="0"/>
              <a:t>2</a:t>
            </a:r>
          </a:p>
          <a:p>
            <a:pPr marL="0" indent="0">
              <a:buNone/>
            </a:pPr>
            <a:r>
              <a:rPr lang="en-US" dirty="0" smtClean="0"/>
              <a:t>subject to		    x</a:t>
            </a:r>
            <a:r>
              <a:rPr lang="en-US" baseline="-25000" dirty="0" smtClean="0"/>
              <a:t>1</a:t>
            </a:r>
            <a:r>
              <a:rPr lang="en-US" dirty="0" smtClean="0"/>
              <a:t>        ≤ 10</a:t>
            </a:r>
          </a:p>
          <a:p>
            <a:pPr marL="0" indent="0">
              <a:buNone/>
            </a:pPr>
            <a:r>
              <a:rPr lang="en-US" dirty="0" smtClean="0"/>
              <a:t>			2x</a:t>
            </a:r>
            <a:r>
              <a:rPr lang="en-US" baseline="-25000" dirty="0" smtClean="0"/>
              <a:t>1</a:t>
            </a:r>
            <a:r>
              <a:rPr lang="en-US" dirty="0" smtClean="0"/>
              <a:t> – x</a:t>
            </a:r>
            <a:r>
              <a:rPr lang="en-US" baseline="-25000" dirty="0" smtClean="0"/>
              <a:t>2</a:t>
            </a:r>
            <a:r>
              <a:rPr lang="en-US" dirty="0" smtClean="0"/>
              <a:t>  ≤ 30</a:t>
            </a:r>
          </a:p>
          <a:p>
            <a:pPr marL="0" indent="0">
              <a:buNone/>
            </a:pPr>
            <a:r>
              <a:rPr lang="en-US" dirty="0" smtClean="0"/>
              <a:t>			     x</a:t>
            </a:r>
            <a:r>
              <a:rPr lang="en-US" baseline="-25000" dirty="0" smtClean="0"/>
              <a:t>1</a:t>
            </a:r>
            <a:r>
              <a:rPr lang="en-US" dirty="0" smtClean="0"/>
              <a:t>, x</a:t>
            </a:r>
            <a:r>
              <a:rPr lang="en-US" baseline="-25000" dirty="0" smtClean="0"/>
              <a:t>2</a:t>
            </a:r>
            <a:r>
              <a:rPr lang="en-US" dirty="0" smtClean="0"/>
              <a:t>  ≥  0</a:t>
            </a:r>
          </a:p>
          <a:p>
            <a:pPr marL="0" indent="0" algn="just">
              <a:buNone/>
            </a:pPr>
            <a:r>
              <a:rPr lang="en-US" dirty="0" smtClean="0"/>
              <a:t>The following table presents the initial simplex tableau. Row (0) indicates that the non-basic variable x</a:t>
            </a:r>
            <a:r>
              <a:rPr lang="en-US" baseline="-25000" dirty="0" smtClean="0"/>
              <a:t>2</a:t>
            </a:r>
            <a:r>
              <a:rPr lang="en-US" dirty="0" smtClean="0"/>
              <a:t> will result in an improved value of z. However, the </a:t>
            </a:r>
            <a:r>
              <a:rPr lang="en-US" dirty="0" err="1" smtClean="0"/>
              <a:t>aik</a:t>
            </a:r>
            <a:r>
              <a:rPr lang="en-US" dirty="0" smtClean="0"/>
              <a:t> values are 0 and –1, these suggest that for each unit introduced of x</a:t>
            </a:r>
            <a:r>
              <a:rPr lang="en-US" baseline="-25000" dirty="0" smtClean="0"/>
              <a:t>2</a:t>
            </a:r>
            <a:r>
              <a:rPr lang="en-US" dirty="0" smtClean="0"/>
              <a:t>, S</a:t>
            </a:r>
            <a:r>
              <a:rPr lang="en-US" baseline="-25000" dirty="0" smtClean="0"/>
              <a:t>1</a:t>
            </a:r>
            <a:r>
              <a:rPr lang="en-US" dirty="0" smtClean="0"/>
              <a:t> will not change and S</a:t>
            </a:r>
            <a:r>
              <a:rPr lang="en-US" baseline="-25000" dirty="0" smtClean="0"/>
              <a:t>2</a:t>
            </a:r>
            <a:r>
              <a:rPr lang="en-US" dirty="0" smtClean="0"/>
              <a:t> will increase by 1 unit. Neither of these basic variables will be driven to zero. This signals an unbounded solution.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685800" y="609600"/>
          <a:ext cx="7772399" cy="1844040"/>
        </p:xfrm>
        <a:graphic>
          <a:graphicData uri="http://schemas.openxmlformats.org/drawingml/2006/table">
            <a:tbl>
              <a:tblPr firstRow="1" bandRow="1">
                <a:tableStyleId>{2D5ABB26-0587-4C30-8999-92F81FD0307C}</a:tableStyleId>
              </a:tblPr>
              <a:tblGrid>
                <a:gridCol w="1880957"/>
                <a:gridCol w="633643"/>
                <a:gridCol w="1028700"/>
                <a:gridCol w="1028700"/>
                <a:gridCol w="1028700"/>
                <a:gridCol w="1028700"/>
                <a:gridCol w="1142999"/>
              </a:tblGrid>
              <a:tr h="320040">
                <a:tc rowSpan="3">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a:r>
                        <a:rPr lang="en-US" dirty="0" smtClean="0"/>
                        <a:t>Key Column</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endParaRPr lang="en-US" b="1" dirty="0" smtClean="0"/>
                    </a:p>
                    <a:p>
                      <a:pPr algn="ctr"/>
                      <a:r>
                        <a:rPr lang="en-US" b="1" dirty="0" smtClean="0"/>
                        <a:t>b</a:t>
                      </a:r>
                      <a:r>
                        <a:rPr lang="en-US" b="1" baseline="-25000" dirty="0" smtClean="0"/>
                        <a:t>i</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vMerge="1">
                  <a:txBody>
                    <a:bodyPr/>
                    <a:lstStyle/>
                    <a:p>
                      <a:endParaRPr lang="en-US"/>
                    </a:p>
                  </a:txBody>
                  <a:tcPr/>
                </a:tc>
                <a:tc vMerge="1">
                  <a:txBody>
                    <a:bodyPr/>
                    <a:lstStyle/>
                    <a:p>
                      <a:endParaRPr lang="en-US"/>
                    </a:p>
                  </a:txBody>
                  <a:tcPr/>
                </a:tc>
                <a:tc>
                  <a:txBody>
                    <a:bodyPr/>
                    <a:lstStyle/>
                    <a:p>
                      <a:pPr algn="ctr"/>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X</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1</a:t>
                      </a:r>
                      <a:endParaRPr lang="en-US" b="1"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smtClean="0"/>
                        <a:t>S</a:t>
                      </a:r>
                      <a:r>
                        <a:rPr lang="en-US" b="1" baseline="-25000" dirty="0" smtClean="0"/>
                        <a:t>2</a:t>
                      </a:r>
                      <a:endParaRPr lang="en-US" b="1"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a:p>
                  </a:txBody>
                  <a:tcPr/>
                </a:tc>
              </a:tr>
              <a:tr h="370840">
                <a:tc vMerge="1">
                  <a:txBody>
                    <a:bodyPr/>
                    <a:lstStyle/>
                    <a:p>
                      <a:endParaRPr lang="en-US" dirty="0"/>
                    </a:p>
                  </a:txBody>
                  <a:tcPr/>
                </a:tc>
                <a:tc>
                  <a:txBody>
                    <a:bodyPr/>
                    <a:lstStyle/>
                    <a:p>
                      <a:pPr algn="ctr"/>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2</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–3</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smtClean="0"/>
                        <a:t>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S</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a:r>
                        <a:rPr lang="en-US" dirty="0" smtClean="0"/>
                        <a:t>0</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dirty="0" smtClean="0"/>
                        <a:t>10</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370840">
                <a:tc>
                  <a:txBody>
                    <a:bodyPr/>
                    <a:lstStyle/>
                    <a:p>
                      <a:r>
                        <a:rPr lang="en-US" dirty="0" smtClean="0"/>
                        <a:t>S</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0" dirty="0" smtClean="0"/>
                        <a:t>–1</a:t>
                      </a:r>
                      <a:endParaRPr lang="en-US" b="0" baseline="-25000" dirty="0" smtClean="0"/>
                    </a:p>
                  </a:txBody>
                  <a:tcPr>
                    <a:lnB w="38100" cap="flat" cmpd="sng" algn="ctr">
                      <a:solidFill>
                        <a:schemeClr val="tx1"/>
                      </a:solidFill>
                      <a:prstDash val="solid"/>
                      <a:round/>
                      <a:headEnd type="none" w="med" len="med"/>
                      <a:tailEnd type="none" w="med" len="med"/>
                    </a:lnB>
                  </a:tcPr>
                </a:tc>
                <a:tc>
                  <a:txBody>
                    <a:bodyPr/>
                    <a:lstStyle/>
                    <a:p>
                      <a:pPr algn="ctr"/>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1</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dirty="0" smtClean="0"/>
                        <a:t>30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dirty="0" smtClean="0"/>
              <a:t>We covered Sec 11.3: The Special Phenomena</a:t>
            </a:r>
          </a:p>
          <a:p>
            <a:r>
              <a:rPr lang="en-US" dirty="0" smtClean="0"/>
              <a:t>Alternative Optimal Solutions,</a:t>
            </a:r>
          </a:p>
          <a:p>
            <a:r>
              <a:rPr lang="en-US" dirty="0" smtClean="0"/>
              <a:t>No Feasible Solution, and</a:t>
            </a:r>
          </a:p>
          <a:p>
            <a:r>
              <a:rPr lang="en-US" dirty="0" smtClean="0"/>
              <a:t>Unbounded Solutions</a:t>
            </a:r>
          </a:p>
          <a:p>
            <a:r>
              <a:rPr lang="en-US" dirty="0" smtClean="0"/>
              <a:t>Their Examples</a:t>
            </a:r>
          </a:p>
          <a:p>
            <a:endParaRPr lang="en-US" dirty="0" smtClean="0"/>
          </a:p>
          <a:p>
            <a:r>
              <a:rPr lang="en-US" dirty="0" smtClean="0"/>
              <a:t>Next, The Dual Problem</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1119</Words>
  <Application>Microsoft Office PowerPoint</Application>
  <PresentationFormat>On-screen Show (4:3)</PresentationFormat>
  <Paragraphs>260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6</vt:lpstr>
      <vt:lpstr>Last Lecture’s Summary</vt:lpstr>
      <vt:lpstr>Today</vt:lpstr>
      <vt:lpstr>Special Phenomena</vt:lpstr>
      <vt:lpstr>Alternative Optimal Solutions</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Unbounded Solutions</vt:lpstr>
      <vt:lpstr>Slide 20</vt:lpstr>
      <vt:lpstr>Slide 21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111</cp:revision>
  <dcterms:created xsi:type="dcterms:W3CDTF">2012-08-14T18:22:23Z</dcterms:created>
  <dcterms:modified xsi:type="dcterms:W3CDTF">2012-08-25T07:13:51Z</dcterms:modified>
</cp:coreProperties>
</file>