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89" r:id="rId3"/>
    <p:sldId id="290" r:id="rId4"/>
    <p:sldId id="257" r:id="rId5"/>
    <p:sldId id="258" r:id="rId6"/>
    <p:sldId id="259" r:id="rId7"/>
    <p:sldId id="260" r:id="rId8"/>
    <p:sldId id="261" r:id="rId9"/>
    <p:sldId id="262" r:id="rId10"/>
    <p:sldId id="302" r:id="rId11"/>
    <p:sldId id="263" r:id="rId12"/>
    <p:sldId id="264" r:id="rId13"/>
    <p:sldId id="265" r:id="rId14"/>
    <p:sldId id="266" r:id="rId15"/>
    <p:sldId id="267" r:id="rId16"/>
    <p:sldId id="303" r:id="rId17"/>
    <p:sldId id="304" r:id="rId18"/>
    <p:sldId id="291" r:id="rId19"/>
    <p:sldId id="268" r:id="rId20"/>
    <p:sldId id="300" r:id="rId21"/>
    <p:sldId id="305" r:id="rId22"/>
    <p:sldId id="293" r:id="rId23"/>
    <p:sldId id="307" r:id="rId24"/>
    <p:sldId id="269" r:id="rId25"/>
    <p:sldId id="306" r:id="rId26"/>
    <p:sldId id="308" r:id="rId27"/>
    <p:sldId id="298"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69" d="100"/>
          <a:sy n="69" d="100"/>
        </p:scale>
        <p:origin x="-1332" y="7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147228B-A51A-4E57-85AA-BAB137AC2F89}" type="datetimeFigureOut">
              <a:rPr lang="en-US" smtClean="0"/>
              <a:pPr/>
              <a:t>8/23/2012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135D15D-C678-4025-BE92-FEDD32DED09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22732C4-A472-4395-AD2E-340ED2C7527B}" type="slidenum">
              <a:rPr lang="en-US" smtClean="0"/>
              <a:pPr/>
              <a:t>24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8/23/2012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8/23/2012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6B23650-DAC4-4EE2-9CC7-CE45B3EB0B3D}" type="datetimeFigureOut">
              <a:rPr lang="en-US" smtClean="0"/>
              <a:pPr/>
              <a:t>8/23/2012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6B23650-DAC4-4EE2-9CC7-CE45B3EB0B3D}" type="datetimeFigureOut">
              <a:rPr lang="en-US" smtClean="0"/>
              <a:pPr/>
              <a:t>8/23/2012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6B23650-DAC4-4EE2-9CC7-CE45B3EB0B3D}" type="datetimeFigureOut">
              <a:rPr lang="en-US" smtClean="0"/>
              <a:pPr/>
              <a:t>8/23/2012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6B23650-DAC4-4EE2-9CC7-CE45B3EB0B3D}" type="datetimeFigureOut">
              <a:rPr lang="en-US" smtClean="0"/>
              <a:pPr/>
              <a:t>8/23/2012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B23650-DAC4-4EE2-9CC7-CE45B3EB0B3D}" type="datetimeFigureOut">
              <a:rPr lang="en-US" smtClean="0"/>
              <a:pPr/>
              <a:t>8/23/2012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B23650-DAC4-4EE2-9CC7-CE45B3EB0B3D}" type="datetimeFigureOut">
              <a:rPr lang="en-US" smtClean="0"/>
              <a:pPr/>
              <a:t>8/23/2012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B23650-DAC4-4EE2-9CC7-CE45B3EB0B3D}" type="datetimeFigureOut">
              <a:rPr lang="en-US" smtClean="0"/>
              <a:pPr/>
              <a:t>8/23/2012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8/23/2012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8/23/2012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B23650-DAC4-4EE2-9CC7-CE45B3EB0B3D}" type="datetimeFigureOut">
              <a:rPr lang="en-US" smtClean="0"/>
              <a:pPr/>
              <a:t>8/23/2012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749293-DDCB-45A0-96D6-05B55ABF968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Lecture 5</a:t>
            </a:r>
            <a:endParaRPr lang="en-US" dirty="0"/>
          </a:p>
        </p:txBody>
      </p:sp>
      <p:sp>
        <p:nvSpPr>
          <p:cNvPr id="3" name="Subtitle 2"/>
          <p:cNvSpPr>
            <a:spLocks noGrp="1"/>
          </p:cNvSpPr>
          <p:nvPr>
            <p:ph type="subTitle" idx="1"/>
          </p:nvPr>
        </p:nvSpPr>
        <p:spPr/>
        <p:txBody>
          <a:bodyPr/>
          <a:lstStyle/>
          <a:p>
            <a:r>
              <a:rPr lang="en-US" dirty="0" smtClean="0">
                <a:solidFill>
                  <a:schemeClr val="tx2"/>
                </a:solidFill>
              </a:rPr>
              <a:t>The Simplex Method</a:t>
            </a:r>
          </a:p>
          <a:p>
            <a:r>
              <a:rPr lang="en-US" dirty="0" smtClean="0">
                <a:solidFill>
                  <a:schemeClr val="tx2"/>
                </a:solidFill>
              </a:rPr>
              <a:t>Cont’d…</a:t>
            </a:r>
            <a:endParaRPr lang="en-US" dirty="0">
              <a:solidFill>
                <a:schemeClr val="tx2"/>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solidFill>
                  <a:schemeClr val="tx2"/>
                </a:solidFill>
              </a:rPr>
              <a:t>Last Lecture’s Summary</a:t>
            </a:r>
            <a:endParaRPr lang="en-US" u="sng" dirty="0">
              <a:solidFill>
                <a:schemeClr val="tx2"/>
              </a:solidFill>
            </a:endParaRPr>
          </a:p>
        </p:txBody>
      </p:sp>
      <p:sp>
        <p:nvSpPr>
          <p:cNvPr id="3" name="Content Placeholder 2"/>
          <p:cNvSpPr>
            <a:spLocks noGrp="1"/>
          </p:cNvSpPr>
          <p:nvPr>
            <p:ph idx="1"/>
          </p:nvPr>
        </p:nvSpPr>
        <p:spPr/>
        <p:txBody>
          <a:bodyPr>
            <a:normAutofit/>
          </a:bodyPr>
          <a:lstStyle/>
          <a:p>
            <a:r>
              <a:rPr lang="en-US" dirty="0" smtClean="0"/>
              <a:t>Covered Sec. 11.2 partly:</a:t>
            </a:r>
          </a:p>
          <a:p>
            <a:pPr>
              <a:buNone/>
            </a:pPr>
            <a:r>
              <a:rPr lang="en-US" dirty="0" smtClean="0"/>
              <a:t>	Simplex Method for Maximization problem with all ≤ constraints;</a:t>
            </a:r>
          </a:p>
          <a:p>
            <a:r>
              <a:rPr lang="en-US" dirty="0" smtClean="0"/>
              <a:t>Rules to follow; and</a:t>
            </a:r>
          </a:p>
          <a:p>
            <a:r>
              <a:rPr lang="en-US" dirty="0" smtClean="0"/>
              <a:t>Examples</a:t>
            </a:r>
          </a:p>
          <a:p>
            <a:pPr>
              <a:buNone/>
            </a:pPr>
            <a:endParaRPr lang="en-US" dirty="0" smtClean="0"/>
          </a:p>
          <a:p>
            <a:pPr>
              <a:buNone/>
            </a:pPr>
            <a:endParaRPr 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solidFill>
                  <a:schemeClr val="tx2"/>
                </a:solidFill>
              </a:rPr>
              <a:t>Today</a:t>
            </a:r>
            <a:endParaRPr lang="en-US" u="sng" dirty="0">
              <a:solidFill>
                <a:schemeClr val="tx2"/>
              </a:solidFill>
            </a:endParaRPr>
          </a:p>
        </p:txBody>
      </p:sp>
      <p:sp>
        <p:nvSpPr>
          <p:cNvPr id="3" name="Content Placeholder 2"/>
          <p:cNvSpPr>
            <a:spLocks noGrp="1"/>
          </p:cNvSpPr>
          <p:nvPr>
            <p:ph idx="1"/>
          </p:nvPr>
        </p:nvSpPr>
        <p:spPr/>
        <p:txBody>
          <a:bodyPr/>
          <a:lstStyle/>
          <a:p>
            <a:r>
              <a:rPr lang="en-US" dirty="0" smtClean="0"/>
              <a:t>We will continue with Sec 11.2: The Simplex Method</a:t>
            </a:r>
          </a:p>
          <a:p>
            <a:r>
              <a:rPr lang="en-US" dirty="0" smtClean="0"/>
              <a:t>Maximization problem with mixed constraints</a:t>
            </a:r>
          </a:p>
          <a:p>
            <a:r>
              <a:rPr lang="en-US" dirty="0" smtClean="0"/>
              <a:t>Minimization problem</a:t>
            </a:r>
          </a:p>
          <a:p>
            <a:r>
              <a:rPr lang="en-US" dirty="0" smtClean="0"/>
              <a:t>Rules and Examples</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normAutofit fontScale="92500" lnSpcReduction="20000"/>
          </a:bodyPr>
          <a:lstStyle/>
          <a:p>
            <a:pPr marL="0" indent="0" algn="just"/>
            <a:r>
              <a:rPr lang="en-US" dirty="0" smtClean="0"/>
              <a:t> For a maximization problem having a mix of (≤, ≥, and =) constraints the simplex method itself does not change.</a:t>
            </a:r>
          </a:p>
          <a:p>
            <a:pPr marL="0" indent="0" algn="just"/>
            <a:r>
              <a:rPr lang="en-US" dirty="0" smtClean="0"/>
              <a:t> The only change is in transforming constraints to the standard equation form with appropriate supplemental variables.</a:t>
            </a:r>
          </a:p>
          <a:p>
            <a:pPr marL="0" indent="0" algn="just"/>
            <a:r>
              <a:rPr lang="en-US" dirty="0" smtClean="0"/>
              <a:t> Recall that for each (≥) constraint, a surplus variable is subtracted and an artificial variable is added to the left side of the constraint. For each (=) constraint, an artificial variable is added to the left side.</a:t>
            </a:r>
            <a:endParaRPr lang="en-US" dirty="0"/>
          </a:p>
        </p:txBody>
      </p:sp>
      <p:sp>
        <p:nvSpPr>
          <p:cNvPr id="6" name="Title 5"/>
          <p:cNvSpPr>
            <a:spLocks noGrp="1"/>
          </p:cNvSpPr>
          <p:nvPr>
            <p:ph type="title"/>
          </p:nvPr>
        </p:nvSpPr>
        <p:spPr/>
        <p:txBody>
          <a:bodyPr>
            <a:normAutofit fontScale="90000"/>
          </a:bodyPr>
          <a:lstStyle/>
          <a:p>
            <a:r>
              <a:rPr lang="en-US" u="sng" dirty="0" smtClean="0">
                <a:solidFill>
                  <a:schemeClr val="tx2"/>
                </a:solidFill>
                <a:latin typeface="+mn-lt"/>
              </a:rPr>
              <a:t>Maximization Problems with Mixed Constraints</a:t>
            </a:r>
            <a:endParaRPr lang="en-US" u="sng" dirty="0">
              <a:solidFill>
                <a:schemeClr val="tx2"/>
              </a:solidFill>
              <a:latin typeface="+mn-lt"/>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57200" y="533400"/>
            <a:ext cx="8229600" cy="5791200"/>
          </a:xfrm>
        </p:spPr>
        <p:txBody>
          <a:bodyPr>
            <a:normAutofit/>
          </a:bodyPr>
          <a:lstStyle/>
          <a:p>
            <a:pPr marL="234950" indent="-234950" algn="just"/>
            <a:r>
              <a:rPr lang="en-US" dirty="0" smtClean="0"/>
              <a:t>An additional column is added to the simplex tableau for each supplemental variable.</a:t>
            </a:r>
          </a:p>
          <a:p>
            <a:pPr marL="234950" indent="-234950" algn="just">
              <a:buNone/>
            </a:pPr>
            <a:endParaRPr lang="en-US" dirty="0" smtClean="0"/>
          </a:p>
          <a:p>
            <a:pPr marL="234950" indent="-234950" algn="just"/>
            <a:r>
              <a:rPr lang="en-US" dirty="0" smtClean="0"/>
              <a:t>Also, surplus and artificial variables must be assigned appropriate objective function coefficients (c, values).</a:t>
            </a:r>
          </a:p>
          <a:p>
            <a:pPr marL="234950" indent="-234950" algn="just">
              <a:buNone/>
            </a:pPr>
            <a:r>
              <a:rPr lang="en-US" dirty="0" smtClean="0"/>
              <a:t> </a:t>
            </a:r>
          </a:p>
          <a:p>
            <a:pPr marL="234950" indent="-234950" algn="just"/>
            <a:r>
              <a:rPr lang="en-US" dirty="0" smtClean="0"/>
              <a:t>Surplus variables usually re-assigned an objective function coefficient of 0.</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762000"/>
            <a:ext cx="8229600" cy="5562600"/>
          </a:xfrm>
        </p:spPr>
        <p:txBody>
          <a:bodyPr>
            <a:normAutofit/>
          </a:bodyPr>
          <a:lstStyle/>
          <a:p>
            <a:pPr marL="234950" indent="-234950" algn="just"/>
            <a:r>
              <a:rPr lang="en-US" dirty="0" smtClean="0"/>
              <a:t>Artificial variables are assigned objective function coefficient of –M, where |M| is a very large number. This is to make the artificial variables unattractive in the problem.</a:t>
            </a:r>
          </a:p>
          <a:p>
            <a:pPr marL="234950" indent="-234950" algn="just">
              <a:buNone/>
            </a:pPr>
            <a:endParaRPr lang="en-GB" dirty="0" smtClean="0"/>
          </a:p>
          <a:p>
            <a:pPr marL="234950" indent="-234950" algn="just"/>
            <a:r>
              <a:rPr lang="en-GB" dirty="0" smtClean="0"/>
              <a:t>In any linear programming problem, </a:t>
            </a:r>
            <a:r>
              <a:rPr lang="en-GB" b="1" dirty="0" smtClean="0"/>
              <a:t>the initial set of basic variables</a:t>
            </a:r>
            <a:r>
              <a:rPr lang="en-GB" dirty="0" smtClean="0"/>
              <a:t> will consist of all the slack variables and all the artificial variables which appear in the problem.</a:t>
            </a:r>
          </a:p>
          <a:p>
            <a:pPr marL="234950" indent="-234950" algn="just"/>
            <a:endParaRPr lang="en-GB"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552" y="533400"/>
            <a:ext cx="8229600" cy="5791200"/>
          </a:xfrm>
        </p:spPr>
        <p:txBody>
          <a:bodyPr>
            <a:normAutofit/>
          </a:bodyPr>
          <a:lstStyle/>
          <a:p>
            <a:pPr marL="0" indent="0" algn="just">
              <a:buNone/>
            </a:pPr>
            <a:r>
              <a:rPr lang="en-GB" dirty="0" smtClean="0"/>
              <a:t>Let’s solve the following maximization problem which has a mix of a (≤) constraint and a (≥) constraint.</a:t>
            </a:r>
          </a:p>
          <a:p>
            <a:pPr marL="0" indent="0" algn="just">
              <a:buNone/>
            </a:pPr>
            <a:endParaRPr lang="en-GB" dirty="0" smtClean="0"/>
          </a:p>
          <a:p>
            <a:pPr marL="0" indent="0" algn="just">
              <a:buNone/>
            </a:pPr>
            <a:r>
              <a:rPr lang="en-GB" dirty="0" smtClean="0"/>
              <a:t>Maximize		z   =   8x</a:t>
            </a:r>
            <a:r>
              <a:rPr lang="en-GB" baseline="-25000" dirty="0" smtClean="0"/>
              <a:t>1</a:t>
            </a:r>
            <a:r>
              <a:rPr lang="en-GB" dirty="0" smtClean="0"/>
              <a:t> + 6x</a:t>
            </a:r>
            <a:r>
              <a:rPr lang="en-GB" baseline="-25000" dirty="0" smtClean="0"/>
              <a:t>2</a:t>
            </a:r>
          </a:p>
          <a:p>
            <a:pPr marL="0" indent="0" algn="just">
              <a:buNone/>
            </a:pPr>
            <a:r>
              <a:rPr lang="en-GB" dirty="0" smtClean="0"/>
              <a:t>subject to			2x</a:t>
            </a:r>
            <a:r>
              <a:rPr lang="en-GB" baseline="-25000" dirty="0" smtClean="0"/>
              <a:t>1</a:t>
            </a:r>
            <a:r>
              <a:rPr lang="en-GB" dirty="0" smtClean="0"/>
              <a:t>  +  x</a:t>
            </a:r>
            <a:r>
              <a:rPr lang="en-GB" baseline="-25000" dirty="0" smtClean="0"/>
              <a:t>2</a:t>
            </a:r>
            <a:r>
              <a:rPr lang="en-GB" dirty="0" smtClean="0"/>
              <a:t> ≥  10</a:t>
            </a:r>
          </a:p>
          <a:p>
            <a:pPr marL="0" indent="0" algn="just">
              <a:buNone/>
            </a:pPr>
            <a:r>
              <a:rPr lang="en-GB" dirty="0" smtClean="0"/>
              <a:t>				3x</a:t>
            </a:r>
            <a:r>
              <a:rPr lang="en-GB" baseline="-25000" dirty="0" smtClean="0"/>
              <a:t>1</a:t>
            </a:r>
            <a:r>
              <a:rPr lang="en-GB" dirty="0" smtClean="0"/>
              <a:t> + 8x</a:t>
            </a:r>
            <a:r>
              <a:rPr lang="en-GB" baseline="-25000" dirty="0" smtClean="0"/>
              <a:t>2</a:t>
            </a:r>
            <a:r>
              <a:rPr lang="en-GB" dirty="0" smtClean="0"/>
              <a:t> ≤ 96</a:t>
            </a:r>
          </a:p>
          <a:p>
            <a:pPr marL="0" indent="0" algn="just">
              <a:buNone/>
            </a:pPr>
            <a:r>
              <a:rPr lang="en-GB" dirty="0" smtClean="0"/>
              <a:t>				x</a:t>
            </a:r>
            <a:r>
              <a:rPr lang="en-GB" baseline="-25000" dirty="0" smtClean="0"/>
              <a:t>1</a:t>
            </a:r>
            <a:r>
              <a:rPr lang="en-GB" dirty="0" smtClean="0"/>
              <a:t>, x</a:t>
            </a:r>
            <a:r>
              <a:rPr lang="en-GB" baseline="-25000" dirty="0" smtClean="0"/>
              <a:t>2</a:t>
            </a:r>
            <a:r>
              <a:rPr lang="en-GB" dirty="0" smtClean="0"/>
              <a:t> ≥ 0</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67544" y="692696"/>
            <a:ext cx="8229600" cy="5184576"/>
          </a:xfrm>
        </p:spPr>
        <p:txBody>
          <a:bodyPr>
            <a:normAutofit/>
          </a:bodyPr>
          <a:lstStyle/>
          <a:p>
            <a:pPr marL="0" indent="0">
              <a:buNone/>
            </a:pPr>
            <a:r>
              <a:rPr lang="en-GB" dirty="0" smtClean="0"/>
              <a:t>Rewriting the problem with constraints expressed as equations,</a:t>
            </a:r>
            <a:endParaRPr lang="en-US" dirty="0" smtClean="0"/>
          </a:p>
          <a:p>
            <a:pPr marL="0" indent="0" algn="just">
              <a:buNone/>
            </a:pPr>
            <a:endParaRPr lang="en-US" dirty="0" smtClean="0"/>
          </a:p>
          <a:p>
            <a:pPr marL="0" indent="0" algn="just">
              <a:buNone/>
            </a:pPr>
            <a:r>
              <a:rPr lang="en-US" dirty="0" smtClean="0"/>
              <a:t>Maximize		z = 8x</a:t>
            </a:r>
            <a:r>
              <a:rPr lang="en-US" baseline="-25000" dirty="0" smtClean="0"/>
              <a:t>1</a:t>
            </a:r>
            <a:r>
              <a:rPr lang="en-US" dirty="0" smtClean="0"/>
              <a:t> + 6x</a:t>
            </a:r>
            <a:r>
              <a:rPr lang="en-US" baseline="-25000" dirty="0" smtClean="0"/>
              <a:t>2</a:t>
            </a:r>
            <a:r>
              <a:rPr lang="en-US" dirty="0" smtClean="0"/>
              <a:t> + 0E</a:t>
            </a:r>
            <a:r>
              <a:rPr lang="en-US" baseline="-25000" dirty="0" smtClean="0"/>
              <a:t>1</a:t>
            </a:r>
            <a:r>
              <a:rPr lang="en-US" dirty="0" smtClean="0"/>
              <a:t> – MA</a:t>
            </a:r>
            <a:r>
              <a:rPr lang="en-US" baseline="-25000" dirty="0" smtClean="0"/>
              <a:t>1</a:t>
            </a:r>
            <a:r>
              <a:rPr lang="en-US" dirty="0" smtClean="0"/>
              <a:t> + 0S</a:t>
            </a:r>
            <a:r>
              <a:rPr lang="en-US" baseline="-25000" dirty="0" smtClean="0"/>
              <a:t>2</a:t>
            </a:r>
          </a:p>
          <a:p>
            <a:pPr marL="0" indent="0" algn="just">
              <a:buNone/>
            </a:pPr>
            <a:r>
              <a:rPr lang="en-US" dirty="0" smtClean="0"/>
              <a:t>subject to		      2x</a:t>
            </a:r>
            <a:r>
              <a:rPr lang="en-US" baseline="-25000" dirty="0" smtClean="0"/>
              <a:t>1</a:t>
            </a:r>
            <a:r>
              <a:rPr lang="en-US" dirty="0" smtClean="0"/>
              <a:t> +   x</a:t>
            </a:r>
            <a:r>
              <a:rPr lang="en-US" baseline="-25000" dirty="0" smtClean="0"/>
              <a:t>2</a:t>
            </a:r>
            <a:r>
              <a:rPr lang="en-US" dirty="0" smtClean="0"/>
              <a:t> – E</a:t>
            </a:r>
            <a:r>
              <a:rPr lang="en-US" baseline="-25000" dirty="0" smtClean="0"/>
              <a:t>1</a:t>
            </a:r>
            <a:r>
              <a:rPr lang="en-US" dirty="0" smtClean="0"/>
              <a:t> + A</a:t>
            </a:r>
            <a:r>
              <a:rPr lang="en-US" baseline="-25000" dirty="0" smtClean="0"/>
              <a:t>1</a:t>
            </a:r>
            <a:r>
              <a:rPr lang="en-US" dirty="0" smtClean="0"/>
              <a:t>        = 10</a:t>
            </a:r>
          </a:p>
          <a:p>
            <a:pPr marL="0" indent="0" algn="just">
              <a:buNone/>
            </a:pPr>
            <a:r>
              <a:rPr lang="en-US" dirty="0" smtClean="0"/>
              <a:t>			      3x</a:t>
            </a:r>
            <a:r>
              <a:rPr lang="en-US" baseline="-25000" dirty="0" smtClean="0"/>
              <a:t>1</a:t>
            </a:r>
            <a:r>
              <a:rPr lang="en-US" dirty="0" smtClean="0"/>
              <a:t> + 8x</a:t>
            </a:r>
            <a:r>
              <a:rPr lang="en-US" baseline="-25000" dirty="0" smtClean="0"/>
              <a:t>2</a:t>
            </a:r>
            <a:r>
              <a:rPr lang="en-US" dirty="0" smtClean="0"/>
              <a:t>                 +S</a:t>
            </a:r>
            <a:r>
              <a:rPr lang="en-US" baseline="-25000" dirty="0" smtClean="0"/>
              <a:t>2</a:t>
            </a:r>
            <a:r>
              <a:rPr lang="en-US" dirty="0" smtClean="0"/>
              <a:t> = 96</a:t>
            </a:r>
          </a:p>
          <a:p>
            <a:pPr marL="0" indent="0" algn="just">
              <a:buNone/>
            </a:pPr>
            <a:r>
              <a:rPr lang="en-US" dirty="0" smtClean="0"/>
              <a:t>				      x</a:t>
            </a:r>
            <a:r>
              <a:rPr lang="en-US" baseline="-25000" dirty="0" smtClean="0"/>
              <a:t>1</a:t>
            </a:r>
            <a:r>
              <a:rPr lang="en-US" dirty="0" smtClean="0"/>
              <a:t> , x</a:t>
            </a:r>
            <a:r>
              <a:rPr lang="en-US" baseline="-25000" dirty="0" smtClean="0"/>
              <a:t>2</a:t>
            </a:r>
            <a:r>
              <a:rPr lang="en-US" dirty="0" smtClean="0"/>
              <a:t> E</a:t>
            </a:r>
            <a:r>
              <a:rPr lang="en-US" baseline="-25000" dirty="0" smtClean="0"/>
              <a:t>1</a:t>
            </a:r>
            <a:r>
              <a:rPr lang="en-US" dirty="0" smtClean="0"/>
              <a:t>, A</a:t>
            </a:r>
            <a:r>
              <a:rPr lang="en-US" baseline="-25000" dirty="0" smtClean="0"/>
              <a:t>1</a:t>
            </a:r>
            <a:r>
              <a:rPr lang="en-US" dirty="0" smtClean="0"/>
              <a:t>, S</a:t>
            </a:r>
            <a:r>
              <a:rPr lang="en-US" baseline="-25000" dirty="0" smtClean="0"/>
              <a:t>2</a:t>
            </a:r>
            <a:r>
              <a:rPr lang="en-US" dirty="0" smtClean="0"/>
              <a:t>   ≥  0</a:t>
            </a:r>
          </a:p>
          <a:p>
            <a:pPr marL="0" indent="0" algn="just">
              <a:buNone/>
            </a:pPr>
            <a:endParaRPr lang="en-US"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67544" y="2708920"/>
            <a:ext cx="7992888" cy="369332"/>
          </a:xfrm>
          <a:prstGeom prst="rect">
            <a:avLst/>
          </a:prstGeom>
        </p:spPr>
        <p:txBody>
          <a:bodyPr wrap="square">
            <a:spAutoFit/>
          </a:bodyPr>
          <a:lstStyle/>
          <a:p>
            <a:endParaRPr lang="en-US" dirty="0" smtClean="0"/>
          </a:p>
        </p:txBody>
      </p:sp>
      <p:sp>
        <p:nvSpPr>
          <p:cNvPr id="4" name="Content Placeholder 3"/>
          <p:cNvSpPr>
            <a:spLocks noGrp="1"/>
          </p:cNvSpPr>
          <p:nvPr>
            <p:ph idx="1"/>
          </p:nvPr>
        </p:nvSpPr>
        <p:spPr>
          <a:xfrm>
            <a:off x="457200" y="620688"/>
            <a:ext cx="8229600" cy="1055712"/>
          </a:xfrm>
        </p:spPr>
        <p:txBody>
          <a:bodyPr>
            <a:normAutofit lnSpcReduction="10000"/>
          </a:bodyPr>
          <a:lstStyle/>
          <a:p>
            <a:pPr marL="0" indent="0" algn="just">
              <a:buNone/>
            </a:pPr>
            <a:r>
              <a:rPr lang="en-US" dirty="0" smtClean="0"/>
              <a:t>The initial tableau for this problem appears as in the following table:</a:t>
            </a:r>
          </a:p>
        </p:txBody>
      </p:sp>
      <p:graphicFrame>
        <p:nvGraphicFramePr>
          <p:cNvPr id="5" name="Content Placeholder 4"/>
          <p:cNvGraphicFramePr>
            <a:graphicFrameLocks/>
          </p:cNvGraphicFramePr>
          <p:nvPr/>
        </p:nvGraphicFramePr>
        <p:xfrm>
          <a:off x="685800" y="2209800"/>
          <a:ext cx="7848602" cy="2026920"/>
        </p:xfrm>
        <a:graphic>
          <a:graphicData uri="http://schemas.openxmlformats.org/drawingml/2006/table">
            <a:tbl>
              <a:tblPr firstRow="1" bandRow="1">
                <a:tableStyleId>{2D5ABB26-0587-4C30-8999-92F81FD0307C}</a:tableStyleId>
              </a:tblPr>
              <a:tblGrid>
                <a:gridCol w="1101823"/>
                <a:gridCol w="558459"/>
                <a:gridCol w="679206"/>
                <a:gridCol w="679206"/>
                <a:gridCol w="679206"/>
                <a:gridCol w="679206"/>
                <a:gridCol w="679206"/>
                <a:gridCol w="754673"/>
                <a:gridCol w="2037617"/>
              </a:tblGrid>
              <a:tr h="370840">
                <a:tc rowSpan="2">
                  <a:txBody>
                    <a:bodyPr/>
                    <a:lstStyle/>
                    <a:p>
                      <a:r>
                        <a:rPr lang="en-US" b="1" dirty="0" smtClean="0"/>
                        <a:t>Basic Variables</a:t>
                      </a:r>
                      <a:endParaRPr lang="en-US" b="1" dirty="0"/>
                    </a:p>
                  </a:txBody>
                  <a:tcPr anchor="b">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z</a:t>
                      </a:r>
                      <a:endParaRPr lang="en-US" b="1"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x</a:t>
                      </a:r>
                      <a:r>
                        <a:rPr lang="en-US" b="1" baseline="-25000" dirty="0" smtClean="0"/>
                        <a:t>1</a:t>
                      </a:r>
                      <a:endParaRPr lang="en-US" b="1" baseline="-25000" dirty="0"/>
                    </a:p>
                  </a:txBody>
                  <a:tcPr anchor="b">
                    <a:lnL w="127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x</a:t>
                      </a:r>
                      <a:r>
                        <a:rPr lang="en-US" b="1" baseline="-25000" dirty="0" smtClean="0"/>
                        <a:t>2</a:t>
                      </a:r>
                      <a:endParaRPr lang="en-US" b="1" baseline="-25000" dirty="0"/>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E</a:t>
                      </a:r>
                      <a:r>
                        <a:rPr lang="en-US" b="1" baseline="-25000" dirty="0" smtClean="0"/>
                        <a:t>1</a:t>
                      </a:r>
                      <a:endParaRPr lang="en-US" b="1" baseline="-25000" dirty="0"/>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A</a:t>
                      </a:r>
                      <a:r>
                        <a:rPr lang="en-US" b="1" baseline="-25000" dirty="0" smtClean="0"/>
                        <a:t>1</a:t>
                      </a:r>
                      <a:endParaRPr lang="en-US" b="1" baseline="-25000" dirty="0"/>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S</a:t>
                      </a:r>
                      <a:r>
                        <a:rPr lang="en-US" b="1" baseline="-25000" dirty="0" smtClean="0"/>
                        <a:t>2</a:t>
                      </a:r>
                      <a:endParaRPr lang="en-US" b="1" baseline="-25000" dirty="0"/>
                    </a:p>
                  </a:txBody>
                  <a:tcPr anchor="b">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r>
                        <a:rPr lang="en-US" b="0" dirty="0" smtClean="0"/>
                        <a:t>Need to change to zero</a:t>
                      </a:r>
                    </a:p>
                    <a:p>
                      <a:endParaRPr lang="en-US" b="1" dirty="0" smtClean="0"/>
                    </a:p>
                    <a:p>
                      <a:r>
                        <a:rPr lang="en-US" b="1" dirty="0" smtClean="0"/>
                        <a:t>b</a:t>
                      </a:r>
                      <a:r>
                        <a:rPr lang="en-US" b="1" baseline="-25000" dirty="0" smtClean="0"/>
                        <a:t>i</a:t>
                      </a:r>
                      <a:r>
                        <a:rPr lang="en-US" b="1" dirty="0" smtClean="0"/>
                        <a:t>            Row Number</a:t>
                      </a:r>
                      <a:endParaRPr lang="en-US" b="1" dirty="0"/>
                    </a:p>
                  </a:txBody>
                  <a:tcPr anchor="b">
                    <a:lnL w="127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r>
              <a:tr h="370840">
                <a:tc vMerge="1">
                  <a:txBody>
                    <a:bodyPr/>
                    <a:lstStyle/>
                    <a:p>
                      <a:endParaRPr lang="en-US" dirty="0"/>
                    </a:p>
                  </a:txBody>
                  <a:tcPr/>
                </a:tc>
                <a:tc>
                  <a:txBody>
                    <a:bodyPr/>
                    <a:lstStyle/>
                    <a:p>
                      <a:r>
                        <a:rPr lang="en-US" b="1" dirty="0" smtClean="0"/>
                        <a:t>1</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–8</a:t>
                      </a:r>
                      <a:endParaRPr lang="en-US" b="1"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–6</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0</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M</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0</a:t>
                      </a:r>
                      <a:endParaRPr lang="en-US" b="1"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0</a:t>
                      </a:r>
                      <a:endParaRPr lang="en-US" b="1"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(0)</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en-US" dirty="0" smtClean="0"/>
                        <a:t>A</a:t>
                      </a:r>
                      <a:r>
                        <a:rPr lang="en-US" baseline="-25000" dirty="0" smtClean="0"/>
                        <a:t>1</a:t>
                      </a:r>
                      <a:endParaRPr lang="en-US" baseline="-25000"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dirty="0" smtClean="0"/>
                        <a:t>2</a:t>
                      </a:r>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US" dirty="0" smtClean="0"/>
                        <a:t>1</a:t>
                      </a:r>
                      <a:endParaRPr lang="en-US" dirty="0"/>
                    </a:p>
                  </a:txBody>
                  <a:tcPr>
                    <a:lnT w="12700" cap="flat" cmpd="sng" algn="ctr">
                      <a:solidFill>
                        <a:schemeClr val="tx1"/>
                      </a:solidFill>
                      <a:prstDash val="solid"/>
                      <a:round/>
                      <a:headEnd type="none" w="med" len="med"/>
                      <a:tailEnd type="none" w="med" len="med"/>
                    </a:lnT>
                  </a:tcPr>
                </a:tc>
                <a:tc>
                  <a:txBody>
                    <a:bodyPr/>
                    <a:lstStyle/>
                    <a:p>
                      <a:r>
                        <a:rPr lang="en-US" dirty="0" smtClean="0"/>
                        <a:t>–1</a:t>
                      </a:r>
                      <a:endParaRPr lang="en-US" dirty="0"/>
                    </a:p>
                  </a:txBody>
                  <a:tcPr>
                    <a:lnT w="12700" cap="flat" cmpd="sng" algn="ctr">
                      <a:solidFill>
                        <a:schemeClr val="tx1"/>
                      </a:solidFill>
                      <a:prstDash val="solid"/>
                      <a:round/>
                      <a:headEnd type="none" w="med" len="med"/>
                      <a:tailEnd type="none" w="med" len="med"/>
                    </a:lnT>
                  </a:tcPr>
                </a:tc>
                <a:tc>
                  <a:txBody>
                    <a:bodyPr/>
                    <a:lstStyle/>
                    <a:p>
                      <a:r>
                        <a:rPr lang="en-US" dirty="0" smtClean="0"/>
                        <a:t>1</a:t>
                      </a:r>
                      <a:endParaRPr lang="en-US" dirty="0"/>
                    </a:p>
                  </a:txBody>
                  <a:tcPr>
                    <a:lnT w="12700" cap="flat" cmpd="sng" algn="ctr">
                      <a:solidFill>
                        <a:schemeClr val="tx1"/>
                      </a:solidFill>
                      <a:prstDash val="solid"/>
                      <a:round/>
                      <a:headEnd type="none" w="med" len="med"/>
                      <a:tailEnd type="none" w="med" len="med"/>
                    </a:lnT>
                  </a:tcPr>
                </a:tc>
                <a:tc>
                  <a:txBody>
                    <a:bodyPr/>
                    <a:lstStyle/>
                    <a:p>
                      <a:r>
                        <a:rPr lang="en-US" dirty="0" smtClean="0"/>
                        <a:t>0</a:t>
                      </a:r>
                      <a:endParaRPr lang="en-US"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dirty="0" smtClean="0"/>
                        <a:t>10</a:t>
                      </a:r>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US" dirty="0" smtClean="0"/>
                        <a:t>(1)</a:t>
                      </a:r>
                      <a:endParaRPr lang="en-US" dirty="0"/>
                    </a:p>
                  </a:txBody>
                  <a:tcPr>
                    <a:lnT w="12700" cap="flat" cmpd="sng" algn="ctr">
                      <a:solidFill>
                        <a:schemeClr val="tx1"/>
                      </a:solidFill>
                      <a:prstDash val="solid"/>
                      <a:round/>
                      <a:headEnd type="none" w="med" len="med"/>
                      <a:tailEnd type="none" w="med" len="med"/>
                    </a:lnT>
                  </a:tcPr>
                </a:tc>
              </a:tr>
              <a:tr h="370840">
                <a:tc>
                  <a:txBody>
                    <a:bodyPr/>
                    <a:lstStyle/>
                    <a:p>
                      <a:r>
                        <a:rPr lang="en-US" dirty="0" smtClean="0"/>
                        <a:t>S</a:t>
                      </a:r>
                      <a:r>
                        <a:rPr lang="en-US" baseline="-25000" dirty="0" smtClean="0"/>
                        <a:t>2</a:t>
                      </a:r>
                      <a:endParaRPr lang="en-US" baseline="-25000" dirty="0"/>
                    </a:p>
                  </a:txBody>
                  <a:tcPr>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r>
                        <a:rPr lang="en-US" dirty="0" smtClean="0"/>
                        <a:t>3</a:t>
                      </a:r>
                      <a:endParaRPr lang="en-US" dirty="0"/>
                    </a:p>
                  </a:txBody>
                  <a:tcPr>
                    <a:lnL w="127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r>
                        <a:rPr lang="en-US" dirty="0" smtClean="0"/>
                        <a:t>8</a:t>
                      </a:r>
                      <a:endParaRPr lang="en-US" dirty="0"/>
                    </a:p>
                  </a:txBody>
                  <a:tcPr>
                    <a:lnB w="38100" cap="flat" cmpd="sng" algn="ctr">
                      <a:solidFill>
                        <a:schemeClr val="tx1"/>
                      </a:solidFill>
                      <a:prstDash val="solid"/>
                      <a:round/>
                      <a:headEnd type="none" w="med" len="med"/>
                      <a:tailEnd type="none" w="med" len="med"/>
                    </a:lnB>
                  </a:tcPr>
                </a:tc>
                <a:tc>
                  <a:txBody>
                    <a:bodyPr/>
                    <a:lstStyle/>
                    <a:p>
                      <a:r>
                        <a:rPr lang="en-US" dirty="0" smtClean="0"/>
                        <a:t>0</a:t>
                      </a:r>
                      <a:endParaRPr lang="en-US" dirty="0"/>
                    </a:p>
                  </a:txBody>
                  <a:tcPr>
                    <a:lnB w="38100" cap="flat" cmpd="sng" algn="ctr">
                      <a:solidFill>
                        <a:schemeClr val="tx1"/>
                      </a:solidFill>
                      <a:prstDash val="solid"/>
                      <a:round/>
                      <a:headEnd type="none" w="med" len="med"/>
                      <a:tailEnd type="none" w="med" len="med"/>
                    </a:lnB>
                  </a:tcPr>
                </a:tc>
                <a:tc>
                  <a:txBody>
                    <a:bodyPr/>
                    <a:lstStyle/>
                    <a:p>
                      <a:r>
                        <a:rPr lang="en-US" dirty="0" smtClean="0"/>
                        <a:t>0</a:t>
                      </a:r>
                      <a:endParaRPr lang="en-US" dirty="0"/>
                    </a:p>
                  </a:txBody>
                  <a:tcPr>
                    <a:lnB w="38100" cap="flat" cmpd="sng" algn="ctr">
                      <a:solidFill>
                        <a:schemeClr val="tx1"/>
                      </a:solidFill>
                      <a:prstDash val="solid"/>
                      <a:round/>
                      <a:headEnd type="none" w="med" len="med"/>
                      <a:tailEnd type="none" w="med" len="med"/>
                    </a:lnB>
                  </a:tcPr>
                </a:tc>
                <a:tc>
                  <a:txBody>
                    <a:bodyPr/>
                    <a:lstStyle/>
                    <a:p>
                      <a:r>
                        <a:rPr lang="en-US" dirty="0" smtClean="0"/>
                        <a:t>1</a:t>
                      </a:r>
                      <a:endParaRPr lang="en-US" dirty="0"/>
                    </a:p>
                  </a:txBody>
                  <a:tcPr>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r>
                        <a:rPr lang="en-US" dirty="0" smtClean="0"/>
                        <a:t>96</a:t>
                      </a:r>
                      <a:endParaRPr lang="en-US" dirty="0"/>
                    </a:p>
                  </a:txBody>
                  <a:tcPr>
                    <a:lnL w="127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r>
                        <a:rPr lang="en-US" dirty="0" smtClean="0"/>
                        <a:t>(2)</a:t>
                      </a:r>
                      <a:endParaRPr lang="en-US" dirty="0"/>
                    </a:p>
                  </a:txBody>
                  <a:tcPr>
                    <a:lnB w="381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287963"/>
          </a:xfrm>
        </p:spPr>
        <p:txBody>
          <a:bodyPr>
            <a:normAutofit/>
          </a:bodyPr>
          <a:lstStyle/>
          <a:p>
            <a:r>
              <a:rPr lang="en-US" dirty="0" smtClean="0"/>
              <a:t>Note that the artificial variable is one of the basic variables in the initial solution.</a:t>
            </a:r>
          </a:p>
          <a:p>
            <a:r>
              <a:rPr lang="en-US" dirty="0" smtClean="0"/>
              <a:t>For any problem containing artificial variables, the row (0) coefficients for the artificial variable will not equal zero in the initial tableau. </a:t>
            </a:r>
          </a:p>
          <a:p>
            <a:r>
              <a:rPr lang="en-US" dirty="0" smtClean="0"/>
              <a:t>Consequently, we do not have the desired columns of an identity matrix in the columns associated with the basic variables.</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4"/>
          <p:cNvGraphicFramePr>
            <a:graphicFrameLocks noGrp="1"/>
          </p:cNvGraphicFramePr>
          <p:nvPr>
            <p:ph idx="1"/>
          </p:nvPr>
        </p:nvGraphicFramePr>
        <p:xfrm>
          <a:off x="609600" y="1066800"/>
          <a:ext cx="8026400" cy="2026920"/>
        </p:xfrm>
        <a:graphic>
          <a:graphicData uri="http://schemas.openxmlformats.org/drawingml/2006/table">
            <a:tbl>
              <a:tblPr firstRow="1" bandRow="1">
                <a:tableStyleId>{2D5ABB26-0587-4C30-8999-92F81FD0307C}</a:tableStyleId>
              </a:tblPr>
              <a:tblGrid>
                <a:gridCol w="1066799"/>
                <a:gridCol w="381000"/>
                <a:gridCol w="937116"/>
                <a:gridCol w="739284"/>
                <a:gridCol w="645504"/>
                <a:gridCol w="599096"/>
                <a:gridCol w="609600"/>
                <a:gridCol w="970819"/>
                <a:gridCol w="2077182"/>
              </a:tblGrid>
              <a:tr h="457200">
                <a:tc rowSpan="3">
                  <a:txBody>
                    <a:bodyPr/>
                    <a:lstStyle/>
                    <a:p>
                      <a:r>
                        <a:rPr lang="en-US" b="1" dirty="0" smtClean="0"/>
                        <a:t>Basic Variables</a:t>
                      </a:r>
                      <a:endParaRPr lang="en-US" b="1" dirty="0"/>
                    </a:p>
                  </a:txBody>
                  <a:tcPr anchor="b">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r>
                        <a:rPr lang="en-US" b="1" dirty="0" smtClean="0"/>
                        <a:t>z</a:t>
                      </a:r>
                      <a:endParaRPr lang="en-US" b="1"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5">
                  <a:txBody>
                    <a:bodyPr/>
                    <a:lstStyle/>
                    <a:p>
                      <a:pPr algn="ctr"/>
                      <a:r>
                        <a:rPr lang="en-US" dirty="0" smtClean="0"/>
                        <a:t>Key</a:t>
                      </a:r>
                      <a:r>
                        <a:rPr lang="en-US" baseline="0" dirty="0" smtClean="0"/>
                        <a:t> Column</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endParaRPr lang="en-US"/>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nchor="b">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gridSpan="2">
                  <a:txBody>
                    <a:bodyPr/>
                    <a:lstStyle/>
                    <a:p>
                      <a:r>
                        <a:rPr lang="en-US" b="0" dirty="0" smtClean="0"/>
                        <a:t>Transformed to zero</a:t>
                      </a:r>
                    </a:p>
                    <a:p>
                      <a:r>
                        <a:rPr lang="en-US" b="1" dirty="0" smtClean="0"/>
                        <a:t>               Row</a:t>
                      </a:r>
                    </a:p>
                    <a:p>
                      <a:r>
                        <a:rPr lang="en-US" b="1" dirty="0" smtClean="0"/>
                        <a:t>b</a:t>
                      </a:r>
                      <a:r>
                        <a:rPr lang="en-US" b="1" baseline="-25000" dirty="0" smtClean="0"/>
                        <a:t>i</a:t>
                      </a:r>
                      <a:r>
                        <a:rPr lang="en-US" b="1" dirty="0" smtClean="0"/>
                        <a:t>            Number     b</a:t>
                      </a:r>
                      <a:r>
                        <a:rPr lang="en-US" b="1" baseline="-25000" dirty="0" smtClean="0"/>
                        <a:t>i</a:t>
                      </a:r>
                      <a:r>
                        <a:rPr lang="en-US" b="1" dirty="0" smtClean="0"/>
                        <a:t>/</a:t>
                      </a:r>
                      <a:r>
                        <a:rPr lang="en-US" b="1" dirty="0" err="1" smtClean="0"/>
                        <a:t>a</a:t>
                      </a:r>
                      <a:r>
                        <a:rPr lang="en-US" b="1" baseline="-25000" dirty="0" err="1" smtClean="0"/>
                        <a:t>ik</a:t>
                      </a:r>
                      <a:endParaRPr lang="en-US" b="1" baseline="-25000" dirty="0"/>
                    </a:p>
                  </a:txBody>
                  <a:tcPr anchor="b">
                    <a:lnL w="127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hMerge="1">
                  <a:txBody>
                    <a:bodyPr/>
                    <a:lstStyle/>
                    <a:p>
                      <a:endParaRPr lang="en-US" dirty="0"/>
                    </a:p>
                  </a:txBody>
                  <a:tcPr/>
                </a:tc>
              </a:tr>
              <a:tr h="457200">
                <a:tc vMerge="1">
                  <a:txBody>
                    <a:bodyPr/>
                    <a:lstStyle/>
                    <a:p>
                      <a:endParaRPr lang="en-US"/>
                    </a:p>
                  </a:txBody>
                  <a:tcPr/>
                </a:tc>
                <a:tc vMerge="1">
                  <a:txBody>
                    <a:bodyPr/>
                    <a:lstStyle/>
                    <a:p>
                      <a:endParaRPr lang="en-US"/>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smtClean="0"/>
                        <a:t>x</a:t>
                      </a:r>
                      <a:r>
                        <a:rPr lang="en-US" b="1" baseline="-25000" dirty="0" smtClean="0"/>
                        <a:t>1</a:t>
                      </a:r>
                    </a:p>
                  </a:txBody>
                  <a:tcPr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t>x</a:t>
                      </a:r>
                      <a:r>
                        <a:rPr lang="en-US" b="1" baseline="-25000" dirty="0" smtClean="0"/>
                        <a:t>2</a:t>
                      </a:r>
                      <a:endParaRPr lang="en-US"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t>E</a:t>
                      </a:r>
                      <a:r>
                        <a:rPr lang="en-US" b="1" baseline="-25000" dirty="0" smtClean="0"/>
                        <a:t>1</a:t>
                      </a:r>
                      <a:endParaRPr lang="en-US"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t>A</a:t>
                      </a:r>
                      <a:r>
                        <a:rPr lang="en-US" b="1" baseline="-25000" dirty="0" smtClean="0"/>
                        <a:t>1</a:t>
                      </a:r>
                      <a:endParaRPr lang="en-US"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t>S</a:t>
                      </a:r>
                      <a:r>
                        <a:rPr lang="en-US" b="1" baseline="-25000" dirty="0" smtClean="0"/>
                        <a:t>2</a:t>
                      </a:r>
                      <a:endParaRPr lang="en-US" dirty="0"/>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vMerge="1">
                  <a:txBody>
                    <a:bodyPr/>
                    <a:lstStyle/>
                    <a:p>
                      <a:endParaRPr lang="en-US"/>
                    </a:p>
                  </a:txBody>
                  <a:tcPr/>
                </a:tc>
                <a:tc hMerge="1" vMerge="1">
                  <a:txBody>
                    <a:bodyPr/>
                    <a:lstStyle/>
                    <a:p>
                      <a:endParaRPr lang="en-US"/>
                    </a:p>
                  </a:txBody>
                  <a:tcPr/>
                </a:tc>
              </a:tr>
              <a:tr h="370840">
                <a:tc vMerge="1">
                  <a:txBody>
                    <a:bodyPr/>
                    <a:lstStyle/>
                    <a:p>
                      <a:endParaRPr lang="en-US" dirty="0"/>
                    </a:p>
                  </a:txBody>
                  <a:tcPr/>
                </a:tc>
                <a:tc>
                  <a:txBody>
                    <a:bodyPr/>
                    <a:lstStyle/>
                    <a:p>
                      <a:r>
                        <a:rPr lang="en-US" b="1" dirty="0" smtClean="0"/>
                        <a:t>1</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–8</a:t>
                      </a:r>
                      <a:r>
                        <a:rPr lang="en-US" dirty="0" smtClean="0"/>
                        <a:t>–2M</a:t>
                      </a:r>
                      <a:endParaRPr lang="en-US" b="1"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–6</a:t>
                      </a:r>
                      <a:r>
                        <a:rPr lang="en-US" dirty="0" smtClean="0"/>
                        <a:t>–M</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M</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0</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0</a:t>
                      </a:r>
                      <a:endParaRPr lang="en-US" b="1"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–10M</a:t>
                      </a:r>
                      <a:endParaRPr lang="en-US" b="1"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(0)</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en-US" dirty="0" smtClean="0"/>
                        <a:t>A</a:t>
                      </a:r>
                      <a:r>
                        <a:rPr lang="en-US" baseline="-25000" dirty="0" smtClean="0"/>
                        <a:t>1</a:t>
                      </a:r>
                      <a:endParaRPr lang="en-US" baseline="-25000"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2</a:t>
                      </a:r>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r>
                        <a:rPr lang="en-US" dirty="0" smtClean="0"/>
                        <a:t>1</a:t>
                      </a:r>
                      <a:endParaRPr lang="en-US" dirty="0"/>
                    </a:p>
                  </a:txBody>
                  <a:tcPr>
                    <a:lnT w="12700" cap="flat" cmpd="sng" algn="ctr">
                      <a:solidFill>
                        <a:schemeClr val="tx1"/>
                      </a:solidFill>
                      <a:prstDash val="solid"/>
                      <a:round/>
                      <a:headEnd type="none" w="med" len="med"/>
                      <a:tailEnd type="none" w="med" len="med"/>
                    </a:lnT>
                  </a:tcPr>
                </a:tc>
                <a:tc>
                  <a:txBody>
                    <a:bodyPr/>
                    <a:lstStyle/>
                    <a:p>
                      <a:pPr algn="ctr"/>
                      <a:r>
                        <a:rPr lang="en-US" dirty="0" smtClean="0"/>
                        <a:t>–1</a:t>
                      </a:r>
                      <a:endParaRPr lang="en-US" dirty="0"/>
                    </a:p>
                  </a:txBody>
                  <a:tcPr>
                    <a:lnT w="12700" cap="flat" cmpd="sng" algn="ctr">
                      <a:solidFill>
                        <a:schemeClr val="tx1"/>
                      </a:solidFill>
                      <a:prstDash val="solid"/>
                      <a:round/>
                      <a:headEnd type="none" w="med" len="med"/>
                      <a:tailEnd type="none" w="med" len="med"/>
                    </a:lnT>
                  </a:tcPr>
                </a:tc>
                <a:tc>
                  <a:txBody>
                    <a:bodyPr/>
                    <a:lstStyle/>
                    <a:p>
                      <a:pPr algn="ctr"/>
                      <a:r>
                        <a:rPr lang="en-US" dirty="0" smtClean="0"/>
                        <a:t>1</a:t>
                      </a:r>
                      <a:endParaRPr lang="en-US" dirty="0"/>
                    </a:p>
                  </a:txBody>
                  <a:tcPr>
                    <a:lnT w="12700" cap="flat" cmpd="sng" algn="ctr">
                      <a:solidFill>
                        <a:schemeClr val="tx1"/>
                      </a:solidFill>
                      <a:prstDash val="solid"/>
                      <a:round/>
                      <a:headEnd type="none" w="med" len="med"/>
                      <a:tailEnd type="none" w="med" len="med"/>
                    </a:lnT>
                  </a:tcPr>
                </a:tc>
                <a:tc>
                  <a:txBody>
                    <a:bodyPr/>
                    <a:lstStyle/>
                    <a:p>
                      <a:pPr algn="ctr"/>
                      <a:r>
                        <a:rPr lang="en-US" dirty="0" smtClean="0"/>
                        <a:t>0</a:t>
                      </a:r>
                      <a:endParaRPr lang="en-US"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dirty="0" smtClean="0"/>
                        <a:t>10</a:t>
                      </a:r>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US" dirty="0" smtClean="0"/>
                        <a:t>(1)            10/2 = 5*</a:t>
                      </a:r>
                      <a:endParaRPr lang="en-US" dirty="0"/>
                    </a:p>
                  </a:txBody>
                  <a:tcPr>
                    <a:lnT w="12700" cap="flat" cmpd="sng" algn="ctr">
                      <a:solidFill>
                        <a:schemeClr val="tx1"/>
                      </a:solidFill>
                      <a:prstDash val="solid"/>
                      <a:round/>
                      <a:headEnd type="none" w="med" len="med"/>
                      <a:tailEnd type="none" w="med" len="med"/>
                    </a:lnT>
                  </a:tcPr>
                </a:tc>
              </a:tr>
              <a:tr h="370840">
                <a:tc>
                  <a:txBody>
                    <a:bodyPr/>
                    <a:lstStyle/>
                    <a:p>
                      <a:r>
                        <a:rPr lang="en-US" dirty="0" smtClean="0"/>
                        <a:t>S</a:t>
                      </a:r>
                      <a:r>
                        <a:rPr lang="en-US" baseline="-25000" dirty="0" smtClean="0"/>
                        <a:t>2</a:t>
                      </a:r>
                      <a:endParaRPr lang="en-US" baseline="-25000" dirty="0"/>
                    </a:p>
                  </a:txBody>
                  <a:tcPr>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pPr algn="ctr"/>
                      <a:r>
                        <a:rPr lang="en-US" dirty="0" smtClean="0"/>
                        <a:t>3</a:t>
                      </a:r>
                      <a:endParaRPr lang="en-US" dirty="0"/>
                    </a:p>
                  </a:txBody>
                  <a:tcPr>
                    <a:lnL w="127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pPr algn="ctr"/>
                      <a:r>
                        <a:rPr lang="en-US" dirty="0" smtClean="0"/>
                        <a:t>8</a:t>
                      </a:r>
                      <a:endParaRPr lang="en-US" dirty="0"/>
                    </a:p>
                  </a:txBody>
                  <a:tcPr>
                    <a:lnB w="38100" cap="flat" cmpd="sng" algn="ctr">
                      <a:solidFill>
                        <a:schemeClr val="tx1"/>
                      </a:solidFill>
                      <a:prstDash val="solid"/>
                      <a:round/>
                      <a:headEnd type="none" w="med" len="med"/>
                      <a:tailEnd type="none" w="med" len="med"/>
                    </a:lnB>
                  </a:tcPr>
                </a:tc>
                <a:tc>
                  <a:txBody>
                    <a:bodyPr/>
                    <a:lstStyle/>
                    <a:p>
                      <a:pPr algn="ctr"/>
                      <a:r>
                        <a:rPr lang="en-US" dirty="0" smtClean="0"/>
                        <a:t>0</a:t>
                      </a:r>
                      <a:endParaRPr lang="en-US" dirty="0"/>
                    </a:p>
                  </a:txBody>
                  <a:tcPr>
                    <a:lnB w="38100" cap="flat" cmpd="sng" algn="ctr">
                      <a:solidFill>
                        <a:schemeClr val="tx1"/>
                      </a:solidFill>
                      <a:prstDash val="solid"/>
                      <a:round/>
                      <a:headEnd type="none" w="med" len="med"/>
                      <a:tailEnd type="none" w="med" len="med"/>
                    </a:lnB>
                  </a:tcPr>
                </a:tc>
                <a:tc>
                  <a:txBody>
                    <a:bodyPr/>
                    <a:lstStyle/>
                    <a:p>
                      <a:pPr algn="ctr"/>
                      <a:r>
                        <a:rPr lang="en-US" dirty="0" smtClean="0"/>
                        <a:t>0</a:t>
                      </a:r>
                      <a:endParaRPr lang="en-US" dirty="0"/>
                    </a:p>
                  </a:txBody>
                  <a:tcPr>
                    <a:lnB w="38100" cap="flat" cmpd="sng" algn="ctr">
                      <a:solidFill>
                        <a:schemeClr val="tx1"/>
                      </a:solidFill>
                      <a:prstDash val="solid"/>
                      <a:round/>
                      <a:headEnd type="none" w="med" len="med"/>
                      <a:tailEnd type="none" w="med" len="med"/>
                    </a:lnB>
                  </a:tcPr>
                </a:tc>
                <a:tc>
                  <a:txBody>
                    <a:bodyPr/>
                    <a:lstStyle/>
                    <a:p>
                      <a:pPr algn="ctr"/>
                      <a:r>
                        <a:rPr lang="en-US" dirty="0" smtClean="0"/>
                        <a:t>1</a:t>
                      </a:r>
                      <a:endParaRPr lang="en-US" dirty="0"/>
                    </a:p>
                  </a:txBody>
                  <a:tcPr>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r>
                        <a:rPr lang="en-US" dirty="0" smtClean="0"/>
                        <a:t>96</a:t>
                      </a:r>
                      <a:endParaRPr lang="en-US" dirty="0"/>
                    </a:p>
                  </a:txBody>
                  <a:tcPr>
                    <a:lnL w="127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r>
                        <a:rPr lang="en-US" dirty="0" smtClean="0"/>
                        <a:t>(2)            96/3 = 32</a:t>
                      </a:r>
                      <a:endParaRPr lang="en-US" dirty="0"/>
                    </a:p>
                  </a:txBody>
                  <a:tcPr>
                    <a:lnB w="38100" cap="flat" cmpd="sng" algn="ctr">
                      <a:solidFill>
                        <a:schemeClr val="tx1"/>
                      </a:solidFill>
                      <a:prstDash val="solid"/>
                      <a:round/>
                      <a:headEnd type="none" w="med" len="med"/>
                      <a:tailEnd type="none" w="med" len="med"/>
                    </a:lnB>
                  </a:tcPr>
                </a:tc>
              </a:tr>
            </a:tbl>
          </a:graphicData>
        </a:graphic>
      </p:graphicFrame>
      <p:sp>
        <p:nvSpPr>
          <p:cNvPr id="4" name="Content Placeholder 3"/>
          <p:cNvSpPr>
            <a:spLocks noGrp="1"/>
          </p:cNvSpPr>
          <p:nvPr>
            <p:ph idx="1"/>
          </p:nvPr>
        </p:nvSpPr>
        <p:spPr>
          <a:xfrm>
            <a:off x="533400" y="3810000"/>
            <a:ext cx="8229600" cy="1676400"/>
          </a:xfrm>
        </p:spPr>
        <p:txBody>
          <a:bodyPr/>
          <a:lstStyle/>
          <a:p>
            <a:pPr>
              <a:buNone/>
            </a:pPr>
            <a:r>
              <a:rPr lang="en-US" dirty="0" smtClean="0"/>
              <a:t>	For this initial solution A</a:t>
            </a:r>
            <a:r>
              <a:rPr lang="en-US" baseline="-25000" dirty="0" smtClean="0"/>
              <a:t>1</a:t>
            </a:r>
            <a:r>
              <a:rPr lang="en-US" dirty="0" smtClean="0"/>
              <a:t> and S</a:t>
            </a:r>
            <a:r>
              <a:rPr lang="en-US" baseline="-25000" dirty="0" smtClean="0"/>
              <a:t>2</a:t>
            </a:r>
            <a:r>
              <a:rPr lang="en-US" dirty="0" smtClean="0"/>
              <a:t> are basic variables; x</a:t>
            </a:r>
            <a:r>
              <a:rPr lang="en-US" baseline="-25000" dirty="0" smtClean="0"/>
              <a:t>1</a:t>
            </a:r>
            <a:r>
              <a:rPr lang="en-US" dirty="0" smtClean="0"/>
              <a:t>, x</a:t>
            </a:r>
            <a:r>
              <a:rPr lang="en-US" baseline="-25000" dirty="0" smtClean="0"/>
              <a:t>2</a:t>
            </a:r>
            <a:r>
              <a:rPr lang="en-US" dirty="0" smtClean="0"/>
              <a:t> and E</a:t>
            </a:r>
            <a:r>
              <a:rPr lang="en-US" baseline="-25000" dirty="0" smtClean="0"/>
              <a:t>1</a:t>
            </a:r>
            <a:r>
              <a:rPr lang="en-US" dirty="0" smtClean="0"/>
              <a:t> are non-basic variables; and the value of z is –10</a:t>
            </a:r>
            <a:r>
              <a:rPr lang="en-US" i="1" dirty="0" smtClean="0"/>
              <a:t>M</a:t>
            </a:r>
            <a:r>
              <a:rPr lang="en-US" dirty="0" smtClean="0"/>
              <a:t>.</a:t>
            </a:r>
          </a:p>
          <a:p>
            <a:pPr>
              <a:buNone/>
            </a:pP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764704"/>
            <a:ext cx="8229600" cy="2130896"/>
          </a:xfrm>
        </p:spPr>
        <p:txBody>
          <a:bodyPr>
            <a:normAutofit fontScale="85000" lnSpcReduction="10000"/>
          </a:bodyPr>
          <a:lstStyle/>
          <a:p>
            <a:pPr marL="0" indent="0">
              <a:buNone/>
            </a:pPr>
            <a:r>
              <a:rPr lang="en-US" dirty="0" smtClean="0"/>
              <a:t>Applying rule 1, we see that the initial solution is not optimal. The row (0) coefficients for both </a:t>
            </a:r>
            <a:r>
              <a:rPr lang="en-US" dirty="0" smtClean="0"/>
              <a:t>x</a:t>
            </a:r>
            <a:r>
              <a:rPr lang="en-US" baseline="-25000" dirty="0" smtClean="0"/>
              <a:t>1</a:t>
            </a:r>
            <a:r>
              <a:rPr lang="en-US" dirty="0" smtClean="0"/>
              <a:t> </a:t>
            </a:r>
            <a:r>
              <a:rPr lang="en-US" dirty="0" smtClean="0"/>
              <a:t>and x</a:t>
            </a:r>
            <a:r>
              <a:rPr lang="en-US" baseline="-25000" dirty="0" smtClean="0"/>
              <a:t>2</a:t>
            </a:r>
            <a:r>
              <a:rPr lang="en-US" dirty="0" smtClean="0"/>
              <a:t> are negative. Applying rule 2, the row (0) coefficient for x</a:t>
            </a:r>
            <a:r>
              <a:rPr lang="en-US" baseline="-25000" dirty="0" smtClean="0"/>
              <a:t>1</a:t>
            </a:r>
            <a:r>
              <a:rPr lang="en-US" dirty="0" smtClean="0"/>
              <a:t> </a:t>
            </a:r>
            <a:r>
              <a:rPr lang="en-US" dirty="0" smtClean="0"/>
              <a:t>is </a:t>
            </a:r>
            <a:r>
              <a:rPr lang="en-US" dirty="0" smtClean="0"/>
              <a:t>identified to become the new basic variable. The x</a:t>
            </a:r>
            <a:r>
              <a:rPr lang="en-US" baseline="-25000" dirty="0" smtClean="0"/>
              <a:t>1</a:t>
            </a:r>
            <a:r>
              <a:rPr lang="en-US" dirty="0" smtClean="0"/>
              <a:t> column becomes the new key column.</a:t>
            </a:r>
            <a:endParaRPr lang="en-US" baseline="-25000" dirty="0" smtClean="0"/>
          </a:p>
        </p:txBody>
      </p:sp>
      <p:graphicFrame>
        <p:nvGraphicFramePr>
          <p:cNvPr id="4" name="Content Placeholder 4"/>
          <p:cNvGraphicFramePr>
            <a:graphicFrameLocks/>
          </p:cNvGraphicFramePr>
          <p:nvPr/>
        </p:nvGraphicFramePr>
        <p:xfrm>
          <a:off x="533401" y="3657600"/>
          <a:ext cx="8026400" cy="2026920"/>
        </p:xfrm>
        <a:graphic>
          <a:graphicData uri="http://schemas.openxmlformats.org/drawingml/2006/table">
            <a:tbl>
              <a:tblPr firstRow="1" bandRow="1">
                <a:tableStyleId>{2D5ABB26-0587-4C30-8999-92F81FD0307C}</a:tableStyleId>
              </a:tblPr>
              <a:tblGrid>
                <a:gridCol w="1066799"/>
                <a:gridCol w="381000"/>
                <a:gridCol w="701040"/>
                <a:gridCol w="701040"/>
                <a:gridCol w="701040"/>
                <a:gridCol w="817880"/>
                <a:gridCol w="609600"/>
                <a:gridCol w="660400"/>
                <a:gridCol w="2387601"/>
              </a:tblGrid>
              <a:tr h="457200">
                <a:tc rowSpan="3">
                  <a:txBody>
                    <a:bodyPr/>
                    <a:lstStyle/>
                    <a:p>
                      <a:r>
                        <a:rPr lang="en-US" b="1" dirty="0" smtClean="0"/>
                        <a:t>Basic Variables</a:t>
                      </a:r>
                      <a:endParaRPr lang="en-US" b="1" dirty="0"/>
                    </a:p>
                  </a:txBody>
                  <a:tcPr anchor="b">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r>
                        <a:rPr lang="en-US" b="1" dirty="0" smtClean="0"/>
                        <a:t>z</a:t>
                      </a:r>
                      <a:endParaRPr lang="en-US" b="1"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5">
                  <a:txBody>
                    <a:bodyPr/>
                    <a:lstStyle/>
                    <a:p>
                      <a:pPr algn="ctr"/>
                      <a:r>
                        <a:rPr lang="en-US" dirty="0" smtClean="0"/>
                        <a:t>Key</a:t>
                      </a:r>
                      <a:r>
                        <a:rPr lang="en-US" baseline="0" dirty="0" smtClean="0"/>
                        <a:t> Column</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nchor="b">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gridSpan="2">
                  <a:txBody>
                    <a:bodyPr/>
                    <a:lstStyle/>
                    <a:p>
                      <a:r>
                        <a:rPr lang="en-US" b="0" dirty="0" smtClean="0"/>
                        <a:t>Transformed to zero</a:t>
                      </a:r>
                    </a:p>
                    <a:p>
                      <a:r>
                        <a:rPr lang="en-US" b="1" dirty="0" smtClean="0"/>
                        <a:t>             Row</a:t>
                      </a:r>
                    </a:p>
                    <a:p>
                      <a:r>
                        <a:rPr lang="en-US" b="1" dirty="0" smtClean="0"/>
                        <a:t>b</a:t>
                      </a:r>
                      <a:r>
                        <a:rPr lang="en-US" b="1" baseline="-25000" dirty="0" smtClean="0"/>
                        <a:t>i</a:t>
                      </a:r>
                      <a:r>
                        <a:rPr lang="en-US" b="1" dirty="0" smtClean="0"/>
                        <a:t>          Number     b</a:t>
                      </a:r>
                      <a:r>
                        <a:rPr lang="en-US" b="1" baseline="-25000" dirty="0" smtClean="0"/>
                        <a:t>i</a:t>
                      </a:r>
                      <a:r>
                        <a:rPr lang="en-US" b="1" dirty="0" smtClean="0"/>
                        <a:t>/</a:t>
                      </a:r>
                      <a:r>
                        <a:rPr lang="en-US" b="1" dirty="0" err="1" smtClean="0"/>
                        <a:t>a</a:t>
                      </a:r>
                      <a:r>
                        <a:rPr lang="en-US" b="1" baseline="-25000" dirty="0" err="1" smtClean="0"/>
                        <a:t>ik</a:t>
                      </a:r>
                      <a:endParaRPr lang="en-US" b="1" baseline="-25000" dirty="0"/>
                    </a:p>
                  </a:txBody>
                  <a:tcPr anchor="b">
                    <a:lnL w="127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hMerge="1">
                  <a:txBody>
                    <a:bodyPr/>
                    <a:lstStyle/>
                    <a:p>
                      <a:endParaRPr lang="en-US" dirty="0"/>
                    </a:p>
                  </a:txBody>
                  <a:tcPr/>
                </a:tc>
              </a:tr>
              <a:tr h="457200">
                <a:tc vMerge="1">
                  <a:txBody>
                    <a:bodyPr/>
                    <a:lstStyle/>
                    <a:p>
                      <a:endParaRPr lang="en-US"/>
                    </a:p>
                  </a:txBody>
                  <a:tcPr/>
                </a:tc>
                <a:tc vMerge="1">
                  <a:txBody>
                    <a:bodyPr/>
                    <a:lstStyle/>
                    <a:p>
                      <a:endParaRPr lang="en-US"/>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smtClean="0"/>
                        <a:t>x</a:t>
                      </a:r>
                      <a:r>
                        <a:rPr lang="en-US" b="1" baseline="-25000" dirty="0" smtClean="0"/>
                        <a:t>1</a:t>
                      </a:r>
                    </a:p>
                  </a:txBody>
                  <a:tcPr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t>x</a:t>
                      </a:r>
                      <a:r>
                        <a:rPr lang="en-US" b="1" baseline="-25000" dirty="0" smtClean="0"/>
                        <a:t>2</a:t>
                      </a:r>
                      <a:endParaRPr lang="en-US"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t>E</a:t>
                      </a:r>
                      <a:r>
                        <a:rPr lang="en-US" b="1" baseline="-25000" dirty="0" smtClean="0"/>
                        <a:t>1</a:t>
                      </a:r>
                      <a:endParaRPr lang="en-US"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t>A</a:t>
                      </a:r>
                      <a:r>
                        <a:rPr lang="en-US" b="1" baseline="-25000" dirty="0" smtClean="0"/>
                        <a:t>1</a:t>
                      </a:r>
                      <a:endParaRPr lang="en-US"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t>S</a:t>
                      </a:r>
                      <a:r>
                        <a:rPr lang="en-US" b="1" baseline="-25000" dirty="0" smtClean="0"/>
                        <a:t>2</a:t>
                      </a:r>
                      <a:endParaRPr lang="en-US" dirty="0"/>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vMerge="1">
                  <a:txBody>
                    <a:bodyPr/>
                    <a:lstStyle/>
                    <a:p>
                      <a:endParaRPr lang="en-US"/>
                    </a:p>
                  </a:txBody>
                  <a:tcPr/>
                </a:tc>
                <a:tc hMerge="1" vMerge="1">
                  <a:txBody>
                    <a:bodyPr/>
                    <a:lstStyle/>
                    <a:p>
                      <a:endParaRPr lang="en-US"/>
                    </a:p>
                  </a:txBody>
                  <a:tcPr/>
                </a:tc>
              </a:tr>
              <a:tr h="370840">
                <a:tc vMerge="1">
                  <a:txBody>
                    <a:bodyPr/>
                    <a:lstStyle/>
                    <a:p>
                      <a:endParaRPr lang="en-US" dirty="0"/>
                    </a:p>
                  </a:txBody>
                  <a:tcPr/>
                </a:tc>
                <a:tc>
                  <a:txBody>
                    <a:bodyPr/>
                    <a:lstStyle/>
                    <a:p>
                      <a:r>
                        <a:rPr lang="en-US" b="1" dirty="0" smtClean="0"/>
                        <a:t>1</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0</a:t>
                      </a:r>
                      <a:endParaRPr lang="en-US" b="1"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–2</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smtClean="0"/>
                        <a:t>–4</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4+M</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0</a:t>
                      </a:r>
                      <a:endParaRPr lang="en-US" b="1"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40</a:t>
                      </a:r>
                      <a:endParaRPr lang="en-US" b="1"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(0)</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en-US" dirty="0" smtClean="0"/>
                        <a:t>x</a:t>
                      </a:r>
                      <a:r>
                        <a:rPr lang="en-US" baseline="-25000" dirty="0" smtClean="0"/>
                        <a:t>1</a:t>
                      </a:r>
                      <a:endParaRPr lang="en-US" baseline="-25000"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1</a:t>
                      </a:r>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r>
                        <a:rPr lang="en-US" dirty="0" smtClean="0"/>
                        <a:t>½</a:t>
                      </a:r>
                      <a:endParaRPr lang="en-US" dirty="0"/>
                    </a:p>
                  </a:txBody>
                  <a:tcPr>
                    <a:lnT w="12700" cap="flat" cmpd="sng" algn="ctr">
                      <a:solidFill>
                        <a:schemeClr val="tx1"/>
                      </a:solidFill>
                      <a:prstDash val="solid"/>
                      <a:round/>
                      <a:headEnd type="none" w="med" len="med"/>
                      <a:tailEnd type="none" w="med" len="med"/>
                    </a:lnT>
                  </a:tcPr>
                </a:tc>
                <a:tc>
                  <a:txBody>
                    <a:bodyPr/>
                    <a:lstStyle/>
                    <a:p>
                      <a:pPr algn="ctr"/>
                      <a:r>
                        <a:rPr lang="en-US" dirty="0" smtClean="0"/>
                        <a:t>–½ </a:t>
                      </a:r>
                      <a:endParaRPr lang="en-US" dirty="0"/>
                    </a:p>
                  </a:txBody>
                  <a:tcPr>
                    <a:lnT w="12700" cap="flat" cmpd="sng" algn="ctr">
                      <a:solidFill>
                        <a:schemeClr val="tx1"/>
                      </a:solidFill>
                      <a:prstDash val="solid"/>
                      <a:round/>
                      <a:headEnd type="none" w="med" len="med"/>
                      <a:tailEnd type="none" w="med" len="med"/>
                    </a:lnT>
                  </a:tcPr>
                </a:tc>
                <a:tc>
                  <a:txBody>
                    <a:bodyPr/>
                    <a:lstStyle/>
                    <a:p>
                      <a:pPr algn="ctr"/>
                      <a:r>
                        <a:rPr lang="en-US" dirty="0" smtClean="0"/>
                        <a:t>½</a:t>
                      </a:r>
                      <a:endParaRPr lang="en-US" dirty="0"/>
                    </a:p>
                  </a:txBody>
                  <a:tcPr>
                    <a:lnT w="12700" cap="flat" cmpd="sng" algn="ctr">
                      <a:solidFill>
                        <a:schemeClr val="tx1"/>
                      </a:solidFill>
                      <a:prstDash val="solid"/>
                      <a:round/>
                      <a:headEnd type="none" w="med" len="med"/>
                      <a:tailEnd type="none" w="med" len="med"/>
                    </a:lnT>
                  </a:tcPr>
                </a:tc>
                <a:tc>
                  <a:txBody>
                    <a:bodyPr/>
                    <a:lstStyle/>
                    <a:p>
                      <a:pPr algn="ctr"/>
                      <a:r>
                        <a:rPr lang="en-US" dirty="0" smtClean="0"/>
                        <a:t>0</a:t>
                      </a:r>
                      <a:endParaRPr lang="en-US"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dirty="0" smtClean="0"/>
                        <a:t>5</a:t>
                      </a:r>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US" dirty="0" smtClean="0"/>
                        <a:t>(1)                    –</a:t>
                      </a:r>
                      <a:endParaRPr lang="en-US" dirty="0"/>
                    </a:p>
                  </a:txBody>
                  <a:tcPr>
                    <a:lnT w="12700" cap="flat" cmpd="sng" algn="ctr">
                      <a:solidFill>
                        <a:schemeClr val="tx1"/>
                      </a:solidFill>
                      <a:prstDash val="solid"/>
                      <a:round/>
                      <a:headEnd type="none" w="med" len="med"/>
                      <a:tailEnd type="none" w="med" len="med"/>
                    </a:lnT>
                  </a:tcPr>
                </a:tc>
              </a:tr>
              <a:tr h="370840">
                <a:tc>
                  <a:txBody>
                    <a:bodyPr/>
                    <a:lstStyle/>
                    <a:p>
                      <a:r>
                        <a:rPr lang="en-US" dirty="0" smtClean="0"/>
                        <a:t>S</a:t>
                      </a:r>
                      <a:r>
                        <a:rPr lang="en-US" baseline="-25000" dirty="0" smtClean="0"/>
                        <a:t>2</a:t>
                      </a:r>
                      <a:endParaRPr lang="en-US" baseline="-25000" dirty="0"/>
                    </a:p>
                  </a:txBody>
                  <a:tcPr>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pPr algn="ctr"/>
                      <a:r>
                        <a:rPr lang="en-US" dirty="0" smtClean="0"/>
                        <a:t>0</a:t>
                      </a:r>
                      <a:endParaRPr lang="en-US" dirty="0"/>
                    </a:p>
                  </a:txBody>
                  <a:tcPr>
                    <a:lnL w="127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pPr algn="ctr"/>
                      <a:r>
                        <a:rPr lang="en-US" baseline="30000" dirty="0" smtClean="0"/>
                        <a:t>13</a:t>
                      </a:r>
                      <a:r>
                        <a:rPr lang="en-US" dirty="0" smtClean="0"/>
                        <a:t>/</a:t>
                      </a:r>
                      <a:r>
                        <a:rPr lang="en-US" baseline="-25000" dirty="0" smtClean="0"/>
                        <a:t>2</a:t>
                      </a:r>
                      <a:endParaRPr lang="en-US" baseline="-25000" dirty="0"/>
                    </a:p>
                  </a:txBody>
                  <a:tcPr>
                    <a:lnB w="38100" cap="flat" cmpd="sng" algn="ctr">
                      <a:solidFill>
                        <a:schemeClr val="tx1"/>
                      </a:solidFill>
                      <a:prstDash val="solid"/>
                      <a:round/>
                      <a:headEnd type="none" w="med" len="med"/>
                      <a:tailEnd type="none" w="med" len="med"/>
                    </a:lnB>
                  </a:tcPr>
                </a:tc>
                <a:tc>
                  <a:txBody>
                    <a:bodyPr/>
                    <a:lstStyle/>
                    <a:p>
                      <a:pPr algn="ctr"/>
                      <a:r>
                        <a:rPr lang="en-US" baseline="30000" dirty="0" smtClean="0"/>
                        <a:t>3</a:t>
                      </a:r>
                      <a:r>
                        <a:rPr lang="en-US" dirty="0" smtClean="0"/>
                        <a:t>/</a:t>
                      </a:r>
                      <a:r>
                        <a:rPr lang="en-US" baseline="-25000" dirty="0" smtClean="0"/>
                        <a:t>2</a:t>
                      </a:r>
                      <a:endParaRPr lang="en-US" baseline="-25000" dirty="0"/>
                    </a:p>
                  </a:txBody>
                  <a:tcPr>
                    <a:lnB w="38100" cap="flat" cmpd="sng" algn="ctr">
                      <a:solidFill>
                        <a:schemeClr val="tx1"/>
                      </a:solidFill>
                      <a:prstDash val="solid"/>
                      <a:round/>
                      <a:headEnd type="none" w="med" len="med"/>
                      <a:tailEnd type="none" w="med" len="med"/>
                    </a:lnB>
                  </a:tcPr>
                </a:tc>
                <a:tc>
                  <a:txBody>
                    <a:bodyPr/>
                    <a:lstStyle/>
                    <a:p>
                      <a:pPr algn="ctr"/>
                      <a:r>
                        <a:rPr lang="en-US" dirty="0" smtClean="0"/>
                        <a:t>–</a:t>
                      </a:r>
                      <a:r>
                        <a:rPr lang="en-US" baseline="30000" dirty="0" smtClean="0"/>
                        <a:t>3</a:t>
                      </a:r>
                      <a:r>
                        <a:rPr lang="en-US" dirty="0" smtClean="0"/>
                        <a:t>/</a:t>
                      </a:r>
                      <a:r>
                        <a:rPr lang="en-US" baseline="-25000" dirty="0" smtClean="0"/>
                        <a:t>2</a:t>
                      </a:r>
                      <a:endParaRPr lang="en-US" baseline="-25000" dirty="0"/>
                    </a:p>
                  </a:txBody>
                  <a:tcPr>
                    <a:lnB w="38100" cap="flat" cmpd="sng" algn="ctr">
                      <a:solidFill>
                        <a:schemeClr val="tx1"/>
                      </a:solidFill>
                      <a:prstDash val="solid"/>
                      <a:round/>
                      <a:headEnd type="none" w="med" len="med"/>
                      <a:tailEnd type="none" w="med" len="med"/>
                    </a:lnB>
                  </a:tcPr>
                </a:tc>
                <a:tc>
                  <a:txBody>
                    <a:bodyPr/>
                    <a:lstStyle/>
                    <a:p>
                      <a:pPr algn="ctr"/>
                      <a:r>
                        <a:rPr lang="en-US" dirty="0" smtClean="0"/>
                        <a:t>1</a:t>
                      </a:r>
                      <a:endParaRPr lang="en-US" dirty="0"/>
                    </a:p>
                  </a:txBody>
                  <a:tcPr>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r>
                        <a:rPr lang="en-US" dirty="0" smtClean="0"/>
                        <a:t>81</a:t>
                      </a:r>
                      <a:endParaRPr lang="en-US" dirty="0"/>
                    </a:p>
                  </a:txBody>
                  <a:tcPr>
                    <a:lnL w="127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r>
                        <a:rPr lang="en-US" dirty="0" smtClean="0"/>
                        <a:t>(2)            81/</a:t>
                      </a:r>
                      <a:r>
                        <a:rPr lang="en-US" baseline="30000" dirty="0" smtClean="0"/>
                        <a:t>3</a:t>
                      </a:r>
                      <a:r>
                        <a:rPr lang="en-US" dirty="0" smtClean="0"/>
                        <a:t>/</a:t>
                      </a:r>
                      <a:r>
                        <a:rPr lang="en-US" baseline="-25000" dirty="0" smtClean="0"/>
                        <a:t>2</a:t>
                      </a:r>
                      <a:r>
                        <a:rPr lang="en-US" dirty="0" smtClean="0"/>
                        <a:t> = 32</a:t>
                      </a:r>
                      <a:endParaRPr lang="en-US" dirty="0"/>
                    </a:p>
                  </a:txBody>
                  <a:tcPr>
                    <a:lnB w="381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92696"/>
            <a:ext cx="8229600" cy="2583903"/>
          </a:xfrm>
        </p:spPr>
        <p:txBody>
          <a:bodyPr>
            <a:normAutofit/>
          </a:bodyPr>
          <a:lstStyle/>
          <a:p>
            <a:pPr marL="0" indent="0" algn="just">
              <a:buNone/>
            </a:pPr>
            <a:r>
              <a:rPr lang="en-US" sz="3000" dirty="0" smtClean="0"/>
              <a:t>When b</a:t>
            </a:r>
            <a:r>
              <a:rPr lang="en-US" sz="3000" baseline="-25000" dirty="0" smtClean="0"/>
              <a:t>i</a:t>
            </a:r>
            <a:r>
              <a:rPr lang="en-US" sz="3000" dirty="0" smtClean="0"/>
              <a:t>/</a:t>
            </a:r>
            <a:r>
              <a:rPr lang="en-US" sz="3000" dirty="0" err="1" smtClean="0"/>
              <a:t>a</a:t>
            </a:r>
            <a:r>
              <a:rPr lang="en-US" sz="3000" baseline="-25000" dirty="0" err="1" smtClean="0"/>
              <a:t>ik</a:t>
            </a:r>
            <a:r>
              <a:rPr lang="en-US" sz="3000" baseline="-25000" dirty="0" smtClean="0"/>
              <a:t> </a:t>
            </a:r>
            <a:r>
              <a:rPr lang="en-US" sz="3000" dirty="0" smtClean="0"/>
              <a:t> ratios are calculated, A1 is identified as the departing basic variable.</a:t>
            </a:r>
          </a:p>
          <a:p>
            <a:pPr marL="0" indent="0" algn="just">
              <a:buNone/>
            </a:pPr>
            <a:endParaRPr lang="en-US" sz="3000" dirty="0" smtClean="0"/>
          </a:p>
          <a:p>
            <a:pPr marL="0" indent="0" algn="just">
              <a:buNone/>
            </a:pPr>
            <a:r>
              <a:rPr lang="en-US" sz="3000" dirty="0" smtClean="0"/>
              <a:t>Conducting the simplex row operations, Following table indicates the next solution </a:t>
            </a:r>
          </a:p>
        </p:txBody>
      </p:sp>
      <p:graphicFrame>
        <p:nvGraphicFramePr>
          <p:cNvPr id="8" name="Content Placeholder 4"/>
          <p:cNvGraphicFramePr>
            <a:graphicFrameLocks/>
          </p:cNvGraphicFramePr>
          <p:nvPr/>
        </p:nvGraphicFramePr>
        <p:xfrm>
          <a:off x="685800" y="3886200"/>
          <a:ext cx="7848602" cy="1752600"/>
        </p:xfrm>
        <a:graphic>
          <a:graphicData uri="http://schemas.openxmlformats.org/drawingml/2006/table">
            <a:tbl>
              <a:tblPr firstRow="1" bandRow="1">
                <a:tableStyleId>{2D5ABB26-0587-4C30-8999-92F81FD0307C}</a:tableStyleId>
              </a:tblPr>
              <a:tblGrid>
                <a:gridCol w="1101823"/>
                <a:gridCol w="558459"/>
                <a:gridCol w="679206"/>
                <a:gridCol w="679206"/>
                <a:gridCol w="679206"/>
                <a:gridCol w="679206"/>
                <a:gridCol w="679206"/>
                <a:gridCol w="754673"/>
                <a:gridCol w="2037617"/>
              </a:tblGrid>
              <a:tr h="370840">
                <a:tc rowSpan="2">
                  <a:txBody>
                    <a:bodyPr/>
                    <a:lstStyle/>
                    <a:p>
                      <a:r>
                        <a:rPr lang="en-US" b="1" dirty="0" smtClean="0"/>
                        <a:t>Basic Variables</a:t>
                      </a:r>
                      <a:endParaRPr lang="en-US" b="1" dirty="0"/>
                    </a:p>
                  </a:txBody>
                  <a:tcPr anchor="b">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z</a:t>
                      </a:r>
                      <a:endParaRPr lang="en-US" b="1"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x</a:t>
                      </a:r>
                      <a:r>
                        <a:rPr lang="en-US" b="1" baseline="-25000" dirty="0" smtClean="0"/>
                        <a:t>1</a:t>
                      </a:r>
                      <a:endParaRPr lang="en-US" b="1" baseline="-25000" dirty="0"/>
                    </a:p>
                  </a:txBody>
                  <a:tcPr anchor="b">
                    <a:lnL w="127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x</a:t>
                      </a:r>
                      <a:r>
                        <a:rPr lang="en-US" b="1" baseline="-25000" dirty="0" smtClean="0"/>
                        <a:t>2</a:t>
                      </a:r>
                      <a:endParaRPr lang="en-US" b="1" baseline="-25000" dirty="0"/>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E</a:t>
                      </a:r>
                      <a:r>
                        <a:rPr lang="en-US" b="1" baseline="-25000" dirty="0" smtClean="0"/>
                        <a:t>1</a:t>
                      </a:r>
                      <a:endParaRPr lang="en-US" b="1" baseline="-25000" dirty="0"/>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A</a:t>
                      </a:r>
                      <a:r>
                        <a:rPr lang="en-US" b="1" baseline="-25000" dirty="0" smtClean="0"/>
                        <a:t>1</a:t>
                      </a:r>
                      <a:endParaRPr lang="en-US" b="1" baseline="-25000" dirty="0"/>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S</a:t>
                      </a:r>
                      <a:r>
                        <a:rPr lang="en-US" b="1" baseline="-25000" dirty="0" smtClean="0"/>
                        <a:t>2</a:t>
                      </a:r>
                      <a:endParaRPr lang="en-US" b="1" baseline="-25000" dirty="0"/>
                    </a:p>
                  </a:txBody>
                  <a:tcPr anchor="b">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endParaRPr lang="en-US" b="1" dirty="0" smtClean="0"/>
                    </a:p>
                    <a:p>
                      <a:r>
                        <a:rPr lang="en-US" b="1" dirty="0" smtClean="0"/>
                        <a:t>b</a:t>
                      </a:r>
                      <a:r>
                        <a:rPr lang="en-US" b="1" baseline="-25000" dirty="0" smtClean="0"/>
                        <a:t>i</a:t>
                      </a:r>
                      <a:r>
                        <a:rPr lang="en-US" b="1" dirty="0" smtClean="0"/>
                        <a:t>            Row Number</a:t>
                      </a:r>
                      <a:endParaRPr lang="en-US" b="1" dirty="0"/>
                    </a:p>
                  </a:txBody>
                  <a:tcPr anchor="b">
                    <a:lnL w="127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r>
              <a:tr h="370840">
                <a:tc vMerge="1">
                  <a:txBody>
                    <a:bodyPr/>
                    <a:lstStyle/>
                    <a:p>
                      <a:endParaRPr lang="en-US" dirty="0"/>
                    </a:p>
                  </a:txBody>
                  <a:tcPr/>
                </a:tc>
                <a:tc>
                  <a:txBody>
                    <a:bodyPr/>
                    <a:lstStyle/>
                    <a:p>
                      <a:r>
                        <a:rPr lang="en-US" b="1" dirty="0" smtClean="0"/>
                        <a:t>1</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0</a:t>
                      </a:r>
                      <a:endParaRPr lang="en-US" b="1"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baseline="30000" dirty="0" smtClean="0"/>
                        <a:t>46</a:t>
                      </a:r>
                      <a:r>
                        <a:rPr lang="en-US" b="1" dirty="0" smtClean="0"/>
                        <a:t>/</a:t>
                      </a:r>
                      <a:r>
                        <a:rPr lang="en-US" b="1" baseline="-25000" dirty="0" smtClean="0"/>
                        <a:t>3</a:t>
                      </a:r>
                      <a:endParaRPr lang="en-US" b="1" baseline="-25000"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0</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M</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baseline="30000" dirty="0" smtClean="0"/>
                        <a:t>8</a:t>
                      </a:r>
                      <a:r>
                        <a:rPr lang="en-US" b="1" dirty="0" smtClean="0"/>
                        <a:t>/</a:t>
                      </a:r>
                      <a:r>
                        <a:rPr lang="en-US" b="1" baseline="-25000" dirty="0" smtClean="0"/>
                        <a:t>3</a:t>
                      </a:r>
                      <a:endParaRPr lang="en-US" b="1" baseline="-25000"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256</a:t>
                      </a:r>
                      <a:endParaRPr lang="en-US" b="1"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(0)</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en-US" dirty="0" smtClean="0"/>
                        <a:t>x</a:t>
                      </a:r>
                      <a:r>
                        <a:rPr lang="en-US" baseline="-25000" dirty="0" smtClean="0"/>
                        <a:t>1</a:t>
                      </a:r>
                      <a:endParaRPr lang="en-US" baseline="-25000"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dirty="0" smtClean="0"/>
                        <a:t>1</a:t>
                      </a:r>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US" baseline="30000" dirty="0" smtClean="0"/>
                        <a:t>8</a:t>
                      </a:r>
                      <a:r>
                        <a:rPr lang="en-US" dirty="0" smtClean="0"/>
                        <a:t>/</a:t>
                      </a:r>
                      <a:r>
                        <a:rPr lang="en-US" baseline="-25000" dirty="0" smtClean="0"/>
                        <a:t>3</a:t>
                      </a:r>
                      <a:endParaRPr lang="en-US" baseline="-25000" dirty="0"/>
                    </a:p>
                  </a:txBody>
                  <a:tcPr>
                    <a:lnT w="12700" cap="flat" cmpd="sng" algn="ctr">
                      <a:solidFill>
                        <a:schemeClr val="tx1"/>
                      </a:solidFill>
                      <a:prstDash val="solid"/>
                      <a:round/>
                      <a:headEnd type="none" w="med" len="med"/>
                      <a:tailEnd type="none" w="med" len="med"/>
                    </a:lnT>
                  </a:tcPr>
                </a:tc>
                <a:tc>
                  <a:txBody>
                    <a:bodyPr/>
                    <a:lstStyle/>
                    <a:p>
                      <a:r>
                        <a:rPr lang="en-US" dirty="0" smtClean="0"/>
                        <a:t>0</a:t>
                      </a:r>
                      <a:endParaRPr lang="en-US" dirty="0"/>
                    </a:p>
                  </a:txBody>
                  <a:tcPr>
                    <a:lnT w="12700" cap="flat" cmpd="sng" algn="ctr">
                      <a:solidFill>
                        <a:schemeClr val="tx1"/>
                      </a:solidFill>
                      <a:prstDash val="solid"/>
                      <a:round/>
                      <a:headEnd type="none" w="med" len="med"/>
                      <a:tailEnd type="none" w="med" len="med"/>
                    </a:lnT>
                  </a:tcPr>
                </a:tc>
                <a:tc>
                  <a:txBody>
                    <a:bodyPr/>
                    <a:lstStyle/>
                    <a:p>
                      <a:r>
                        <a:rPr lang="en-US" dirty="0" smtClean="0"/>
                        <a:t>0</a:t>
                      </a:r>
                      <a:endParaRPr lang="en-US" dirty="0"/>
                    </a:p>
                  </a:txBody>
                  <a:tcPr>
                    <a:lnT w="12700" cap="flat" cmpd="sng" algn="ctr">
                      <a:solidFill>
                        <a:schemeClr val="tx1"/>
                      </a:solidFill>
                      <a:prstDash val="solid"/>
                      <a:round/>
                      <a:headEnd type="none" w="med" len="med"/>
                      <a:tailEnd type="none" w="med" len="med"/>
                    </a:lnT>
                  </a:tcPr>
                </a:tc>
                <a:tc>
                  <a:txBody>
                    <a:bodyPr/>
                    <a:lstStyle/>
                    <a:p>
                      <a:r>
                        <a:rPr lang="en-US" dirty="0" smtClean="0"/>
                        <a:t>½</a:t>
                      </a:r>
                      <a:endParaRPr lang="en-US"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dirty="0" smtClean="0"/>
                        <a:t>32</a:t>
                      </a:r>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US" dirty="0" smtClean="0"/>
                        <a:t>(1)</a:t>
                      </a:r>
                      <a:endParaRPr lang="en-US" dirty="0"/>
                    </a:p>
                  </a:txBody>
                  <a:tcPr>
                    <a:lnT w="12700" cap="flat" cmpd="sng" algn="ctr">
                      <a:solidFill>
                        <a:schemeClr val="tx1"/>
                      </a:solidFill>
                      <a:prstDash val="solid"/>
                      <a:round/>
                      <a:headEnd type="none" w="med" len="med"/>
                      <a:tailEnd type="none" w="med" len="med"/>
                    </a:lnT>
                  </a:tcPr>
                </a:tc>
              </a:tr>
              <a:tr h="370840">
                <a:tc>
                  <a:txBody>
                    <a:bodyPr/>
                    <a:lstStyle/>
                    <a:p>
                      <a:r>
                        <a:rPr lang="en-US" dirty="0" smtClean="0"/>
                        <a:t>E</a:t>
                      </a:r>
                      <a:r>
                        <a:rPr lang="en-US" baseline="-25000" dirty="0" smtClean="0"/>
                        <a:t>2</a:t>
                      </a:r>
                      <a:endParaRPr lang="en-US" baseline="-25000" dirty="0"/>
                    </a:p>
                  </a:txBody>
                  <a:tcPr>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r>
                        <a:rPr lang="en-US" dirty="0" smtClean="0"/>
                        <a:t>0</a:t>
                      </a:r>
                      <a:endParaRPr lang="en-US" dirty="0"/>
                    </a:p>
                  </a:txBody>
                  <a:tcPr>
                    <a:lnL w="127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r>
                        <a:rPr lang="en-US" baseline="30000" dirty="0" smtClean="0"/>
                        <a:t>13</a:t>
                      </a:r>
                      <a:r>
                        <a:rPr lang="en-US" dirty="0" smtClean="0"/>
                        <a:t>/</a:t>
                      </a:r>
                      <a:r>
                        <a:rPr lang="en-US" baseline="-25000" dirty="0" smtClean="0"/>
                        <a:t>3</a:t>
                      </a:r>
                      <a:endParaRPr lang="en-US" baseline="-25000" dirty="0"/>
                    </a:p>
                  </a:txBody>
                  <a:tcPr>
                    <a:lnB w="38100" cap="flat" cmpd="sng" algn="ctr">
                      <a:solidFill>
                        <a:schemeClr val="tx1"/>
                      </a:solidFill>
                      <a:prstDash val="solid"/>
                      <a:round/>
                      <a:headEnd type="none" w="med" len="med"/>
                      <a:tailEnd type="none" w="med" len="med"/>
                    </a:lnB>
                  </a:tcPr>
                </a:tc>
                <a:tc>
                  <a:txBody>
                    <a:bodyPr/>
                    <a:lstStyle/>
                    <a:p>
                      <a:r>
                        <a:rPr lang="en-US" dirty="0" smtClean="0"/>
                        <a:t>1</a:t>
                      </a:r>
                      <a:endParaRPr lang="en-US" dirty="0"/>
                    </a:p>
                  </a:txBody>
                  <a:tcPr>
                    <a:lnB w="38100" cap="flat" cmpd="sng" algn="ctr">
                      <a:solidFill>
                        <a:schemeClr val="tx1"/>
                      </a:solidFill>
                      <a:prstDash val="solid"/>
                      <a:round/>
                      <a:headEnd type="none" w="med" len="med"/>
                      <a:tailEnd type="none" w="med" len="med"/>
                    </a:lnB>
                  </a:tcPr>
                </a:tc>
                <a:tc>
                  <a:txBody>
                    <a:bodyPr/>
                    <a:lstStyle/>
                    <a:p>
                      <a:r>
                        <a:rPr lang="en-US" dirty="0" smtClean="0"/>
                        <a:t>–1</a:t>
                      </a:r>
                      <a:endParaRPr lang="en-US" dirty="0"/>
                    </a:p>
                  </a:txBody>
                  <a:tcPr>
                    <a:lnB w="38100" cap="flat" cmpd="sng" algn="ctr">
                      <a:solidFill>
                        <a:schemeClr val="tx1"/>
                      </a:solidFill>
                      <a:prstDash val="solid"/>
                      <a:round/>
                      <a:headEnd type="none" w="med" len="med"/>
                      <a:tailEnd type="none" w="med" len="med"/>
                    </a:lnB>
                  </a:tcPr>
                </a:tc>
                <a:tc>
                  <a:txBody>
                    <a:bodyPr/>
                    <a:lstStyle/>
                    <a:p>
                      <a:r>
                        <a:rPr lang="en-US" baseline="30000" dirty="0" smtClean="0"/>
                        <a:t>2</a:t>
                      </a:r>
                      <a:r>
                        <a:rPr lang="en-US" dirty="0" smtClean="0"/>
                        <a:t>/</a:t>
                      </a:r>
                      <a:r>
                        <a:rPr lang="en-US" baseline="-25000" dirty="0" smtClean="0"/>
                        <a:t>3</a:t>
                      </a:r>
                      <a:endParaRPr lang="en-US" baseline="-25000" dirty="0"/>
                    </a:p>
                  </a:txBody>
                  <a:tcPr>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r>
                        <a:rPr lang="en-US" dirty="0" smtClean="0"/>
                        <a:t>54</a:t>
                      </a:r>
                      <a:endParaRPr lang="en-US" dirty="0"/>
                    </a:p>
                  </a:txBody>
                  <a:tcPr>
                    <a:lnL w="127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r>
                        <a:rPr lang="en-US" dirty="0" smtClean="0"/>
                        <a:t>(2)</a:t>
                      </a:r>
                      <a:endParaRPr lang="en-US" dirty="0"/>
                    </a:p>
                  </a:txBody>
                  <a:tcPr>
                    <a:lnB w="381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47800"/>
            <a:ext cx="8229600" cy="4800600"/>
          </a:xfrm>
        </p:spPr>
        <p:txBody>
          <a:bodyPr/>
          <a:lstStyle/>
          <a:p>
            <a:pPr marL="0" indent="0" algn="just">
              <a:buNone/>
            </a:pPr>
            <a:r>
              <a:rPr lang="en-US" dirty="0" smtClean="0"/>
              <a:t>The simplex procedure changes only slightly when minimization problems are solved.</a:t>
            </a:r>
          </a:p>
          <a:p>
            <a:pPr marL="0" indent="0" algn="just">
              <a:buNone/>
            </a:pPr>
            <a:r>
              <a:rPr lang="en-US" dirty="0" smtClean="0"/>
              <a:t>Aside from assigning artificial variables objective function coefficients of +M, the only difference relates to the interpretation of row (0) coefficients.</a:t>
            </a:r>
          </a:p>
          <a:p>
            <a:pPr marL="0" indent="0" algn="just">
              <a:buNone/>
            </a:pPr>
            <a:r>
              <a:rPr lang="en-US" dirty="0" smtClean="0"/>
              <a:t>The following two rules are modifications of rule 1 and rule 2. These apply for minimization problems.</a:t>
            </a:r>
            <a:endParaRPr lang="en-US" dirty="0"/>
          </a:p>
        </p:txBody>
      </p:sp>
      <p:sp>
        <p:nvSpPr>
          <p:cNvPr id="4" name="Title 1"/>
          <p:cNvSpPr>
            <a:spLocks noGrp="1"/>
          </p:cNvSpPr>
          <p:nvPr>
            <p:ph type="title"/>
          </p:nvPr>
        </p:nvSpPr>
        <p:spPr>
          <a:xfrm>
            <a:off x="457200" y="274638"/>
            <a:ext cx="8229600" cy="1020762"/>
          </a:xfrm>
        </p:spPr>
        <p:txBody>
          <a:bodyPr>
            <a:normAutofit/>
          </a:bodyPr>
          <a:lstStyle/>
          <a:p>
            <a:r>
              <a:rPr lang="en-US" sz="3600" u="sng" dirty="0" smtClean="0">
                <a:solidFill>
                  <a:schemeClr val="tx2"/>
                </a:solidFill>
              </a:rPr>
              <a:t>Minimization Problems</a:t>
            </a:r>
            <a:endParaRPr lang="en-US" sz="3600" u="sng" dirty="0">
              <a:solidFill>
                <a:schemeClr val="tx2"/>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Content Placeholder 2"/>
          <p:cNvSpPr>
            <a:spLocks noGrp="1"/>
          </p:cNvSpPr>
          <p:nvPr>
            <p:ph idx="1"/>
          </p:nvPr>
        </p:nvSpPr>
        <p:spPr>
          <a:xfrm>
            <a:off x="457200" y="1295400"/>
            <a:ext cx="8229600" cy="4572000"/>
          </a:xfrm>
        </p:spPr>
        <p:txBody>
          <a:bodyPr>
            <a:normAutofit lnSpcReduction="10000"/>
          </a:bodyPr>
          <a:lstStyle/>
          <a:p>
            <a:pPr marL="0" indent="0" algn="just">
              <a:buNone/>
            </a:pPr>
            <a:r>
              <a:rPr lang="en-US" b="1" u="sng" dirty="0" smtClean="0"/>
              <a:t>Rule 1A: Optimality Check in Minimization Problem.</a:t>
            </a:r>
            <a:endParaRPr lang="en-US" dirty="0" smtClean="0"/>
          </a:p>
          <a:p>
            <a:pPr marL="0" indent="0">
              <a:buNone/>
            </a:pPr>
            <a:r>
              <a:rPr lang="en-US" dirty="0" smtClean="0"/>
              <a:t>In a minimization problem, the optimal solution has been found if all row (0) coefficients for the variables are less than or equal to 0.</a:t>
            </a:r>
          </a:p>
          <a:p>
            <a:pPr marL="0" indent="0">
              <a:buNone/>
            </a:pPr>
            <a:r>
              <a:rPr lang="en-US" dirty="0" smtClean="0"/>
              <a:t>If any row (0) coefficients are positive for non-basic variables, a better solution can be found by assigning a positive quantity to these variables.</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b="1" u="sng" dirty="0" smtClean="0"/>
              <a:t>Rule 2A: New basic variable in minimization problem.</a:t>
            </a:r>
          </a:p>
          <a:p>
            <a:pPr marL="0" indent="0" algn="just">
              <a:buNone/>
            </a:pPr>
            <a:r>
              <a:rPr lang="en-US" dirty="0" smtClean="0"/>
              <a:t>In a minimization problem, the non-basic variable which will replace a current basic variable is the one having the largest positive row (0) coefficient. Ties may be broken arbitrarily.</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solidFill>
                  <a:schemeClr val="tx2"/>
                </a:solidFill>
              </a:rPr>
              <a:t>Example</a:t>
            </a:r>
            <a:endParaRPr lang="en-US" u="sng" dirty="0">
              <a:solidFill>
                <a:schemeClr val="tx2"/>
              </a:solidFill>
            </a:endParaRPr>
          </a:p>
        </p:txBody>
      </p:sp>
      <p:sp>
        <p:nvSpPr>
          <p:cNvPr id="3" name="Content Placeholder 2"/>
          <p:cNvSpPr>
            <a:spLocks noGrp="1"/>
          </p:cNvSpPr>
          <p:nvPr>
            <p:ph idx="1"/>
          </p:nvPr>
        </p:nvSpPr>
        <p:spPr/>
        <p:txBody>
          <a:bodyPr/>
          <a:lstStyle/>
          <a:p>
            <a:pPr marL="0" indent="0" algn="just">
              <a:buNone/>
            </a:pPr>
            <a:r>
              <a:rPr lang="en-US" dirty="0" smtClean="0"/>
              <a:t>Solve the following linear programming problem using the simplex method.</a:t>
            </a:r>
          </a:p>
          <a:p>
            <a:pPr marL="0" indent="0" algn="just">
              <a:buNone/>
            </a:pPr>
            <a:endParaRPr lang="en-US" dirty="0" smtClean="0"/>
          </a:p>
          <a:p>
            <a:pPr marL="0" indent="0" algn="just">
              <a:buNone/>
            </a:pPr>
            <a:r>
              <a:rPr lang="en-US" dirty="0" smtClean="0"/>
              <a:t>	Minimize         	z = 5x</a:t>
            </a:r>
            <a:r>
              <a:rPr lang="en-US" baseline="-25000" dirty="0" smtClean="0"/>
              <a:t>1</a:t>
            </a:r>
            <a:r>
              <a:rPr lang="en-US" dirty="0" smtClean="0"/>
              <a:t> + 6x</a:t>
            </a:r>
            <a:r>
              <a:rPr lang="en-US" baseline="-25000" dirty="0" smtClean="0"/>
              <a:t>2</a:t>
            </a:r>
          </a:p>
          <a:p>
            <a:pPr marL="0" indent="0" algn="just">
              <a:buNone/>
            </a:pPr>
            <a:r>
              <a:rPr lang="en-US" dirty="0" smtClean="0"/>
              <a:t>	subject to		        x</a:t>
            </a:r>
            <a:r>
              <a:rPr lang="en-US" baseline="-25000" dirty="0" smtClean="0"/>
              <a:t>1</a:t>
            </a:r>
            <a:r>
              <a:rPr lang="en-US" dirty="0" smtClean="0"/>
              <a:t> +   x</a:t>
            </a:r>
            <a:r>
              <a:rPr lang="en-US" baseline="-25000" dirty="0" smtClean="0"/>
              <a:t>2</a:t>
            </a:r>
            <a:r>
              <a:rPr lang="en-US" dirty="0" smtClean="0"/>
              <a:t> ≥ 10</a:t>
            </a:r>
          </a:p>
          <a:p>
            <a:pPr marL="0" indent="0" algn="just">
              <a:buNone/>
            </a:pPr>
            <a:r>
              <a:rPr lang="en-US" dirty="0" smtClean="0"/>
              <a:t>				      2x</a:t>
            </a:r>
            <a:r>
              <a:rPr lang="en-US" baseline="-25000" dirty="0" smtClean="0"/>
              <a:t>1</a:t>
            </a:r>
            <a:r>
              <a:rPr lang="en-US" dirty="0" smtClean="0"/>
              <a:t> + 4x</a:t>
            </a:r>
            <a:r>
              <a:rPr lang="en-US" baseline="-25000" dirty="0" smtClean="0"/>
              <a:t>2</a:t>
            </a:r>
            <a:r>
              <a:rPr lang="en-US" dirty="0" smtClean="0"/>
              <a:t> ≥ 24</a:t>
            </a:r>
          </a:p>
          <a:p>
            <a:pPr marL="0" indent="0" algn="just">
              <a:buNone/>
            </a:pPr>
            <a:r>
              <a:rPr lang="en-US" dirty="0" smtClean="0"/>
              <a:t>			                      x</a:t>
            </a:r>
            <a:r>
              <a:rPr lang="en-US" baseline="-25000" dirty="0" smtClean="0"/>
              <a:t>1</a:t>
            </a:r>
            <a:r>
              <a:rPr lang="en-US" dirty="0" smtClean="0"/>
              <a:t> , x</a:t>
            </a:r>
            <a:r>
              <a:rPr lang="en-US" baseline="-25000" dirty="0" smtClean="0"/>
              <a:t>2</a:t>
            </a:r>
            <a:r>
              <a:rPr lang="en-US" dirty="0" smtClean="0"/>
              <a:t> ≥  0</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791200"/>
          </a:xfrm>
        </p:spPr>
        <p:txBody>
          <a:bodyPr/>
          <a:lstStyle/>
          <a:p>
            <a:pPr>
              <a:buNone/>
            </a:pPr>
            <a:r>
              <a:rPr lang="en-US" b="1" u="sng" dirty="0" smtClean="0">
                <a:solidFill>
                  <a:schemeClr val="tx2"/>
                </a:solidFill>
              </a:rPr>
              <a:t>Solution:</a:t>
            </a:r>
          </a:p>
          <a:p>
            <a:pPr marL="0" indent="0">
              <a:buNone/>
            </a:pPr>
            <a:r>
              <a:rPr lang="en-US" dirty="0" smtClean="0"/>
              <a:t>This problem is first rewritten with the constraints expressed as equations as follows:</a:t>
            </a:r>
          </a:p>
          <a:p>
            <a:pPr marL="0" indent="0">
              <a:buNone/>
            </a:pPr>
            <a:endParaRPr lang="en-US" dirty="0" smtClean="0"/>
          </a:p>
          <a:p>
            <a:pPr marL="0" indent="0">
              <a:buNone/>
            </a:pPr>
            <a:r>
              <a:rPr lang="en-US" dirty="0" smtClean="0"/>
              <a:t>Minimize	z = 5x</a:t>
            </a:r>
            <a:r>
              <a:rPr lang="en-US" baseline="-25000" dirty="0" smtClean="0"/>
              <a:t>1</a:t>
            </a:r>
            <a:r>
              <a:rPr lang="en-US" dirty="0" smtClean="0"/>
              <a:t> + 6x</a:t>
            </a:r>
            <a:r>
              <a:rPr lang="en-US" baseline="-25000" dirty="0" smtClean="0"/>
              <a:t>2</a:t>
            </a:r>
            <a:r>
              <a:rPr lang="en-US" dirty="0" smtClean="0"/>
              <a:t> + 0E</a:t>
            </a:r>
            <a:r>
              <a:rPr lang="en-US" baseline="-25000" dirty="0" smtClean="0"/>
              <a:t>1</a:t>
            </a:r>
            <a:r>
              <a:rPr lang="en-US" dirty="0" smtClean="0"/>
              <a:t> + 0E</a:t>
            </a:r>
            <a:r>
              <a:rPr lang="en-US" baseline="-25000" dirty="0" smtClean="0"/>
              <a:t>2</a:t>
            </a:r>
            <a:r>
              <a:rPr lang="en-US" dirty="0" smtClean="0"/>
              <a:t> + MA</a:t>
            </a:r>
            <a:r>
              <a:rPr lang="en-US" baseline="-25000" dirty="0" smtClean="0"/>
              <a:t>1</a:t>
            </a:r>
            <a:r>
              <a:rPr lang="en-US" dirty="0" smtClean="0"/>
              <a:t> + MA</a:t>
            </a:r>
            <a:r>
              <a:rPr lang="en-US" baseline="-25000" dirty="0" smtClean="0"/>
              <a:t>2</a:t>
            </a:r>
          </a:p>
          <a:p>
            <a:pPr marL="0" indent="0">
              <a:buNone/>
            </a:pPr>
            <a:r>
              <a:rPr lang="en-US" dirty="0" smtClean="0"/>
              <a:t>subject to	   x</a:t>
            </a:r>
            <a:r>
              <a:rPr lang="en-US" baseline="-25000" dirty="0" smtClean="0"/>
              <a:t>1</a:t>
            </a:r>
            <a:r>
              <a:rPr lang="en-US" dirty="0" smtClean="0"/>
              <a:t> + x</a:t>
            </a:r>
            <a:r>
              <a:rPr lang="en-US" baseline="-25000" dirty="0" smtClean="0"/>
              <a:t>2</a:t>
            </a:r>
            <a:r>
              <a:rPr lang="en-US" dirty="0" smtClean="0"/>
              <a:t> – E</a:t>
            </a:r>
            <a:r>
              <a:rPr lang="en-US" baseline="-25000" dirty="0" smtClean="0"/>
              <a:t>1</a:t>
            </a:r>
            <a:r>
              <a:rPr lang="en-US" dirty="0" smtClean="0"/>
              <a:t>            + A</a:t>
            </a:r>
            <a:r>
              <a:rPr lang="en-US" baseline="-25000" dirty="0" smtClean="0"/>
              <a:t>1</a:t>
            </a:r>
            <a:r>
              <a:rPr lang="en-US" dirty="0" smtClean="0"/>
              <a:t>            =   10</a:t>
            </a:r>
          </a:p>
          <a:p>
            <a:pPr marL="0" indent="0">
              <a:buNone/>
            </a:pPr>
            <a:r>
              <a:rPr lang="en-US" dirty="0" smtClean="0"/>
              <a:t>		 2x</a:t>
            </a:r>
            <a:r>
              <a:rPr lang="en-US" baseline="-25000" dirty="0" smtClean="0"/>
              <a:t>1</a:t>
            </a:r>
            <a:r>
              <a:rPr lang="en-US" dirty="0" smtClean="0"/>
              <a:t> + 4x</a:t>
            </a:r>
            <a:r>
              <a:rPr lang="en-US" baseline="-25000" dirty="0" smtClean="0"/>
              <a:t>2          </a:t>
            </a:r>
            <a:r>
              <a:rPr lang="en-US" dirty="0" smtClean="0"/>
              <a:t> – E</a:t>
            </a:r>
            <a:r>
              <a:rPr lang="en-US" baseline="-25000" dirty="0" smtClean="0"/>
              <a:t>2</a:t>
            </a:r>
            <a:r>
              <a:rPr lang="en-US" dirty="0" smtClean="0"/>
              <a:t>             + A</a:t>
            </a:r>
            <a:r>
              <a:rPr lang="en-US" baseline="-25000" dirty="0" smtClean="0"/>
              <a:t>2</a:t>
            </a:r>
            <a:r>
              <a:rPr lang="en-US" dirty="0" smtClean="0"/>
              <a:t>  =   24</a:t>
            </a:r>
          </a:p>
          <a:p>
            <a:pPr marL="0" indent="0">
              <a:buNone/>
            </a:pPr>
            <a:r>
              <a:rPr lang="en-US" dirty="0" smtClean="0"/>
              <a:t>		                  x</a:t>
            </a:r>
            <a:r>
              <a:rPr lang="en-US" baseline="-25000" dirty="0" smtClean="0"/>
              <a:t>1</a:t>
            </a:r>
            <a:r>
              <a:rPr lang="en-US" dirty="0" smtClean="0"/>
              <a:t>, x</a:t>
            </a:r>
            <a:r>
              <a:rPr lang="en-US" baseline="-25000" dirty="0" smtClean="0"/>
              <a:t>2</a:t>
            </a:r>
            <a:r>
              <a:rPr lang="en-US" dirty="0" smtClean="0"/>
              <a:t>, E</a:t>
            </a:r>
            <a:r>
              <a:rPr lang="en-US" baseline="-25000" dirty="0" smtClean="0"/>
              <a:t>1</a:t>
            </a:r>
            <a:r>
              <a:rPr lang="en-US" dirty="0" smtClean="0"/>
              <a:t>, E</a:t>
            </a:r>
            <a:r>
              <a:rPr lang="en-US" baseline="-25000" dirty="0" smtClean="0"/>
              <a:t>2</a:t>
            </a:r>
            <a:r>
              <a:rPr lang="en-US" dirty="0" smtClean="0"/>
              <a:t>, A</a:t>
            </a:r>
            <a:r>
              <a:rPr lang="en-US" baseline="-25000" dirty="0" smtClean="0"/>
              <a:t>1</a:t>
            </a:r>
            <a:r>
              <a:rPr lang="en-US" dirty="0" smtClean="0"/>
              <a:t>, A</a:t>
            </a:r>
            <a:r>
              <a:rPr lang="en-US" baseline="-25000" dirty="0" smtClean="0"/>
              <a:t>2  </a:t>
            </a:r>
            <a:r>
              <a:rPr lang="en-US" dirty="0" smtClean="0"/>
              <a:t> ≥    0</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p:cNvGraphicFramePr>
          <p:nvPr/>
        </p:nvGraphicFramePr>
        <p:xfrm>
          <a:off x="685800" y="609600"/>
          <a:ext cx="7848602" cy="2575560"/>
        </p:xfrm>
        <a:graphic>
          <a:graphicData uri="http://schemas.openxmlformats.org/drawingml/2006/table">
            <a:tbl>
              <a:tblPr firstRow="1" bandRow="1">
                <a:tableStyleId>{2D5ABB26-0587-4C30-8999-92F81FD0307C}</a:tableStyleId>
              </a:tblPr>
              <a:tblGrid>
                <a:gridCol w="1143001"/>
                <a:gridCol w="385046"/>
                <a:gridCol w="625110"/>
                <a:gridCol w="625110"/>
                <a:gridCol w="625110"/>
                <a:gridCol w="625110"/>
                <a:gridCol w="625110"/>
                <a:gridCol w="625110"/>
                <a:gridCol w="694566"/>
                <a:gridCol w="1875329"/>
              </a:tblGrid>
              <a:tr h="370840">
                <a:tc rowSpan="2">
                  <a:txBody>
                    <a:bodyPr/>
                    <a:lstStyle/>
                    <a:p>
                      <a:r>
                        <a:rPr lang="en-US" b="1" dirty="0" smtClean="0"/>
                        <a:t>Basic Variables</a:t>
                      </a:r>
                      <a:endParaRPr lang="en-US" b="1" dirty="0"/>
                    </a:p>
                  </a:txBody>
                  <a:tcPr anchor="b">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z</a:t>
                      </a:r>
                      <a:endParaRPr lang="en-US" b="1"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x</a:t>
                      </a:r>
                      <a:r>
                        <a:rPr lang="en-US" b="1" baseline="-25000" dirty="0" smtClean="0"/>
                        <a:t>1</a:t>
                      </a:r>
                      <a:endParaRPr lang="en-US" b="1" baseline="-25000" dirty="0"/>
                    </a:p>
                  </a:txBody>
                  <a:tcPr anchor="b">
                    <a:lnL w="127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x</a:t>
                      </a:r>
                      <a:r>
                        <a:rPr lang="en-US" b="1" baseline="-25000" dirty="0" smtClean="0"/>
                        <a:t>2</a:t>
                      </a:r>
                      <a:endParaRPr lang="en-US" b="1" baseline="-25000" dirty="0"/>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E</a:t>
                      </a:r>
                      <a:r>
                        <a:rPr lang="en-US" b="1" baseline="-25000" dirty="0" smtClean="0"/>
                        <a:t>1</a:t>
                      </a:r>
                      <a:endParaRPr lang="en-US" b="1" baseline="-25000" dirty="0"/>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E</a:t>
                      </a:r>
                      <a:r>
                        <a:rPr lang="en-US" b="1" baseline="-25000" dirty="0" smtClean="0"/>
                        <a:t>2</a:t>
                      </a:r>
                      <a:endParaRPr lang="en-US" b="1" baseline="-25000" dirty="0"/>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A</a:t>
                      </a:r>
                      <a:r>
                        <a:rPr lang="en-US" b="1" baseline="-25000" dirty="0" smtClean="0"/>
                        <a:t>1</a:t>
                      </a:r>
                      <a:endParaRPr lang="en-US" b="1" baseline="-25000" dirty="0"/>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A</a:t>
                      </a:r>
                      <a:r>
                        <a:rPr lang="en-US" b="1" baseline="-25000" dirty="0" smtClean="0"/>
                        <a:t>2</a:t>
                      </a:r>
                      <a:endParaRPr lang="en-US" b="1" baseline="-25000" dirty="0"/>
                    </a:p>
                  </a:txBody>
                  <a:tcPr anchor="b">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r>
                        <a:rPr lang="en-US" b="0" dirty="0" smtClean="0"/>
                        <a:t>Need to Be</a:t>
                      </a:r>
                    </a:p>
                    <a:p>
                      <a:r>
                        <a:rPr lang="en-US" b="0" dirty="0" smtClean="0"/>
                        <a:t>Transformed</a:t>
                      </a:r>
                      <a:endParaRPr lang="en-US" b="0" baseline="0" dirty="0" smtClean="0"/>
                    </a:p>
                    <a:p>
                      <a:r>
                        <a:rPr lang="en-US" b="0" baseline="0" dirty="0" smtClean="0"/>
                        <a:t>to Zero</a:t>
                      </a:r>
                    </a:p>
                    <a:p>
                      <a:endParaRPr lang="en-US" b="1" dirty="0" smtClean="0"/>
                    </a:p>
                    <a:p>
                      <a:r>
                        <a:rPr lang="en-US" b="1" dirty="0" smtClean="0"/>
                        <a:t>b</a:t>
                      </a:r>
                      <a:r>
                        <a:rPr lang="en-US" b="1" baseline="-25000" dirty="0" smtClean="0"/>
                        <a:t>i</a:t>
                      </a:r>
                      <a:r>
                        <a:rPr lang="en-US" b="1" dirty="0" smtClean="0"/>
                        <a:t>            Row Number</a:t>
                      </a:r>
                      <a:endParaRPr lang="en-US" b="1" dirty="0"/>
                    </a:p>
                  </a:txBody>
                  <a:tcPr anchor="b">
                    <a:lnL w="127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r>
              <a:tr h="370840">
                <a:tc vMerge="1">
                  <a:txBody>
                    <a:bodyPr/>
                    <a:lstStyle/>
                    <a:p>
                      <a:endParaRPr lang="en-US" dirty="0"/>
                    </a:p>
                  </a:txBody>
                  <a:tcPr/>
                </a:tc>
                <a:tc>
                  <a:txBody>
                    <a:bodyPr/>
                    <a:lstStyle/>
                    <a:p>
                      <a:r>
                        <a:rPr lang="en-US" b="1" dirty="0" smtClean="0"/>
                        <a:t>1</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–5 </a:t>
                      </a:r>
                      <a:endParaRPr lang="en-US" b="1"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–6</a:t>
                      </a:r>
                      <a:endParaRPr lang="en-US" b="1" baseline="-25000"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0</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0</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–M</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–M</a:t>
                      </a:r>
                      <a:endParaRPr lang="en-US" b="1" baseline="-25000"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0</a:t>
                      </a:r>
                      <a:endParaRPr lang="en-US" b="1"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(0)</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en-US" dirty="0" smtClean="0"/>
                        <a:t>A</a:t>
                      </a:r>
                      <a:r>
                        <a:rPr lang="en-US" baseline="-25000" dirty="0" smtClean="0"/>
                        <a:t>1</a:t>
                      </a:r>
                      <a:endParaRPr lang="en-US" baseline="-25000"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dirty="0" smtClean="0"/>
                        <a:t>1</a:t>
                      </a:r>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US" dirty="0" smtClean="0"/>
                        <a:t>1</a:t>
                      </a:r>
                      <a:endParaRPr lang="en-US" baseline="-25000" dirty="0"/>
                    </a:p>
                  </a:txBody>
                  <a:tcPr>
                    <a:lnT w="12700" cap="flat" cmpd="sng" algn="ctr">
                      <a:solidFill>
                        <a:schemeClr val="tx1"/>
                      </a:solidFill>
                      <a:prstDash val="solid"/>
                      <a:round/>
                      <a:headEnd type="none" w="med" len="med"/>
                      <a:tailEnd type="none" w="med" len="med"/>
                    </a:lnT>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–1</a:t>
                      </a:r>
                    </a:p>
                  </a:txBody>
                  <a:tcPr>
                    <a:lnT w="12700" cap="flat" cmpd="sng" algn="ctr">
                      <a:solidFill>
                        <a:schemeClr val="tx1"/>
                      </a:solidFill>
                      <a:prstDash val="solid"/>
                      <a:round/>
                      <a:headEnd type="none" w="med" len="med"/>
                      <a:tailEnd type="none" w="med" len="med"/>
                    </a:lnT>
                  </a:tcPr>
                </a:tc>
                <a:tc>
                  <a:txBody>
                    <a:bodyPr/>
                    <a:lstStyle/>
                    <a:p>
                      <a:r>
                        <a:rPr lang="en-US" dirty="0" smtClean="0"/>
                        <a:t>0</a:t>
                      </a:r>
                      <a:endParaRPr lang="en-US" dirty="0"/>
                    </a:p>
                  </a:txBody>
                  <a:tcPr>
                    <a:lnT w="12700" cap="flat" cmpd="sng" algn="ctr">
                      <a:solidFill>
                        <a:schemeClr val="tx1"/>
                      </a:solidFill>
                      <a:prstDash val="solid"/>
                      <a:round/>
                      <a:headEnd type="none" w="med" len="med"/>
                      <a:tailEnd type="none" w="med" len="med"/>
                    </a:lnT>
                  </a:tcPr>
                </a:tc>
                <a:tc>
                  <a:txBody>
                    <a:bodyPr/>
                    <a:lstStyle/>
                    <a:p>
                      <a:r>
                        <a:rPr lang="en-US" dirty="0" smtClean="0"/>
                        <a:t>1</a:t>
                      </a:r>
                      <a:endParaRPr lang="en-US" dirty="0"/>
                    </a:p>
                  </a:txBody>
                  <a:tcPr>
                    <a:lnT w="12700" cap="flat" cmpd="sng" algn="ctr">
                      <a:solidFill>
                        <a:schemeClr val="tx1"/>
                      </a:solidFill>
                      <a:prstDash val="solid"/>
                      <a:round/>
                      <a:headEnd type="none" w="med" len="med"/>
                      <a:tailEnd type="none" w="med" len="med"/>
                    </a:lnT>
                  </a:tcPr>
                </a:tc>
                <a:tc>
                  <a:txBody>
                    <a:bodyPr/>
                    <a:lstStyle/>
                    <a:p>
                      <a:r>
                        <a:rPr lang="en-US" dirty="0" smtClean="0"/>
                        <a:t>0</a:t>
                      </a:r>
                      <a:endParaRPr lang="en-US"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dirty="0" smtClean="0"/>
                        <a:t>10</a:t>
                      </a:r>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US" dirty="0" smtClean="0"/>
                        <a:t>(1)</a:t>
                      </a:r>
                      <a:endParaRPr lang="en-US" dirty="0"/>
                    </a:p>
                  </a:txBody>
                  <a:tcPr>
                    <a:lnT w="12700" cap="flat" cmpd="sng" algn="ctr">
                      <a:solidFill>
                        <a:schemeClr val="tx1"/>
                      </a:solidFill>
                      <a:prstDash val="solid"/>
                      <a:round/>
                      <a:headEnd type="none" w="med" len="med"/>
                      <a:tailEnd type="none" w="med" len="med"/>
                    </a:lnT>
                  </a:tcPr>
                </a:tc>
              </a:tr>
              <a:tr h="370840">
                <a:tc>
                  <a:txBody>
                    <a:bodyPr/>
                    <a:lstStyle/>
                    <a:p>
                      <a:r>
                        <a:rPr lang="en-US" dirty="0" smtClean="0"/>
                        <a:t>A</a:t>
                      </a:r>
                      <a:r>
                        <a:rPr lang="en-US" baseline="-25000" dirty="0" smtClean="0"/>
                        <a:t>2</a:t>
                      </a:r>
                      <a:endParaRPr lang="en-US" baseline="-25000" dirty="0"/>
                    </a:p>
                  </a:txBody>
                  <a:tcPr>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r>
                        <a:rPr lang="en-US" dirty="0" smtClean="0"/>
                        <a:t>2</a:t>
                      </a:r>
                      <a:endParaRPr lang="en-US" dirty="0"/>
                    </a:p>
                  </a:txBody>
                  <a:tcPr>
                    <a:lnL w="127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r>
                        <a:rPr lang="en-US" dirty="0" smtClean="0"/>
                        <a:t>4</a:t>
                      </a:r>
                      <a:endParaRPr lang="en-US" dirty="0"/>
                    </a:p>
                  </a:txBody>
                  <a:tcPr>
                    <a:lnB w="38100" cap="flat" cmpd="sng" algn="ctr">
                      <a:solidFill>
                        <a:schemeClr val="tx1"/>
                      </a:solidFill>
                      <a:prstDash val="solid"/>
                      <a:round/>
                      <a:headEnd type="none" w="med" len="med"/>
                      <a:tailEnd type="none" w="med" len="med"/>
                    </a:lnB>
                  </a:tcPr>
                </a:tc>
                <a:tc>
                  <a:txBody>
                    <a:bodyPr/>
                    <a:lstStyle/>
                    <a:p>
                      <a:r>
                        <a:rPr lang="en-US" dirty="0" smtClean="0"/>
                        <a:t>0</a:t>
                      </a:r>
                      <a:endParaRPr lang="en-US" dirty="0"/>
                    </a:p>
                  </a:txBody>
                  <a:tcPr>
                    <a:lnB w="381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–1</a:t>
                      </a:r>
                    </a:p>
                  </a:txBody>
                  <a:tcPr>
                    <a:lnB w="38100" cap="flat" cmpd="sng" algn="ctr">
                      <a:solidFill>
                        <a:schemeClr val="tx1"/>
                      </a:solidFill>
                      <a:prstDash val="solid"/>
                      <a:round/>
                      <a:headEnd type="none" w="med" len="med"/>
                      <a:tailEnd type="none" w="med" len="med"/>
                    </a:lnB>
                  </a:tcPr>
                </a:tc>
                <a:tc>
                  <a:txBody>
                    <a:bodyPr/>
                    <a:lstStyle/>
                    <a:p>
                      <a:r>
                        <a:rPr lang="en-US" dirty="0" smtClean="0"/>
                        <a:t>0</a:t>
                      </a:r>
                      <a:endParaRPr lang="en-US" dirty="0"/>
                    </a:p>
                  </a:txBody>
                  <a:tcPr>
                    <a:lnB w="381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1</a:t>
                      </a:r>
                    </a:p>
                  </a:txBody>
                  <a:tcPr>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r>
                        <a:rPr lang="en-US" dirty="0" smtClean="0"/>
                        <a:t>24</a:t>
                      </a:r>
                      <a:endParaRPr lang="en-US" dirty="0"/>
                    </a:p>
                  </a:txBody>
                  <a:tcPr>
                    <a:lnL w="127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r>
                        <a:rPr lang="en-US" dirty="0" smtClean="0"/>
                        <a:t>(2)</a:t>
                      </a:r>
                      <a:endParaRPr lang="en-US" dirty="0"/>
                    </a:p>
                  </a:txBody>
                  <a:tcPr>
                    <a:lnB w="38100" cap="flat" cmpd="sng" algn="ctr">
                      <a:solidFill>
                        <a:schemeClr val="tx1"/>
                      </a:solidFill>
                      <a:prstDash val="solid"/>
                      <a:round/>
                      <a:headEnd type="none" w="med" len="med"/>
                      <a:tailEnd type="none" w="med" len="med"/>
                    </a:lnB>
                  </a:tcPr>
                </a:tc>
              </a:tr>
            </a:tbl>
          </a:graphicData>
        </a:graphic>
      </p:graphicFrame>
      <p:sp>
        <p:nvSpPr>
          <p:cNvPr id="6" name="Content Placeholder 2"/>
          <p:cNvSpPr>
            <a:spLocks noGrp="1"/>
          </p:cNvSpPr>
          <p:nvPr>
            <p:ph idx="1"/>
          </p:nvPr>
        </p:nvSpPr>
        <p:spPr>
          <a:xfrm>
            <a:off x="457200" y="3352800"/>
            <a:ext cx="8229600" cy="3124199"/>
          </a:xfrm>
        </p:spPr>
        <p:txBody>
          <a:bodyPr>
            <a:normAutofit/>
          </a:bodyPr>
          <a:lstStyle/>
          <a:p>
            <a:pPr marL="0" indent="0" algn="just">
              <a:buNone/>
            </a:pPr>
            <a:r>
              <a:rPr lang="en-US" dirty="0" smtClean="0"/>
              <a:t>The initial tableau for this problem appears in above table. Note that the artificial variables are the basic variables in this initial solution. These –M coefficient in row (0) must be changed to 0 using row operations if the value of z is to be read from row (0). </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533400" y="685801"/>
            <a:ext cx="8229600" cy="2209800"/>
          </a:xfrm>
        </p:spPr>
        <p:txBody>
          <a:bodyPr>
            <a:normAutofit/>
          </a:bodyPr>
          <a:lstStyle/>
          <a:p>
            <a:pPr marL="0" indent="0" algn="just">
              <a:buNone/>
            </a:pPr>
            <a:r>
              <a:rPr lang="en-US" dirty="0" smtClean="0"/>
              <a:t>This can be accomplished by multiplying rows (1) and (2) by +M and adding these multiples to row (0). The following table shows the resulting tableau. </a:t>
            </a:r>
            <a:endParaRPr lang="en-US" dirty="0"/>
          </a:p>
        </p:txBody>
      </p:sp>
      <p:graphicFrame>
        <p:nvGraphicFramePr>
          <p:cNvPr id="3" name="Content Placeholder 4"/>
          <p:cNvGraphicFramePr>
            <a:graphicFrameLocks/>
          </p:cNvGraphicFramePr>
          <p:nvPr/>
        </p:nvGraphicFramePr>
        <p:xfrm>
          <a:off x="533400" y="3276600"/>
          <a:ext cx="8153400" cy="2026920"/>
        </p:xfrm>
        <a:graphic>
          <a:graphicData uri="http://schemas.openxmlformats.org/drawingml/2006/table">
            <a:tbl>
              <a:tblPr firstRow="1" bandRow="1">
                <a:tableStyleId>{2D5ABB26-0587-4C30-8999-92F81FD0307C}</a:tableStyleId>
              </a:tblPr>
              <a:tblGrid>
                <a:gridCol w="1003013"/>
                <a:gridCol w="358220"/>
                <a:gridCol w="881085"/>
                <a:gridCol w="1008721"/>
                <a:gridCol w="541840"/>
                <a:gridCol w="541840"/>
                <a:gridCol w="464434"/>
                <a:gridCol w="488490"/>
                <a:gridCol w="912773"/>
                <a:gridCol w="1952984"/>
              </a:tblGrid>
              <a:tr h="457200">
                <a:tc rowSpan="3">
                  <a:txBody>
                    <a:bodyPr/>
                    <a:lstStyle/>
                    <a:p>
                      <a:r>
                        <a:rPr lang="en-US" b="1" dirty="0" smtClean="0"/>
                        <a:t>Basic Variables</a:t>
                      </a:r>
                      <a:endParaRPr lang="en-US" b="1" dirty="0"/>
                    </a:p>
                  </a:txBody>
                  <a:tcPr anchor="b">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r>
                        <a:rPr lang="en-US" b="1" dirty="0" smtClean="0"/>
                        <a:t>z</a:t>
                      </a:r>
                      <a:endParaRPr lang="en-US" b="1"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6">
                  <a:txBody>
                    <a:bodyPr/>
                    <a:lstStyle/>
                    <a:p>
                      <a:pPr algn="ctr"/>
                      <a:r>
                        <a:rPr lang="en-US" dirty="0" smtClean="0"/>
                        <a:t>Key</a:t>
                      </a:r>
                      <a:r>
                        <a:rPr lang="en-US" baseline="0" dirty="0" smtClean="0"/>
                        <a:t> Column</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endParaRPr lang="en-US"/>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nchor="b">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gridSpan="2">
                  <a:txBody>
                    <a:bodyPr/>
                    <a:lstStyle/>
                    <a:p>
                      <a:r>
                        <a:rPr lang="en-US" b="0" dirty="0" smtClean="0"/>
                        <a:t>Transformed to zero</a:t>
                      </a:r>
                    </a:p>
                    <a:p>
                      <a:r>
                        <a:rPr lang="en-US" b="1" dirty="0" smtClean="0"/>
                        <a:t>               Row</a:t>
                      </a:r>
                    </a:p>
                    <a:p>
                      <a:r>
                        <a:rPr lang="en-US" b="1" dirty="0" smtClean="0"/>
                        <a:t>b</a:t>
                      </a:r>
                      <a:r>
                        <a:rPr lang="en-US" b="1" baseline="-25000" dirty="0" smtClean="0"/>
                        <a:t>i</a:t>
                      </a:r>
                      <a:r>
                        <a:rPr lang="en-US" b="1" dirty="0" smtClean="0"/>
                        <a:t>            Number     b</a:t>
                      </a:r>
                      <a:r>
                        <a:rPr lang="en-US" b="1" baseline="-25000" dirty="0" smtClean="0"/>
                        <a:t>i</a:t>
                      </a:r>
                      <a:r>
                        <a:rPr lang="en-US" b="1" dirty="0" smtClean="0"/>
                        <a:t>/</a:t>
                      </a:r>
                      <a:r>
                        <a:rPr lang="en-US" b="1" dirty="0" err="1" smtClean="0"/>
                        <a:t>a</a:t>
                      </a:r>
                      <a:r>
                        <a:rPr lang="en-US" b="1" baseline="-25000" dirty="0" err="1" smtClean="0"/>
                        <a:t>ik</a:t>
                      </a:r>
                      <a:endParaRPr lang="en-US" b="1" baseline="-25000" dirty="0"/>
                    </a:p>
                  </a:txBody>
                  <a:tcPr anchor="b">
                    <a:lnL w="127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hMerge="1">
                  <a:txBody>
                    <a:bodyPr/>
                    <a:lstStyle/>
                    <a:p>
                      <a:endParaRPr lang="en-US" dirty="0"/>
                    </a:p>
                  </a:txBody>
                  <a:tcPr/>
                </a:tc>
              </a:tr>
              <a:tr h="457200">
                <a:tc vMerge="1">
                  <a:txBody>
                    <a:bodyPr/>
                    <a:lstStyle/>
                    <a:p>
                      <a:endParaRPr lang="en-US"/>
                    </a:p>
                  </a:txBody>
                  <a:tcPr/>
                </a:tc>
                <a:tc vMerge="1">
                  <a:txBody>
                    <a:bodyPr/>
                    <a:lstStyle/>
                    <a:p>
                      <a:endParaRPr lang="en-US"/>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smtClean="0"/>
                        <a:t>x</a:t>
                      </a:r>
                      <a:r>
                        <a:rPr lang="en-US" b="1" baseline="-25000" dirty="0" smtClean="0"/>
                        <a:t>1</a:t>
                      </a:r>
                    </a:p>
                  </a:txBody>
                  <a:tcPr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t>x</a:t>
                      </a:r>
                      <a:r>
                        <a:rPr lang="en-US" b="1" baseline="-25000" dirty="0" smtClean="0"/>
                        <a:t>2</a:t>
                      </a:r>
                      <a:endParaRPr lang="en-US"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t>E</a:t>
                      </a:r>
                      <a:r>
                        <a:rPr lang="en-US" b="1" baseline="-25000" dirty="0" smtClean="0"/>
                        <a:t>1</a:t>
                      </a:r>
                      <a:endParaRPr lang="en-US"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t>E</a:t>
                      </a:r>
                      <a:r>
                        <a:rPr lang="en-US" b="1" baseline="-25000" dirty="0" smtClean="0"/>
                        <a:t>2</a:t>
                      </a:r>
                      <a:endParaRPr lang="en-US" b="1" baseline="-25000"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t>A</a:t>
                      </a:r>
                      <a:r>
                        <a:rPr lang="en-US" b="1" baseline="-25000" dirty="0" smtClean="0"/>
                        <a:t>1</a:t>
                      </a:r>
                      <a:endParaRPr lang="en-US"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t>A</a:t>
                      </a:r>
                      <a:r>
                        <a:rPr lang="en-US" b="1" baseline="-25000" dirty="0" smtClean="0"/>
                        <a:t>2</a:t>
                      </a:r>
                      <a:endParaRPr lang="en-US" dirty="0"/>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vMerge="1">
                  <a:txBody>
                    <a:bodyPr/>
                    <a:lstStyle/>
                    <a:p>
                      <a:endParaRPr lang="en-US"/>
                    </a:p>
                  </a:txBody>
                  <a:tcPr/>
                </a:tc>
                <a:tc hMerge="1" vMerge="1">
                  <a:txBody>
                    <a:bodyPr/>
                    <a:lstStyle/>
                    <a:p>
                      <a:endParaRPr lang="en-US"/>
                    </a:p>
                  </a:txBody>
                  <a:tcPr/>
                </a:tc>
              </a:tr>
              <a:tr h="370840">
                <a:tc vMerge="1">
                  <a:txBody>
                    <a:bodyPr/>
                    <a:lstStyle/>
                    <a:p>
                      <a:endParaRPr lang="en-US" dirty="0"/>
                    </a:p>
                  </a:txBody>
                  <a:tcPr/>
                </a:tc>
                <a:tc>
                  <a:txBody>
                    <a:bodyPr/>
                    <a:lstStyle/>
                    <a:p>
                      <a:r>
                        <a:rPr lang="en-US" b="1" dirty="0" smtClean="0"/>
                        <a:t>1</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–5–3M</a:t>
                      </a:r>
                      <a:endParaRPr lang="en-US" b="1"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–6+5M</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–M</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smtClean="0"/>
                        <a:t>–M</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0</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0</a:t>
                      </a:r>
                      <a:endParaRPr lang="en-US" b="1"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34M</a:t>
                      </a:r>
                      <a:endParaRPr lang="en-US" b="1"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(0)</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en-US" dirty="0" smtClean="0"/>
                        <a:t>A</a:t>
                      </a:r>
                      <a:r>
                        <a:rPr lang="en-US" baseline="-25000" dirty="0" smtClean="0"/>
                        <a:t>1</a:t>
                      </a:r>
                      <a:endParaRPr lang="en-US" baseline="-25000"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1</a:t>
                      </a:r>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r>
                        <a:rPr lang="en-US" dirty="0" smtClean="0"/>
                        <a:t>1</a:t>
                      </a:r>
                      <a:endParaRPr lang="en-US" dirty="0"/>
                    </a:p>
                  </a:txBody>
                  <a:tcPr>
                    <a:lnT w="12700" cap="flat" cmpd="sng" algn="ctr">
                      <a:solidFill>
                        <a:schemeClr val="tx1"/>
                      </a:solidFill>
                      <a:prstDash val="solid"/>
                      <a:round/>
                      <a:headEnd type="none" w="med" len="med"/>
                      <a:tailEnd type="none" w="med" len="med"/>
                    </a:lnT>
                  </a:tcPr>
                </a:tc>
                <a:tc>
                  <a:txBody>
                    <a:bodyPr/>
                    <a:lstStyle/>
                    <a:p>
                      <a:pPr algn="ctr"/>
                      <a:r>
                        <a:rPr lang="en-US" dirty="0" smtClean="0"/>
                        <a:t>–1</a:t>
                      </a:r>
                      <a:endParaRPr lang="en-US" dirty="0"/>
                    </a:p>
                  </a:txBody>
                  <a:tcPr>
                    <a:lnT w="12700" cap="flat" cmpd="sng" algn="ctr">
                      <a:solidFill>
                        <a:schemeClr val="tx1"/>
                      </a:solidFill>
                      <a:prstDash val="solid"/>
                      <a:round/>
                      <a:headEnd type="none" w="med" len="med"/>
                      <a:tailEnd type="none" w="med" len="med"/>
                    </a:lnT>
                  </a:tcPr>
                </a:tc>
                <a:tc>
                  <a:txBody>
                    <a:bodyPr/>
                    <a:lstStyle/>
                    <a:p>
                      <a:pPr algn="ctr"/>
                      <a:r>
                        <a:rPr lang="en-US" dirty="0" smtClean="0"/>
                        <a:t>0</a:t>
                      </a:r>
                      <a:endParaRPr lang="en-US" dirty="0"/>
                    </a:p>
                  </a:txBody>
                  <a:tcPr>
                    <a:lnT w="12700" cap="flat" cmpd="sng" algn="ctr">
                      <a:solidFill>
                        <a:schemeClr val="tx1"/>
                      </a:solidFill>
                      <a:prstDash val="solid"/>
                      <a:round/>
                      <a:headEnd type="none" w="med" len="med"/>
                      <a:tailEnd type="none" w="med" len="med"/>
                    </a:lnT>
                  </a:tcPr>
                </a:tc>
                <a:tc>
                  <a:txBody>
                    <a:bodyPr/>
                    <a:lstStyle/>
                    <a:p>
                      <a:pPr algn="ctr"/>
                      <a:r>
                        <a:rPr lang="en-US" dirty="0" smtClean="0"/>
                        <a:t>1</a:t>
                      </a:r>
                      <a:endParaRPr lang="en-US" dirty="0"/>
                    </a:p>
                  </a:txBody>
                  <a:tcPr>
                    <a:lnT w="12700" cap="flat" cmpd="sng" algn="ctr">
                      <a:solidFill>
                        <a:schemeClr val="tx1"/>
                      </a:solidFill>
                      <a:prstDash val="solid"/>
                      <a:round/>
                      <a:headEnd type="none" w="med" len="med"/>
                      <a:tailEnd type="none" w="med" len="med"/>
                    </a:lnT>
                  </a:tcPr>
                </a:tc>
                <a:tc>
                  <a:txBody>
                    <a:bodyPr/>
                    <a:lstStyle/>
                    <a:p>
                      <a:pPr algn="ctr"/>
                      <a:r>
                        <a:rPr lang="en-US" dirty="0" smtClean="0"/>
                        <a:t>0</a:t>
                      </a:r>
                      <a:endParaRPr lang="en-US"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dirty="0" smtClean="0"/>
                        <a:t>10</a:t>
                      </a:r>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US" dirty="0" smtClean="0"/>
                        <a:t>(1)           10/1 = 10</a:t>
                      </a:r>
                      <a:endParaRPr lang="en-US" dirty="0"/>
                    </a:p>
                  </a:txBody>
                  <a:tcPr>
                    <a:lnT w="12700" cap="flat" cmpd="sng" algn="ctr">
                      <a:solidFill>
                        <a:schemeClr val="tx1"/>
                      </a:solidFill>
                      <a:prstDash val="solid"/>
                      <a:round/>
                      <a:headEnd type="none" w="med" len="med"/>
                      <a:tailEnd type="none" w="med" len="med"/>
                    </a:lnT>
                  </a:tcPr>
                </a:tc>
              </a:tr>
              <a:tr h="370840">
                <a:tc>
                  <a:txBody>
                    <a:bodyPr/>
                    <a:lstStyle/>
                    <a:p>
                      <a:r>
                        <a:rPr lang="en-US" dirty="0" smtClean="0"/>
                        <a:t>S</a:t>
                      </a:r>
                      <a:r>
                        <a:rPr lang="en-US" baseline="-25000" dirty="0" smtClean="0"/>
                        <a:t>2</a:t>
                      </a:r>
                      <a:endParaRPr lang="en-US" baseline="-25000" dirty="0"/>
                    </a:p>
                  </a:txBody>
                  <a:tcPr>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pPr algn="ctr"/>
                      <a:r>
                        <a:rPr lang="en-US" dirty="0" smtClean="0"/>
                        <a:t>2</a:t>
                      </a:r>
                      <a:endParaRPr lang="en-US" dirty="0"/>
                    </a:p>
                  </a:txBody>
                  <a:tcPr>
                    <a:lnL w="127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pPr algn="ctr"/>
                      <a:r>
                        <a:rPr lang="en-US" dirty="0" smtClean="0"/>
                        <a:t>4</a:t>
                      </a:r>
                      <a:endParaRPr lang="en-US" dirty="0"/>
                    </a:p>
                  </a:txBody>
                  <a:tcPr>
                    <a:lnB w="38100" cap="flat" cmpd="sng" algn="ctr">
                      <a:solidFill>
                        <a:schemeClr val="tx1"/>
                      </a:solidFill>
                      <a:prstDash val="solid"/>
                      <a:round/>
                      <a:headEnd type="none" w="med" len="med"/>
                      <a:tailEnd type="none" w="med" len="med"/>
                    </a:lnB>
                  </a:tcPr>
                </a:tc>
                <a:tc>
                  <a:txBody>
                    <a:bodyPr/>
                    <a:lstStyle/>
                    <a:p>
                      <a:pPr algn="ctr"/>
                      <a:r>
                        <a:rPr lang="en-US" dirty="0" smtClean="0"/>
                        <a:t>0</a:t>
                      </a:r>
                      <a:endParaRPr lang="en-US" dirty="0"/>
                    </a:p>
                  </a:txBody>
                  <a:tcPr>
                    <a:lnB w="381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0" dirty="0" smtClean="0"/>
                        <a:t>–1</a:t>
                      </a:r>
                    </a:p>
                  </a:txBody>
                  <a:tcPr>
                    <a:lnB w="38100" cap="flat" cmpd="sng" algn="ctr">
                      <a:solidFill>
                        <a:schemeClr val="tx1"/>
                      </a:solidFill>
                      <a:prstDash val="solid"/>
                      <a:round/>
                      <a:headEnd type="none" w="med" len="med"/>
                      <a:tailEnd type="none" w="med" len="med"/>
                    </a:lnB>
                  </a:tcPr>
                </a:tc>
                <a:tc>
                  <a:txBody>
                    <a:bodyPr/>
                    <a:lstStyle/>
                    <a:p>
                      <a:pPr algn="ctr"/>
                      <a:r>
                        <a:rPr lang="en-US" dirty="0" smtClean="0"/>
                        <a:t>0</a:t>
                      </a:r>
                      <a:endParaRPr lang="en-US" dirty="0"/>
                    </a:p>
                  </a:txBody>
                  <a:tcPr>
                    <a:lnB w="38100" cap="flat" cmpd="sng" algn="ctr">
                      <a:solidFill>
                        <a:schemeClr val="tx1"/>
                      </a:solidFill>
                      <a:prstDash val="solid"/>
                      <a:round/>
                      <a:headEnd type="none" w="med" len="med"/>
                      <a:tailEnd type="none" w="med" len="med"/>
                    </a:lnB>
                  </a:tcPr>
                </a:tc>
                <a:tc>
                  <a:txBody>
                    <a:bodyPr/>
                    <a:lstStyle/>
                    <a:p>
                      <a:pPr algn="ctr"/>
                      <a:r>
                        <a:rPr lang="en-US" dirty="0" smtClean="0"/>
                        <a:t>1</a:t>
                      </a:r>
                      <a:endParaRPr lang="en-US" dirty="0"/>
                    </a:p>
                  </a:txBody>
                  <a:tcPr>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r>
                        <a:rPr lang="en-US" dirty="0" smtClean="0"/>
                        <a:t>24</a:t>
                      </a:r>
                      <a:endParaRPr lang="en-US" dirty="0"/>
                    </a:p>
                  </a:txBody>
                  <a:tcPr>
                    <a:lnL w="127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r>
                        <a:rPr lang="en-US" dirty="0" smtClean="0"/>
                        <a:t>(2)            24/4 = 6*</a:t>
                      </a:r>
                      <a:endParaRPr lang="en-US" dirty="0"/>
                    </a:p>
                  </a:txBody>
                  <a:tcPr>
                    <a:lnB w="381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lgn="just">
              <a:buNone/>
            </a:pPr>
            <a:r>
              <a:rPr lang="en-US" dirty="0" smtClean="0"/>
              <a:t>In this initial solution the non-basic variables are x</a:t>
            </a:r>
            <a:r>
              <a:rPr lang="en-US" baseline="-25000" dirty="0" smtClean="0"/>
              <a:t>1</a:t>
            </a:r>
            <a:r>
              <a:rPr lang="en-US" dirty="0" smtClean="0"/>
              <a:t>, x</a:t>
            </a:r>
            <a:r>
              <a:rPr lang="en-US" baseline="-25000" dirty="0" smtClean="0"/>
              <a:t>2</a:t>
            </a:r>
            <a:r>
              <a:rPr lang="en-US" dirty="0" smtClean="0"/>
              <a:t>, E</a:t>
            </a:r>
            <a:r>
              <a:rPr lang="en-US" baseline="-25000" dirty="0" smtClean="0"/>
              <a:t>1</a:t>
            </a:r>
            <a:r>
              <a:rPr lang="en-US" dirty="0" smtClean="0"/>
              <a:t>, and E</a:t>
            </a:r>
            <a:r>
              <a:rPr lang="en-US" baseline="-25000" dirty="0" smtClean="0"/>
              <a:t>2</a:t>
            </a:r>
            <a:r>
              <a:rPr lang="en-US" dirty="0" smtClean="0"/>
              <a:t>. The basic variables are the two artificial variables with A</a:t>
            </a:r>
            <a:r>
              <a:rPr lang="en-US" baseline="-25000" dirty="0" smtClean="0"/>
              <a:t>1</a:t>
            </a:r>
            <a:r>
              <a:rPr lang="en-US" dirty="0" smtClean="0"/>
              <a:t> = 10, A</a:t>
            </a:r>
            <a:r>
              <a:rPr lang="en-US" baseline="-25000" dirty="0" smtClean="0"/>
              <a:t>2</a:t>
            </a:r>
            <a:r>
              <a:rPr lang="en-US" dirty="0" smtClean="0"/>
              <a:t> = 24, and        z = 34M.</a:t>
            </a:r>
          </a:p>
          <a:p>
            <a:pPr marL="0" indent="0" algn="just">
              <a:buNone/>
            </a:pPr>
            <a:r>
              <a:rPr lang="en-US" dirty="0" smtClean="0"/>
              <a:t>Applying rule 1A, we conclude that this solution is not optimal. The x</a:t>
            </a:r>
            <a:r>
              <a:rPr lang="en-US" baseline="-25000" dirty="0" smtClean="0"/>
              <a:t>2</a:t>
            </a:r>
            <a:r>
              <a:rPr lang="en-US" dirty="0" smtClean="0"/>
              <a:t> column becomes the new key column. </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a:off x="457200" y="1219200"/>
            <a:ext cx="8229600" cy="4495800"/>
          </a:xfrm>
          <a:prstGeom prst="rect">
            <a:avLst/>
          </a:prstGeom>
        </p:spPr>
        <p:txBody>
          <a:bodyPr vert="horz" lIns="91440" tIns="45720" rIns="91440" bIns="45720" rtlCol="0">
            <a:normAutofit/>
          </a:bodyPr>
          <a:lstStyle/>
          <a:p>
            <a:pPr algn="just">
              <a:spcBef>
                <a:spcPct val="20000"/>
              </a:spcBef>
              <a:defRPr/>
            </a:pPr>
            <a:r>
              <a:rPr lang="en-US" sz="3200" dirty="0" smtClean="0"/>
              <a:t>The minimum b</a:t>
            </a:r>
            <a:r>
              <a:rPr lang="en-US" sz="3200" baseline="-25000" dirty="0" smtClean="0"/>
              <a:t>i</a:t>
            </a:r>
            <a:r>
              <a:rPr lang="en-US" sz="3200" dirty="0" smtClean="0"/>
              <a:t>/</a:t>
            </a:r>
            <a:r>
              <a:rPr lang="en-US" sz="3200" dirty="0" err="1" smtClean="0"/>
              <a:t>a</a:t>
            </a:r>
            <a:r>
              <a:rPr lang="en-US" sz="3200" baseline="-25000" dirty="0" err="1" smtClean="0"/>
              <a:t>ik</a:t>
            </a:r>
            <a:r>
              <a:rPr lang="en-US" sz="3200" dirty="0" smtClean="0"/>
              <a:t> value equals 6 and is associated with row (2). Thus, A</a:t>
            </a:r>
            <a:r>
              <a:rPr lang="en-US" sz="3200" baseline="-25000" dirty="0" smtClean="0"/>
              <a:t>2</a:t>
            </a:r>
            <a:r>
              <a:rPr lang="en-US" sz="3200" dirty="0" smtClean="0"/>
              <a:t> will be </a:t>
            </a:r>
            <a:r>
              <a:rPr kumimoji="0" lang="en-GB" sz="3200" b="0" i="0" u="none" strike="noStrike" kern="1200" cap="none" spc="0" normalizeH="0" baseline="0" noProof="0" dirty="0" smtClean="0">
                <a:ln>
                  <a:noFill/>
                </a:ln>
                <a:solidFill>
                  <a:schemeClr val="tx1"/>
                </a:solidFill>
                <a:effectLst/>
                <a:uLnTx/>
                <a:uFillTx/>
                <a:latin typeface="+mn-lt"/>
                <a:ea typeface="+mn-ea"/>
                <a:cs typeface="+mn-cs"/>
              </a:rPr>
              <a:t>the</a:t>
            </a:r>
            <a:r>
              <a:rPr kumimoji="0" lang="en-GB" sz="3200" b="0" i="0" u="none" strike="noStrike" kern="1200" cap="none" spc="0" normalizeH="0" noProof="0" dirty="0" smtClean="0">
                <a:ln>
                  <a:noFill/>
                </a:ln>
                <a:solidFill>
                  <a:schemeClr val="tx1"/>
                </a:solidFill>
                <a:effectLst/>
                <a:uLnTx/>
                <a:uFillTx/>
                <a:latin typeface="+mn-lt"/>
                <a:ea typeface="+mn-ea"/>
                <a:cs typeface="+mn-cs"/>
              </a:rPr>
              <a:t> departing basic variable</a:t>
            </a:r>
            <a:r>
              <a:rPr kumimoji="0" lang="en-GB" sz="3200" b="0" i="0" u="none" strike="noStrike" kern="1200" cap="none" spc="0" normalizeH="0" noProof="0" dirty="0" smtClean="0">
                <a:ln>
                  <a:noFill/>
                </a:ln>
                <a:solidFill>
                  <a:schemeClr val="tx1"/>
                </a:solidFill>
                <a:effectLst/>
                <a:uLnTx/>
                <a:uFillTx/>
                <a:latin typeface="+mn-lt"/>
                <a:ea typeface="+mn-ea"/>
                <a:cs typeface="+mn-cs"/>
              </a:rPr>
              <a:t>.</a:t>
            </a:r>
            <a:endParaRPr kumimoji="0" lang="en-GB" sz="3200" b="0" i="0" u="none" strike="noStrike" kern="1200" cap="none" spc="0" normalizeH="0" noProof="0" dirty="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buNone/>
              <a:defRPr/>
            </a:pPr>
            <a:r>
              <a:rPr lang="en-GB" dirty="0" smtClean="0"/>
              <a:t>	The </a:t>
            </a:r>
            <a:r>
              <a:rPr lang="en-GB" dirty="0" smtClean="0"/>
              <a:t>following table indicates the next solution. In the following table the non-basic variables are x</a:t>
            </a:r>
            <a:r>
              <a:rPr lang="en-GB" baseline="-25000" dirty="0" smtClean="0"/>
              <a:t>1</a:t>
            </a:r>
            <a:r>
              <a:rPr lang="en-GB" dirty="0" smtClean="0"/>
              <a:t>, E</a:t>
            </a:r>
            <a:r>
              <a:rPr lang="en-GB" baseline="-25000" dirty="0" smtClean="0"/>
              <a:t>1</a:t>
            </a:r>
            <a:r>
              <a:rPr lang="en-GB" dirty="0" smtClean="0"/>
              <a:t>, E</a:t>
            </a:r>
            <a:r>
              <a:rPr lang="en-GB" baseline="-25000" dirty="0" smtClean="0"/>
              <a:t>2</a:t>
            </a:r>
            <a:r>
              <a:rPr lang="en-GB" dirty="0" smtClean="0"/>
              <a:t>, and A</a:t>
            </a:r>
            <a:r>
              <a:rPr lang="en-GB" baseline="-25000" dirty="0" smtClean="0"/>
              <a:t>2</a:t>
            </a:r>
            <a:r>
              <a:rPr lang="en-GB" dirty="0" smtClean="0"/>
              <a:t>. </a:t>
            </a:r>
          </a:p>
          <a:p>
            <a:pPr algn="just">
              <a:defRPr/>
            </a:pPr>
            <a:endParaRPr lang="en-GB" dirty="0" smtClean="0"/>
          </a:p>
          <a:p>
            <a:pPr marL="0" lvl="0" indent="0" algn="just">
              <a:buNone/>
              <a:defRPr/>
            </a:pPr>
            <a:r>
              <a:rPr lang="en-GB" dirty="0" smtClean="0"/>
              <a:t>For this solution A</a:t>
            </a:r>
            <a:r>
              <a:rPr lang="en-GB" baseline="-25000" dirty="0" smtClean="0"/>
              <a:t>1</a:t>
            </a:r>
            <a:r>
              <a:rPr lang="en-GB" dirty="0" smtClean="0"/>
              <a:t> = 4, x</a:t>
            </a:r>
            <a:r>
              <a:rPr lang="en-GB" baseline="-25000" dirty="0" smtClean="0"/>
              <a:t>2</a:t>
            </a:r>
            <a:r>
              <a:rPr lang="en-GB" dirty="0" smtClean="0"/>
              <a:t> = 6, and z = 36 + 4M.</a:t>
            </a:r>
          </a:p>
          <a:p>
            <a:pPr>
              <a:buNone/>
            </a:pP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nvPr>
        </p:nvGraphicFramePr>
        <p:xfrm>
          <a:off x="533400" y="1143000"/>
          <a:ext cx="8153400" cy="2026920"/>
        </p:xfrm>
        <a:graphic>
          <a:graphicData uri="http://schemas.openxmlformats.org/drawingml/2006/table">
            <a:tbl>
              <a:tblPr firstRow="1" bandRow="1">
                <a:tableStyleId>{2D5ABB26-0587-4C30-8999-92F81FD0307C}</a:tableStyleId>
              </a:tblPr>
              <a:tblGrid>
                <a:gridCol w="1003013"/>
                <a:gridCol w="358220"/>
                <a:gridCol w="881085"/>
                <a:gridCol w="500882"/>
                <a:gridCol w="533400"/>
                <a:gridCol w="1058119"/>
                <a:gridCol w="464434"/>
                <a:gridCol w="992047"/>
                <a:gridCol w="914400"/>
                <a:gridCol w="1447800"/>
              </a:tblGrid>
              <a:tr h="457200">
                <a:tc rowSpan="3">
                  <a:txBody>
                    <a:bodyPr/>
                    <a:lstStyle/>
                    <a:p>
                      <a:r>
                        <a:rPr lang="en-US" sz="1600" b="1" dirty="0" smtClean="0"/>
                        <a:t>Basic Variables</a:t>
                      </a:r>
                      <a:endParaRPr lang="en-US" b="1" dirty="0"/>
                    </a:p>
                  </a:txBody>
                  <a:tcPr anchor="b">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r>
                        <a:rPr lang="en-US" b="1" dirty="0" smtClean="0"/>
                        <a:t>z</a:t>
                      </a:r>
                      <a:endParaRPr lang="en-US" b="1"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6">
                  <a:txBody>
                    <a:bodyPr/>
                    <a:lstStyle/>
                    <a:p>
                      <a:pPr algn="ctr"/>
                      <a:r>
                        <a:rPr lang="en-US" dirty="0" smtClean="0"/>
                        <a:t>Key</a:t>
                      </a:r>
                      <a:r>
                        <a:rPr lang="en-US" baseline="0" dirty="0" smtClean="0"/>
                        <a:t> Column</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endParaRPr lang="en-US"/>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nchor="b">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gridSpan="2">
                  <a:txBody>
                    <a:bodyPr/>
                    <a:lstStyle/>
                    <a:p>
                      <a:r>
                        <a:rPr lang="en-US" b="1" dirty="0" smtClean="0"/>
                        <a:t>              Row</a:t>
                      </a:r>
                    </a:p>
                    <a:p>
                      <a:r>
                        <a:rPr lang="en-US" b="1" dirty="0" smtClean="0"/>
                        <a:t>b</a:t>
                      </a:r>
                      <a:r>
                        <a:rPr lang="en-US" b="1" baseline="-25000" dirty="0" smtClean="0"/>
                        <a:t>i</a:t>
                      </a:r>
                      <a:r>
                        <a:rPr lang="en-US" b="1" dirty="0" smtClean="0"/>
                        <a:t>           Number   b</a:t>
                      </a:r>
                      <a:r>
                        <a:rPr lang="en-US" b="1" baseline="-25000" dirty="0" smtClean="0"/>
                        <a:t>i</a:t>
                      </a:r>
                      <a:r>
                        <a:rPr lang="en-US" b="1" dirty="0" smtClean="0"/>
                        <a:t>/</a:t>
                      </a:r>
                      <a:r>
                        <a:rPr lang="en-US" b="1" dirty="0" err="1" smtClean="0"/>
                        <a:t>a</a:t>
                      </a:r>
                      <a:r>
                        <a:rPr lang="en-US" b="1" baseline="-25000" dirty="0" err="1" smtClean="0"/>
                        <a:t>ik</a:t>
                      </a:r>
                      <a:endParaRPr lang="en-US" b="1" baseline="-25000" dirty="0"/>
                    </a:p>
                  </a:txBody>
                  <a:tcPr anchor="b">
                    <a:lnL w="127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hMerge="1">
                  <a:txBody>
                    <a:bodyPr/>
                    <a:lstStyle/>
                    <a:p>
                      <a:endParaRPr lang="en-US" dirty="0"/>
                    </a:p>
                  </a:txBody>
                  <a:tcPr/>
                </a:tc>
              </a:tr>
              <a:tr h="457200">
                <a:tc vMerge="1">
                  <a:txBody>
                    <a:bodyPr/>
                    <a:lstStyle/>
                    <a:p>
                      <a:endParaRPr lang="en-US"/>
                    </a:p>
                  </a:txBody>
                  <a:tcPr/>
                </a:tc>
                <a:tc vMerge="1">
                  <a:txBody>
                    <a:bodyPr/>
                    <a:lstStyle/>
                    <a:p>
                      <a:endParaRPr lang="en-US"/>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smtClean="0"/>
                        <a:t>x</a:t>
                      </a:r>
                      <a:r>
                        <a:rPr lang="en-US" b="1" baseline="-25000" dirty="0" smtClean="0"/>
                        <a:t>1</a:t>
                      </a:r>
                    </a:p>
                  </a:txBody>
                  <a:tcPr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t>X</a:t>
                      </a:r>
                      <a:r>
                        <a:rPr lang="en-US" b="1" baseline="-25000" dirty="0" smtClean="0"/>
                        <a:t>2</a:t>
                      </a:r>
                      <a:endParaRPr lang="en-US"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t>E</a:t>
                      </a:r>
                      <a:r>
                        <a:rPr lang="en-US" b="1" baseline="-25000" dirty="0" smtClean="0"/>
                        <a:t>1</a:t>
                      </a:r>
                      <a:endParaRPr lang="en-US"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t>E</a:t>
                      </a:r>
                      <a:r>
                        <a:rPr lang="en-US" b="1" baseline="-25000" dirty="0" smtClean="0"/>
                        <a:t>2</a:t>
                      </a:r>
                      <a:endParaRPr lang="en-US" b="1" baseline="-25000"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t>A</a:t>
                      </a:r>
                      <a:r>
                        <a:rPr lang="en-US" b="1" baseline="-25000" dirty="0" smtClean="0"/>
                        <a:t>1</a:t>
                      </a:r>
                      <a:endParaRPr lang="en-US"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t>A</a:t>
                      </a:r>
                      <a:r>
                        <a:rPr lang="en-US" b="1" baseline="-25000" dirty="0" smtClean="0"/>
                        <a:t>2</a:t>
                      </a:r>
                      <a:endParaRPr lang="en-US" dirty="0"/>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vMerge="1">
                  <a:txBody>
                    <a:bodyPr/>
                    <a:lstStyle/>
                    <a:p>
                      <a:endParaRPr lang="en-US"/>
                    </a:p>
                  </a:txBody>
                  <a:tcPr/>
                </a:tc>
                <a:tc hMerge="1" vMerge="1">
                  <a:txBody>
                    <a:bodyPr/>
                    <a:lstStyle/>
                    <a:p>
                      <a:endParaRPr lang="en-US"/>
                    </a:p>
                  </a:txBody>
                  <a:tcPr/>
                </a:tc>
              </a:tr>
              <a:tr h="370840">
                <a:tc vMerge="1">
                  <a:txBody>
                    <a:bodyPr/>
                    <a:lstStyle/>
                    <a:p>
                      <a:endParaRPr lang="en-US" dirty="0"/>
                    </a:p>
                  </a:txBody>
                  <a:tcPr/>
                </a:tc>
                <a:tc>
                  <a:txBody>
                    <a:bodyPr/>
                    <a:lstStyle/>
                    <a:p>
                      <a:r>
                        <a:rPr lang="en-US" b="1" dirty="0" smtClean="0"/>
                        <a:t>1</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–2+</a:t>
                      </a:r>
                      <a:r>
                        <a:rPr lang="en-US" b="1" baseline="30000" dirty="0" smtClean="0"/>
                        <a:t>M</a:t>
                      </a:r>
                      <a:r>
                        <a:rPr lang="en-US" b="1" dirty="0" smtClean="0"/>
                        <a:t>/</a:t>
                      </a:r>
                      <a:r>
                        <a:rPr lang="en-US" b="1" baseline="-25000" dirty="0" smtClean="0"/>
                        <a:t>2</a:t>
                      </a:r>
                      <a:endParaRPr lang="en-US" b="1" baseline="-25000"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0</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–M</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smtClean="0"/>
                        <a:t>-</a:t>
                      </a:r>
                      <a:r>
                        <a:rPr lang="en-US" b="1" baseline="30000" dirty="0" smtClean="0"/>
                        <a:t>3</a:t>
                      </a:r>
                      <a:r>
                        <a:rPr lang="en-US" b="1" dirty="0" smtClean="0"/>
                        <a:t>/</a:t>
                      </a:r>
                      <a:r>
                        <a:rPr lang="en-US" b="1" baseline="-25000" dirty="0" smtClean="0"/>
                        <a:t>2</a:t>
                      </a:r>
                      <a:r>
                        <a:rPr lang="en-US" b="1" dirty="0" smtClean="0"/>
                        <a:t>+</a:t>
                      </a:r>
                      <a:r>
                        <a:rPr lang="en-US" b="1" baseline="30000" dirty="0" smtClean="0"/>
                        <a:t>M</a:t>
                      </a:r>
                      <a:r>
                        <a:rPr lang="en-US" b="1" dirty="0" smtClean="0"/>
                        <a:t>/</a:t>
                      </a:r>
                      <a:r>
                        <a:rPr lang="en-US" b="1" baseline="-25000" dirty="0" smtClean="0"/>
                        <a:t>4</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0</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baseline="30000" dirty="0" smtClean="0"/>
                        <a:t>3</a:t>
                      </a:r>
                      <a:r>
                        <a:rPr lang="en-US" b="1" dirty="0" smtClean="0"/>
                        <a:t>/</a:t>
                      </a:r>
                      <a:r>
                        <a:rPr lang="en-US" b="1" baseline="-25000" dirty="0" smtClean="0"/>
                        <a:t>2</a:t>
                      </a:r>
                      <a:r>
                        <a:rPr lang="en-US" b="1" dirty="0" smtClean="0"/>
                        <a:t>–</a:t>
                      </a:r>
                      <a:r>
                        <a:rPr lang="en-US" b="1" baseline="30000" dirty="0" smtClean="0"/>
                        <a:t>5M</a:t>
                      </a:r>
                      <a:r>
                        <a:rPr lang="en-US" b="1" dirty="0" smtClean="0"/>
                        <a:t>/</a:t>
                      </a:r>
                      <a:r>
                        <a:rPr lang="en-US" b="1" baseline="-25000" dirty="0" smtClean="0"/>
                        <a:t>4</a:t>
                      </a:r>
                      <a:endParaRPr lang="en-US" b="1" baseline="-25000"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36+4M</a:t>
                      </a:r>
                      <a:endParaRPr lang="en-US" b="1"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(0)</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en-US" dirty="0" smtClean="0"/>
                        <a:t>A</a:t>
                      </a:r>
                      <a:r>
                        <a:rPr lang="en-US" baseline="-25000" dirty="0" smtClean="0"/>
                        <a:t>1</a:t>
                      </a:r>
                      <a:endParaRPr lang="en-US" baseline="-25000"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½</a:t>
                      </a:r>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r>
                        <a:rPr lang="en-US" dirty="0" smtClean="0"/>
                        <a:t>0</a:t>
                      </a:r>
                      <a:endParaRPr lang="en-US" dirty="0"/>
                    </a:p>
                  </a:txBody>
                  <a:tcPr>
                    <a:lnT w="12700" cap="flat" cmpd="sng" algn="ctr">
                      <a:solidFill>
                        <a:schemeClr val="tx1"/>
                      </a:solidFill>
                      <a:prstDash val="solid"/>
                      <a:round/>
                      <a:headEnd type="none" w="med" len="med"/>
                      <a:tailEnd type="none" w="med" len="med"/>
                    </a:lnT>
                  </a:tcPr>
                </a:tc>
                <a:tc>
                  <a:txBody>
                    <a:bodyPr/>
                    <a:lstStyle/>
                    <a:p>
                      <a:pPr algn="ctr"/>
                      <a:r>
                        <a:rPr lang="en-US" dirty="0" smtClean="0"/>
                        <a:t>–1</a:t>
                      </a:r>
                      <a:endParaRPr lang="en-US" dirty="0"/>
                    </a:p>
                  </a:txBody>
                  <a:tcPr>
                    <a:lnT w="12700" cap="flat" cmpd="sng" algn="ctr">
                      <a:solidFill>
                        <a:schemeClr val="tx1"/>
                      </a:solidFill>
                      <a:prstDash val="solid"/>
                      <a:round/>
                      <a:headEnd type="none" w="med" len="med"/>
                      <a:tailEnd type="none" w="med" len="med"/>
                    </a:lnT>
                  </a:tcPr>
                </a:tc>
                <a:tc>
                  <a:txBody>
                    <a:bodyPr/>
                    <a:lstStyle/>
                    <a:p>
                      <a:pPr algn="ctr"/>
                      <a:r>
                        <a:rPr lang="en-US" dirty="0" smtClean="0"/>
                        <a:t>¼</a:t>
                      </a:r>
                      <a:endParaRPr lang="en-US" dirty="0"/>
                    </a:p>
                  </a:txBody>
                  <a:tcPr>
                    <a:lnT w="12700" cap="flat" cmpd="sng" algn="ctr">
                      <a:solidFill>
                        <a:schemeClr val="tx1"/>
                      </a:solidFill>
                      <a:prstDash val="solid"/>
                      <a:round/>
                      <a:headEnd type="none" w="med" len="med"/>
                      <a:tailEnd type="none" w="med" len="med"/>
                    </a:lnT>
                  </a:tcPr>
                </a:tc>
                <a:tc>
                  <a:txBody>
                    <a:bodyPr/>
                    <a:lstStyle/>
                    <a:p>
                      <a:pPr algn="ctr"/>
                      <a:r>
                        <a:rPr lang="en-US" dirty="0" smtClean="0"/>
                        <a:t>1</a:t>
                      </a:r>
                      <a:endParaRPr lang="en-US" dirty="0"/>
                    </a:p>
                  </a:txBody>
                  <a:tcPr>
                    <a:lnT w="12700" cap="flat" cmpd="sng" algn="ctr">
                      <a:solidFill>
                        <a:schemeClr val="tx1"/>
                      </a:solidFill>
                      <a:prstDash val="solid"/>
                      <a:round/>
                      <a:headEnd type="none" w="med" len="med"/>
                      <a:tailEnd type="none" w="med" len="med"/>
                    </a:lnT>
                  </a:tcPr>
                </a:tc>
                <a:tc>
                  <a:txBody>
                    <a:bodyPr/>
                    <a:lstStyle/>
                    <a:p>
                      <a:pPr algn="ctr"/>
                      <a:r>
                        <a:rPr lang="en-US" dirty="0" smtClean="0"/>
                        <a:t>-</a:t>
                      </a:r>
                      <a:r>
                        <a:rPr lang="en-US" baseline="0" dirty="0" smtClean="0"/>
                        <a:t> ¼</a:t>
                      </a:r>
                      <a:endParaRPr lang="en-US"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dirty="0" smtClean="0"/>
                        <a:t>4</a:t>
                      </a:r>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US" dirty="0" smtClean="0"/>
                        <a:t>(1)  </a:t>
                      </a:r>
                      <a:r>
                        <a:rPr lang="en-US" dirty="0" smtClean="0"/>
                        <a:t>  4</a:t>
                      </a:r>
                      <a:r>
                        <a:rPr lang="en-US" dirty="0" smtClean="0"/>
                        <a:t>/½ </a:t>
                      </a:r>
                      <a:r>
                        <a:rPr lang="en-US" dirty="0" smtClean="0"/>
                        <a:t>=8*</a:t>
                      </a:r>
                      <a:endParaRPr lang="en-US" dirty="0"/>
                    </a:p>
                  </a:txBody>
                  <a:tcPr>
                    <a:lnT w="12700" cap="flat" cmpd="sng" algn="ctr">
                      <a:solidFill>
                        <a:schemeClr val="tx1"/>
                      </a:solidFill>
                      <a:prstDash val="solid"/>
                      <a:round/>
                      <a:headEnd type="none" w="med" len="med"/>
                      <a:tailEnd type="none" w="med" len="med"/>
                    </a:lnT>
                  </a:tcPr>
                </a:tc>
              </a:tr>
              <a:tr h="370840">
                <a:tc>
                  <a:txBody>
                    <a:bodyPr/>
                    <a:lstStyle/>
                    <a:p>
                      <a:endParaRPr lang="en-US" baseline="30000" dirty="0"/>
                    </a:p>
                  </a:txBody>
                  <a:tcPr>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pPr algn="ctr"/>
                      <a:r>
                        <a:rPr lang="en-US" dirty="0" smtClean="0"/>
                        <a:t>½</a:t>
                      </a:r>
                    </a:p>
                  </a:txBody>
                  <a:tcPr>
                    <a:lnL w="127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pPr algn="ctr"/>
                      <a:r>
                        <a:rPr lang="en-US" dirty="0" smtClean="0"/>
                        <a:t>1</a:t>
                      </a:r>
                      <a:endParaRPr lang="en-US" dirty="0"/>
                    </a:p>
                  </a:txBody>
                  <a:tcPr>
                    <a:lnB w="38100" cap="flat" cmpd="sng" algn="ctr">
                      <a:solidFill>
                        <a:schemeClr val="tx1"/>
                      </a:solidFill>
                      <a:prstDash val="solid"/>
                      <a:round/>
                      <a:headEnd type="none" w="med" len="med"/>
                      <a:tailEnd type="none" w="med" len="med"/>
                    </a:lnB>
                  </a:tcPr>
                </a:tc>
                <a:tc>
                  <a:txBody>
                    <a:bodyPr/>
                    <a:lstStyle/>
                    <a:p>
                      <a:pPr algn="ctr"/>
                      <a:r>
                        <a:rPr lang="en-US" dirty="0" smtClean="0"/>
                        <a:t>0</a:t>
                      </a:r>
                      <a:endParaRPr lang="en-US" dirty="0"/>
                    </a:p>
                  </a:txBody>
                  <a:tcPr>
                    <a:lnB w="381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0" dirty="0" smtClean="0"/>
                        <a:t>– ¼</a:t>
                      </a:r>
                      <a:endParaRPr lang="en-US" b="0" dirty="0" smtClean="0"/>
                    </a:p>
                  </a:txBody>
                  <a:tcPr>
                    <a:lnB w="38100" cap="flat" cmpd="sng" algn="ctr">
                      <a:solidFill>
                        <a:schemeClr val="tx1"/>
                      </a:solidFill>
                      <a:prstDash val="solid"/>
                      <a:round/>
                      <a:headEnd type="none" w="med" len="med"/>
                      <a:tailEnd type="none" w="med" len="med"/>
                    </a:lnB>
                  </a:tcPr>
                </a:tc>
                <a:tc>
                  <a:txBody>
                    <a:bodyPr/>
                    <a:lstStyle/>
                    <a:p>
                      <a:pPr algn="ctr"/>
                      <a:r>
                        <a:rPr lang="en-US" dirty="0" smtClean="0"/>
                        <a:t>0</a:t>
                      </a:r>
                      <a:endParaRPr lang="en-US" dirty="0"/>
                    </a:p>
                  </a:txBody>
                  <a:tcPr>
                    <a:lnB w="38100" cap="flat" cmpd="sng" algn="ctr">
                      <a:solidFill>
                        <a:schemeClr val="tx1"/>
                      </a:solidFill>
                      <a:prstDash val="solid"/>
                      <a:round/>
                      <a:headEnd type="none" w="med" len="med"/>
                      <a:tailEnd type="none" w="med" len="med"/>
                    </a:lnB>
                  </a:tcPr>
                </a:tc>
                <a:tc>
                  <a:txBody>
                    <a:bodyPr/>
                    <a:lstStyle/>
                    <a:p>
                      <a:pPr algn="ctr"/>
                      <a:r>
                        <a:rPr lang="en-US" dirty="0" smtClean="0"/>
                        <a:t>¼</a:t>
                      </a:r>
                      <a:endParaRPr lang="en-US" dirty="0"/>
                    </a:p>
                  </a:txBody>
                  <a:tcPr>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r>
                        <a:rPr lang="en-US" dirty="0" smtClean="0"/>
                        <a:t>6</a:t>
                      </a:r>
                      <a:endParaRPr lang="en-US" dirty="0"/>
                    </a:p>
                  </a:txBody>
                  <a:tcPr>
                    <a:lnL w="127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r>
                        <a:rPr lang="en-US" dirty="0" smtClean="0"/>
                        <a:t>(2)  </a:t>
                      </a:r>
                      <a:r>
                        <a:rPr lang="en-US" dirty="0" smtClean="0"/>
                        <a:t>  6</a:t>
                      </a:r>
                      <a:r>
                        <a:rPr lang="en-US" dirty="0" smtClean="0"/>
                        <a:t>/½ </a:t>
                      </a:r>
                      <a:r>
                        <a:rPr lang="en-US" dirty="0" smtClean="0"/>
                        <a:t>=12</a:t>
                      </a:r>
                      <a:endParaRPr lang="en-US" dirty="0"/>
                    </a:p>
                  </a:txBody>
                  <a:tcPr>
                    <a:lnB w="38100" cap="flat" cmpd="sng" algn="ctr">
                      <a:solidFill>
                        <a:schemeClr val="tx1"/>
                      </a:solidFill>
                      <a:prstDash val="solid"/>
                      <a:round/>
                      <a:headEnd type="none" w="med" len="med"/>
                      <a:tailEnd type="none" w="med" len="med"/>
                    </a:lnB>
                  </a:tcPr>
                </a:tc>
              </a:tr>
            </a:tbl>
          </a:graphicData>
        </a:graphic>
      </p:graphicFrame>
      <p:sp>
        <p:nvSpPr>
          <p:cNvPr id="6" name="Content Placeholder 2"/>
          <p:cNvSpPr txBox="1">
            <a:spLocks/>
          </p:cNvSpPr>
          <p:nvPr/>
        </p:nvSpPr>
        <p:spPr>
          <a:xfrm>
            <a:off x="457200" y="3581400"/>
            <a:ext cx="8229600" cy="2133600"/>
          </a:xfrm>
          <a:prstGeom prst="rect">
            <a:avLst/>
          </a:prstGeom>
        </p:spPr>
        <p:txBody>
          <a:bodyPr vert="horz" lIns="91440" tIns="45720" rIns="91440" bIns="45720" rtlCol="0">
            <a:normAutofit lnSpcReduction="10000"/>
          </a:bodyPr>
          <a:lstStyle/>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en-GB" sz="3200" b="0" i="0" u="none" strike="noStrike" kern="1200" cap="none" spc="0" normalizeH="0" baseline="0" noProof="0" dirty="0" smtClean="0">
                <a:ln>
                  <a:noFill/>
                </a:ln>
                <a:solidFill>
                  <a:schemeClr val="tx1"/>
                </a:solidFill>
                <a:effectLst/>
                <a:uLnTx/>
                <a:uFillTx/>
                <a:latin typeface="+mn-lt"/>
                <a:ea typeface="+mn-ea"/>
                <a:cs typeface="+mn-cs"/>
              </a:rPr>
              <a:t>Applying rule 1A, we see that this solution is not optimal.</a:t>
            </a: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r>
              <a:rPr lang="en-GB" sz="3200" dirty="0" smtClean="0"/>
              <a:t>Continuing with the same procedure we arrive at the following solution.</a:t>
            </a:r>
            <a:endParaRPr kumimoji="0" lang="en-GB" sz="3200" b="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352800"/>
            <a:ext cx="8229600" cy="2773363"/>
          </a:xfrm>
        </p:spPr>
        <p:txBody>
          <a:bodyPr/>
          <a:lstStyle/>
          <a:p>
            <a:pPr lvl="0">
              <a:buNone/>
            </a:pPr>
            <a:r>
              <a:rPr lang="en-GB" dirty="0" smtClean="0"/>
              <a:t>Applying rule 1A, we conclude that this solution is optimal.</a:t>
            </a:r>
          </a:p>
          <a:p>
            <a:pPr lvl="0">
              <a:buNone/>
            </a:pPr>
            <a:r>
              <a:rPr lang="en-GB" dirty="0" smtClean="0"/>
              <a:t>Therefore, z is minimized at a value of 52 when x</a:t>
            </a:r>
            <a:r>
              <a:rPr lang="en-GB" baseline="-25000" dirty="0" smtClean="0"/>
              <a:t>1</a:t>
            </a:r>
            <a:r>
              <a:rPr lang="en-GB" dirty="0" smtClean="0"/>
              <a:t> = 8 and x</a:t>
            </a:r>
            <a:r>
              <a:rPr lang="en-GB" baseline="-25000" dirty="0" smtClean="0"/>
              <a:t>2</a:t>
            </a:r>
            <a:r>
              <a:rPr lang="en-GB" dirty="0" smtClean="0"/>
              <a:t> = 2.</a:t>
            </a:r>
          </a:p>
          <a:p>
            <a:pPr>
              <a:buNone/>
            </a:pPr>
            <a:endParaRPr lang="en-US" dirty="0"/>
          </a:p>
        </p:txBody>
      </p:sp>
      <p:graphicFrame>
        <p:nvGraphicFramePr>
          <p:cNvPr id="4" name="Content Placeholder 4"/>
          <p:cNvGraphicFramePr>
            <a:graphicFrameLocks/>
          </p:cNvGraphicFramePr>
          <p:nvPr/>
        </p:nvGraphicFramePr>
        <p:xfrm>
          <a:off x="533400" y="1066800"/>
          <a:ext cx="8153400" cy="1935480"/>
        </p:xfrm>
        <a:graphic>
          <a:graphicData uri="http://schemas.openxmlformats.org/drawingml/2006/table">
            <a:tbl>
              <a:tblPr firstRow="1" bandRow="1">
                <a:tableStyleId>{2D5ABB26-0587-4C30-8999-92F81FD0307C}</a:tableStyleId>
              </a:tblPr>
              <a:tblGrid>
                <a:gridCol w="1003013"/>
                <a:gridCol w="358220"/>
                <a:gridCol w="543767"/>
                <a:gridCol w="609600"/>
                <a:gridCol w="609600"/>
                <a:gridCol w="685800"/>
                <a:gridCol w="989153"/>
                <a:gridCol w="992047"/>
                <a:gridCol w="914400"/>
                <a:gridCol w="1447800"/>
              </a:tblGrid>
              <a:tr h="152400">
                <a:tc rowSpan="3">
                  <a:txBody>
                    <a:bodyPr/>
                    <a:lstStyle/>
                    <a:p>
                      <a:r>
                        <a:rPr lang="en-US" sz="1600" b="1" dirty="0" smtClean="0"/>
                        <a:t>Basic Variables</a:t>
                      </a:r>
                      <a:endParaRPr lang="en-US" b="1" dirty="0"/>
                    </a:p>
                  </a:txBody>
                  <a:tcPr anchor="b">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r>
                        <a:rPr lang="en-US" b="1" dirty="0" smtClean="0"/>
                        <a:t>z</a:t>
                      </a:r>
                      <a:endParaRPr lang="en-US" b="1"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6">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endParaRPr lang="en-US"/>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nchor="b">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gridSpan="2">
                  <a:txBody>
                    <a:bodyPr/>
                    <a:lstStyle/>
                    <a:p>
                      <a:r>
                        <a:rPr lang="en-US" b="1" dirty="0" smtClean="0"/>
                        <a:t>                Row</a:t>
                      </a:r>
                    </a:p>
                    <a:p>
                      <a:r>
                        <a:rPr lang="en-US" b="1" dirty="0" smtClean="0"/>
                        <a:t>b</a:t>
                      </a:r>
                      <a:r>
                        <a:rPr lang="en-US" b="1" baseline="-25000" dirty="0" smtClean="0"/>
                        <a:t>i</a:t>
                      </a:r>
                      <a:r>
                        <a:rPr lang="en-US" b="1" dirty="0" smtClean="0"/>
                        <a:t>             Number</a:t>
                      </a:r>
                      <a:endParaRPr lang="en-US" b="1" baseline="-25000" dirty="0"/>
                    </a:p>
                  </a:txBody>
                  <a:tcPr anchor="b">
                    <a:lnL w="127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hMerge="1">
                  <a:txBody>
                    <a:bodyPr/>
                    <a:lstStyle/>
                    <a:p>
                      <a:endParaRPr lang="en-US" dirty="0"/>
                    </a:p>
                  </a:txBody>
                  <a:tcPr/>
                </a:tc>
              </a:tr>
              <a:tr h="457200">
                <a:tc vMerge="1">
                  <a:txBody>
                    <a:bodyPr/>
                    <a:lstStyle/>
                    <a:p>
                      <a:endParaRPr lang="en-US"/>
                    </a:p>
                  </a:txBody>
                  <a:tcPr/>
                </a:tc>
                <a:tc vMerge="1">
                  <a:txBody>
                    <a:bodyPr/>
                    <a:lstStyle/>
                    <a:p>
                      <a:endParaRPr lang="en-US"/>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smtClean="0"/>
                        <a:t>x</a:t>
                      </a:r>
                      <a:r>
                        <a:rPr lang="en-US" b="1" baseline="-25000" dirty="0" smtClean="0"/>
                        <a:t>1</a:t>
                      </a:r>
                    </a:p>
                  </a:txBody>
                  <a:tcPr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t>x</a:t>
                      </a:r>
                      <a:r>
                        <a:rPr lang="en-US" b="1" baseline="-25000" dirty="0" smtClean="0"/>
                        <a:t>2</a:t>
                      </a:r>
                      <a:endParaRPr lang="en-US"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t>E</a:t>
                      </a:r>
                      <a:r>
                        <a:rPr lang="en-US" b="1" baseline="-25000" dirty="0" smtClean="0"/>
                        <a:t>1</a:t>
                      </a:r>
                      <a:endParaRPr lang="en-US"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t>E</a:t>
                      </a:r>
                      <a:r>
                        <a:rPr lang="en-US" b="1" baseline="-25000" dirty="0" smtClean="0"/>
                        <a:t>2</a:t>
                      </a:r>
                      <a:endParaRPr lang="en-US" b="1" baseline="-25000"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t>A</a:t>
                      </a:r>
                      <a:r>
                        <a:rPr lang="en-US" b="1" baseline="-25000" dirty="0" smtClean="0"/>
                        <a:t>1</a:t>
                      </a:r>
                      <a:endParaRPr lang="en-US"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t>A</a:t>
                      </a:r>
                      <a:r>
                        <a:rPr lang="en-US" b="1" baseline="-25000" dirty="0" smtClean="0"/>
                        <a:t>2</a:t>
                      </a:r>
                      <a:endParaRPr lang="en-US" dirty="0"/>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vMerge="1">
                  <a:txBody>
                    <a:bodyPr/>
                    <a:lstStyle/>
                    <a:p>
                      <a:endParaRPr lang="en-US"/>
                    </a:p>
                  </a:txBody>
                  <a:tcPr/>
                </a:tc>
                <a:tc hMerge="1" vMerge="1">
                  <a:txBody>
                    <a:bodyPr/>
                    <a:lstStyle/>
                    <a:p>
                      <a:endParaRPr lang="en-US"/>
                    </a:p>
                  </a:txBody>
                  <a:tcPr/>
                </a:tc>
              </a:tr>
              <a:tr h="370840">
                <a:tc vMerge="1">
                  <a:txBody>
                    <a:bodyPr/>
                    <a:lstStyle/>
                    <a:p>
                      <a:endParaRPr lang="en-US" dirty="0"/>
                    </a:p>
                  </a:txBody>
                  <a:tcPr/>
                </a:tc>
                <a:tc>
                  <a:txBody>
                    <a:bodyPr/>
                    <a:lstStyle/>
                    <a:p>
                      <a:r>
                        <a:rPr lang="en-US" b="1" dirty="0" smtClean="0"/>
                        <a:t>1</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0</a:t>
                      </a:r>
                      <a:endParaRPr lang="en-US" b="1" baseline="-25000"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0</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–4</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baseline="0" dirty="0" smtClean="0"/>
                        <a:t>–½  </a:t>
                      </a:r>
                      <a:endParaRPr lang="en-US" b="1" baseline="-25000" dirty="0" smtClean="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4 – M</a:t>
                      </a:r>
                      <a:r>
                        <a:rPr lang="en-US" b="1" baseline="0" dirty="0" smtClean="0"/>
                        <a:t> </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baseline="30000" dirty="0" smtClean="0"/>
                        <a:t>1</a:t>
                      </a:r>
                      <a:r>
                        <a:rPr lang="en-US" b="1" dirty="0" smtClean="0"/>
                        <a:t>/</a:t>
                      </a:r>
                      <a:r>
                        <a:rPr lang="en-US" b="1" baseline="-25000" dirty="0" smtClean="0"/>
                        <a:t>2 </a:t>
                      </a:r>
                      <a:r>
                        <a:rPr lang="en-US" b="1" dirty="0" smtClean="0"/>
                        <a:t>–</a:t>
                      </a:r>
                      <a:r>
                        <a:rPr lang="en-US" b="1" baseline="30000" dirty="0" smtClean="0"/>
                        <a:t> </a:t>
                      </a:r>
                      <a:r>
                        <a:rPr lang="en-US" b="1" baseline="0" dirty="0" smtClean="0"/>
                        <a:t>M</a:t>
                      </a:r>
                      <a:endParaRPr lang="en-US" b="1" baseline="-25000"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52</a:t>
                      </a:r>
                      <a:endParaRPr lang="en-US" b="1"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(0)</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en-US" dirty="0" smtClean="0"/>
                        <a:t>X</a:t>
                      </a:r>
                      <a:r>
                        <a:rPr lang="en-US" baseline="-25000" dirty="0" smtClean="0"/>
                        <a:t>1</a:t>
                      </a:r>
                      <a:endParaRPr lang="en-US" baseline="-25000"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1</a:t>
                      </a:r>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r>
                        <a:rPr lang="en-US" dirty="0" smtClean="0"/>
                        <a:t>0</a:t>
                      </a:r>
                      <a:endParaRPr lang="en-US" dirty="0"/>
                    </a:p>
                  </a:txBody>
                  <a:tcPr>
                    <a:lnT w="12700" cap="flat" cmpd="sng" algn="ctr">
                      <a:solidFill>
                        <a:schemeClr val="tx1"/>
                      </a:solidFill>
                      <a:prstDash val="solid"/>
                      <a:round/>
                      <a:headEnd type="none" w="med" len="med"/>
                      <a:tailEnd type="none" w="med" len="med"/>
                    </a:lnT>
                  </a:tcPr>
                </a:tc>
                <a:tc>
                  <a:txBody>
                    <a:bodyPr/>
                    <a:lstStyle/>
                    <a:p>
                      <a:pPr algn="ctr"/>
                      <a:r>
                        <a:rPr lang="en-US" dirty="0" smtClean="0"/>
                        <a:t>–2</a:t>
                      </a:r>
                      <a:endParaRPr lang="en-US" dirty="0"/>
                    </a:p>
                  </a:txBody>
                  <a:tcPr>
                    <a:lnT w="12700" cap="flat" cmpd="sng" algn="ctr">
                      <a:solidFill>
                        <a:schemeClr val="tx1"/>
                      </a:solidFill>
                      <a:prstDash val="solid"/>
                      <a:round/>
                      <a:headEnd type="none" w="med" len="med"/>
                      <a:tailEnd type="none" w="med" len="med"/>
                    </a:lnT>
                  </a:tcPr>
                </a:tc>
                <a:tc>
                  <a:txBody>
                    <a:bodyPr/>
                    <a:lstStyle/>
                    <a:p>
                      <a:pPr algn="ctr"/>
                      <a:r>
                        <a:rPr lang="en-US" dirty="0" smtClean="0"/>
                        <a:t>½</a:t>
                      </a:r>
                      <a:endParaRPr lang="en-US" dirty="0"/>
                    </a:p>
                  </a:txBody>
                  <a:tcPr>
                    <a:lnT w="12700" cap="flat" cmpd="sng" algn="ctr">
                      <a:solidFill>
                        <a:schemeClr val="tx1"/>
                      </a:solidFill>
                      <a:prstDash val="solid"/>
                      <a:round/>
                      <a:headEnd type="none" w="med" len="med"/>
                      <a:tailEnd type="none" w="med" len="med"/>
                    </a:lnT>
                  </a:tcPr>
                </a:tc>
                <a:tc>
                  <a:txBody>
                    <a:bodyPr/>
                    <a:lstStyle/>
                    <a:p>
                      <a:pPr algn="ctr"/>
                      <a:r>
                        <a:rPr lang="en-US" dirty="0" smtClean="0"/>
                        <a:t>2</a:t>
                      </a:r>
                      <a:endParaRPr lang="en-US" dirty="0"/>
                    </a:p>
                  </a:txBody>
                  <a:tcPr>
                    <a:lnT w="12700" cap="flat" cmpd="sng" algn="ctr">
                      <a:solidFill>
                        <a:schemeClr val="tx1"/>
                      </a:solidFill>
                      <a:prstDash val="solid"/>
                      <a:round/>
                      <a:headEnd type="none" w="med" len="med"/>
                      <a:tailEnd type="none" w="med" len="med"/>
                    </a:lnT>
                  </a:tcPr>
                </a:tc>
                <a:tc>
                  <a:txBody>
                    <a:bodyPr/>
                    <a:lstStyle/>
                    <a:p>
                      <a:pPr algn="ctr"/>
                      <a:r>
                        <a:rPr lang="en-US" dirty="0" smtClean="0"/>
                        <a:t>–½ </a:t>
                      </a:r>
                      <a:endParaRPr lang="en-US"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dirty="0" smtClean="0"/>
                        <a:t>8</a:t>
                      </a:r>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US" dirty="0" smtClean="0"/>
                        <a:t>(1)</a:t>
                      </a:r>
                      <a:endParaRPr lang="en-US" dirty="0"/>
                    </a:p>
                  </a:txBody>
                  <a:tcPr>
                    <a:lnT w="12700" cap="flat" cmpd="sng" algn="ctr">
                      <a:solidFill>
                        <a:schemeClr val="tx1"/>
                      </a:solidFill>
                      <a:prstDash val="solid"/>
                      <a:round/>
                      <a:headEnd type="none" w="med" len="med"/>
                      <a:tailEnd type="none" w="med" len="med"/>
                    </a:lnT>
                  </a:tcPr>
                </a:tc>
              </a:tr>
              <a:tr h="370840">
                <a:tc>
                  <a:txBody>
                    <a:bodyPr/>
                    <a:lstStyle/>
                    <a:p>
                      <a:r>
                        <a:rPr lang="en-US" dirty="0" smtClean="0"/>
                        <a:t>X</a:t>
                      </a:r>
                      <a:r>
                        <a:rPr lang="en-US" baseline="-25000" dirty="0" smtClean="0"/>
                        <a:t>2</a:t>
                      </a:r>
                      <a:endParaRPr lang="en-US" baseline="-25000" dirty="0"/>
                    </a:p>
                  </a:txBody>
                  <a:tcPr>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pPr algn="ctr"/>
                      <a:r>
                        <a:rPr lang="en-US" dirty="0" smtClean="0"/>
                        <a:t>0</a:t>
                      </a:r>
                      <a:endParaRPr lang="en-US" dirty="0"/>
                    </a:p>
                  </a:txBody>
                  <a:tcPr>
                    <a:lnL w="127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pPr algn="ctr"/>
                      <a:r>
                        <a:rPr lang="en-US" dirty="0" smtClean="0"/>
                        <a:t>1</a:t>
                      </a:r>
                      <a:endParaRPr lang="en-US" dirty="0"/>
                    </a:p>
                  </a:txBody>
                  <a:tcPr>
                    <a:lnB w="38100" cap="flat" cmpd="sng" algn="ctr">
                      <a:solidFill>
                        <a:schemeClr val="tx1"/>
                      </a:solidFill>
                      <a:prstDash val="solid"/>
                      <a:round/>
                      <a:headEnd type="none" w="med" len="med"/>
                      <a:tailEnd type="none" w="med" len="med"/>
                    </a:lnB>
                  </a:tcPr>
                </a:tc>
                <a:tc>
                  <a:txBody>
                    <a:bodyPr/>
                    <a:lstStyle/>
                    <a:p>
                      <a:pPr algn="ctr"/>
                      <a:r>
                        <a:rPr lang="en-US" dirty="0" smtClean="0"/>
                        <a:t>1</a:t>
                      </a:r>
                      <a:endParaRPr lang="en-US" dirty="0"/>
                    </a:p>
                  </a:txBody>
                  <a:tcPr>
                    <a:lnB w="381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0" dirty="0" smtClean="0"/>
                        <a:t>–½ </a:t>
                      </a:r>
                    </a:p>
                  </a:txBody>
                  <a:tcPr>
                    <a:lnB w="38100" cap="flat" cmpd="sng" algn="ctr">
                      <a:solidFill>
                        <a:schemeClr val="tx1"/>
                      </a:solidFill>
                      <a:prstDash val="solid"/>
                      <a:round/>
                      <a:headEnd type="none" w="med" len="med"/>
                      <a:tailEnd type="none" w="med" len="med"/>
                    </a:lnB>
                  </a:tcPr>
                </a:tc>
                <a:tc>
                  <a:txBody>
                    <a:bodyPr/>
                    <a:lstStyle/>
                    <a:p>
                      <a:pPr algn="ctr"/>
                      <a:r>
                        <a:rPr lang="en-US" dirty="0" smtClean="0"/>
                        <a:t>–1</a:t>
                      </a:r>
                      <a:endParaRPr lang="en-US" dirty="0"/>
                    </a:p>
                  </a:txBody>
                  <a:tcPr>
                    <a:lnB w="38100" cap="flat" cmpd="sng" algn="ctr">
                      <a:solidFill>
                        <a:schemeClr val="tx1"/>
                      </a:solidFill>
                      <a:prstDash val="solid"/>
                      <a:round/>
                      <a:headEnd type="none" w="med" len="med"/>
                      <a:tailEnd type="none" w="med" len="med"/>
                    </a:lnB>
                  </a:tcPr>
                </a:tc>
                <a:tc>
                  <a:txBody>
                    <a:bodyPr/>
                    <a:lstStyle/>
                    <a:p>
                      <a:pPr algn="ctr"/>
                      <a:r>
                        <a:rPr lang="en-US" dirty="0" smtClean="0"/>
                        <a:t>½</a:t>
                      </a:r>
                      <a:endParaRPr lang="en-US" dirty="0"/>
                    </a:p>
                  </a:txBody>
                  <a:tcPr>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r>
                        <a:rPr lang="en-US" dirty="0" smtClean="0"/>
                        <a:t>2</a:t>
                      </a:r>
                      <a:endParaRPr lang="en-US" dirty="0"/>
                    </a:p>
                  </a:txBody>
                  <a:tcPr>
                    <a:lnL w="127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r>
                        <a:rPr lang="en-US" dirty="0" smtClean="0"/>
                        <a:t>(2) </a:t>
                      </a:r>
                      <a:endParaRPr lang="en-US" dirty="0"/>
                    </a:p>
                  </a:txBody>
                  <a:tcPr>
                    <a:lnB w="381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solidFill>
                  <a:schemeClr val="tx2"/>
                </a:solidFill>
              </a:rPr>
              <a:t>Review</a:t>
            </a:r>
            <a:endParaRPr lang="en-US" u="sng" dirty="0">
              <a:solidFill>
                <a:schemeClr val="tx2"/>
              </a:solidFill>
            </a:endParaRPr>
          </a:p>
        </p:txBody>
      </p:sp>
      <p:sp>
        <p:nvSpPr>
          <p:cNvPr id="3" name="Content Placeholder 2"/>
          <p:cNvSpPr>
            <a:spLocks noGrp="1"/>
          </p:cNvSpPr>
          <p:nvPr>
            <p:ph idx="1"/>
          </p:nvPr>
        </p:nvSpPr>
        <p:spPr/>
        <p:txBody>
          <a:bodyPr>
            <a:normAutofit/>
          </a:bodyPr>
          <a:lstStyle/>
          <a:p>
            <a:r>
              <a:rPr lang="en-US" dirty="0" smtClean="0"/>
              <a:t>Covered remaining topics in Sec 11.2: </a:t>
            </a:r>
          </a:p>
          <a:p>
            <a:pPr>
              <a:buNone/>
            </a:pPr>
            <a:r>
              <a:rPr lang="en-US" dirty="0" smtClean="0"/>
              <a:t>	The Simplex Method for Maximization problem with mixed constraints.</a:t>
            </a:r>
          </a:p>
          <a:p>
            <a:r>
              <a:rPr lang="en-US" dirty="0" smtClean="0"/>
              <a:t>Minimization problem.</a:t>
            </a:r>
          </a:p>
          <a:p>
            <a:pPr>
              <a:buNone/>
            </a:pPr>
            <a:endParaRPr lang="en-US" dirty="0" smtClean="0"/>
          </a:p>
          <a:p>
            <a:r>
              <a:rPr lang="en-US" dirty="0" smtClean="0"/>
              <a:t>Next time, we will start Sec. 11.3.</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448</TotalTime>
  <Words>1329</Words>
  <Application>Microsoft Office PowerPoint</Application>
  <PresentationFormat>On-screen Show (4:3)</PresentationFormat>
  <Paragraphs>394</Paragraphs>
  <Slides>27</Slides>
  <Notes>1</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Lecture 5</vt:lpstr>
      <vt:lpstr>Last Lecture’s Summary</vt:lpstr>
      <vt:lpstr>Today</vt:lpstr>
      <vt:lpstr>Maximization Problems with Mixed Constraints</vt:lpstr>
      <vt:lpstr>Slide 5</vt:lpstr>
      <vt:lpstr>Slide 6</vt:lpstr>
      <vt:lpstr>Slide 7</vt:lpstr>
      <vt:lpstr>Slide 8</vt:lpstr>
      <vt:lpstr>Slide 9</vt:lpstr>
      <vt:lpstr>Slide 10</vt:lpstr>
      <vt:lpstr>Slide 11</vt:lpstr>
      <vt:lpstr>Slide 12</vt:lpstr>
      <vt:lpstr>Slide 13</vt:lpstr>
      <vt:lpstr>Minimization Problems</vt:lpstr>
      <vt:lpstr>Slide 15</vt:lpstr>
      <vt:lpstr>Slide 16</vt:lpstr>
      <vt:lpstr>Example</vt:lpstr>
      <vt:lpstr>Slide 18</vt:lpstr>
      <vt:lpstr>Slide 19</vt:lpstr>
      <vt:lpstr>Slide 20</vt:lpstr>
      <vt:lpstr>Slide 21</vt:lpstr>
      <vt:lpstr>Slide 22</vt:lpstr>
      <vt:lpstr>Slide 23</vt:lpstr>
      <vt:lpstr>Slide 24</vt:lpstr>
      <vt:lpstr>Slide 25</vt:lpstr>
      <vt:lpstr>Slide 26</vt:lpstr>
      <vt:lpstr>Review</vt:lpstr>
    </vt:vector>
  </TitlesOfParts>
  <Company>University at Buffalo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3</dc:title>
  <dc:creator>NA</dc:creator>
  <cp:lastModifiedBy>NTS</cp:lastModifiedBy>
  <cp:revision>82</cp:revision>
  <dcterms:created xsi:type="dcterms:W3CDTF">2012-08-14T18:22:23Z</dcterms:created>
  <dcterms:modified xsi:type="dcterms:W3CDTF">2012-08-23T11:47:35Z</dcterms:modified>
</cp:coreProperties>
</file>