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89" r:id="rId3"/>
    <p:sldId id="290" r:id="rId4"/>
    <p:sldId id="257" r:id="rId5"/>
    <p:sldId id="258" r:id="rId6"/>
    <p:sldId id="259" r:id="rId7"/>
    <p:sldId id="260" r:id="rId8"/>
    <p:sldId id="261" r:id="rId9"/>
    <p:sldId id="262" r:id="rId10"/>
    <p:sldId id="263" r:id="rId11"/>
    <p:sldId id="264" r:id="rId12"/>
    <p:sldId id="265" r:id="rId13"/>
    <p:sldId id="266" r:id="rId14"/>
    <p:sldId id="267" r:id="rId15"/>
    <p:sldId id="292" r:id="rId16"/>
    <p:sldId id="291" r:id="rId17"/>
    <p:sldId id="268" r:id="rId18"/>
    <p:sldId id="293" r:id="rId19"/>
    <p:sldId id="269" r:id="rId20"/>
    <p:sldId id="294" r:id="rId21"/>
    <p:sldId id="270" r:id="rId22"/>
    <p:sldId id="271" r:id="rId23"/>
    <p:sldId id="295" r:id="rId24"/>
    <p:sldId id="272" r:id="rId25"/>
    <p:sldId id="273" r:id="rId26"/>
    <p:sldId id="274" r:id="rId27"/>
    <p:sldId id="275" r:id="rId28"/>
    <p:sldId id="276" r:id="rId29"/>
    <p:sldId id="296" r:id="rId30"/>
    <p:sldId id="277" r:id="rId31"/>
    <p:sldId id="278" r:id="rId32"/>
    <p:sldId id="279" r:id="rId33"/>
    <p:sldId id="297" r:id="rId34"/>
    <p:sldId id="280" r:id="rId35"/>
    <p:sldId id="281" r:id="rId36"/>
    <p:sldId id="282" r:id="rId37"/>
    <p:sldId id="283" r:id="rId38"/>
    <p:sldId id="284" r:id="rId39"/>
    <p:sldId id="285" r:id="rId40"/>
    <p:sldId id="286" r:id="rId41"/>
    <p:sldId id="287"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8/23/2012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22732C4-A472-4395-AD2E-340ED2C7527B}"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8/23/2012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8/23/2012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8/23/2012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8/23/2012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4</a:t>
            </a:r>
            <a:endParaRPr lang="en-US" dirty="0"/>
          </a:p>
        </p:txBody>
      </p:sp>
      <p:sp>
        <p:nvSpPr>
          <p:cNvPr id="3" name="Subtitle 2"/>
          <p:cNvSpPr>
            <a:spLocks noGrp="1"/>
          </p:cNvSpPr>
          <p:nvPr>
            <p:ph type="subTitle" idx="1"/>
          </p:nvPr>
        </p:nvSpPr>
        <p:spPr/>
        <p:txBody>
          <a:bodyPr/>
          <a:lstStyle/>
          <a:p>
            <a:r>
              <a:rPr lang="en-US" dirty="0" smtClean="0">
                <a:solidFill>
                  <a:schemeClr val="tx2"/>
                </a:solidFill>
              </a:rPr>
              <a:t>The Simplex Method</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smtClean="0"/>
              <a:t>Covered Sec. 11.1: Simplex Preliminaries</a:t>
            </a:r>
          </a:p>
          <a:p>
            <a:r>
              <a:rPr lang="en-US" dirty="0" smtClean="0"/>
              <a:t>Requirements of Simplex Method</a:t>
            </a:r>
          </a:p>
          <a:p>
            <a:r>
              <a:rPr lang="en-US" dirty="0" smtClean="0"/>
              <a:t>Requirement – I for different types of constraints</a:t>
            </a:r>
          </a:p>
          <a:p>
            <a:r>
              <a:rPr lang="en-US" dirty="0" smtClean="0"/>
              <a:t>Feasible Solution, Basic Solution, and </a:t>
            </a:r>
          </a:p>
          <a:p>
            <a:pPr>
              <a:buNone/>
            </a:pPr>
            <a:r>
              <a:rPr lang="en-US" dirty="0"/>
              <a:t>	</a:t>
            </a:r>
            <a:r>
              <a:rPr lang="en-US" dirty="0" smtClean="0"/>
              <a:t>Basic Feasible Solution</a:t>
            </a:r>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r>
              <a:rPr lang="en-US" dirty="0" smtClean="0"/>
              <a:t>We start Sec 11.2: The Simplex Method</a:t>
            </a:r>
          </a:p>
          <a:p>
            <a:r>
              <a:rPr lang="en-US" dirty="0" smtClean="0"/>
              <a:t>Solution (of constraint equations) by Enumeration</a:t>
            </a:r>
          </a:p>
          <a:p>
            <a:r>
              <a:rPr lang="en-US" dirty="0" smtClean="0"/>
              <a:t>Then, incorporating the objective function</a:t>
            </a:r>
          </a:p>
          <a:p>
            <a:r>
              <a:rPr lang="en-US" dirty="0" smtClean="0"/>
              <a:t>Rules 1, 2, and 3 in Maximization problem</a:t>
            </a:r>
          </a:p>
          <a:p>
            <a:r>
              <a:rPr lang="en-US" dirty="0" smtClean="0"/>
              <a:t>Examples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0808"/>
            <a:ext cx="8229600" cy="4320480"/>
          </a:xfrm>
        </p:spPr>
        <p:txBody>
          <a:bodyPr>
            <a:normAutofit fontScale="92500"/>
          </a:bodyPr>
          <a:lstStyle/>
          <a:p>
            <a:pPr marL="0" indent="0" algn="just">
              <a:buNone/>
            </a:pPr>
            <a:r>
              <a:rPr lang="en-US" dirty="0" smtClean="0"/>
              <a:t>Before we begin our discussions of the simplex method, let’s provide a generalized statement of an LP model. Given the definitions</a:t>
            </a:r>
          </a:p>
          <a:p>
            <a:pPr marL="0" indent="0">
              <a:buNone/>
            </a:pPr>
            <a:r>
              <a:rPr lang="en-US" dirty="0" err="1" smtClean="0"/>
              <a:t>x</a:t>
            </a:r>
            <a:r>
              <a:rPr lang="en-US" baseline="-25000" dirty="0" err="1" smtClean="0"/>
              <a:t>j</a:t>
            </a:r>
            <a:r>
              <a:rPr lang="en-US" dirty="0" smtClean="0"/>
              <a:t> = </a:t>
            </a:r>
            <a:r>
              <a:rPr lang="en-US" i="1" dirty="0" err="1" smtClean="0"/>
              <a:t>j</a:t>
            </a:r>
            <a:r>
              <a:rPr lang="en-US" dirty="0" err="1" smtClean="0"/>
              <a:t>th</a:t>
            </a:r>
            <a:r>
              <a:rPr lang="en-US" dirty="0" smtClean="0"/>
              <a:t> decision variable</a:t>
            </a:r>
          </a:p>
          <a:p>
            <a:pPr marL="568325" indent="-568325">
              <a:buNone/>
            </a:pPr>
            <a:r>
              <a:rPr lang="en-US" dirty="0" err="1" smtClean="0"/>
              <a:t>c</a:t>
            </a:r>
            <a:r>
              <a:rPr lang="en-US" baseline="-25000" dirty="0" err="1" smtClean="0"/>
              <a:t>j</a:t>
            </a:r>
            <a:r>
              <a:rPr lang="en-US" dirty="0" smtClean="0"/>
              <a:t> = </a:t>
            </a:r>
            <a:r>
              <a:rPr lang="en-US" sz="3000" dirty="0" smtClean="0"/>
              <a:t>coefficient on </a:t>
            </a:r>
            <a:r>
              <a:rPr lang="en-US" sz="3000" i="1" dirty="0" err="1" smtClean="0"/>
              <a:t>j</a:t>
            </a:r>
            <a:r>
              <a:rPr lang="en-US" sz="3000" dirty="0" err="1" smtClean="0"/>
              <a:t>th</a:t>
            </a:r>
            <a:r>
              <a:rPr lang="en-US" sz="3000" dirty="0" smtClean="0"/>
              <a:t> decision variable in the objective function.</a:t>
            </a:r>
          </a:p>
          <a:p>
            <a:pPr marL="0" indent="0">
              <a:buNone/>
            </a:pPr>
            <a:r>
              <a:rPr lang="en-US" dirty="0" err="1" smtClean="0"/>
              <a:t>a</a:t>
            </a:r>
            <a:r>
              <a:rPr lang="en-US" baseline="-25000" dirty="0" err="1" smtClean="0"/>
              <a:t>ij</a:t>
            </a:r>
            <a:r>
              <a:rPr lang="en-US" dirty="0" smtClean="0"/>
              <a:t> = </a:t>
            </a:r>
            <a:r>
              <a:rPr lang="en-US" sz="3000" dirty="0" smtClean="0"/>
              <a:t>coefficient in the </a:t>
            </a:r>
            <a:r>
              <a:rPr lang="en-US" sz="3000" i="1" dirty="0" err="1" smtClean="0"/>
              <a:t>i</a:t>
            </a:r>
            <a:r>
              <a:rPr lang="en-US" sz="3000" dirty="0" err="1" smtClean="0"/>
              <a:t>th</a:t>
            </a:r>
            <a:r>
              <a:rPr lang="en-US" sz="3000" dirty="0" smtClean="0"/>
              <a:t> constraint for the </a:t>
            </a:r>
            <a:r>
              <a:rPr lang="en-US" sz="3000" i="1" dirty="0" err="1" smtClean="0"/>
              <a:t>j</a:t>
            </a:r>
            <a:r>
              <a:rPr lang="en-US" sz="3000" dirty="0" err="1" smtClean="0"/>
              <a:t>th</a:t>
            </a:r>
            <a:r>
              <a:rPr lang="en-US" sz="3000" dirty="0" smtClean="0"/>
              <a:t> variable.</a:t>
            </a:r>
          </a:p>
          <a:p>
            <a:pPr marL="0" indent="0">
              <a:buNone/>
            </a:pPr>
            <a:r>
              <a:rPr lang="en-US" dirty="0" smtClean="0"/>
              <a:t>b</a:t>
            </a:r>
            <a:r>
              <a:rPr lang="en-US" baseline="-25000" dirty="0" smtClean="0"/>
              <a:t>i</a:t>
            </a:r>
            <a:r>
              <a:rPr lang="en-US" dirty="0" smtClean="0"/>
              <a:t> = right-hand-side constant for the </a:t>
            </a:r>
            <a:r>
              <a:rPr lang="en-US" i="1" dirty="0" err="1" smtClean="0"/>
              <a:t>i</a:t>
            </a:r>
            <a:r>
              <a:rPr lang="en-US" dirty="0" err="1" smtClean="0"/>
              <a:t>th</a:t>
            </a:r>
            <a:r>
              <a:rPr lang="en-US" dirty="0" smtClean="0"/>
              <a:t> constraint</a:t>
            </a:r>
          </a:p>
        </p:txBody>
      </p:sp>
      <p:sp>
        <p:nvSpPr>
          <p:cNvPr id="4" name="Title 1"/>
          <p:cNvSpPr>
            <a:spLocks noGrp="1"/>
          </p:cNvSpPr>
          <p:nvPr>
            <p:ph type="title"/>
          </p:nvPr>
        </p:nvSpPr>
        <p:spPr>
          <a:xfrm>
            <a:off x="457200" y="274638"/>
            <a:ext cx="8229600" cy="1143000"/>
          </a:xfrm>
        </p:spPr>
        <p:txBody>
          <a:bodyPr>
            <a:normAutofit/>
          </a:bodyPr>
          <a:lstStyle/>
          <a:p>
            <a:r>
              <a:rPr lang="en-GB" sz="3600" u="sng" dirty="0" smtClean="0">
                <a:solidFill>
                  <a:schemeClr val="tx2"/>
                </a:solidFill>
              </a:rPr>
              <a:t>THE SIMPLEX METHOD</a:t>
            </a:r>
            <a:endParaRPr lang="en-GB" sz="3600" u="sn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904656"/>
          </a:xfrm>
        </p:spPr>
        <p:txBody>
          <a:bodyPr>
            <a:normAutofit fontScale="92500" lnSpcReduction="10000"/>
          </a:bodyPr>
          <a:lstStyle/>
          <a:p>
            <a:pPr>
              <a:buNone/>
            </a:pPr>
            <a:r>
              <a:rPr lang="en-GB" sz="2800" b="1" dirty="0" smtClean="0"/>
              <a:t>The generalized LP model can be stated as follows:</a:t>
            </a:r>
          </a:p>
          <a:p>
            <a:pPr>
              <a:buNone/>
            </a:pPr>
            <a:endParaRPr lang="en-GB" sz="2800" dirty="0" smtClean="0"/>
          </a:p>
          <a:p>
            <a:pPr>
              <a:buNone/>
            </a:pPr>
            <a:r>
              <a:rPr lang="en-GB" sz="2800" dirty="0" smtClean="0"/>
              <a:t>		Optimize (maximize or minimize)</a:t>
            </a:r>
          </a:p>
          <a:p>
            <a:pPr>
              <a:buNone/>
            </a:pPr>
            <a:r>
              <a:rPr lang="en-GB" sz="2800" dirty="0" smtClean="0"/>
              <a:t>			     z = c</a:t>
            </a:r>
            <a:r>
              <a:rPr lang="en-GB" sz="2800" baseline="-25000" dirty="0" smtClean="0"/>
              <a:t>1</a:t>
            </a:r>
            <a:r>
              <a:rPr lang="en-GB" sz="2800" dirty="0" smtClean="0"/>
              <a:t>x</a:t>
            </a:r>
            <a:r>
              <a:rPr lang="en-GB" sz="2800" baseline="-25000" dirty="0" smtClean="0"/>
              <a:t>1</a:t>
            </a:r>
            <a:r>
              <a:rPr lang="en-GB" sz="2800" dirty="0" smtClean="0"/>
              <a:t> + c</a:t>
            </a:r>
            <a:r>
              <a:rPr lang="en-GB" sz="2800" baseline="-25000" dirty="0" smtClean="0"/>
              <a:t>2</a:t>
            </a:r>
            <a:r>
              <a:rPr lang="en-GB" sz="2800" dirty="0" smtClean="0"/>
              <a:t>x</a:t>
            </a:r>
            <a:r>
              <a:rPr lang="en-GB" sz="2800" baseline="-25000" dirty="0" smtClean="0"/>
              <a:t>2</a:t>
            </a:r>
            <a:r>
              <a:rPr lang="en-GB" sz="2800" dirty="0" smtClean="0"/>
              <a:t> + ... + </a:t>
            </a:r>
            <a:r>
              <a:rPr lang="en-GB" sz="2800" dirty="0" err="1" smtClean="0"/>
              <a:t>c</a:t>
            </a:r>
            <a:r>
              <a:rPr lang="en-GB" sz="2800" baseline="-25000" dirty="0" err="1" smtClean="0"/>
              <a:t>n</a:t>
            </a:r>
            <a:r>
              <a:rPr lang="en-GB" sz="2800" dirty="0" err="1" smtClean="0"/>
              <a:t>x</a:t>
            </a:r>
            <a:r>
              <a:rPr lang="en-GB" sz="2800" baseline="-25000" dirty="0" err="1" smtClean="0"/>
              <a:t>n</a:t>
            </a:r>
            <a:endParaRPr lang="en-GB" sz="2800" baseline="-25000" dirty="0" smtClean="0"/>
          </a:p>
          <a:p>
            <a:pPr>
              <a:buNone/>
            </a:pPr>
            <a:r>
              <a:rPr lang="en-GB" sz="2800" dirty="0" smtClean="0"/>
              <a:t>		subject to	</a:t>
            </a:r>
          </a:p>
          <a:p>
            <a:pPr>
              <a:buNone/>
            </a:pPr>
            <a:r>
              <a:rPr lang="en-GB" sz="2800" dirty="0" smtClean="0"/>
              <a:t>		a</a:t>
            </a:r>
            <a:r>
              <a:rPr lang="en-GB" sz="2800" baseline="-25000" dirty="0" smtClean="0"/>
              <a:t>11</a:t>
            </a:r>
            <a:r>
              <a:rPr lang="en-GB" sz="2800" dirty="0" smtClean="0"/>
              <a:t>x</a:t>
            </a:r>
            <a:r>
              <a:rPr lang="en-GB" sz="2800" baseline="-25000" dirty="0" smtClean="0"/>
              <a:t>1</a:t>
            </a:r>
            <a:r>
              <a:rPr lang="en-GB" sz="2800" dirty="0" smtClean="0"/>
              <a:t> + a</a:t>
            </a:r>
            <a:r>
              <a:rPr lang="en-GB" sz="2800" baseline="-25000" dirty="0" smtClean="0"/>
              <a:t>12</a:t>
            </a:r>
            <a:r>
              <a:rPr lang="en-GB" sz="2800" dirty="0" smtClean="0"/>
              <a:t>x</a:t>
            </a:r>
            <a:r>
              <a:rPr lang="en-GB" sz="2800" baseline="-25000" dirty="0" smtClean="0"/>
              <a:t>2</a:t>
            </a:r>
            <a:r>
              <a:rPr lang="en-GB" sz="2800" dirty="0" smtClean="0"/>
              <a:t> + ... + a</a:t>
            </a:r>
            <a:r>
              <a:rPr lang="en-GB" sz="2800" baseline="-25000" dirty="0" smtClean="0"/>
              <a:t>1n</a:t>
            </a:r>
            <a:r>
              <a:rPr lang="en-GB" sz="2800" dirty="0" smtClean="0"/>
              <a:t>x</a:t>
            </a:r>
            <a:r>
              <a:rPr lang="en-GB" sz="2800" baseline="-25000" dirty="0" smtClean="0"/>
              <a:t>n</a:t>
            </a:r>
            <a:r>
              <a:rPr lang="en-GB" sz="2800" dirty="0" smtClean="0"/>
              <a:t> (≤ , ≥ , =) b1	(1)</a:t>
            </a:r>
          </a:p>
          <a:p>
            <a:pPr>
              <a:buNone/>
            </a:pPr>
            <a:r>
              <a:rPr lang="en-GB" sz="2800" dirty="0" smtClean="0"/>
              <a:t>		a</a:t>
            </a:r>
            <a:r>
              <a:rPr lang="en-GB" sz="2800" baseline="-25000" dirty="0" smtClean="0"/>
              <a:t>21</a:t>
            </a:r>
            <a:r>
              <a:rPr lang="en-GB" sz="2800" dirty="0" smtClean="0"/>
              <a:t>x</a:t>
            </a:r>
            <a:r>
              <a:rPr lang="en-GB" sz="2800" baseline="-25000" dirty="0" smtClean="0"/>
              <a:t>1</a:t>
            </a:r>
            <a:r>
              <a:rPr lang="en-GB" sz="2800" dirty="0" smtClean="0"/>
              <a:t> + a</a:t>
            </a:r>
            <a:r>
              <a:rPr lang="en-GB" sz="2800" baseline="-25000" dirty="0" smtClean="0"/>
              <a:t>22</a:t>
            </a:r>
            <a:r>
              <a:rPr lang="en-GB" sz="2800" dirty="0" smtClean="0"/>
              <a:t>x</a:t>
            </a:r>
            <a:r>
              <a:rPr lang="en-GB" sz="2800" baseline="-25000" dirty="0" smtClean="0"/>
              <a:t>2</a:t>
            </a:r>
            <a:r>
              <a:rPr lang="en-GB" sz="2800" dirty="0" smtClean="0"/>
              <a:t> + ... + a</a:t>
            </a:r>
            <a:r>
              <a:rPr lang="en-GB" sz="2800" baseline="-25000" dirty="0" smtClean="0"/>
              <a:t>2n</a:t>
            </a:r>
            <a:r>
              <a:rPr lang="en-GB" sz="2800" dirty="0" smtClean="0"/>
              <a:t>x</a:t>
            </a:r>
            <a:r>
              <a:rPr lang="en-GB" sz="2800" baseline="-25000" dirty="0" smtClean="0"/>
              <a:t>n</a:t>
            </a:r>
            <a:r>
              <a:rPr lang="en-GB" sz="2800" dirty="0" smtClean="0"/>
              <a:t> (≤ , ≥ , =) b2	(2)</a:t>
            </a:r>
          </a:p>
          <a:p>
            <a:pPr>
              <a:buNone/>
            </a:pPr>
            <a:r>
              <a:rPr lang="en-GB" sz="2800" dirty="0" smtClean="0"/>
              <a:t>		... </a:t>
            </a:r>
          </a:p>
          <a:p>
            <a:pPr>
              <a:buNone/>
            </a:pPr>
            <a:r>
              <a:rPr lang="en-GB" sz="2800" dirty="0" smtClean="0"/>
              <a:t>		</a:t>
            </a:r>
            <a:r>
              <a:rPr lang="en-GB" sz="2800" dirty="0" smtClean="0"/>
              <a:t>a</a:t>
            </a:r>
            <a:r>
              <a:rPr lang="en-GB" sz="2800" baseline="-25000" dirty="0" smtClean="0"/>
              <a:t>m</a:t>
            </a:r>
            <a:r>
              <a:rPr lang="en-GB" sz="2800" baseline="-25000" dirty="0" smtClean="0"/>
              <a:t>1</a:t>
            </a:r>
            <a:r>
              <a:rPr lang="en-GB" sz="2800" dirty="0" smtClean="0"/>
              <a:t>x</a:t>
            </a:r>
            <a:r>
              <a:rPr lang="en-GB" sz="2800" baseline="-25000" dirty="0" smtClean="0"/>
              <a:t>1</a:t>
            </a:r>
            <a:r>
              <a:rPr lang="en-GB" sz="2800" dirty="0" smtClean="0"/>
              <a:t> </a:t>
            </a:r>
            <a:r>
              <a:rPr lang="en-GB" sz="2800" dirty="0" smtClean="0"/>
              <a:t>+ a</a:t>
            </a:r>
            <a:r>
              <a:rPr lang="en-GB" sz="2800" baseline="-25000" dirty="0" smtClean="0"/>
              <a:t>m2</a:t>
            </a:r>
            <a:r>
              <a:rPr lang="en-GB" sz="2800" dirty="0" smtClean="0"/>
              <a:t>x</a:t>
            </a:r>
            <a:r>
              <a:rPr lang="en-GB" sz="2800" baseline="-25000" dirty="0" smtClean="0"/>
              <a:t>2</a:t>
            </a:r>
            <a:r>
              <a:rPr lang="en-GB" sz="2800" dirty="0" smtClean="0"/>
              <a:t> + ... + </a:t>
            </a:r>
            <a:r>
              <a:rPr lang="en-GB" sz="2800" dirty="0" err="1" smtClean="0"/>
              <a:t>a</a:t>
            </a:r>
            <a:r>
              <a:rPr lang="en-GB" sz="2800" baseline="-25000" dirty="0" err="1" smtClean="0"/>
              <a:t>mn</a:t>
            </a:r>
            <a:r>
              <a:rPr lang="en-GB" sz="2800" dirty="0" err="1" smtClean="0"/>
              <a:t>x</a:t>
            </a:r>
            <a:r>
              <a:rPr lang="en-GB" sz="2800" baseline="-25000" dirty="0" err="1" smtClean="0"/>
              <a:t>n</a:t>
            </a:r>
            <a:r>
              <a:rPr lang="en-GB" sz="2800" dirty="0" smtClean="0"/>
              <a:t> (≤ , ≥ , =)</a:t>
            </a:r>
            <a:r>
              <a:rPr lang="en-GB" sz="2800" dirty="0" err="1" smtClean="0"/>
              <a:t>b</a:t>
            </a:r>
            <a:r>
              <a:rPr lang="en-GB" sz="2800" baseline="-25000" dirty="0" err="1" smtClean="0"/>
              <a:t>m</a:t>
            </a:r>
            <a:r>
              <a:rPr lang="en-GB" sz="2800" dirty="0" smtClean="0"/>
              <a:t>	(m)</a:t>
            </a:r>
          </a:p>
          <a:p>
            <a:pPr>
              <a:buNone/>
            </a:pPr>
            <a:r>
              <a:rPr lang="en-GB" sz="2800" dirty="0" smtClean="0"/>
              <a:t>					    x</a:t>
            </a:r>
            <a:r>
              <a:rPr lang="en-GB" sz="2800" baseline="-25000" dirty="0" smtClean="0"/>
              <a:t>1</a:t>
            </a:r>
            <a:r>
              <a:rPr lang="en-GB" sz="2800" dirty="0" smtClean="0"/>
              <a:t>       ≥        0</a:t>
            </a:r>
          </a:p>
          <a:p>
            <a:pPr>
              <a:buNone/>
            </a:pPr>
            <a:r>
              <a:rPr lang="en-GB" sz="2800" dirty="0" smtClean="0"/>
              <a:t>					    x</a:t>
            </a:r>
            <a:r>
              <a:rPr lang="en-GB" sz="2800" baseline="-25000" dirty="0" smtClean="0"/>
              <a:t>2</a:t>
            </a:r>
            <a:r>
              <a:rPr lang="en-GB" sz="2800" dirty="0" smtClean="0"/>
              <a:t>       ≥        0</a:t>
            </a:r>
          </a:p>
          <a:p>
            <a:pPr>
              <a:buNone/>
            </a:pPr>
            <a:r>
              <a:rPr lang="en-GB" sz="2800" dirty="0" smtClean="0"/>
              <a:t>					...</a:t>
            </a:r>
          </a:p>
          <a:p>
            <a:pPr>
              <a:buNone/>
            </a:pPr>
            <a:r>
              <a:rPr lang="en-GB" sz="2800" dirty="0" smtClean="0"/>
              <a:t>					    </a:t>
            </a:r>
            <a:r>
              <a:rPr lang="en-GB" sz="2800" dirty="0" err="1" smtClean="0"/>
              <a:t>x</a:t>
            </a:r>
            <a:r>
              <a:rPr lang="en-GB" sz="2800" baseline="-25000" dirty="0" err="1" smtClean="0"/>
              <a:t>n</a:t>
            </a:r>
            <a:r>
              <a:rPr lang="en-GB" sz="2800" dirty="0" smtClean="0"/>
              <a:t>       ≥        0</a:t>
            </a:r>
          </a:p>
          <a:p>
            <a:pPr>
              <a:buNone/>
            </a:pPr>
            <a:endParaRPr lang="en-GB" sz="2800" dirty="0" smtClean="0"/>
          </a:p>
          <a:p>
            <a:pPr>
              <a:buNone/>
            </a:pPr>
            <a:endParaRPr lang="en-GB" sz="2800" dirty="0" smtClean="0"/>
          </a:p>
          <a:p>
            <a:pPr>
              <a:buNone/>
            </a:pPr>
            <a:endParaRPr lang="en-GB" sz="2800" dirty="0"/>
          </a:p>
        </p:txBody>
      </p:sp>
      <p:sp>
        <p:nvSpPr>
          <p:cNvPr id="6" name="Rectangle 5"/>
          <p:cNvSpPr/>
          <p:nvPr/>
        </p:nvSpPr>
        <p:spPr>
          <a:xfrm>
            <a:off x="1115616" y="1124744"/>
            <a:ext cx="6912768" cy="525658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229600" cy="3960440"/>
          </a:xfrm>
        </p:spPr>
        <p:txBody>
          <a:bodyPr>
            <a:normAutofit/>
          </a:bodyPr>
          <a:lstStyle/>
          <a:p>
            <a:pPr marL="0" indent="0" algn="just"/>
            <a:r>
              <a:rPr lang="en-GB" dirty="0" smtClean="0"/>
              <a:t> This generalized model has n decision variables and m structural constraints.</a:t>
            </a:r>
          </a:p>
          <a:p>
            <a:pPr marL="0" indent="0" algn="just"/>
            <a:r>
              <a:rPr lang="en-GB" dirty="0" smtClean="0"/>
              <a:t> Note that each structural constraint has only one of the (≤ , ≥ , =) conditions assigned to it.</a:t>
            </a:r>
          </a:p>
          <a:p>
            <a:pPr marL="0" indent="0" algn="just"/>
            <a:r>
              <a:rPr lang="en-GB" dirty="0" smtClean="0"/>
              <a:t> As we discuss the simplex method, we will occasionally use the notation of this model.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922114"/>
          </a:xfrm>
        </p:spPr>
        <p:txBody>
          <a:bodyPr>
            <a:normAutofit/>
          </a:bodyPr>
          <a:lstStyle/>
          <a:p>
            <a:r>
              <a:rPr lang="en-GB" u="sng" dirty="0" smtClean="0">
                <a:solidFill>
                  <a:schemeClr val="tx2"/>
                </a:solidFill>
              </a:rPr>
              <a:t>Solution by Enumeration</a:t>
            </a:r>
            <a:endParaRPr lang="en-US" dirty="0"/>
          </a:p>
        </p:txBody>
      </p:sp>
      <p:sp>
        <p:nvSpPr>
          <p:cNvPr id="3" name="Content Placeholder 2"/>
          <p:cNvSpPr>
            <a:spLocks noGrp="1"/>
          </p:cNvSpPr>
          <p:nvPr>
            <p:ph idx="1"/>
          </p:nvPr>
        </p:nvSpPr>
        <p:spPr>
          <a:xfrm>
            <a:off x="539552" y="1556792"/>
            <a:ext cx="8229600" cy="4525963"/>
          </a:xfrm>
        </p:spPr>
        <p:txBody>
          <a:bodyPr>
            <a:normAutofit/>
          </a:bodyPr>
          <a:lstStyle/>
          <a:p>
            <a:pPr marL="0" indent="0" algn="just"/>
            <a:r>
              <a:rPr lang="en-GB" dirty="0" smtClean="0"/>
              <a:t> Consider a problem having m (≤) constraints and n variables.</a:t>
            </a:r>
          </a:p>
          <a:p>
            <a:pPr marL="0" indent="0" algn="just"/>
            <a:r>
              <a:rPr lang="en-GB" dirty="0" smtClean="0"/>
              <a:t> Prior to solving by the simplex method, the m constraints would be changed into equations by  adding m slack variables.</a:t>
            </a:r>
          </a:p>
          <a:p>
            <a:pPr marL="0" indent="0" algn="just"/>
            <a:r>
              <a:rPr lang="en-GB" dirty="0" smtClean="0"/>
              <a:t> This restatement results in a constraint set consisting of m equations and m + n variables.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692696"/>
            <a:ext cx="8229600" cy="5184576"/>
          </a:xfrm>
        </p:spPr>
        <p:txBody>
          <a:bodyPr>
            <a:normAutofit/>
          </a:bodyPr>
          <a:lstStyle/>
          <a:p>
            <a:pPr marL="0" indent="0" algn="just">
              <a:buNone/>
            </a:pPr>
            <a:r>
              <a:rPr lang="en-GB" dirty="0" smtClean="0"/>
              <a:t>In Sec. 10.2, we examined the following linear programming problem:</a:t>
            </a:r>
            <a:endParaRPr lang="en-US" dirty="0" smtClean="0"/>
          </a:p>
          <a:p>
            <a:pPr marL="0" indent="0" algn="just">
              <a:buNone/>
            </a:pPr>
            <a:endParaRPr lang="en-US" dirty="0" smtClean="0"/>
          </a:p>
          <a:p>
            <a:pPr marL="0" indent="0" algn="just">
              <a:buNone/>
            </a:pPr>
            <a:r>
              <a:rPr lang="en-US" dirty="0" smtClean="0"/>
              <a:t>	Maximize		z = 5x</a:t>
            </a:r>
            <a:r>
              <a:rPr lang="en-US" baseline="-25000" dirty="0" smtClean="0"/>
              <a:t>1</a:t>
            </a:r>
            <a:r>
              <a:rPr lang="en-US" dirty="0" smtClean="0"/>
              <a:t> + 6x</a:t>
            </a:r>
            <a:r>
              <a:rPr lang="en-US" baseline="-25000" dirty="0" smtClean="0"/>
              <a:t>2</a:t>
            </a:r>
          </a:p>
          <a:p>
            <a:pPr marL="0" indent="0" algn="just">
              <a:buNone/>
            </a:pPr>
            <a:r>
              <a:rPr lang="en-US" dirty="0" smtClean="0"/>
              <a:t>	subject to		3x</a:t>
            </a:r>
            <a:r>
              <a:rPr lang="en-US" baseline="-25000" dirty="0" smtClean="0"/>
              <a:t>1</a:t>
            </a:r>
            <a:r>
              <a:rPr lang="en-US" dirty="0" smtClean="0"/>
              <a:t> + 2x</a:t>
            </a:r>
            <a:r>
              <a:rPr lang="en-US" baseline="-25000" dirty="0" smtClean="0"/>
              <a:t>2</a:t>
            </a:r>
            <a:r>
              <a:rPr lang="en-US" dirty="0" smtClean="0"/>
              <a:t> ≤ 120 	(1)</a:t>
            </a:r>
          </a:p>
          <a:p>
            <a:pPr marL="0" indent="0" algn="just">
              <a:buNone/>
            </a:pPr>
            <a:r>
              <a:rPr lang="en-US" dirty="0" smtClean="0"/>
              <a:t>				4x</a:t>
            </a:r>
            <a:r>
              <a:rPr lang="en-US" baseline="-25000" dirty="0" smtClean="0"/>
              <a:t>1</a:t>
            </a:r>
            <a:r>
              <a:rPr lang="en-US" dirty="0" smtClean="0"/>
              <a:t> + 6x</a:t>
            </a:r>
            <a:r>
              <a:rPr lang="en-US" baseline="-25000" dirty="0" smtClean="0"/>
              <a:t>2</a:t>
            </a:r>
            <a:r>
              <a:rPr lang="en-US" dirty="0" smtClean="0"/>
              <a:t> ≤ 260 	(2)</a:t>
            </a:r>
          </a:p>
          <a:p>
            <a:pPr marL="0" indent="0" algn="just">
              <a:buNone/>
            </a:pPr>
            <a:r>
              <a:rPr lang="en-US" dirty="0" smtClean="0"/>
              <a:t>				      x</a:t>
            </a:r>
            <a:r>
              <a:rPr lang="en-US" baseline="-25000" dirty="0" smtClean="0"/>
              <a:t>1</a:t>
            </a:r>
            <a:r>
              <a:rPr lang="en-US" dirty="0" smtClean="0"/>
              <a:t> , x</a:t>
            </a:r>
            <a:r>
              <a:rPr lang="en-US" baseline="-25000" dirty="0" smtClean="0"/>
              <a:t>2</a:t>
            </a:r>
            <a:r>
              <a:rPr lang="en-US" dirty="0" smtClean="0"/>
              <a:t> ≥ 0</a:t>
            </a:r>
          </a:p>
          <a:p>
            <a:pPr marL="0" indent="0" algn="just">
              <a:buNone/>
            </a:pPr>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Content Placeholder 3"/>
          <p:cNvSpPr>
            <a:spLocks noGrp="1"/>
          </p:cNvSpPr>
          <p:nvPr>
            <p:ph idx="1"/>
          </p:nvPr>
        </p:nvSpPr>
        <p:spPr>
          <a:xfrm>
            <a:off x="457200" y="620688"/>
            <a:ext cx="8229600" cy="5688632"/>
          </a:xfrm>
        </p:spPr>
        <p:txBody>
          <a:bodyPr>
            <a:normAutofit lnSpcReduction="10000"/>
          </a:bodyPr>
          <a:lstStyle/>
          <a:p>
            <a:pPr marL="0" indent="0">
              <a:buNone/>
            </a:pPr>
            <a:r>
              <a:rPr lang="en-US" dirty="0" smtClean="0"/>
              <a:t>Before we solve this problem by the simplex method, the constraint set must be transformed into the equivalent set.</a:t>
            </a:r>
          </a:p>
          <a:p>
            <a:pPr marL="0" indent="0">
              <a:buNone/>
            </a:pPr>
            <a:r>
              <a:rPr lang="en-US" dirty="0" smtClean="0"/>
              <a:t>		3x</a:t>
            </a:r>
            <a:r>
              <a:rPr lang="en-US" baseline="-25000" dirty="0" smtClean="0"/>
              <a:t>1</a:t>
            </a:r>
            <a:r>
              <a:rPr lang="en-US" dirty="0" smtClean="0"/>
              <a:t> + 2x</a:t>
            </a:r>
            <a:r>
              <a:rPr lang="en-US" baseline="-25000" dirty="0" smtClean="0"/>
              <a:t>2</a:t>
            </a:r>
            <a:r>
              <a:rPr lang="en-US" dirty="0" smtClean="0"/>
              <a:t> + </a:t>
            </a:r>
            <a:r>
              <a:rPr lang="en-US" i="1" dirty="0" smtClean="0"/>
              <a:t>S</a:t>
            </a:r>
            <a:r>
              <a:rPr lang="en-US" baseline="-25000" dirty="0" smtClean="0"/>
              <a:t>1</a:t>
            </a:r>
            <a:r>
              <a:rPr lang="en-US" dirty="0" smtClean="0"/>
              <a:t> = 120</a:t>
            </a:r>
          </a:p>
          <a:p>
            <a:pPr marL="0" indent="0">
              <a:buNone/>
            </a:pPr>
            <a:r>
              <a:rPr lang="en-US" dirty="0" smtClean="0"/>
              <a:t>		4x</a:t>
            </a:r>
            <a:r>
              <a:rPr lang="en-US" baseline="-25000" dirty="0" smtClean="0"/>
              <a:t>1</a:t>
            </a:r>
            <a:r>
              <a:rPr lang="en-US" dirty="0" smtClean="0"/>
              <a:t> + 6x</a:t>
            </a:r>
            <a:r>
              <a:rPr lang="en-US" baseline="-25000" dirty="0" smtClean="0"/>
              <a:t>2</a:t>
            </a:r>
            <a:r>
              <a:rPr lang="en-US" dirty="0" smtClean="0"/>
              <a:t> + </a:t>
            </a:r>
            <a:r>
              <a:rPr lang="en-US" i="1" dirty="0" smtClean="0"/>
              <a:t>S</a:t>
            </a:r>
            <a:r>
              <a:rPr lang="en-US" dirty="0" smtClean="0"/>
              <a:t>2 = 260</a:t>
            </a:r>
          </a:p>
          <a:p>
            <a:pPr marL="0" indent="0">
              <a:buNone/>
            </a:pPr>
            <a:r>
              <a:rPr lang="en-US" dirty="0" smtClean="0"/>
              <a:t>		    x</a:t>
            </a:r>
            <a:r>
              <a:rPr lang="en-US" baseline="-25000" dirty="0" smtClean="0"/>
              <a:t>1</a:t>
            </a:r>
            <a:r>
              <a:rPr lang="en-US" dirty="0" smtClean="0"/>
              <a:t> , x</a:t>
            </a:r>
            <a:r>
              <a:rPr lang="en-US" baseline="-25000" dirty="0" smtClean="0"/>
              <a:t>2</a:t>
            </a:r>
            <a:r>
              <a:rPr lang="en-US" dirty="0" smtClean="0"/>
              <a:t> , </a:t>
            </a:r>
            <a:r>
              <a:rPr lang="en-US" i="1" dirty="0" smtClean="0"/>
              <a:t>S</a:t>
            </a:r>
            <a:r>
              <a:rPr lang="en-US" baseline="-25000" dirty="0" smtClean="0"/>
              <a:t>1</a:t>
            </a:r>
            <a:r>
              <a:rPr lang="en-US" dirty="0" smtClean="0"/>
              <a:t> , </a:t>
            </a:r>
            <a:r>
              <a:rPr lang="en-US" i="1" dirty="0" smtClean="0"/>
              <a:t>S</a:t>
            </a:r>
            <a:r>
              <a:rPr lang="en-US" baseline="-25000" dirty="0" smtClean="0"/>
              <a:t>2</a:t>
            </a:r>
            <a:r>
              <a:rPr lang="en-US" dirty="0" smtClean="0"/>
              <a:t> ≥ 0</a:t>
            </a:r>
          </a:p>
          <a:p>
            <a:pPr marL="0" indent="0">
              <a:buNone/>
            </a:pPr>
            <a:r>
              <a:rPr lang="en-US" dirty="0" smtClean="0"/>
              <a:t>The constraint set involves two equations and four variables. </a:t>
            </a:r>
          </a:p>
          <a:p>
            <a:pPr marL="0" indent="0">
              <a:buNone/>
            </a:pPr>
            <a:r>
              <a:rPr lang="en-US" dirty="0" smtClean="0"/>
              <a:t>Note that the slack variables, in addition to the decision variables, are restricted to being non-negative.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a:bodyPr>
          <a:lstStyle/>
          <a:p>
            <a:pPr marL="0" indent="0" algn="just">
              <a:buNone/>
            </a:pPr>
            <a:r>
              <a:rPr lang="en-US" dirty="0" smtClean="0"/>
              <a:t>Of all the possible solutions to the constraint set, an optimal solution occurs when two of the four variables in this problem are set equal to zero and the system is solved for the other two variables.</a:t>
            </a:r>
          </a:p>
          <a:p>
            <a:pPr marL="0" indent="0" algn="just">
              <a:buNone/>
            </a:pPr>
            <a:r>
              <a:rPr lang="en-US" dirty="0" smtClean="0"/>
              <a:t>The question is, which two variables should be set equal to 0 (should be non-basic variables)? Let’s </a:t>
            </a:r>
            <a:r>
              <a:rPr lang="en-US" b="1" dirty="0" smtClean="0"/>
              <a:t>enumerate</a:t>
            </a:r>
            <a:r>
              <a:rPr lang="en-US" dirty="0" smtClean="0"/>
              <a:t> the different possibilities. If </a:t>
            </a:r>
            <a:r>
              <a:rPr lang="en-US" i="1" dirty="0" smtClean="0"/>
              <a:t>S</a:t>
            </a:r>
            <a:r>
              <a:rPr lang="en-US" baseline="-25000" dirty="0" smtClean="0"/>
              <a:t>1</a:t>
            </a:r>
            <a:r>
              <a:rPr lang="en-US" dirty="0" smtClean="0"/>
              <a:t> and </a:t>
            </a:r>
            <a:r>
              <a:rPr lang="en-US" i="1" dirty="0" smtClean="0"/>
              <a:t>S</a:t>
            </a:r>
            <a:r>
              <a:rPr lang="en-US" baseline="-25000" dirty="0" smtClean="0"/>
              <a:t>2</a:t>
            </a:r>
            <a:r>
              <a:rPr lang="en-US" dirty="0" smtClean="0"/>
              <a:t> are set equal to 0, the constraint equations become</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764704"/>
            <a:ext cx="8229600" cy="5256584"/>
          </a:xfrm>
        </p:spPr>
        <p:txBody>
          <a:bodyPr/>
          <a:lstStyle/>
          <a:p>
            <a:pPr marL="0" indent="0">
              <a:buNone/>
            </a:pPr>
            <a:r>
              <a:rPr lang="en-GB" dirty="0" smtClean="0"/>
              <a:t>			3x</a:t>
            </a:r>
            <a:r>
              <a:rPr lang="en-GB" baseline="-25000" dirty="0" smtClean="0"/>
              <a:t>1</a:t>
            </a:r>
            <a:r>
              <a:rPr lang="en-GB" dirty="0" smtClean="0"/>
              <a:t> + 2x</a:t>
            </a:r>
            <a:r>
              <a:rPr lang="en-GB" baseline="-25000" dirty="0" smtClean="0"/>
              <a:t>2</a:t>
            </a:r>
            <a:r>
              <a:rPr lang="en-GB" dirty="0" smtClean="0"/>
              <a:t> = 120</a:t>
            </a:r>
          </a:p>
          <a:p>
            <a:pPr marL="0" indent="0">
              <a:buNone/>
            </a:pPr>
            <a:r>
              <a:rPr lang="en-GB" dirty="0" smtClean="0"/>
              <a:t>			4x</a:t>
            </a:r>
            <a:r>
              <a:rPr lang="en-GB" baseline="-25000" dirty="0" smtClean="0"/>
              <a:t>1</a:t>
            </a:r>
            <a:r>
              <a:rPr lang="en-GB" dirty="0" smtClean="0"/>
              <a:t> + 6x</a:t>
            </a:r>
            <a:r>
              <a:rPr lang="en-GB" baseline="-25000" dirty="0" smtClean="0"/>
              <a:t>2</a:t>
            </a:r>
            <a:r>
              <a:rPr lang="en-GB" dirty="0" smtClean="0"/>
              <a:t> = 260</a:t>
            </a:r>
          </a:p>
          <a:p>
            <a:pPr marL="0" indent="0" algn="just">
              <a:buNone/>
            </a:pPr>
            <a:r>
              <a:rPr lang="en-GB" dirty="0" smtClean="0"/>
              <a:t>Solving for the corresponding basic variable x</a:t>
            </a:r>
            <a:r>
              <a:rPr lang="en-GB" baseline="-25000" dirty="0" smtClean="0"/>
              <a:t>1</a:t>
            </a:r>
            <a:r>
              <a:rPr lang="en-GB" dirty="0" smtClean="0"/>
              <a:t> and x</a:t>
            </a:r>
            <a:r>
              <a:rPr lang="en-GB" baseline="-25000" dirty="0" smtClean="0"/>
              <a:t>2</a:t>
            </a:r>
            <a:r>
              <a:rPr lang="en-GB" dirty="0" smtClean="0"/>
              <a:t> results in x</a:t>
            </a:r>
            <a:r>
              <a:rPr lang="en-GB" baseline="-25000" dirty="0" smtClean="0"/>
              <a:t>1</a:t>
            </a:r>
            <a:r>
              <a:rPr lang="en-GB" dirty="0" smtClean="0"/>
              <a:t>= 20 and x</a:t>
            </a:r>
            <a:r>
              <a:rPr lang="en-GB" baseline="-25000" dirty="0" smtClean="0"/>
              <a:t>2</a:t>
            </a:r>
            <a:r>
              <a:rPr lang="en-GB" dirty="0" smtClean="0"/>
              <a:t> = 30</a:t>
            </a:r>
          </a:p>
          <a:p>
            <a:pPr marL="0" indent="0">
              <a:buNone/>
            </a:pPr>
            <a:r>
              <a:rPr lang="en-GB" sz="3100" dirty="0" smtClean="0"/>
              <a:t>If S</a:t>
            </a:r>
            <a:r>
              <a:rPr lang="en-GB" sz="3100" baseline="-25000" dirty="0" smtClean="0"/>
              <a:t>1</a:t>
            </a:r>
            <a:r>
              <a:rPr lang="en-GB" sz="3100" dirty="0" smtClean="0"/>
              <a:t> and x</a:t>
            </a:r>
            <a:r>
              <a:rPr lang="en-GB" sz="3100" baseline="-25000" dirty="0" smtClean="0"/>
              <a:t>1</a:t>
            </a:r>
            <a:r>
              <a:rPr lang="en-GB" sz="3100" dirty="0" smtClean="0"/>
              <a:t> are set equal to 0, the system becomes</a:t>
            </a:r>
          </a:p>
          <a:p>
            <a:pPr marL="0" indent="0">
              <a:buNone/>
            </a:pPr>
            <a:r>
              <a:rPr lang="en-GB" dirty="0" smtClean="0"/>
              <a:t>			        2x</a:t>
            </a:r>
            <a:r>
              <a:rPr lang="en-GB" baseline="-25000" dirty="0" smtClean="0"/>
              <a:t>2</a:t>
            </a:r>
            <a:r>
              <a:rPr lang="en-GB" dirty="0" smtClean="0"/>
              <a:t> = 120</a:t>
            </a:r>
          </a:p>
          <a:p>
            <a:pPr marL="0" indent="0">
              <a:buNone/>
            </a:pPr>
            <a:r>
              <a:rPr lang="en-GB" dirty="0" smtClean="0"/>
              <a:t>			6x</a:t>
            </a:r>
            <a:r>
              <a:rPr lang="en-GB" baseline="-25000" dirty="0" smtClean="0"/>
              <a:t>2</a:t>
            </a:r>
            <a:r>
              <a:rPr lang="en-GB" dirty="0" smtClean="0"/>
              <a:t> + S</a:t>
            </a:r>
            <a:r>
              <a:rPr lang="en-GB" baseline="-25000" dirty="0" smtClean="0"/>
              <a:t>2</a:t>
            </a:r>
            <a:r>
              <a:rPr lang="en-GB" dirty="0" smtClean="0"/>
              <a:t> = 260</a:t>
            </a:r>
          </a:p>
          <a:p>
            <a:pPr marL="0" indent="0">
              <a:buNone/>
            </a:pPr>
            <a:r>
              <a:rPr lang="en-GB" dirty="0" smtClean="0"/>
              <a:t>Solving for the corresponding basic variables x</a:t>
            </a:r>
            <a:r>
              <a:rPr lang="en-GB" baseline="-25000" dirty="0" smtClean="0"/>
              <a:t>2</a:t>
            </a:r>
            <a:r>
              <a:rPr lang="en-GB" dirty="0" smtClean="0"/>
              <a:t> and S</a:t>
            </a:r>
            <a:r>
              <a:rPr lang="en-GB" baseline="-25000" dirty="0" smtClean="0"/>
              <a:t>2</a:t>
            </a:r>
            <a:r>
              <a:rPr lang="en-GB" dirty="0" smtClean="0"/>
              <a:t> results in x</a:t>
            </a:r>
            <a:r>
              <a:rPr lang="en-GB" baseline="-25000" dirty="0" smtClean="0"/>
              <a:t>2</a:t>
            </a:r>
            <a:r>
              <a:rPr lang="en-GB" dirty="0" smtClean="0"/>
              <a:t> = 60 and S</a:t>
            </a:r>
            <a:r>
              <a:rPr lang="en-GB" baseline="-25000" dirty="0" smtClean="0"/>
              <a:t>2</a:t>
            </a:r>
            <a:r>
              <a:rPr lang="en-GB" dirty="0" smtClean="0"/>
              <a:t> = – 100 </a:t>
            </a:r>
            <a:endParaRPr lang="en-US" dirty="0" smtClean="0"/>
          </a:p>
          <a:p>
            <a:pPr marL="0" indent="0">
              <a:buNone/>
            </a:pPr>
            <a:endParaRPr lang="en-US" baseline="-250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433467"/>
          </a:xfrm>
        </p:spPr>
        <p:txBody>
          <a:bodyPr>
            <a:normAutofit/>
          </a:bodyPr>
          <a:lstStyle/>
          <a:p>
            <a:pPr marL="0" indent="0" algn="just">
              <a:buNone/>
            </a:pPr>
            <a:r>
              <a:rPr lang="en-US" dirty="0" smtClean="0"/>
              <a:t>Following table summarizes the basic solutions, that is, all the solution possibilities given that two of the four variables are assigned 0 values.</a:t>
            </a:r>
          </a:p>
          <a:p>
            <a:pPr marL="0" indent="0" algn="just">
              <a:buNone/>
            </a:pPr>
            <a:endParaRPr lang="en-US" dirty="0" smtClean="0"/>
          </a:p>
        </p:txBody>
      </p:sp>
      <p:graphicFrame>
        <p:nvGraphicFramePr>
          <p:cNvPr id="5" name="Table 4"/>
          <p:cNvGraphicFramePr>
            <a:graphicFrameLocks noGrp="1"/>
          </p:cNvGraphicFramePr>
          <p:nvPr/>
        </p:nvGraphicFramePr>
        <p:xfrm>
          <a:off x="1524000" y="2819400"/>
          <a:ext cx="6629400" cy="2773680"/>
        </p:xfrm>
        <a:graphic>
          <a:graphicData uri="http://schemas.openxmlformats.org/drawingml/2006/table">
            <a:tbl>
              <a:tblPr firstRow="1" bandRow="1">
                <a:tableStyleId>{2D5ABB26-0587-4C30-8999-92F81FD0307C}</a:tableStyleId>
              </a:tblPr>
              <a:tblGrid>
                <a:gridCol w="1676400"/>
                <a:gridCol w="2387600"/>
                <a:gridCol w="2565400"/>
              </a:tblGrid>
              <a:tr h="370840">
                <a:tc>
                  <a:txBody>
                    <a:bodyPr/>
                    <a:lstStyle/>
                    <a:p>
                      <a:pPr algn="l"/>
                      <a:r>
                        <a:rPr lang="en-US" sz="2000" b="1" dirty="0" smtClean="0"/>
                        <a:t>Solutions</a:t>
                      </a:r>
                      <a:endParaRPr lang="en-US" sz="2000" b="1" dirty="0"/>
                    </a:p>
                  </a:txBody>
                  <a:tcPr/>
                </a:tc>
                <a:tc>
                  <a:txBody>
                    <a:bodyPr/>
                    <a:lstStyle/>
                    <a:p>
                      <a:pPr algn="l"/>
                      <a:r>
                        <a:rPr lang="en-US" sz="2000" b="1" dirty="0" smtClean="0"/>
                        <a:t>Non-basic Variables</a:t>
                      </a:r>
                      <a:endParaRPr lang="en-US" sz="2000" b="1" dirty="0"/>
                    </a:p>
                  </a:txBody>
                  <a:tcPr/>
                </a:tc>
                <a:tc>
                  <a:txBody>
                    <a:bodyPr/>
                    <a:lstStyle/>
                    <a:p>
                      <a:pPr algn="l"/>
                      <a:r>
                        <a:rPr lang="en-US" sz="2000" b="1" dirty="0" smtClean="0"/>
                        <a:t>Basic Variables</a:t>
                      </a:r>
                      <a:endParaRPr lang="en-US" sz="2000" b="1" dirty="0"/>
                    </a:p>
                  </a:txBody>
                  <a:tcPr/>
                </a:tc>
              </a:tr>
              <a:tr h="370840">
                <a:tc>
                  <a:txBody>
                    <a:bodyPr/>
                    <a:lstStyle/>
                    <a:p>
                      <a:pPr algn="l"/>
                      <a:r>
                        <a:rPr lang="en-US" sz="2000" dirty="0" smtClean="0"/>
                        <a:t>   1</a:t>
                      </a:r>
                      <a:endParaRPr lang="en-US" sz="2000" dirty="0"/>
                    </a:p>
                  </a:txBody>
                  <a:tcPr/>
                </a:tc>
                <a:tc>
                  <a:txBody>
                    <a:bodyPr/>
                    <a:lstStyle/>
                    <a:p>
                      <a:pPr algn="l"/>
                      <a:r>
                        <a:rPr lang="en-US" sz="2000" dirty="0" smtClean="0"/>
                        <a:t>S</a:t>
                      </a:r>
                      <a:r>
                        <a:rPr lang="en-US" sz="2000" baseline="-25000" dirty="0" smtClean="0"/>
                        <a:t>1</a:t>
                      </a:r>
                      <a:r>
                        <a:rPr lang="en-US" sz="2000" dirty="0" smtClean="0"/>
                        <a:t>, S</a:t>
                      </a:r>
                      <a:r>
                        <a:rPr lang="en-US" sz="2000" baseline="-25000" dirty="0" smtClean="0"/>
                        <a:t>2</a:t>
                      </a:r>
                    </a:p>
                  </a:txBody>
                  <a:tcPr/>
                </a:tc>
                <a:tc>
                  <a:txBody>
                    <a:bodyPr/>
                    <a:lstStyle/>
                    <a:p>
                      <a:pPr algn="l"/>
                      <a:r>
                        <a:rPr lang="en-US" sz="2000" dirty="0" smtClean="0"/>
                        <a:t>x</a:t>
                      </a:r>
                      <a:r>
                        <a:rPr lang="en-US" sz="2000" baseline="-25000" dirty="0" smtClean="0"/>
                        <a:t>1</a:t>
                      </a:r>
                      <a:r>
                        <a:rPr lang="en-US" sz="2000" dirty="0" smtClean="0"/>
                        <a:t> = 20, x</a:t>
                      </a:r>
                      <a:r>
                        <a:rPr lang="en-US" sz="2000" baseline="-25000" dirty="0" smtClean="0"/>
                        <a:t>2</a:t>
                      </a:r>
                      <a:r>
                        <a:rPr lang="en-US" sz="2000" dirty="0" smtClean="0"/>
                        <a:t> = 30</a:t>
                      </a:r>
                      <a:endParaRPr lang="en-US" sz="2000" dirty="0"/>
                    </a:p>
                  </a:txBody>
                  <a:tcPr/>
                </a:tc>
              </a:tr>
              <a:tr h="370840">
                <a:tc>
                  <a:txBody>
                    <a:bodyPr/>
                    <a:lstStyle/>
                    <a:p>
                      <a:pPr algn="l"/>
                      <a:r>
                        <a:rPr lang="en-US" sz="2000" dirty="0" smtClean="0"/>
                        <a:t>*2</a:t>
                      </a:r>
                      <a:endParaRPr lang="en-US" sz="2000" dirty="0"/>
                    </a:p>
                  </a:txBody>
                  <a:tcPr/>
                </a:tc>
                <a:tc>
                  <a:txBody>
                    <a:bodyPr/>
                    <a:lstStyle/>
                    <a:p>
                      <a:pPr algn="l"/>
                      <a:r>
                        <a:rPr lang="en-US" sz="2000" dirty="0" smtClean="0"/>
                        <a:t>x</a:t>
                      </a:r>
                      <a:r>
                        <a:rPr lang="en-US" sz="2000" baseline="-25000" dirty="0" smtClean="0"/>
                        <a:t>1</a:t>
                      </a:r>
                      <a:r>
                        <a:rPr lang="en-US" sz="2000" dirty="0" smtClean="0"/>
                        <a:t>, S</a:t>
                      </a:r>
                      <a:r>
                        <a:rPr lang="en-US" sz="2000" baseline="-25000" dirty="0" smtClean="0"/>
                        <a:t>1</a:t>
                      </a:r>
                      <a:endParaRPr lang="en-US" sz="2000" baseline="-25000" dirty="0"/>
                    </a:p>
                  </a:txBody>
                  <a:tcPr/>
                </a:tc>
                <a:tc>
                  <a:txBody>
                    <a:bodyPr/>
                    <a:lstStyle/>
                    <a:p>
                      <a:pPr algn="l"/>
                      <a:r>
                        <a:rPr lang="en-US" sz="2000" dirty="0" smtClean="0"/>
                        <a:t>x</a:t>
                      </a:r>
                      <a:r>
                        <a:rPr lang="en-US" sz="2000" baseline="-25000" dirty="0" smtClean="0"/>
                        <a:t>2</a:t>
                      </a:r>
                      <a:r>
                        <a:rPr lang="en-US" sz="2000" dirty="0" smtClean="0"/>
                        <a:t> = 60, S</a:t>
                      </a:r>
                      <a:r>
                        <a:rPr lang="en-US" sz="2000" baseline="-25000" dirty="0" smtClean="0"/>
                        <a:t>2</a:t>
                      </a:r>
                      <a:r>
                        <a:rPr lang="en-US" sz="2000" dirty="0" smtClean="0"/>
                        <a:t> = -100</a:t>
                      </a:r>
                      <a:endParaRPr lang="en-US" sz="2000" dirty="0"/>
                    </a:p>
                  </a:txBody>
                  <a:tcPr/>
                </a:tc>
              </a:tr>
              <a:tr h="370840">
                <a:tc>
                  <a:txBody>
                    <a:bodyPr/>
                    <a:lstStyle/>
                    <a:p>
                      <a:pPr algn="l"/>
                      <a:r>
                        <a:rPr lang="en-US" sz="2000" dirty="0" smtClean="0"/>
                        <a:t>   3</a:t>
                      </a:r>
                      <a:endParaRPr lang="en-US" sz="2000" dirty="0"/>
                    </a:p>
                  </a:txBody>
                  <a:tcPr/>
                </a:tc>
                <a:tc>
                  <a:txBody>
                    <a:bodyPr/>
                    <a:lstStyle/>
                    <a:p>
                      <a:pPr algn="l"/>
                      <a:r>
                        <a:rPr lang="en-US" sz="2000" dirty="0" smtClean="0"/>
                        <a:t>x</a:t>
                      </a:r>
                      <a:r>
                        <a:rPr lang="en-US" sz="2000" baseline="-25000" dirty="0" smtClean="0"/>
                        <a:t>1</a:t>
                      </a:r>
                      <a:r>
                        <a:rPr lang="en-US" sz="2000" dirty="0" smtClean="0"/>
                        <a:t>, S</a:t>
                      </a:r>
                      <a:r>
                        <a:rPr lang="en-US" sz="2000" baseline="-25000" dirty="0" smtClean="0"/>
                        <a:t>2</a:t>
                      </a:r>
                      <a:endParaRPr lang="en-US" sz="2000" baseline="-25000" dirty="0"/>
                    </a:p>
                  </a:txBody>
                  <a:tcPr/>
                </a:tc>
                <a:tc>
                  <a:txBody>
                    <a:bodyPr/>
                    <a:lstStyle/>
                    <a:p>
                      <a:pPr algn="l"/>
                      <a:r>
                        <a:rPr lang="en-US" sz="2000" dirty="0" smtClean="0"/>
                        <a:t>x</a:t>
                      </a:r>
                      <a:r>
                        <a:rPr lang="en-US" sz="2000" baseline="-25000" dirty="0" smtClean="0"/>
                        <a:t>2</a:t>
                      </a:r>
                      <a:r>
                        <a:rPr lang="en-US" sz="2000" dirty="0" smtClean="0"/>
                        <a:t> = 43.33, S</a:t>
                      </a:r>
                      <a:r>
                        <a:rPr lang="en-US" sz="2000" baseline="-25000" dirty="0" smtClean="0"/>
                        <a:t>1</a:t>
                      </a:r>
                      <a:r>
                        <a:rPr lang="en-US" sz="2000" dirty="0" smtClean="0"/>
                        <a:t> = 33.33</a:t>
                      </a:r>
                      <a:endParaRPr lang="en-US" sz="2000" dirty="0"/>
                    </a:p>
                  </a:txBody>
                  <a:tcPr/>
                </a:tc>
              </a:tr>
              <a:tr h="370840">
                <a:tc>
                  <a:txBody>
                    <a:bodyPr/>
                    <a:lstStyle/>
                    <a:p>
                      <a:pPr algn="l"/>
                      <a:r>
                        <a:rPr lang="en-US" sz="2000" dirty="0" smtClean="0"/>
                        <a:t>   4</a:t>
                      </a:r>
                      <a:endParaRPr lang="en-US" sz="2000" dirty="0"/>
                    </a:p>
                  </a:txBody>
                  <a:tcPr/>
                </a:tc>
                <a:tc>
                  <a:txBody>
                    <a:bodyPr/>
                    <a:lstStyle/>
                    <a:p>
                      <a:pPr algn="l"/>
                      <a:r>
                        <a:rPr lang="en-US" sz="2000" dirty="0" smtClean="0"/>
                        <a:t>x</a:t>
                      </a:r>
                      <a:r>
                        <a:rPr lang="en-US" sz="2000" baseline="-25000" dirty="0" smtClean="0"/>
                        <a:t>2</a:t>
                      </a:r>
                      <a:r>
                        <a:rPr lang="en-US" sz="2000" dirty="0" smtClean="0"/>
                        <a:t>, S</a:t>
                      </a:r>
                      <a:r>
                        <a:rPr lang="en-US" sz="2000" baseline="-25000" dirty="0" smtClean="0"/>
                        <a:t>1</a:t>
                      </a:r>
                      <a:endParaRPr lang="en-US" sz="2000" baseline="-25000" dirty="0"/>
                    </a:p>
                  </a:txBody>
                  <a:tcPr/>
                </a:tc>
                <a:tc>
                  <a:txBody>
                    <a:bodyPr/>
                    <a:lstStyle/>
                    <a:p>
                      <a:pPr algn="l"/>
                      <a:r>
                        <a:rPr lang="en-US" sz="2000" dirty="0" smtClean="0"/>
                        <a:t>x</a:t>
                      </a:r>
                      <a:r>
                        <a:rPr lang="en-US" sz="2000" baseline="-25000" dirty="0" smtClean="0"/>
                        <a:t>1</a:t>
                      </a:r>
                      <a:r>
                        <a:rPr lang="en-US" sz="2000" dirty="0" smtClean="0"/>
                        <a:t> = 40, S</a:t>
                      </a:r>
                      <a:r>
                        <a:rPr lang="en-US" sz="2000" baseline="-25000" dirty="0" smtClean="0"/>
                        <a:t>2</a:t>
                      </a:r>
                      <a:r>
                        <a:rPr lang="en-US" sz="2000" dirty="0" smtClean="0"/>
                        <a:t> = 100</a:t>
                      </a:r>
                      <a:endParaRPr lang="en-US" sz="2000" dirty="0"/>
                    </a:p>
                  </a:txBody>
                  <a:tcPr/>
                </a:tc>
              </a:tr>
              <a:tr h="370840">
                <a:tc>
                  <a:txBody>
                    <a:bodyPr/>
                    <a:lstStyle/>
                    <a:p>
                      <a:pPr algn="l"/>
                      <a:r>
                        <a:rPr lang="en-US" sz="2000" dirty="0" smtClean="0"/>
                        <a:t>*5</a:t>
                      </a:r>
                      <a:endParaRPr lang="en-US" sz="2000" dirty="0"/>
                    </a:p>
                  </a:txBody>
                  <a:tcPr/>
                </a:tc>
                <a:tc>
                  <a:txBody>
                    <a:bodyPr/>
                    <a:lstStyle/>
                    <a:p>
                      <a:pPr algn="l"/>
                      <a:r>
                        <a:rPr lang="en-US" sz="2000" dirty="0" smtClean="0"/>
                        <a:t>x</a:t>
                      </a:r>
                      <a:r>
                        <a:rPr lang="en-US" sz="2000" baseline="-25000" dirty="0" smtClean="0"/>
                        <a:t>2</a:t>
                      </a:r>
                      <a:r>
                        <a:rPr lang="en-US" sz="2000" dirty="0" smtClean="0"/>
                        <a:t>, S</a:t>
                      </a:r>
                      <a:r>
                        <a:rPr lang="en-US" sz="2000" baseline="-25000" dirty="0" smtClean="0"/>
                        <a:t>2</a:t>
                      </a:r>
                      <a:endParaRPr lang="en-US" sz="2000" baseline="-25000" dirty="0"/>
                    </a:p>
                  </a:txBody>
                  <a:tcPr/>
                </a:tc>
                <a:tc>
                  <a:txBody>
                    <a:bodyPr/>
                    <a:lstStyle/>
                    <a:p>
                      <a:pPr algn="l"/>
                      <a:r>
                        <a:rPr lang="en-US" sz="2000" dirty="0" smtClean="0"/>
                        <a:t>x</a:t>
                      </a:r>
                      <a:r>
                        <a:rPr lang="en-US" sz="2000" baseline="-25000" dirty="0" smtClean="0"/>
                        <a:t>1</a:t>
                      </a:r>
                      <a:r>
                        <a:rPr lang="en-US" sz="2000" dirty="0" smtClean="0"/>
                        <a:t> = 65, S</a:t>
                      </a:r>
                      <a:r>
                        <a:rPr lang="en-US" sz="2000" baseline="-25000" dirty="0" smtClean="0"/>
                        <a:t>1</a:t>
                      </a:r>
                      <a:r>
                        <a:rPr lang="en-US" sz="2000" dirty="0" smtClean="0"/>
                        <a:t> = -</a:t>
                      </a:r>
                      <a:r>
                        <a:rPr lang="en-US" sz="2000" baseline="0" dirty="0" smtClean="0"/>
                        <a:t> 75</a:t>
                      </a:r>
                      <a:endParaRPr lang="en-US" sz="2000" dirty="0"/>
                    </a:p>
                  </a:txBody>
                  <a:tcPr/>
                </a:tc>
              </a:tr>
              <a:tr h="370840">
                <a:tc>
                  <a:txBody>
                    <a:bodyPr/>
                    <a:lstStyle/>
                    <a:p>
                      <a:pPr algn="l"/>
                      <a:r>
                        <a:rPr lang="en-US" sz="2000" dirty="0" smtClean="0"/>
                        <a:t>   6</a:t>
                      </a:r>
                      <a:endParaRPr lang="en-US" sz="2000" dirty="0"/>
                    </a:p>
                  </a:txBody>
                  <a:tcPr/>
                </a:tc>
                <a:tc>
                  <a:txBody>
                    <a:bodyPr/>
                    <a:lstStyle/>
                    <a:p>
                      <a:pPr algn="l"/>
                      <a:r>
                        <a:rPr lang="en-US" sz="2000" dirty="0" smtClean="0"/>
                        <a:t>x</a:t>
                      </a:r>
                      <a:r>
                        <a:rPr lang="en-US" sz="2000" baseline="-25000" dirty="0" smtClean="0"/>
                        <a:t>1</a:t>
                      </a:r>
                      <a:r>
                        <a:rPr lang="en-US" sz="2000" dirty="0" smtClean="0"/>
                        <a:t>, x</a:t>
                      </a:r>
                      <a:r>
                        <a:rPr lang="en-US" sz="2000" baseline="-25000" dirty="0" smtClean="0"/>
                        <a:t>2</a:t>
                      </a:r>
                      <a:endParaRPr lang="en-US" sz="2000" baseline="-25000" dirty="0"/>
                    </a:p>
                  </a:txBody>
                  <a:tcPr/>
                </a:tc>
                <a:tc>
                  <a:txBody>
                    <a:bodyPr/>
                    <a:lstStyle/>
                    <a:p>
                      <a:pPr algn="l"/>
                      <a:r>
                        <a:rPr lang="en-US" sz="2000" dirty="0" smtClean="0"/>
                        <a:t>S</a:t>
                      </a:r>
                      <a:r>
                        <a:rPr lang="en-US" sz="2000" baseline="-25000" dirty="0" smtClean="0"/>
                        <a:t>1</a:t>
                      </a:r>
                      <a:r>
                        <a:rPr lang="en-US" sz="2000" dirty="0" smtClean="0"/>
                        <a:t> = 120, S</a:t>
                      </a:r>
                      <a:r>
                        <a:rPr lang="en-US" sz="2000" baseline="-25000" dirty="0" smtClean="0"/>
                        <a:t>2</a:t>
                      </a:r>
                      <a:r>
                        <a:rPr lang="en-US" sz="2000" dirty="0" smtClean="0"/>
                        <a:t> = 260</a:t>
                      </a:r>
                      <a:endParaRPr lang="en-US" sz="2000" dirty="0"/>
                    </a:p>
                  </a:txBody>
                  <a:tcPr/>
                </a:tc>
              </a:tr>
            </a:tbl>
          </a:graphicData>
        </a:graphic>
      </p:graphicFrame>
      <p:cxnSp>
        <p:nvCxnSpPr>
          <p:cNvPr id="7" name="Straight Connector 6"/>
          <p:cNvCxnSpPr/>
          <p:nvPr/>
        </p:nvCxnSpPr>
        <p:spPr>
          <a:xfrm>
            <a:off x="1524000" y="2743200"/>
            <a:ext cx="6324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524000" y="3200400"/>
            <a:ext cx="6324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524000" y="5638800"/>
            <a:ext cx="6324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a:buNone/>
            </a:pPr>
            <a:r>
              <a:rPr lang="en-US" dirty="0" smtClean="0"/>
              <a:t>	Notice that solutions 2 and 5 are not feasible. They each contain a variable which has a negative value, violating the non-negativity restriction.</a:t>
            </a:r>
          </a:p>
          <a:p>
            <a:pPr>
              <a:buNone/>
            </a:pPr>
            <a:endParaRPr lang="en-US" dirty="0" smtClean="0"/>
          </a:p>
          <a:p>
            <a:pPr>
              <a:buNone/>
            </a:pPr>
            <a:r>
              <a:rPr lang="en-US" dirty="0"/>
              <a:t>	</a:t>
            </a:r>
            <a:r>
              <a:rPr lang="en-US" dirty="0" smtClean="0"/>
              <a:t>However, solutions 1, 3, 4 and 6 are basic feasible solutions to the linear programming problem and are candidates for the optimal solution.</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76672"/>
            <a:ext cx="8229600" cy="5904656"/>
          </a:xfrm>
        </p:spPr>
        <p:txBody>
          <a:bodyPr>
            <a:normAutofit/>
          </a:bodyPr>
          <a:lstStyle/>
          <a:p>
            <a:pPr marL="0" indent="0" algn="just">
              <a:buNone/>
            </a:pPr>
            <a:r>
              <a:rPr lang="en-US" dirty="0" smtClean="0"/>
              <a:t>The following figure is the graphical representation of the set of constraints.</a:t>
            </a:r>
          </a:p>
          <a:p>
            <a:pPr marL="0" indent="0" algn="just">
              <a:buNone/>
            </a:pPr>
            <a:endParaRPr lang="en-US" dirty="0" smtClean="0"/>
          </a:p>
        </p:txBody>
      </p:sp>
      <p:cxnSp>
        <p:nvCxnSpPr>
          <p:cNvPr id="4" name="Straight Arrow Connector 3"/>
          <p:cNvCxnSpPr/>
          <p:nvPr/>
        </p:nvCxnSpPr>
        <p:spPr>
          <a:xfrm flipH="1" flipV="1">
            <a:off x="2743200" y="1828800"/>
            <a:ext cx="28600" cy="35611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V="1">
            <a:off x="2743200" y="5410200"/>
            <a:ext cx="3880048" cy="8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743200" y="2819400"/>
            <a:ext cx="1872208" cy="25922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743200" y="3657600"/>
            <a:ext cx="3024336"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2743200" y="5410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2743200" y="2819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p:cNvSpPr/>
          <p:nvPr/>
        </p:nvSpPr>
        <p:spPr>
          <a:xfrm>
            <a:off x="2743200" y="36576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p:cNvSpPr/>
          <p:nvPr/>
        </p:nvSpPr>
        <p:spPr>
          <a:xfrm>
            <a:off x="3810000" y="4267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a:off x="5715000" y="5410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p:nvSpPr>
        <p:spPr>
          <a:xfrm>
            <a:off x="4572000" y="5410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2438400" y="5410200"/>
            <a:ext cx="1784463" cy="646331"/>
          </a:xfrm>
          <a:prstGeom prst="rect">
            <a:avLst/>
          </a:prstGeom>
          <a:noFill/>
        </p:spPr>
        <p:txBody>
          <a:bodyPr wrap="none" rtlCol="0">
            <a:spAutoFit/>
          </a:bodyPr>
          <a:lstStyle/>
          <a:p>
            <a:r>
              <a:rPr lang="en-US" dirty="0" smtClean="0"/>
              <a:t>A</a:t>
            </a:r>
          </a:p>
          <a:p>
            <a:r>
              <a:rPr lang="en-US" dirty="0" smtClean="0"/>
              <a:t>(0,6) – Solution 6</a:t>
            </a:r>
            <a:endParaRPr lang="en-US" dirty="0"/>
          </a:p>
        </p:txBody>
      </p:sp>
      <p:sp>
        <p:nvSpPr>
          <p:cNvPr id="25" name="TextBox 24"/>
          <p:cNvSpPr txBox="1"/>
          <p:nvPr/>
        </p:nvSpPr>
        <p:spPr>
          <a:xfrm>
            <a:off x="2438400" y="3276600"/>
            <a:ext cx="2193229" cy="646331"/>
          </a:xfrm>
          <a:prstGeom prst="rect">
            <a:avLst/>
          </a:prstGeom>
          <a:noFill/>
        </p:spPr>
        <p:txBody>
          <a:bodyPr wrap="none" rtlCol="0">
            <a:spAutoFit/>
          </a:bodyPr>
          <a:lstStyle/>
          <a:p>
            <a:r>
              <a:rPr lang="en-US" dirty="0" smtClean="0"/>
              <a:t>(0,43.33) – Solution 3</a:t>
            </a:r>
          </a:p>
          <a:p>
            <a:r>
              <a:rPr lang="en-US" dirty="0" smtClean="0"/>
              <a:t>B</a:t>
            </a:r>
            <a:endParaRPr lang="en-US" dirty="0"/>
          </a:p>
        </p:txBody>
      </p:sp>
      <p:sp>
        <p:nvSpPr>
          <p:cNvPr id="26" name="TextBox 25"/>
          <p:cNvSpPr txBox="1"/>
          <p:nvPr/>
        </p:nvSpPr>
        <p:spPr>
          <a:xfrm>
            <a:off x="3810000" y="3733800"/>
            <a:ext cx="2018501" cy="646331"/>
          </a:xfrm>
          <a:prstGeom prst="rect">
            <a:avLst/>
          </a:prstGeom>
          <a:noFill/>
        </p:spPr>
        <p:txBody>
          <a:bodyPr wrap="none" rtlCol="0">
            <a:spAutoFit/>
          </a:bodyPr>
          <a:lstStyle/>
          <a:p>
            <a:r>
              <a:rPr lang="en-US" dirty="0" smtClean="0"/>
              <a:t>(20,30) – Solution 1</a:t>
            </a:r>
          </a:p>
          <a:p>
            <a:r>
              <a:rPr lang="en-US" dirty="0" smtClean="0"/>
              <a:t>C</a:t>
            </a:r>
            <a:endParaRPr lang="en-US" dirty="0"/>
          </a:p>
        </p:txBody>
      </p:sp>
      <p:sp>
        <p:nvSpPr>
          <p:cNvPr id="27" name="TextBox 26"/>
          <p:cNvSpPr txBox="1"/>
          <p:nvPr/>
        </p:nvSpPr>
        <p:spPr>
          <a:xfrm>
            <a:off x="4495800" y="5486400"/>
            <a:ext cx="1901483" cy="646331"/>
          </a:xfrm>
          <a:prstGeom prst="rect">
            <a:avLst/>
          </a:prstGeom>
          <a:noFill/>
        </p:spPr>
        <p:txBody>
          <a:bodyPr wrap="none" rtlCol="0">
            <a:spAutoFit/>
          </a:bodyPr>
          <a:lstStyle/>
          <a:p>
            <a:r>
              <a:rPr lang="en-US" dirty="0" smtClean="0"/>
              <a:t>D</a:t>
            </a:r>
          </a:p>
          <a:p>
            <a:r>
              <a:rPr lang="en-US" dirty="0" smtClean="0"/>
              <a:t>(40,0) – Solution 4</a:t>
            </a:r>
            <a:endParaRPr lang="en-US" dirty="0"/>
          </a:p>
        </p:txBody>
      </p:sp>
      <p:sp>
        <p:nvSpPr>
          <p:cNvPr id="28" name="TextBox 27"/>
          <p:cNvSpPr txBox="1"/>
          <p:nvPr/>
        </p:nvSpPr>
        <p:spPr>
          <a:xfrm>
            <a:off x="5486400" y="4876800"/>
            <a:ext cx="1901483" cy="923330"/>
          </a:xfrm>
          <a:prstGeom prst="rect">
            <a:avLst/>
          </a:prstGeom>
          <a:noFill/>
        </p:spPr>
        <p:txBody>
          <a:bodyPr wrap="none" rtlCol="0">
            <a:spAutoFit/>
          </a:bodyPr>
          <a:lstStyle/>
          <a:p>
            <a:r>
              <a:rPr lang="en-US" dirty="0" smtClean="0"/>
              <a:t>(65,0) – Solution 5</a:t>
            </a:r>
          </a:p>
          <a:p>
            <a:endParaRPr lang="en-US" dirty="0" smtClean="0"/>
          </a:p>
          <a:p>
            <a:r>
              <a:rPr lang="en-US" dirty="0" smtClean="0"/>
              <a:t>E</a:t>
            </a:r>
            <a:endParaRPr lang="en-US" dirty="0"/>
          </a:p>
        </p:txBody>
      </p:sp>
      <p:sp>
        <p:nvSpPr>
          <p:cNvPr id="29" name="TextBox 28"/>
          <p:cNvSpPr txBox="1"/>
          <p:nvPr/>
        </p:nvSpPr>
        <p:spPr>
          <a:xfrm>
            <a:off x="2438400" y="2590800"/>
            <a:ext cx="2377574" cy="369332"/>
          </a:xfrm>
          <a:prstGeom prst="rect">
            <a:avLst/>
          </a:prstGeom>
          <a:noFill/>
        </p:spPr>
        <p:txBody>
          <a:bodyPr wrap="none" rtlCol="0">
            <a:spAutoFit/>
          </a:bodyPr>
          <a:lstStyle/>
          <a:p>
            <a:r>
              <a:rPr lang="en-US" dirty="0" smtClean="0"/>
              <a:t>F       (0,60) – Solution 2</a:t>
            </a:r>
            <a:endParaRPr lang="en-US" dirty="0"/>
          </a:p>
        </p:txBody>
      </p:sp>
      <p:sp>
        <p:nvSpPr>
          <p:cNvPr id="30" name="TextBox 29"/>
          <p:cNvSpPr txBox="1"/>
          <p:nvPr/>
        </p:nvSpPr>
        <p:spPr>
          <a:xfrm>
            <a:off x="3886200" y="4724400"/>
            <a:ext cx="442750" cy="369332"/>
          </a:xfrm>
          <a:prstGeom prst="rect">
            <a:avLst/>
          </a:prstGeom>
          <a:noFill/>
        </p:spPr>
        <p:txBody>
          <a:bodyPr wrap="none" rtlCol="0">
            <a:spAutoFit/>
          </a:bodyPr>
          <a:lstStyle/>
          <a:p>
            <a:r>
              <a:rPr lang="en-US" dirty="0" smtClean="0"/>
              <a:t>(1)</a:t>
            </a:r>
            <a:endParaRPr lang="en-US" dirty="0"/>
          </a:p>
        </p:txBody>
      </p:sp>
      <p:sp>
        <p:nvSpPr>
          <p:cNvPr id="31" name="TextBox 30"/>
          <p:cNvSpPr txBox="1"/>
          <p:nvPr/>
        </p:nvSpPr>
        <p:spPr>
          <a:xfrm>
            <a:off x="4572000" y="4572000"/>
            <a:ext cx="442750" cy="369332"/>
          </a:xfrm>
          <a:prstGeom prst="rect">
            <a:avLst/>
          </a:prstGeom>
          <a:noFill/>
        </p:spPr>
        <p:txBody>
          <a:bodyPr wrap="none" rtlCol="0">
            <a:spAutoFit/>
          </a:bodyPr>
          <a:lstStyle/>
          <a:p>
            <a:r>
              <a:rPr lang="en-US" dirty="0" smtClean="0"/>
              <a:t>(2)</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4876800"/>
          </a:xfrm>
        </p:spPr>
        <p:txBody>
          <a:bodyPr>
            <a:normAutofit/>
          </a:bodyPr>
          <a:lstStyle/>
          <a:p>
            <a:pPr marL="0" indent="0" algn="just">
              <a:buNone/>
            </a:pPr>
            <a:r>
              <a:rPr lang="en-US" dirty="0" smtClean="0"/>
              <a:t>In this figure the points of intersection (A, B, C, D, E, F) between the structural constraint lines and the non-negativity constraints (x</a:t>
            </a:r>
            <a:r>
              <a:rPr lang="en-US" baseline="-25000" dirty="0" smtClean="0"/>
              <a:t>1</a:t>
            </a:r>
            <a:r>
              <a:rPr lang="en-US" dirty="0" smtClean="0"/>
              <a:t> and x</a:t>
            </a:r>
            <a:r>
              <a:rPr lang="en-US" baseline="-25000" dirty="0" smtClean="0"/>
              <a:t>2</a:t>
            </a:r>
            <a:r>
              <a:rPr lang="en-US" dirty="0" smtClean="0"/>
              <a:t> axes) represent the set of basic solutions.</a:t>
            </a:r>
          </a:p>
          <a:p>
            <a:pPr marL="0" indent="0" algn="just">
              <a:buNone/>
            </a:pPr>
            <a:endParaRPr lang="en-US" dirty="0" smtClean="0"/>
          </a:p>
          <a:p>
            <a:pPr marL="0" indent="0" algn="just">
              <a:buNone/>
            </a:pPr>
            <a:r>
              <a:rPr lang="en-US" dirty="0" smtClean="0"/>
              <a:t>Solutions 1, 3, 4 and 6 in the table above are the basic feasible solutions and correspond to the four corner points on the region of feasible solutions in the figure.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lstStyle/>
          <a:p>
            <a:pPr>
              <a:buNone/>
            </a:pPr>
            <a:r>
              <a:rPr lang="en-US" dirty="0" smtClean="0"/>
              <a:t>	Specifically, </a:t>
            </a:r>
          </a:p>
          <a:p>
            <a:pPr>
              <a:buNone/>
            </a:pPr>
            <a:r>
              <a:rPr lang="en-US" dirty="0"/>
              <a:t>	</a:t>
            </a:r>
            <a:r>
              <a:rPr lang="en-US" dirty="0" smtClean="0"/>
              <a:t>solution 1 corresponds to corner point C, solution 3 corresponds to corner point B, solution 4 corresponds to corner point D, and solution 6 corresponds to corner point A. </a:t>
            </a:r>
          </a:p>
          <a:p>
            <a:pPr>
              <a:buNone/>
            </a:pPr>
            <a:r>
              <a:rPr lang="en-US" dirty="0"/>
              <a:t>	</a:t>
            </a:r>
            <a:r>
              <a:rPr lang="en-US" dirty="0" smtClean="0"/>
              <a:t>Solution 2 and 5, which are not feasible, correspond to points E and F shown in the figure.</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86400"/>
          </a:xfrm>
        </p:spPr>
        <p:txBody>
          <a:bodyPr>
            <a:normAutofit/>
          </a:bodyPr>
          <a:lstStyle/>
          <a:p>
            <a:pPr marL="0" indent="0" algn="just">
              <a:buNone/>
            </a:pPr>
            <a:r>
              <a:rPr lang="en-US" dirty="0" smtClean="0"/>
              <a:t>The important thing to note is that by setting all combinations of two different variables equal to 0 and solving for the remaining variables, a set of potential solutions (basic solutions) was identified for the LP problem. </a:t>
            </a:r>
          </a:p>
          <a:p>
            <a:pPr marL="0" indent="0" algn="just">
              <a:buNone/>
            </a:pPr>
            <a:endParaRPr lang="en-US" dirty="0" smtClean="0"/>
          </a:p>
          <a:p>
            <a:pPr marL="0" indent="0" algn="just">
              <a:buNone/>
            </a:pPr>
            <a:r>
              <a:rPr lang="en-US" dirty="0" smtClean="0"/>
              <a:t>A subset of these solutions was automatically disqualified because it contained infeasible solutions (2 and 5).</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4525963"/>
          </a:xfrm>
        </p:spPr>
        <p:txBody>
          <a:bodyPr/>
          <a:lstStyle/>
          <a:p>
            <a:pPr>
              <a:buNone/>
            </a:pPr>
            <a:r>
              <a:rPr lang="en-US" dirty="0" smtClean="0"/>
              <a:t>	However, the remaining basic feasible solutions corresponded to the corner points on the region of feasible solutions.</a:t>
            </a:r>
          </a:p>
          <a:p>
            <a:pPr>
              <a:buNone/>
            </a:pPr>
            <a:endParaRPr lang="en-US" dirty="0" smtClean="0"/>
          </a:p>
          <a:p>
            <a:pPr>
              <a:buNone/>
            </a:pPr>
            <a:r>
              <a:rPr lang="en-US" dirty="0"/>
              <a:t>	</a:t>
            </a:r>
            <a:r>
              <a:rPr lang="en-US" dirty="0" smtClean="0"/>
              <a:t>Since we know that an optimal solution will occur at ‘at least’ one of these corner points, further examination of these will reveal an optimal solution.</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229600" cy="5085928"/>
          </a:xfrm>
        </p:spPr>
        <p:txBody>
          <a:bodyPr>
            <a:normAutofit/>
          </a:bodyPr>
          <a:lstStyle/>
          <a:p>
            <a:pPr marL="0" indent="0" algn="just">
              <a:buNone/>
            </a:pPr>
            <a:r>
              <a:rPr lang="en-GB" dirty="0" smtClean="0"/>
              <a:t>For a maximization problem having m (≤) constraints and n decision variables, the addition of m slack variables results in m constraint equations containing m + n variables.</a:t>
            </a:r>
          </a:p>
          <a:p>
            <a:pPr marL="0" indent="0" algn="just">
              <a:buNone/>
            </a:pPr>
            <a:endParaRPr lang="en-GB" dirty="0"/>
          </a:p>
          <a:p>
            <a:pPr marL="0" indent="0" algn="just">
              <a:buNone/>
            </a:pPr>
            <a:r>
              <a:rPr lang="en-GB" dirty="0" smtClean="0"/>
              <a:t>An optimal solution to this problem can be found by setting n of the variables equal to 0 and solving for the remaining m variables.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1"/>
            <a:ext cx="8229600" cy="4648200"/>
          </a:xfrm>
        </p:spPr>
        <p:txBody>
          <a:bodyPr>
            <a:normAutofit lnSpcReduction="10000"/>
          </a:bodyPr>
          <a:lstStyle/>
          <a:p>
            <a:pPr>
              <a:buNone/>
            </a:pPr>
            <a:r>
              <a:rPr lang="en-GB" dirty="0" smtClean="0"/>
              <a:t>	In the process of selecting different combinations of n variables to be set equal to 0, the simplex</a:t>
            </a:r>
          </a:p>
          <a:p>
            <a:r>
              <a:rPr lang="en-GB" dirty="0" smtClean="0"/>
              <a:t>will never select a combination which will result in an infeasible solution and</a:t>
            </a:r>
          </a:p>
          <a:p>
            <a:r>
              <a:rPr lang="en-GB" dirty="0" smtClean="0"/>
              <a:t>will ensure that each new combination selected will result in a solution which has an objective function value at least as good as the current solution.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3600" u="sng" dirty="0" smtClean="0">
                <a:solidFill>
                  <a:schemeClr val="tx2"/>
                </a:solidFill>
              </a:rPr>
              <a:t>Incorporating the Objective Function</a:t>
            </a:r>
            <a:endParaRPr lang="en-US" sz="3600" u="sng" dirty="0">
              <a:solidFill>
                <a:schemeClr val="tx2"/>
              </a:solidFill>
            </a:endParaRPr>
          </a:p>
        </p:txBody>
      </p:sp>
      <p:sp>
        <p:nvSpPr>
          <p:cNvPr id="3" name="Content Placeholder 2"/>
          <p:cNvSpPr>
            <a:spLocks noGrp="1"/>
          </p:cNvSpPr>
          <p:nvPr>
            <p:ph idx="1"/>
          </p:nvPr>
        </p:nvSpPr>
        <p:spPr>
          <a:xfrm>
            <a:off x="457200" y="1371600"/>
            <a:ext cx="8229600" cy="4754563"/>
          </a:xfrm>
        </p:spPr>
        <p:txBody>
          <a:bodyPr>
            <a:normAutofit lnSpcReduction="10000"/>
          </a:bodyPr>
          <a:lstStyle/>
          <a:p>
            <a:pPr marL="0" indent="0" algn="just">
              <a:buNone/>
            </a:pPr>
            <a:r>
              <a:rPr lang="en-US" dirty="0" smtClean="0"/>
              <a:t>In solving by the simplex method, the objective function and constraints are combined to form a system of equations.</a:t>
            </a:r>
          </a:p>
          <a:p>
            <a:pPr marL="0" indent="0" algn="just">
              <a:buNone/>
            </a:pPr>
            <a:r>
              <a:rPr lang="en-US" dirty="0" smtClean="0"/>
              <a:t>The objective function is one of the equations, and z becomes an additional variable in the system.</a:t>
            </a:r>
          </a:p>
          <a:p>
            <a:pPr marL="0" indent="0" algn="just">
              <a:buNone/>
            </a:pPr>
            <a:r>
              <a:rPr lang="en-US" dirty="0" smtClean="0"/>
              <a:t>In rearranging the variables in the objective function so that they are all on the left side of the equation, the problem is represented by the system of equations.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637112"/>
          </a:xfrm>
        </p:spPr>
        <p:txBody>
          <a:bodyPr>
            <a:normAutofit/>
          </a:bodyPr>
          <a:lstStyle/>
          <a:p>
            <a:pPr marL="0" indent="0">
              <a:buNone/>
            </a:pPr>
            <a:r>
              <a:rPr lang="en-US" dirty="0" smtClean="0"/>
              <a:t>	z – 5x</a:t>
            </a:r>
            <a:r>
              <a:rPr lang="en-US" baseline="-25000" dirty="0" smtClean="0"/>
              <a:t>1</a:t>
            </a:r>
            <a:r>
              <a:rPr lang="en-US" dirty="0" smtClean="0"/>
              <a:t> – 6x</a:t>
            </a:r>
            <a:r>
              <a:rPr lang="en-US" baseline="-25000" dirty="0" smtClean="0"/>
              <a:t>2</a:t>
            </a:r>
            <a:r>
              <a:rPr lang="en-US" dirty="0" smtClean="0"/>
              <a:t> – 0</a:t>
            </a:r>
            <a:r>
              <a:rPr lang="en-US" i="1" dirty="0" smtClean="0"/>
              <a:t>S</a:t>
            </a:r>
            <a:r>
              <a:rPr lang="en-US" baseline="-25000" dirty="0" smtClean="0"/>
              <a:t>1</a:t>
            </a:r>
            <a:r>
              <a:rPr lang="en-US" dirty="0" smtClean="0"/>
              <a:t> – O</a:t>
            </a:r>
            <a:r>
              <a:rPr lang="en-US" i="1" dirty="0" smtClean="0"/>
              <a:t>S</a:t>
            </a:r>
            <a:r>
              <a:rPr lang="en-US" baseline="-25000" dirty="0" smtClean="0"/>
              <a:t>2</a:t>
            </a:r>
            <a:r>
              <a:rPr lang="en-US" dirty="0" smtClean="0"/>
              <a:t> = 0		(0)</a:t>
            </a:r>
          </a:p>
          <a:p>
            <a:pPr marL="0" indent="0">
              <a:buNone/>
            </a:pPr>
            <a:r>
              <a:rPr lang="en-US" dirty="0" smtClean="0"/>
              <a:t>	      3x</a:t>
            </a:r>
            <a:r>
              <a:rPr lang="en-US" baseline="-25000" dirty="0" smtClean="0"/>
              <a:t>1  </a:t>
            </a:r>
            <a:r>
              <a:rPr lang="en-US" dirty="0" smtClean="0"/>
              <a:t>+ 2x</a:t>
            </a:r>
            <a:r>
              <a:rPr lang="en-US" baseline="-25000" dirty="0" smtClean="0"/>
              <a:t>2</a:t>
            </a:r>
            <a:r>
              <a:rPr lang="en-US" dirty="0" smtClean="0"/>
              <a:t> + S</a:t>
            </a:r>
            <a:r>
              <a:rPr lang="en-US" baseline="-25000" dirty="0" smtClean="0"/>
              <a:t>1</a:t>
            </a:r>
            <a:r>
              <a:rPr lang="en-US" dirty="0" smtClean="0"/>
              <a:t>              = 120	(1)</a:t>
            </a:r>
          </a:p>
          <a:p>
            <a:pPr marL="0" indent="0">
              <a:buNone/>
            </a:pPr>
            <a:r>
              <a:rPr lang="en-US" dirty="0" smtClean="0"/>
              <a:t>	      4x</a:t>
            </a:r>
            <a:r>
              <a:rPr lang="en-US" baseline="-25000" dirty="0" smtClean="0"/>
              <a:t>1</a:t>
            </a:r>
            <a:r>
              <a:rPr lang="en-US" dirty="0" smtClean="0"/>
              <a:t>  + 6x</a:t>
            </a:r>
            <a:r>
              <a:rPr lang="en-US" baseline="-25000" dirty="0" smtClean="0"/>
              <a:t>2</a:t>
            </a:r>
            <a:r>
              <a:rPr lang="en-US" dirty="0" smtClean="0"/>
              <a:t> + </a:t>
            </a:r>
            <a:r>
              <a:rPr lang="en-US" i="1" dirty="0" smtClean="0"/>
              <a:t>S</a:t>
            </a:r>
            <a:r>
              <a:rPr lang="en-US" baseline="-25000" dirty="0" smtClean="0"/>
              <a:t>2</a:t>
            </a:r>
            <a:r>
              <a:rPr lang="en-US" dirty="0" smtClean="0"/>
              <a:t>             = 260	(2)</a:t>
            </a:r>
          </a:p>
          <a:p>
            <a:pPr marL="0" indent="0">
              <a:buNone/>
            </a:pPr>
            <a:r>
              <a:rPr lang="en-US" dirty="0" smtClean="0"/>
              <a:t>Note that the objective function is labeled as Eq.(0).</a:t>
            </a:r>
          </a:p>
          <a:p>
            <a:pPr marL="0" indent="0" algn="just">
              <a:buNone/>
            </a:pPr>
            <a:r>
              <a:rPr lang="en-US" dirty="0" smtClean="0"/>
              <a:t>The objective is to solve this (3 x 5) system of equations so as to maximize the value of z.</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smtClean="0"/>
              <a:t>	Since we are particularly concerned about the value of z and will want to know its value for any solution, z will always be a basic variable.</a:t>
            </a:r>
          </a:p>
          <a:p>
            <a:pPr>
              <a:buNone/>
            </a:pPr>
            <a:endParaRPr lang="en-US" dirty="0"/>
          </a:p>
          <a:p>
            <a:pPr>
              <a:buNone/>
            </a:pPr>
            <a:r>
              <a:rPr lang="en-US" dirty="0"/>
              <a:t>	</a:t>
            </a:r>
            <a:r>
              <a:rPr lang="en-US" dirty="0" smtClean="0"/>
              <a:t>The standard practice, however, is not to refer to z as a basic variable. The terms basic variable and non-basic variable are usually reserved for other variables in the problem. </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688632"/>
          </a:xfrm>
        </p:spPr>
        <p:txBody>
          <a:bodyPr/>
          <a:lstStyle/>
          <a:p>
            <a:pPr marL="0" indent="0" algn="just">
              <a:buNone/>
            </a:pPr>
            <a:r>
              <a:rPr lang="en-US" dirty="0" smtClean="0"/>
              <a:t>The simplex operations are performed in a tabular format. The initial table, or tableau, for our problem is shown in the table below. Note that there is one row for each equation and the table contains the coefficients of each variable in the equations. The b, columns the right-hand-side constants of the equations, where b</a:t>
            </a:r>
            <a:r>
              <a:rPr lang="en-US" baseline="-25000" dirty="0" smtClean="0"/>
              <a:t>i</a:t>
            </a:r>
            <a:r>
              <a:rPr lang="en-US" dirty="0" smtClean="0"/>
              <a:t> is the right-hand-side constant for equation </a:t>
            </a:r>
            <a:r>
              <a:rPr lang="en-US" dirty="0" err="1" smtClean="0"/>
              <a:t>i</a:t>
            </a:r>
            <a:r>
              <a:rPr lang="en-US" dirty="0" smtClean="0"/>
              <a:t> or row </a:t>
            </a:r>
            <a:r>
              <a:rPr lang="en-US" dirty="0" err="1" smtClean="0"/>
              <a:t>i</a:t>
            </a:r>
            <a:r>
              <a:rPr lang="en-US" dirty="0" smtClean="0"/>
              <a:t>.</a:t>
            </a:r>
          </a:p>
          <a:p>
            <a:pPr marL="0" indent="0" algn="just">
              <a:buNone/>
            </a:pPr>
            <a:endParaRPr lang="en-US" dirty="0"/>
          </a:p>
        </p:txBody>
      </p:sp>
      <p:graphicFrame>
        <p:nvGraphicFramePr>
          <p:cNvPr id="4" name="Table 3"/>
          <p:cNvGraphicFramePr>
            <a:graphicFrameLocks noGrp="1"/>
          </p:cNvGraphicFramePr>
          <p:nvPr/>
        </p:nvGraphicFramePr>
        <p:xfrm>
          <a:off x="611560" y="4725144"/>
          <a:ext cx="7920880" cy="1483360"/>
        </p:xfrm>
        <a:graphic>
          <a:graphicData uri="http://schemas.openxmlformats.org/drawingml/2006/table">
            <a:tbl>
              <a:tblPr firstRow="1" bandRow="1">
                <a:tableStyleId>{2D5ABB26-0587-4C30-8999-92F81FD0307C}</a:tableStyleId>
              </a:tblPr>
              <a:tblGrid>
                <a:gridCol w="1512168"/>
                <a:gridCol w="468052"/>
                <a:gridCol w="828092"/>
                <a:gridCol w="792088"/>
                <a:gridCol w="864096"/>
                <a:gridCol w="864096"/>
                <a:gridCol w="792088"/>
                <a:gridCol w="1800200"/>
              </a:tblGrid>
              <a:tr h="370840">
                <a:tc rowSpan="2">
                  <a:txBody>
                    <a:bodyPr/>
                    <a:lstStyle/>
                    <a:p>
                      <a:r>
                        <a:rPr lang="en-US" b="1" dirty="0" smtClean="0"/>
                        <a:t>Basic Variable</a:t>
                      </a:r>
                      <a:endParaRPr lang="en-US" b="1"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z</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x</a:t>
                      </a:r>
                      <a:r>
                        <a:rPr lang="en-US" b="1" baseline="-25000" dirty="0" smtClean="0"/>
                        <a:t>1</a:t>
                      </a:r>
                      <a:endParaRPr lang="en-US" b="1" baseline="-25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x</a:t>
                      </a:r>
                      <a:r>
                        <a:rPr lang="en-US" b="1" baseline="-25000" dirty="0" smtClean="0"/>
                        <a:t>2</a:t>
                      </a:r>
                      <a:endParaRPr lang="en-US" b="1"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i="1" dirty="0" smtClean="0"/>
                        <a:t>S</a:t>
                      </a:r>
                      <a:r>
                        <a:rPr lang="en-US" b="1" i="1" baseline="-25000" dirty="0" smtClean="0"/>
                        <a:t>1</a:t>
                      </a:r>
                      <a:endParaRPr lang="en-US" b="1" i="1"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i="1" dirty="0" smtClean="0"/>
                        <a:t>S</a:t>
                      </a:r>
                      <a:r>
                        <a:rPr lang="en-US" b="1" baseline="-25000" dirty="0" smtClean="0"/>
                        <a:t>2</a:t>
                      </a:r>
                      <a:endParaRPr lang="en-US" b="1"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bi</a:t>
                      </a:r>
                      <a:endParaRPr lang="en-US"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Row number</a:t>
                      </a:r>
                      <a:endParaRPr lang="en-US"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lang="en-US"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–5 </a:t>
                      </a:r>
                      <a:endParaRPr lang="en-US"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–5</a:t>
                      </a:r>
                      <a:endParaRPr lang="en-US"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0</a:t>
                      </a:r>
                      <a:endParaRPr lang="en-US"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0</a:t>
                      </a:r>
                      <a:endParaRPr lang="en-US"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0</a:t>
                      </a:r>
                      <a:endParaRPr lang="en-US"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b="1" dirty="0" smtClean="0"/>
                        <a:t>(0)</a:t>
                      </a:r>
                      <a:endParaRPr lang="en-US"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i="1" dirty="0" smtClean="0"/>
                        <a:t>S</a:t>
                      </a:r>
                      <a:r>
                        <a:rPr lang="en-US" baseline="-25000" dirty="0" smtClean="0"/>
                        <a:t>1</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120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i="1" dirty="0" smtClean="0"/>
                        <a:t>S</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4</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6</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260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80728"/>
            <a:ext cx="8229600" cy="4248472"/>
          </a:xfrm>
        </p:spPr>
        <p:txBody>
          <a:bodyPr/>
          <a:lstStyle/>
          <a:p>
            <a:pPr marL="1371600" indent="-1371600">
              <a:buNone/>
            </a:pPr>
            <a:r>
              <a:rPr lang="en-US" b="1" dirty="0" smtClean="0"/>
              <a:t>RULE: 1 	OPTIMALITY CHECK IN MAXIMIZATION PROBLEM</a:t>
            </a:r>
          </a:p>
          <a:p>
            <a:pPr marL="0" indent="0" algn="just">
              <a:buNone/>
            </a:pPr>
            <a:r>
              <a:rPr lang="en-US" dirty="0" smtClean="0"/>
              <a:t>In a maximization problem, the optimal solution has been found if all row (0) coefficients for the variables are greater than or equal to 0. If any row (0) coefficients are negative for non-basic variable, a better solution can be found by assigning a positive quantity to these variables.</a:t>
            </a:r>
            <a:endParaRPr lang="en-US" dirty="0"/>
          </a:p>
        </p:txBody>
      </p:sp>
      <p:sp>
        <p:nvSpPr>
          <p:cNvPr id="4" name="Rectangle 3"/>
          <p:cNvSpPr/>
          <p:nvPr/>
        </p:nvSpPr>
        <p:spPr>
          <a:xfrm>
            <a:off x="467544" y="836712"/>
            <a:ext cx="8208912" cy="4752528"/>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980728"/>
            <a:ext cx="8075240" cy="3240360"/>
          </a:xfrm>
        </p:spPr>
        <p:txBody>
          <a:bodyPr>
            <a:normAutofit/>
          </a:bodyPr>
          <a:lstStyle/>
          <a:p>
            <a:pPr marL="1371600" indent="-1371600">
              <a:buNone/>
            </a:pPr>
            <a:r>
              <a:rPr lang="en-US" b="1" dirty="0" smtClean="0"/>
              <a:t>RULE: 2 	</a:t>
            </a:r>
            <a:r>
              <a:rPr lang="en-US" sz="3000" b="1" dirty="0" smtClean="0"/>
              <a:t>NEW BASIC VARIABLE IN MAXIMIZATION PROBLEM</a:t>
            </a:r>
            <a:r>
              <a:rPr lang="en-US" b="1" dirty="0" smtClean="0"/>
              <a:t> </a:t>
            </a:r>
          </a:p>
          <a:p>
            <a:pPr marL="0" indent="0" algn="just">
              <a:buNone/>
            </a:pPr>
            <a:r>
              <a:rPr lang="en-US" dirty="0" smtClean="0"/>
              <a:t>In a maximization problem the non-basic variable which will replace a basic variable is the one having the most negative row (0) coefficient. “Ties” may be broken arbitrarily.</a:t>
            </a:r>
            <a:endParaRPr lang="en-US" dirty="0"/>
          </a:p>
        </p:txBody>
      </p:sp>
      <p:sp>
        <p:nvSpPr>
          <p:cNvPr id="5" name="Rectangle 4"/>
          <p:cNvSpPr/>
          <p:nvPr/>
        </p:nvSpPr>
        <p:spPr>
          <a:xfrm>
            <a:off x="467544" y="836712"/>
            <a:ext cx="8208912" cy="3528392"/>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980728"/>
            <a:ext cx="8075240" cy="5112568"/>
          </a:xfrm>
        </p:spPr>
        <p:txBody>
          <a:bodyPr>
            <a:normAutofit lnSpcReduction="10000"/>
          </a:bodyPr>
          <a:lstStyle/>
          <a:p>
            <a:pPr marL="1371600" indent="-1371600">
              <a:buNone/>
            </a:pPr>
            <a:r>
              <a:rPr lang="en-US" b="1" dirty="0" smtClean="0"/>
              <a:t>RULE: 3 	DEPARTING BASIC VARIABLE </a:t>
            </a:r>
          </a:p>
          <a:p>
            <a:pPr marL="0" indent="0" algn="just">
              <a:buNone/>
            </a:pPr>
            <a:r>
              <a:rPr lang="en-US" dirty="0" smtClean="0"/>
              <a:t>The basic variable to be replaced is found by determining the row </a:t>
            </a:r>
            <a:r>
              <a:rPr lang="en-US" i="1" dirty="0" err="1" smtClean="0"/>
              <a:t>i</a:t>
            </a:r>
            <a:r>
              <a:rPr lang="en-US" dirty="0" smtClean="0"/>
              <a:t> associated with</a:t>
            </a:r>
          </a:p>
          <a:p>
            <a:pPr marL="0" indent="0" algn="just">
              <a:buNone/>
            </a:pPr>
            <a:endParaRPr lang="en-US" sz="2000" dirty="0" smtClean="0"/>
          </a:p>
          <a:p>
            <a:pPr marL="0" indent="0" algn="just">
              <a:buNone/>
            </a:pPr>
            <a:r>
              <a:rPr lang="en-US" dirty="0" smtClean="0"/>
              <a:t>		min ----		</a:t>
            </a:r>
            <a:r>
              <a:rPr lang="en-US" dirty="0" err="1" smtClean="0"/>
              <a:t>i</a:t>
            </a:r>
            <a:r>
              <a:rPr lang="en-US" dirty="0" smtClean="0"/>
              <a:t> = 1, .  .  .  .  m</a:t>
            </a:r>
          </a:p>
          <a:p>
            <a:pPr marL="0" indent="0" algn="just">
              <a:buNone/>
            </a:pPr>
            <a:endParaRPr lang="en-US" sz="2200" dirty="0" smtClean="0"/>
          </a:p>
          <a:p>
            <a:pPr marL="0" indent="0" algn="just">
              <a:buNone/>
            </a:pPr>
            <a:r>
              <a:rPr lang="en-US" dirty="0" smtClean="0"/>
              <a:t>Where </a:t>
            </a:r>
            <a:r>
              <a:rPr lang="en-US" i="1" dirty="0" err="1" smtClean="0"/>
              <a:t>a</a:t>
            </a:r>
            <a:r>
              <a:rPr lang="en-US" baseline="-25000" dirty="0" err="1" smtClean="0"/>
              <a:t>ik</a:t>
            </a:r>
            <a:r>
              <a:rPr lang="en-US" dirty="0" smtClean="0"/>
              <a:t> &gt; 0. In addition to identifying the departing basic variable, the minimum </a:t>
            </a:r>
            <a:r>
              <a:rPr lang="en-US" i="1" dirty="0" smtClean="0"/>
              <a:t>b</a:t>
            </a:r>
            <a:r>
              <a:rPr lang="en-US" i="1" baseline="-25000" dirty="0" smtClean="0"/>
              <a:t>i</a:t>
            </a:r>
            <a:r>
              <a:rPr lang="en-US" i="1" dirty="0" smtClean="0"/>
              <a:t>/</a:t>
            </a:r>
            <a:r>
              <a:rPr lang="en-US" i="1" dirty="0" err="1" smtClean="0"/>
              <a:t>a</a:t>
            </a:r>
            <a:r>
              <a:rPr lang="en-US" baseline="-25000" dirty="0" err="1" smtClean="0"/>
              <a:t>ik</a:t>
            </a:r>
            <a:r>
              <a:rPr lang="en-US" dirty="0" smtClean="0"/>
              <a:t> value is the maximum number of units which can be introduced of the incoming basic variable.</a:t>
            </a:r>
          </a:p>
          <a:p>
            <a:pPr marL="0" indent="0" algn="just">
              <a:buNone/>
            </a:pPr>
            <a:endParaRPr lang="en-US" dirty="0"/>
          </a:p>
        </p:txBody>
      </p:sp>
      <p:sp>
        <p:nvSpPr>
          <p:cNvPr id="5" name="Rectangle 4"/>
          <p:cNvSpPr/>
          <p:nvPr/>
        </p:nvSpPr>
        <p:spPr>
          <a:xfrm>
            <a:off x="467544" y="836712"/>
            <a:ext cx="8208912" cy="5184576"/>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059832" y="2564904"/>
            <a:ext cx="576064" cy="553998"/>
          </a:xfrm>
          <a:prstGeom prst="rect">
            <a:avLst/>
          </a:prstGeom>
          <a:noFill/>
        </p:spPr>
        <p:txBody>
          <a:bodyPr wrap="square" rtlCol="0">
            <a:spAutoFit/>
          </a:bodyPr>
          <a:lstStyle/>
          <a:p>
            <a:r>
              <a:rPr lang="en-US" sz="3000" i="1" dirty="0" smtClean="0"/>
              <a:t>b</a:t>
            </a:r>
            <a:r>
              <a:rPr lang="en-US" sz="3000" baseline="-25000" dirty="0" smtClean="0"/>
              <a:t>i</a:t>
            </a:r>
            <a:endParaRPr lang="en-US" sz="3000" baseline="-25000" dirty="0"/>
          </a:p>
        </p:txBody>
      </p:sp>
      <p:sp>
        <p:nvSpPr>
          <p:cNvPr id="7" name="TextBox 6"/>
          <p:cNvSpPr txBox="1"/>
          <p:nvPr/>
        </p:nvSpPr>
        <p:spPr>
          <a:xfrm>
            <a:off x="3059832" y="2996952"/>
            <a:ext cx="576064" cy="553998"/>
          </a:xfrm>
          <a:prstGeom prst="rect">
            <a:avLst/>
          </a:prstGeom>
          <a:noFill/>
        </p:spPr>
        <p:txBody>
          <a:bodyPr wrap="square" rtlCol="0">
            <a:spAutoFit/>
          </a:bodyPr>
          <a:lstStyle/>
          <a:p>
            <a:r>
              <a:rPr lang="en-US" sz="3000" i="1" dirty="0" err="1" smtClean="0"/>
              <a:t>a</a:t>
            </a:r>
            <a:r>
              <a:rPr lang="en-US" sz="3000" baseline="-25000" dirty="0" err="1" smtClean="0"/>
              <a:t>ik</a:t>
            </a:r>
            <a:endParaRPr lang="en-US" sz="3000" baseline="-250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solidFill>
                  <a:schemeClr val="tx2"/>
                </a:solidFill>
              </a:rPr>
              <a:t>SUMMARY OF SIMPLEX PROCEDURE</a:t>
            </a:r>
            <a:endParaRPr lang="en-US" u="sng" dirty="0">
              <a:solidFill>
                <a:schemeClr val="tx2"/>
              </a:solidFill>
            </a:endParaRPr>
          </a:p>
        </p:txBody>
      </p:sp>
      <p:sp>
        <p:nvSpPr>
          <p:cNvPr id="3" name="Content Placeholder 2"/>
          <p:cNvSpPr>
            <a:spLocks noGrp="1"/>
          </p:cNvSpPr>
          <p:nvPr>
            <p:ph idx="1"/>
          </p:nvPr>
        </p:nvSpPr>
        <p:spPr>
          <a:xfrm>
            <a:off x="457200" y="1600201"/>
            <a:ext cx="8229600" cy="3657600"/>
          </a:xfrm>
        </p:spPr>
        <p:txBody>
          <a:bodyPr>
            <a:normAutofit/>
          </a:bodyPr>
          <a:lstStyle/>
          <a:p>
            <a:pPr marL="0" indent="0">
              <a:buNone/>
            </a:pPr>
            <a:r>
              <a:rPr lang="en-US" dirty="0" smtClean="0"/>
              <a:t>Let’s generalize the simplex procedure for </a:t>
            </a:r>
            <a:r>
              <a:rPr lang="en-US" b="1" i="1" dirty="0" smtClean="0"/>
              <a:t>maximization problems having all (≤) constraints</a:t>
            </a:r>
            <a:r>
              <a:rPr lang="en-US" dirty="0" smtClean="0"/>
              <a:t>.</a:t>
            </a:r>
          </a:p>
          <a:p>
            <a:pPr marL="0" indent="0">
              <a:buNone/>
            </a:pPr>
            <a:r>
              <a:rPr lang="en-US" dirty="0" smtClean="0"/>
              <a:t>First, add slack variables to each constraint and the objective function and place the variable coefficients and right-hand-side constants in a simplex tableau:</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1-	Identify the initial solution by declaring each of the slack variables as basic variables. All other variables are non-basic in the initial solution.</a:t>
            </a:r>
          </a:p>
          <a:p>
            <a:pPr>
              <a:buNone/>
            </a:pPr>
            <a:r>
              <a:rPr lang="en-US" dirty="0" smtClean="0"/>
              <a:t>2-	Determine whether the current solution is optimal by applying rule 1 [Are all row (0) coefficients ≥ 0?]. If it is not optimal, proceed to step 3.</a:t>
            </a:r>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577483"/>
          </a:xfrm>
        </p:spPr>
        <p:txBody>
          <a:bodyPr>
            <a:normAutofit/>
          </a:bodyPr>
          <a:lstStyle/>
          <a:p>
            <a:pPr marL="457200" indent="-457200">
              <a:buNone/>
            </a:pPr>
            <a:r>
              <a:rPr lang="en-US" dirty="0" smtClean="0"/>
              <a:t>3-	Determine the non-basic variable which should become a basic variable in the next solution by applying rule 2 [most negative row (0) coefficient].</a:t>
            </a:r>
          </a:p>
          <a:p>
            <a:pPr marL="457200" indent="-457200">
              <a:buNone/>
            </a:pPr>
            <a:r>
              <a:rPr lang="en-US" dirty="0" smtClean="0"/>
              <a:t>4-	Determine the basic variable which should be replaced in the next solution by applying rule 3 (min </a:t>
            </a:r>
            <a:r>
              <a:rPr lang="en-US" i="1" dirty="0" smtClean="0"/>
              <a:t>b</a:t>
            </a:r>
            <a:r>
              <a:rPr lang="en-US" baseline="-25000" dirty="0" smtClean="0"/>
              <a:t>i</a:t>
            </a:r>
            <a:r>
              <a:rPr lang="en-US" dirty="0" smtClean="0"/>
              <a:t>/</a:t>
            </a:r>
            <a:r>
              <a:rPr lang="en-US" i="1" dirty="0" err="1" smtClean="0"/>
              <a:t>a</a:t>
            </a:r>
            <a:r>
              <a:rPr lang="en-US" baseline="-25000" dirty="0" err="1" smtClean="0"/>
              <a:t>ik</a:t>
            </a:r>
            <a:r>
              <a:rPr lang="en-US" dirty="0" smtClean="0"/>
              <a:t> ratio where </a:t>
            </a:r>
            <a:r>
              <a:rPr lang="en-US" dirty="0" err="1" smtClean="0"/>
              <a:t>a</a:t>
            </a:r>
            <a:r>
              <a:rPr lang="en-US" baseline="-25000" dirty="0" err="1" smtClean="0"/>
              <a:t>ik</a:t>
            </a:r>
            <a:r>
              <a:rPr lang="en-US" dirty="0" smtClean="0"/>
              <a:t> &gt; 0)</a:t>
            </a:r>
          </a:p>
          <a:p>
            <a:pPr marL="457200" indent="-457200">
              <a:buNone/>
            </a:pPr>
            <a:r>
              <a:rPr lang="en-US" dirty="0" smtClean="0"/>
              <a:t>5-	Applying the Gaussian elimination operations to generate the new solution (or new tableau) Go to step 2.</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760640"/>
          </a:xfrm>
        </p:spPr>
        <p:txBody>
          <a:bodyPr/>
          <a:lstStyle/>
          <a:p>
            <a:pPr marL="0" indent="0" algn="ctr">
              <a:buNone/>
            </a:pPr>
            <a:r>
              <a:rPr lang="en-US" u="sng" dirty="0" smtClean="0">
                <a:solidFill>
                  <a:schemeClr val="tx2"/>
                </a:solidFill>
              </a:rPr>
              <a:t>Example</a:t>
            </a:r>
          </a:p>
          <a:p>
            <a:pPr marL="0" indent="0">
              <a:buNone/>
            </a:pPr>
            <a:r>
              <a:rPr lang="en-US" dirty="0" smtClean="0"/>
              <a:t>Let’s solve the following linear programming problem using the simplex method.</a:t>
            </a:r>
          </a:p>
          <a:p>
            <a:pPr marL="0" indent="0">
              <a:buNone/>
            </a:pPr>
            <a:endParaRPr lang="en-US" dirty="0" smtClean="0"/>
          </a:p>
          <a:p>
            <a:pPr marL="0" indent="0">
              <a:buNone/>
            </a:pPr>
            <a:r>
              <a:rPr lang="en-US" dirty="0" smtClean="0"/>
              <a:t>Maximize 		z = 2x</a:t>
            </a:r>
            <a:r>
              <a:rPr lang="en-US" baseline="-25000" dirty="0" smtClean="0"/>
              <a:t>1</a:t>
            </a:r>
            <a:r>
              <a:rPr lang="en-US" dirty="0" smtClean="0"/>
              <a:t> + 12x</a:t>
            </a:r>
            <a:r>
              <a:rPr lang="en-US" baseline="-25000" dirty="0" smtClean="0"/>
              <a:t>2</a:t>
            </a:r>
            <a:r>
              <a:rPr lang="en-US" dirty="0" smtClean="0"/>
              <a:t> + 8x</a:t>
            </a:r>
            <a:r>
              <a:rPr lang="en-US" baseline="-25000" dirty="0" smtClean="0"/>
              <a:t>3</a:t>
            </a:r>
          </a:p>
          <a:p>
            <a:pPr marL="0" indent="0">
              <a:buNone/>
            </a:pPr>
            <a:r>
              <a:rPr lang="en-US" dirty="0" smtClean="0"/>
              <a:t>subject to		   2x</a:t>
            </a:r>
            <a:r>
              <a:rPr lang="en-US" baseline="-25000" dirty="0" smtClean="0"/>
              <a:t>1</a:t>
            </a:r>
            <a:r>
              <a:rPr lang="en-US" dirty="0" smtClean="0"/>
              <a:t> + 2x</a:t>
            </a:r>
            <a:r>
              <a:rPr lang="en-US" baseline="-25000" dirty="0" smtClean="0"/>
              <a:t>2 </a:t>
            </a:r>
            <a:r>
              <a:rPr lang="en-US" dirty="0" smtClean="0"/>
              <a:t>+   x</a:t>
            </a:r>
            <a:r>
              <a:rPr lang="en-US" baseline="-25000" dirty="0" smtClean="0"/>
              <a:t>3</a:t>
            </a:r>
            <a:r>
              <a:rPr lang="en-US" dirty="0" smtClean="0"/>
              <a:t>  ≤   100</a:t>
            </a:r>
          </a:p>
          <a:p>
            <a:pPr marL="0" indent="0">
              <a:buNone/>
            </a:pPr>
            <a:r>
              <a:rPr lang="en-US" dirty="0" smtClean="0"/>
              <a:t>			     x</a:t>
            </a:r>
            <a:r>
              <a:rPr lang="en-US" baseline="-25000" dirty="0" smtClean="0"/>
              <a:t>1</a:t>
            </a:r>
            <a:r>
              <a:rPr lang="en-US" dirty="0" smtClean="0"/>
              <a:t> – 2x</a:t>
            </a:r>
            <a:r>
              <a:rPr lang="en-US" baseline="-25000" dirty="0" smtClean="0"/>
              <a:t>2</a:t>
            </a:r>
            <a:r>
              <a:rPr lang="en-US" dirty="0" smtClean="0"/>
              <a:t> + 5x</a:t>
            </a:r>
            <a:r>
              <a:rPr lang="en-US" baseline="-25000" dirty="0" smtClean="0"/>
              <a:t>3</a:t>
            </a:r>
            <a:r>
              <a:rPr lang="en-US" dirty="0" smtClean="0"/>
              <a:t>  ≤  80</a:t>
            </a:r>
          </a:p>
          <a:p>
            <a:pPr marL="0" indent="0">
              <a:buNone/>
            </a:pPr>
            <a:r>
              <a:rPr lang="en-US" dirty="0" smtClean="0"/>
              <a:t>			10x</a:t>
            </a:r>
            <a:r>
              <a:rPr lang="en-US" baseline="-25000" dirty="0" smtClean="0"/>
              <a:t>1</a:t>
            </a:r>
            <a:r>
              <a:rPr lang="en-US" dirty="0" smtClean="0"/>
              <a:t> + 5x</a:t>
            </a:r>
            <a:r>
              <a:rPr lang="en-US" baseline="-25000" dirty="0" smtClean="0"/>
              <a:t>2</a:t>
            </a:r>
            <a:r>
              <a:rPr lang="en-US" dirty="0" smtClean="0"/>
              <a:t> + 4x</a:t>
            </a:r>
            <a:r>
              <a:rPr lang="en-US" baseline="-25000" dirty="0" smtClean="0"/>
              <a:t>3 </a:t>
            </a:r>
            <a:r>
              <a:rPr lang="en-US" dirty="0" smtClean="0"/>
              <a:t> ≤   300</a:t>
            </a:r>
          </a:p>
          <a:p>
            <a:pPr marL="0" indent="0">
              <a:buNone/>
            </a:pPr>
            <a:r>
              <a:rPr lang="en-US" dirty="0" smtClean="0"/>
              <a:t>			     x</a:t>
            </a:r>
            <a:r>
              <a:rPr lang="en-US" baseline="-25000" dirty="0" smtClean="0"/>
              <a:t>1   </a:t>
            </a:r>
            <a:r>
              <a:rPr lang="en-US" dirty="0" smtClean="0"/>
              <a:t>,  x</a:t>
            </a:r>
            <a:r>
              <a:rPr lang="en-US" baseline="-25000" dirty="0" smtClean="0"/>
              <a:t>2    </a:t>
            </a:r>
            <a:r>
              <a:rPr lang="en-US" dirty="0" smtClean="0"/>
              <a:t>,   x</a:t>
            </a:r>
            <a:r>
              <a:rPr lang="en-US" baseline="-25000" dirty="0" smtClean="0"/>
              <a:t>3</a:t>
            </a:r>
            <a:r>
              <a:rPr lang="en-US" dirty="0" smtClean="0"/>
              <a:t>  ≥    0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49275"/>
            <a:ext cx="8229600" cy="5688013"/>
          </a:xfrm>
        </p:spPr>
        <p:txBody>
          <a:bodyPr>
            <a:normAutofit/>
          </a:bodyPr>
          <a:lstStyle/>
          <a:p>
            <a:pPr marL="0" indent="0">
              <a:buNone/>
            </a:pPr>
            <a:r>
              <a:rPr lang="en-US" dirty="0" smtClean="0"/>
              <a:t>Rewriting the problem in standard form with slack variables added in, we have the following:</a:t>
            </a:r>
          </a:p>
          <a:p>
            <a:pPr marL="0" indent="0">
              <a:buNone/>
            </a:pPr>
            <a:endParaRPr lang="en-US" dirty="0" smtClean="0"/>
          </a:p>
          <a:p>
            <a:pPr marL="0" indent="0">
              <a:buNone/>
            </a:pPr>
            <a:r>
              <a:rPr lang="en-US" dirty="0" smtClean="0"/>
              <a:t>Maximize 	z = 2x</a:t>
            </a:r>
            <a:r>
              <a:rPr lang="en-US" baseline="-25000" dirty="0" smtClean="0"/>
              <a:t>1</a:t>
            </a:r>
            <a:r>
              <a:rPr lang="en-US" dirty="0" smtClean="0"/>
              <a:t> + 12x</a:t>
            </a:r>
            <a:r>
              <a:rPr lang="en-US" baseline="-25000" dirty="0" smtClean="0"/>
              <a:t>2</a:t>
            </a:r>
            <a:r>
              <a:rPr lang="en-US" dirty="0" smtClean="0"/>
              <a:t> + 8x</a:t>
            </a:r>
            <a:r>
              <a:rPr lang="en-US" baseline="-25000" dirty="0" smtClean="0"/>
              <a:t>3</a:t>
            </a:r>
            <a:r>
              <a:rPr lang="en-US" dirty="0" smtClean="0"/>
              <a:t> + 0S</a:t>
            </a:r>
            <a:r>
              <a:rPr lang="en-US" baseline="-25000" dirty="0" smtClean="0"/>
              <a:t>1</a:t>
            </a:r>
            <a:r>
              <a:rPr lang="en-US" dirty="0" smtClean="0"/>
              <a:t> + 0S</a:t>
            </a:r>
            <a:r>
              <a:rPr lang="en-US" baseline="-25000" dirty="0" smtClean="0"/>
              <a:t>2</a:t>
            </a:r>
            <a:r>
              <a:rPr lang="en-US" dirty="0" smtClean="0"/>
              <a:t> + 0S</a:t>
            </a:r>
            <a:r>
              <a:rPr lang="en-US" baseline="-25000" dirty="0" smtClean="0"/>
              <a:t>3</a:t>
            </a:r>
          </a:p>
          <a:p>
            <a:pPr marL="0" indent="0">
              <a:buNone/>
            </a:pPr>
            <a:r>
              <a:rPr lang="en-US" dirty="0" smtClean="0"/>
              <a:t>subject to	   2x</a:t>
            </a:r>
            <a:r>
              <a:rPr lang="en-US" baseline="-25000" dirty="0" smtClean="0"/>
              <a:t>1</a:t>
            </a:r>
            <a:r>
              <a:rPr lang="en-US" dirty="0" smtClean="0"/>
              <a:t> + 2x</a:t>
            </a:r>
            <a:r>
              <a:rPr lang="en-US" baseline="-25000" dirty="0" smtClean="0"/>
              <a:t>2 </a:t>
            </a:r>
            <a:r>
              <a:rPr lang="en-US" dirty="0" smtClean="0"/>
              <a:t>+   x</a:t>
            </a:r>
            <a:r>
              <a:rPr lang="en-US" baseline="-25000" dirty="0" smtClean="0"/>
              <a:t>3</a:t>
            </a:r>
            <a:r>
              <a:rPr lang="en-US" dirty="0" smtClean="0"/>
              <a:t> + S</a:t>
            </a:r>
            <a:r>
              <a:rPr lang="en-US" baseline="-25000" dirty="0" smtClean="0"/>
              <a:t>1</a:t>
            </a:r>
            <a:r>
              <a:rPr lang="en-US" dirty="0" smtClean="0"/>
              <a:t>                   =   100</a:t>
            </a:r>
          </a:p>
          <a:p>
            <a:pPr marL="0" indent="0">
              <a:buNone/>
            </a:pPr>
            <a:r>
              <a:rPr lang="en-US" dirty="0" smtClean="0"/>
              <a:t>		  x</a:t>
            </a:r>
            <a:r>
              <a:rPr lang="en-US" baseline="-25000" dirty="0" smtClean="0"/>
              <a:t>1</a:t>
            </a:r>
            <a:r>
              <a:rPr lang="en-US" dirty="0" smtClean="0"/>
              <a:t> – 2x</a:t>
            </a:r>
            <a:r>
              <a:rPr lang="en-US" baseline="-25000" dirty="0" smtClean="0"/>
              <a:t>2</a:t>
            </a:r>
            <a:r>
              <a:rPr lang="en-US" dirty="0" smtClean="0"/>
              <a:t> + 5x</a:t>
            </a:r>
            <a:r>
              <a:rPr lang="en-US" baseline="-25000" dirty="0" smtClean="0"/>
              <a:t>3</a:t>
            </a:r>
            <a:r>
              <a:rPr lang="en-US" dirty="0" smtClean="0"/>
              <a:t>              + S</a:t>
            </a:r>
            <a:r>
              <a:rPr lang="en-US" baseline="-25000" dirty="0" smtClean="0"/>
              <a:t>2</a:t>
            </a:r>
            <a:r>
              <a:rPr lang="en-US" dirty="0" smtClean="0"/>
              <a:t>         =   80</a:t>
            </a:r>
          </a:p>
          <a:p>
            <a:pPr marL="0" indent="0">
              <a:buNone/>
            </a:pPr>
            <a:r>
              <a:rPr lang="en-US" dirty="0" smtClean="0"/>
              <a:t>	        10x</a:t>
            </a:r>
            <a:r>
              <a:rPr lang="en-US" baseline="-25000" dirty="0" smtClean="0"/>
              <a:t>1</a:t>
            </a:r>
            <a:r>
              <a:rPr lang="en-US" dirty="0" smtClean="0"/>
              <a:t> + 5x</a:t>
            </a:r>
            <a:r>
              <a:rPr lang="en-US" baseline="-25000" dirty="0" smtClean="0"/>
              <a:t>2</a:t>
            </a:r>
            <a:r>
              <a:rPr lang="en-US" dirty="0" smtClean="0"/>
              <a:t> + 4x</a:t>
            </a:r>
            <a:r>
              <a:rPr lang="en-US" baseline="-25000" dirty="0" smtClean="0"/>
              <a:t>3 </a:t>
            </a:r>
            <a:r>
              <a:rPr lang="en-US" dirty="0" smtClean="0"/>
              <a:t>                     + S</a:t>
            </a:r>
            <a:r>
              <a:rPr lang="en-US" baseline="-25000" dirty="0" smtClean="0"/>
              <a:t>3</a:t>
            </a:r>
            <a:r>
              <a:rPr lang="en-US" dirty="0" smtClean="0"/>
              <a:t> =   300</a:t>
            </a:r>
          </a:p>
          <a:p>
            <a:pPr marL="0" indent="0">
              <a:buNone/>
            </a:pPr>
            <a:r>
              <a:rPr lang="en-US" dirty="0" smtClean="0"/>
              <a:t>		                   x</a:t>
            </a:r>
            <a:r>
              <a:rPr lang="en-US" baseline="-25000" dirty="0" smtClean="0"/>
              <a:t>1 </a:t>
            </a:r>
            <a:r>
              <a:rPr lang="en-US" dirty="0" smtClean="0"/>
              <a:t>, x</a:t>
            </a:r>
            <a:r>
              <a:rPr lang="en-US" baseline="-25000" dirty="0" smtClean="0"/>
              <a:t>2 </a:t>
            </a:r>
            <a:r>
              <a:rPr lang="en-US" dirty="0" smtClean="0"/>
              <a:t>, x</a:t>
            </a:r>
            <a:r>
              <a:rPr lang="en-US" baseline="-25000" dirty="0" smtClean="0"/>
              <a:t>3</a:t>
            </a:r>
            <a:r>
              <a:rPr lang="en-US" dirty="0" smtClean="0"/>
              <a:t> , S</a:t>
            </a:r>
            <a:r>
              <a:rPr lang="en-US" baseline="-25000" dirty="0" smtClean="0"/>
              <a:t>1</a:t>
            </a:r>
            <a:r>
              <a:rPr lang="en-US" dirty="0" smtClean="0"/>
              <a:t> , S</a:t>
            </a:r>
            <a:r>
              <a:rPr lang="en-US" baseline="-25000" dirty="0" smtClean="0"/>
              <a:t>2</a:t>
            </a:r>
            <a:r>
              <a:rPr lang="en-US" dirty="0" smtClean="0"/>
              <a:t> , S</a:t>
            </a:r>
            <a:r>
              <a:rPr lang="en-US" baseline="-25000" dirty="0" smtClean="0"/>
              <a:t>3</a:t>
            </a:r>
            <a:r>
              <a:rPr lang="en-US" dirty="0" smtClean="0"/>
              <a:t> ≥   0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The objective function should be restated by moving all variables to the left side of the equation.</a:t>
            </a:r>
          </a:p>
          <a:p>
            <a:pPr>
              <a:buNone/>
            </a:pPr>
            <a:endParaRPr lang="en-US" dirty="0" smtClean="0"/>
          </a:p>
          <a:p>
            <a:pPr>
              <a:buNone/>
            </a:pPr>
            <a:r>
              <a:rPr lang="en-US" dirty="0"/>
              <a:t>	</a:t>
            </a:r>
            <a:r>
              <a:rPr lang="en-US" dirty="0" smtClean="0"/>
              <a:t>The initial simplex tableau is shown in the following table. </a:t>
            </a:r>
          </a:p>
          <a:p>
            <a:pPr>
              <a:buNone/>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544547"/>
          <a:ext cx="8229600" cy="2274853"/>
        </p:xfrm>
        <a:graphic>
          <a:graphicData uri="http://schemas.openxmlformats.org/drawingml/2006/table">
            <a:tbl>
              <a:tblPr firstRow="1" bandRow="1">
                <a:tableStyleId>{2D5ABB26-0587-4C30-8999-92F81FD0307C}</a:tableStyleId>
              </a:tblPr>
              <a:tblGrid>
                <a:gridCol w="1090464"/>
                <a:gridCol w="432048"/>
                <a:gridCol w="648072"/>
                <a:gridCol w="720080"/>
                <a:gridCol w="648072"/>
                <a:gridCol w="576064"/>
                <a:gridCol w="576064"/>
                <a:gridCol w="504056"/>
                <a:gridCol w="576064"/>
                <a:gridCol w="936104"/>
                <a:gridCol w="216024"/>
                <a:gridCol w="1306488"/>
              </a:tblGrid>
              <a:tr h="370840">
                <a:tc rowSpan="3">
                  <a:txBody>
                    <a:bodyPr/>
                    <a:lstStyle/>
                    <a:p>
                      <a:r>
                        <a:rPr lang="en-US" dirty="0" smtClean="0"/>
                        <a:t>Basic Variables</a:t>
                      </a:r>
                      <a:endParaRPr lang="en-US" dirty="0"/>
                    </a:p>
                  </a:txBody>
                  <a:tcPr anchor="b">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6">
                  <a:txBody>
                    <a:bodyPr/>
                    <a:lstStyle/>
                    <a:p>
                      <a:pPr algn="ctr"/>
                      <a:r>
                        <a:rPr lang="en-US" sz="2000" b="1" dirty="0" smtClean="0"/>
                        <a:t>Key</a:t>
                      </a:r>
                      <a:r>
                        <a:rPr lang="en-US" sz="2000" b="1" baseline="0" dirty="0" smtClean="0"/>
                        <a:t> Column</a:t>
                      </a:r>
                      <a:endParaRPr lang="en-US" sz="20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r>
                        <a:rPr lang="en-US" dirty="0" smtClean="0"/>
                        <a:t>Row number</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r>
                        <a:rPr lang="en-US" dirty="0" smtClean="0"/>
                        <a:t>b</a:t>
                      </a:r>
                      <a:r>
                        <a:rPr lang="en-US" baseline="-25000" dirty="0" smtClean="0"/>
                        <a:t>i</a:t>
                      </a:r>
                      <a:r>
                        <a:rPr lang="en-US" dirty="0" smtClean="0"/>
                        <a:t>/</a:t>
                      </a:r>
                      <a:r>
                        <a:rPr lang="en-US" dirty="0" err="1" smtClean="0"/>
                        <a:t>a</a:t>
                      </a:r>
                      <a:r>
                        <a:rPr lang="en-US" baseline="-25000" dirty="0" err="1" smtClean="0"/>
                        <a:t>ik</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95253">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z</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x</a:t>
                      </a:r>
                      <a:r>
                        <a:rPr lang="en-US" baseline="-25000" dirty="0" smtClean="0"/>
                        <a:t>1</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x</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x</a:t>
                      </a:r>
                      <a:r>
                        <a:rPr lang="en-US" baseline="-25000" dirty="0" smtClean="0"/>
                        <a:t>3</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1</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3</a:t>
                      </a:r>
                      <a:endParaRPr lang="en-US" baseline="-25000"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b</a:t>
                      </a:r>
                      <a:r>
                        <a:rPr lang="en-US" baseline="-25000" dirty="0" smtClean="0"/>
                        <a:t>i</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baseline="-25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smtClean="0"/>
                        <a:t>–</a:t>
                      </a:r>
                      <a:r>
                        <a:rPr lang="en-US" baseline="0" dirty="0" smtClean="0"/>
                        <a:t>2</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–8</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S</a:t>
                      </a:r>
                      <a:r>
                        <a:rPr lang="en-US" baseline="-25000" dirty="0" smtClean="0"/>
                        <a:t>1</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100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100/2=50*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S</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5</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80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S</a:t>
                      </a:r>
                      <a:r>
                        <a:rPr lang="en-US" baseline="-25000" dirty="0" smtClean="0"/>
                        <a:t>3</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5</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4</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300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(3)</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300/5=60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TextBox 4"/>
          <p:cNvSpPr txBox="1"/>
          <p:nvPr/>
        </p:nvSpPr>
        <p:spPr>
          <a:xfrm>
            <a:off x="611560" y="3140968"/>
            <a:ext cx="7992888" cy="3323987"/>
          </a:xfrm>
          <a:prstGeom prst="rect">
            <a:avLst/>
          </a:prstGeom>
          <a:noFill/>
        </p:spPr>
        <p:txBody>
          <a:bodyPr wrap="square" rtlCol="0">
            <a:spAutoFit/>
          </a:bodyPr>
          <a:lstStyle/>
          <a:p>
            <a:pPr marL="1149350" indent="-1149350" algn="just"/>
            <a:r>
              <a:rPr lang="en-US" sz="3000" b="1" dirty="0" smtClean="0"/>
              <a:t>Step 1</a:t>
            </a:r>
            <a:r>
              <a:rPr lang="en-US" sz="3000" dirty="0" smtClean="0"/>
              <a:t> in the initial solution x</a:t>
            </a:r>
            <a:r>
              <a:rPr lang="en-US" sz="3000" baseline="-25000" dirty="0" smtClean="0"/>
              <a:t>1</a:t>
            </a:r>
            <a:r>
              <a:rPr lang="en-US" sz="3000" dirty="0" smtClean="0"/>
              <a:t>, x</a:t>
            </a:r>
            <a:r>
              <a:rPr lang="en-US" sz="3000" baseline="-25000" dirty="0" smtClean="0"/>
              <a:t>2</a:t>
            </a:r>
            <a:r>
              <a:rPr lang="en-US" sz="3000" dirty="0" smtClean="0"/>
              <a:t> and x</a:t>
            </a:r>
            <a:r>
              <a:rPr lang="en-US" sz="3000" baseline="-25000" dirty="0" smtClean="0"/>
              <a:t>3</a:t>
            </a:r>
            <a:r>
              <a:rPr lang="en-US" sz="3000" dirty="0" smtClean="0"/>
              <a:t> are non-basic variable having values of 0. The basic variables are the slack variables with S</a:t>
            </a:r>
            <a:r>
              <a:rPr lang="en-US" sz="3000" baseline="-25000" dirty="0" smtClean="0"/>
              <a:t>1</a:t>
            </a:r>
            <a:r>
              <a:rPr lang="en-US" sz="3000" dirty="0" smtClean="0"/>
              <a:t> = 100, S</a:t>
            </a:r>
            <a:r>
              <a:rPr lang="en-US" sz="3000" baseline="-25000" dirty="0" smtClean="0"/>
              <a:t>2</a:t>
            </a:r>
            <a:r>
              <a:rPr lang="en-US" sz="3000" dirty="0" smtClean="0"/>
              <a:t> = 80, S</a:t>
            </a:r>
            <a:r>
              <a:rPr lang="en-US" sz="3000" baseline="-25000" dirty="0" smtClean="0"/>
              <a:t>3</a:t>
            </a:r>
            <a:r>
              <a:rPr lang="en-US" sz="3000" dirty="0" smtClean="0"/>
              <a:t> = 300, and z = 0.</a:t>
            </a:r>
          </a:p>
          <a:p>
            <a:pPr marL="1149350" indent="-1149350" algn="just"/>
            <a:r>
              <a:rPr lang="en-US" sz="3000" b="1" dirty="0" smtClean="0"/>
              <a:t>Step 2</a:t>
            </a:r>
            <a:r>
              <a:rPr lang="en-US" sz="3000" dirty="0" smtClean="0"/>
              <a:t> Since all row (0) coefficients are not greater than or equal to 0, the initial solution is not optimal.</a:t>
            </a:r>
            <a:endParaRPr lang="en-US" sz="3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760640"/>
          </a:xfrm>
        </p:spPr>
        <p:txBody>
          <a:bodyPr/>
          <a:lstStyle/>
          <a:p>
            <a:pPr marL="914400" indent="-914400">
              <a:buNone/>
            </a:pPr>
            <a:r>
              <a:rPr lang="en-US" b="1" dirty="0" smtClean="0"/>
              <a:t>Step 3</a:t>
            </a:r>
            <a:r>
              <a:rPr lang="en-US" dirty="0" smtClean="0"/>
              <a:t> The most negative coefficient in row (0) is –12, and it is associated with x</a:t>
            </a:r>
            <a:r>
              <a:rPr lang="en-US" baseline="-25000" dirty="0" smtClean="0"/>
              <a:t>2</a:t>
            </a:r>
            <a:r>
              <a:rPr lang="en-US" dirty="0" smtClean="0"/>
              <a:t>. Thus, x</a:t>
            </a:r>
            <a:r>
              <a:rPr lang="en-US" baseline="-25000" dirty="0" smtClean="0"/>
              <a:t>2</a:t>
            </a:r>
            <a:r>
              <a:rPr lang="en-US" dirty="0" smtClean="0"/>
              <a:t> will become a basic variable in the next solution and its column of coefficients becomes the key column.</a:t>
            </a:r>
          </a:p>
          <a:p>
            <a:pPr marL="914400" indent="-914400">
              <a:buNone/>
            </a:pPr>
            <a:r>
              <a:rPr lang="en-US" b="1" dirty="0" smtClean="0"/>
              <a:t>Step 4</a:t>
            </a:r>
            <a:r>
              <a:rPr lang="en-US" dirty="0" smtClean="0"/>
              <a:t> In computing the b</a:t>
            </a:r>
            <a:r>
              <a:rPr lang="en-US" baseline="-25000" dirty="0" smtClean="0"/>
              <a:t>i</a:t>
            </a:r>
            <a:r>
              <a:rPr lang="en-US" dirty="0" smtClean="0"/>
              <a:t>/</a:t>
            </a:r>
            <a:r>
              <a:rPr lang="en-US" dirty="0" err="1" smtClean="0"/>
              <a:t>a</a:t>
            </a:r>
            <a:r>
              <a:rPr lang="en-US" baseline="-25000" dirty="0" err="1" smtClean="0"/>
              <a:t>ik</a:t>
            </a:r>
            <a:r>
              <a:rPr lang="en-US" dirty="0" smtClean="0"/>
              <a:t> ratios, the minimum ratio is 50, and it corresponds to row (1). Thus S1 will become a non-basic variable in the next solution. </a:t>
            </a:r>
          </a:p>
          <a:p>
            <a:pPr marL="914400" indent="-914400">
              <a:buNone/>
            </a:pPr>
            <a:r>
              <a:rPr lang="en-US" dirty="0" smtClean="0"/>
              <a:t>	Note that no ratio was computed for row (2) because the </a:t>
            </a:r>
            <a:r>
              <a:rPr lang="en-US" dirty="0" err="1" smtClean="0"/>
              <a:t>a</a:t>
            </a:r>
            <a:r>
              <a:rPr lang="en-US" baseline="-25000" dirty="0" err="1" smtClean="0"/>
              <a:t>ik</a:t>
            </a:r>
            <a:r>
              <a:rPr lang="en-US" dirty="0" smtClean="0"/>
              <a:t> value was negative.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548680"/>
            <a:ext cx="8229600" cy="5760640"/>
          </a:xfrm>
        </p:spPr>
        <p:txBody>
          <a:bodyPr/>
          <a:lstStyle/>
          <a:p>
            <a:pPr marL="1149350" indent="-1149350">
              <a:buNone/>
            </a:pPr>
            <a:r>
              <a:rPr lang="en-US" b="1" dirty="0" smtClean="0"/>
              <a:t>Step 5</a:t>
            </a:r>
            <a:r>
              <a:rPr lang="en-US" dirty="0" smtClean="0"/>
              <a:t> The new solution is found by transforming the coefficients in the x</a:t>
            </a:r>
            <a:r>
              <a:rPr lang="en-US" baseline="-25000" dirty="0" smtClean="0"/>
              <a:t>2</a:t>
            </a:r>
            <a:r>
              <a:rPr lang="en-US" dirty="0" smtClean="0"/>
              <a:t> </a:t>
            </a:r>
          </a:p>
          <a:p>
            <a:pPr marL="914400" indent="-914400">
              <a:buNone/>
            </a:pPr>
            <a:endParaRPr lang="en-US" dirty="0" smtClean="0"/>
          </a:p>
          <a:p>
            <a:pPr marL="914400" indent="-914400">
              <a:buNone/>
            </a:pPr>
            <a:endParaRPr lang="en-US" dirty="0" smtClean="0"/>
          </a:p>
          <a:p>
            <a:pPr marL="914400" indent="-914400">
              <a:buNone/>
            </a:pPr>
            <a:r>
              <a:rPr lang="en-US" dirty="0" smtClean="0"/>
              <a:t>	column from. 		  To</a:t>
            </a:r>
          </a:p>
          <a:p>
            <a:pPr marL="914400" indent="-914400">
              <a:buNone/>
            </a:pPr>
            <a:endParaRPr lang="en-US" dirty="0" smtClean="0"/>
          </a:p>
          <a:p>
            <a:pPr marL="914400" indent="-914400">
              <a:buNone/>
            </a:pPr>
            <a:endParaRPr lang="en-US" dirty="0" smtClean="0"/>
          </a:p>
          <a:p>
            <a:pPr marL="914400" indent="-914400">
              <a:buNone/>
            </a:pPr>
            <a:endParaRPr lang="en-US" dirty="0" smtClean="0"/>
          </a:p>
        </p:txBody>
      </p:sp>
      <p:sp>
        <p:nvSpPr>
          <p:cNvPr id="5" name="TextBox 4"/>
          <p:cNvSpPr txBox="1"/>
          <p:nvPr/>
        </p:nvSpPr>
        <p:spPr>
          <a:xfrm>
            <a:off x="3995936" y="2132856"/>
            <a:ext cx="792088" cy="1938992"/>
          </a:xfrm>
          <a:prstGeom prst="rect">
            <a:avLst/>
          </a:prstGeom>
          <a:noFill/>
        </p:spPr>
        <p:txBody>
          <a:bodyPr wrap="square" rtlCol="0">
            <a:spAutoFit/>
          </a:bodyPr>
          <a:lstStyle/>
          <a:p>
            <a:pPr algn="r"/>
            <a:r>
              <a:rPr lang="en-US" sz="3000" dirty="0" smtClean="0"/>
              <a:t>–12</a:t>
            </a:r>
          </a:p>
          <a:p>
            <a:pPr algn="r"/>
            <a:r>
              <a:rPr lang="en-US" sz="3000" dirty="0" smtClean="0"/>
              <a:t>2</a:t>
            </a:r>
          </a:p>
          <a:p>
            <a:pPr algn="r"/>
            <a:r>
              <a:rPr lang="en-US" sz="3000" dirty="0" smtClean="0"/>
              <a:t>–2</a:t>
            </a:r>
          </a:p>
          <a:p>
            <a:pPr algn="r"/>
            <a:r>
              <a:rPr lang="en-US" sz="3000" dirty="0" smtClean="0"/>
              <a:t>5</a:t>
            </a:r>
            <a:endParaRPr lang="en-US" sz="3000" dirty="0"/>
          </a:p>
        </p:txBody>
      </p:sp>
      <p:sp>
        <p:nvSpPr>
          <p:cNvPr id="7" name="TextBox 6"/>
          <p:cNvSpPr txBox="1"/>
          <p:nvPr/>
        </p:nvSpPr>
        <p:spPr>
          <a:xfrm>
            <a:off x="6084168" y="2132856"/>
            <a:ext cx="504056" cy="1938992"/>
          </a:xfrm>
          <a:prstGeom prst="rect">
            <a:avLst/>
          </a:prstGeom>
          <a:noFill/>
        </p:spPr>
        <p:txBody>
          <a:bodyPr wrap="square" rtlCol="0">
            <a:spAutoFit/>
          </a:bodyPr>
          <a:lstStyle/>
          <a:p>
            <a:pPr algn="r"/>
            <a:r>
              <a:rPr lang="en-US" sz="3000" dirty="0" smtClean="0"/>
              <a:t>0</a:t>
            </a:r>
          </a:p>
          <a:p>
            <a:pPr algn="r"/>
            <a:r>
              <a:rPr lang="en-US" sz="3000" dirty="0" smtClean="0"/>
              <a:t>1</a:t>
            </a:r>
          </a:p>
          <a:p>
            <a:pPr algn="r"/>
            <a:r>
              <a:rPr lang="en-US" sz="3000" dirty="0" smtClean="0"/>
              <a:t>0</a:t>
            </a:r>
          </a:p>
          <a:p>
            <a:pPr algn="r"/>
            <a:r>
              <a:rPr lang="en-US" sz="3000" dirty="0" smtClean="0"/>
              <a:t>0</a:t>
            </a:r>
          </a:p>
        </p:txBody>
      </p:sp>
      <p:sp>
        <p:nvSpPr>
          <p:cNvPr id="8" name="Double Bracket 7"/>
          <p:cNvSpPr/>
          <p:nvPr/>
        </p:nvSpPr>
        <p:spPr>
          <a:xfrm>
            <a:off x="3995936" y="2204864"/>
            <a:ext cx="936104" cy="1944216"/>
          </a:xfrm>
          <a:prstGeom prst="bracketPair">
            <a:avLst>
              <a:gd name="adj" fmla="val 23064"/>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Double Bracket 8"/>
          <p:cNvSpPr/>
          <p:nvPr/>
        </p:nvSpPr>
        <p:spPr>
          <a:xfrm>
            <a:off x="5940152" y="2204864"/>
            <a:ext cx="936104" cy="1944216"/>
          </a:xfrm>
          <a:prstGeom prst="bracketPair">
            <a:avLst>
              <a:gd name="adj" fmla="val 23064"/>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00200"/>
            <a:ext cx="8229600" cy="3794720"/>
          </a:xfrm>
        </p:spPr>
        <p:txBody>
          <a:bodyPr>
            <a:normAutofit lnSpcReduction="10000"/>
          </a:bodyPr>
          <a:lstStyle/>
          <a:p>
            <a:pPr marL="0" indent="0">
              <a:buNone/>
            </a:pPr>
            <a:r>
              <a:rPr lang="en-US" dirty="0" smtClean="0"/>
              <a:t>Following table indicates the next solution.</a:t>
            </a:r>
          </a:p>
          <a:p>
            <a:pPr marL="0" indent="0">
              <a:buNone/>
            </a:pPr>
            <a:endParaRPr lang="en-US" dirty="0" smtClean="0"/>
          </a:p>
          <a:p>
            <a:pPr marL="0" indent="0">
              <a:buNone/>
            </a:pPr>
            <a:r>
              <a:rPr lang="en-US" dirty="0" smtClean="0"/>
              <a:t>In this solution the basic variables and their values are x</a:t>
            </a:r>
            <a:r>
              <a:rPr lang="en-US" baseline="-25000" dirty="0" smtClean="0"/>
              <a:t>2 </a:t>
            </a:r>
            <a:r>
              <a:rPr lang="en-US" dirty="0" smtClean="0"/>
              <a:t>= 50, S</a:t>
            </a:r>
            <a:r>
              <a:rPr lang="en-US" baseline="-25000" dirty="0" smtClean="0"/>
              <a:t>2</a:t>
            </a:r>
            <a:r>
              <a:rPr lang="en-US" dirty="0" smtClean="0"/>
              <a:t> = 180, S</a:t>
            </a:r>
            <a:r>
              <a:rPr lang="en-US" baseline="-25000" dirty="0" smtClean="0"/>
              <a:t>3</a:t>
            </a:r>
            <a:r>
              <a:rPr lang="en-US" dirty="0" smtClean="0"/>
              <a:t> = 50, and z = 600. </a:t>
            </a:r>
          </a:p>
          <a:p>
            <a:pPr marL="0" indent="0">
              <a:buNone/>
            </a:pPr>
            <a:endParaRPr lang="en-US" dirty="0"/>
          </a:p>
          <a:p>
            <a:pPr marL="0" indent="0">
              <a:buNone/>
            </a:pPr>
            <a:r>
              <a:rPr lang="en-US" dirty="0" smtClean="0"/>
              <a:t>Continuing the simplex procedure, we next return to step 2.</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67545" y="548680"/>
          <a:ext cx="8136903" cy="2274853"/>
        </p:xfrm>
        <a:graphic>
          <a:graphicData uri="http://schemas.openxmlformats.org/drawingml/2006/table">
            <a:tbl>
              <a:tblPr firstRow="1" bandRow="1">
                <a:tableStyleId>{2D5ABB26-0587-4C30-8999-92F81FD0307C}</a:tableStyleId>
              </a:tblPr>
              <a:tblGrid>
                <a:gridCol w="1087649"/>
                <a:gridCol w="430933"/>
                <a:gridCol w="646399"/>
                <a:gridCol w="718221"/>
                <a:gridCol w="646399"/>
                <a:gridCol w="574577"/>
                <a:gridCol w="574577"/>
                <a:gridCol w="502754"/>
                <a:gridCol w="574577"/>
                <a:gridCol w="933687"/>
                <a:gridCol w="1447130"/>
              </a:tblGrid>
              <a:tr h="370840">
                <a:tc rowSpan="3">
                  <a:txBody>
                    <a:bodyPr/>
                    <a:lstStyle/>
                    <a:p>
                      <a:r>
                        <a:rPr lang="en-US" dirty="0" smtClean="0"/>
                        <a:t>Basic Variables</a:t>
                      </a:r>
                      <a:endParaRPr lang="en-US" dirty="0"/>
                    </a:p>
                  </a:txBody>
                  <a:tcPr anchor="b">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6">
                  <a:txBody>
                    <a:bodyPr/>
                    <a:lstStyle/>
                    <a:p>
                      <a:pPr algn="ctr"/>
                      <a:r>
                        <a:rPr lang="en-US" sz="2000" b="1" dirty="0" smtClean="0"/>
                        <a:t>Key</a:t>
                      </a:r>
                      <a:r>
                        <a:rPr lang="en-US" sz="2000" b="1" baseline="0" dirty="0" smtClean="0"/>
                        <a:t> Column</a:t>
                      </a:r>
                      <a:endParaRPr lang="en-US" sz="2000" b="1"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r>
                        <a:rPr lang="en-US" dirty="0" smtClean="0"/>
                        <a:t>Row number</a:t>
                      </a:r>
                      <a:endParaRPr lang="en-US"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dirty="0" smtClean="0"/>
                        <a:t>b</a:t>
                      </a:r>
                      <a:r>
                        <a:rPr lang="en-US" baseline="-25000" dirty="0" smtClean="0"/>
                        <a:t>i</a:t>
                      </a:r>
                      <a:r>
                        <a:rPr lang="en-US" dirty="0" smtClean="0"/>
                        <a:t>/</a:t>
                      </a:r>
                      <a:r>
                        <a:rPr lang="en-US" dirty="0" err="1" smtClean="0"/>
                        <a:t>a</a:t>
                      </a:r>
                      <a:r>
                        <a:rPr lang="en-US" baseline="-25000" dirty="0" err="1" smtClean="0"/>
                        <a:t>ik</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95253">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z</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x</a:t>
                      </a:r>
                      <a:r>
                        <a:rPr lang="en-US" baseline="-25000" dirty="0" smtClean="0"/>
                        <a:t>1</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x</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x</a:t>
                      </a:r>
                      <a:r>
                        <a:rPr lang="en-US" baseline="-25000" dirty="0" smtClean="0"/>
                        <a:t>3</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1</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s</a:t>
                      </a:r>
                      <a:r>
                        <a:rPr lang="en-US" baseline="-25000" dirty="0" smtClean="0"/>
                        <a:t>3</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b</a:t>
                      </a:r>
                      <a:r>
                        <a:rPr lang="en-US" baseline="-25000" dirty="0" smtClean="0"/>
                        <a:t>i</a:t>
                      </a:r>
                      <a:endParaRPr lang="en-US" baseline="-25000"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baseline="-25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smtClean="0"/>
                        <a:t>10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6</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600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x</a:t>
                      </a:r>
                      <a:r>
                        <a:rPr lang="en-US" baseline="-25000" dirty="0" smtClean="0"/>
                        <a:t>1</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½</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½</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50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50÷</a:t>
                      </a:r>
                      <a:r>
                        <a:rPr lang="en-US" baseline="30000" dirty="0" smtClean="0"/>
                        <a:t>1</a:t>
                      </a:r>
                      <a:r>
                        <a:rPr lang="en-US" dirty="0" smtClean="0"/>
                        <a:t>/</a:t>
                      </a:r>
                      <a:r>
                        <a:rPr lang="en-US" baseline="-25000" dirty="0" smtClean="0"/>
                        <a:t>2</a:t>
                      </a:r>
                      <a:r>
                        <a:rPr lang="en-US" dirty="0" smtClean="0"/>
                        <a:t>=100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S</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6</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180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(2)</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180÷6=30*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S</a:t>
                      </a:r>
                      <a:r>
                        <a:rPr lang="en-US" baseline="-25000" dirty="0" smtClean="0"/>
                        <a:t>3</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5</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aseline="30000" dirty="0" smtClean="0"/>
                        <a:t>3</a:t>
                      </a:r>
                      <a:r>
                        <a:rPr lang="en-US" dirty="0" smtClean="0"/>
                        <a:t>/</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baseline="0" dirty="0" smtClean="0"/>
                        <a:t>–</a:t>
                      </a:r>
                      <a:r>
                        <a:rPr lang="en-US" baseline="30000" dirty="0" smtClean="0"/>
                        <a:t>5</a:t>
                      </a:r>
                      <a:r>
                        <a:rPr lang="en-US" baseline="0" dirty="0" smtClean="0"/>
                        <a:t>/</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dirty="0" smtClean="0"/>
                        <a:t>50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(3)</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50÷</a:t>
                      </a:r>
                      <a:r>
                        <a:rPr lang="en-US" baseline="30000" dirty="0" smtClean="0"/>
                        <a:t>3</a:t>
                      </a:r>
                      <a:r>
                        <a:rPr lang="en-US" dirty="0" smtClean="0"/>
                        <a:t>/</a:t>
                      </a:r>
                      <a:r>
                        <a:rPr lang="en-US" baseline="-25000" dirty="0" smtClean="0"/>
                        <a:t>2</a:t>
                      </a:r>
                      <a:r>
                        <a:rPr lang="en-US" dirty="0" smtClean="0"/>
                        <a:t>=33</a:t>
                      </a:r>
                      <a:r>
                        <a:rPr lang="en-US" baseline="30000" dirty="0" smtClean="0"/>
                        <a:t>1</a:t>
                      </a:r>
                      <a:r>
                        <a:rPr lang="en-US" dirty="0" smtClean="0"/>
                        <a:t>/</a:t>
                      </a:r>
                      <a:r>
                        <a:rPr lang="en-US" baseline="-25000" dirty="0" smtClean="0"/>
                        <a:t>3</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Content Placeholder 2"/>
          <p:cNvSpPr txBox="1">
            <a:spLocks/>
          </p:cNvSpPr>
          <p:nvPr/>
        </p:nvSpPr>
        <p:spPr>
          <a:xfrm>
            <a:off x="457200" y="3212976"/>
            <a:ext cx="8363272" cy="3096344"/>
          </a:xfrm>
          <a:prstGeom prst="rect">
            <a:avLst/>
          </a:prstGeom>
        </p:spPr>
        <p:txBody>
          <a:bodyPr vert="horz" lIns="91440" tIns="45720" rIns="91440" bIns="45720" rtlCol="0">
            <a:normAutofit lnSpcReduction="10000"/>
          </a:bodyPr>
          <a:lstStyle/>
          <a:p>
            <a:pPr marL="914400" marR="0" lvl="0" indent="-9144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Step 2</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Since the row (0) coefficient for x3</a:t>
            </a:r>
            <a:r>
              <a:rPr kumimoji="0" lang="en-US" sz="3200" b="0" i="0" u="none" strike="noStrike" kern="1200" cap="none" spc="0" normalizeH="0" noProof="0" dirty="0" smtClean="0">
                <a:ln>
                  <a:noFill/>
                </a:ln>
                <a:solidFill>
                  <a:schemeClr val="tx1"/>
                </a:solidFill>
                <a:effectLst/>
                <a:uLnTx/>
                <a:uFillTx/>
                <a:latin typeface="+mn-lt"/>
                <a:ea typeface="+mn-ea"/>
                <a:cs typeface="+mn-cs"/>
              </a:rPr>
              <a:t> is negative, this solution is not optimal.</a:t>
            </a:r>
          </a:p>
          <a:p>
            <a:pPr marL="914400" marR="0" lvl="0" indent="-914400" defTabSz="914400" rtl="0" eaLnBrk="1" fontAlgn="auto" latinLnBrk="0" hangingPunct="1">
              <a:lnSpc>
                <a:spcPct val="100000"/>
              </a:lnSpc>
              <a:spcBef>
                <a:spcPct val="20000"/>
              </a:spcBef>
              <a:spcAft>
                <a:spcPts val="0"/>
              </a:spcAft>
              <a:buClrTx/>
              <a:buSzTx/>
              <a:buFont typeface="Arial" pitchFamily="34" charset="0"/>
              <a:buNone/>
              <a:tabLst/>
              <a:defRPr/>
            </a:pPr>
            <a:r>
              <a:rPr lang="en-US" sz="3200" b="1" baseline="0" dirty="0" smtClean="0"/>
              <a:t>Step</a:t>
            </a:r>
            <a:r>
              <a:rPr lang="en-US" sz="3200" b="1" dirty="0" smtClean="0"/>
              <a:t> 3</a:t>
            </a:r>
            <a:r>
              <a:rPr lang="en-US" sz="3200" dirty="0" smtClean="0"/>
              <a:t> The variable x3 will become a basic variable in the next solution since it has the only negative coefficient in row (0). The x3 column becomes the new key column.</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476672"/>
            <a:ext cx="8363272" cy="5760640"/>
          </a:xfrm>
          <a:prstGeom prst="rect">
            <a:avLst/>
          </a:prstGeom>
        </p:spPr>
        <p:txBody>
          <a:bodyPr vert="horz" lIns="91440" tIns="45720" rIns="91440" bIns="45720" rtlCol="0">
            <a:normAutofit/>
          </a:bodyPr>
          <a:lstStyle/>
          <a:p>
            <a:pPr marL="914400" marR="0" lvl="0" indent="-9144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Step 4</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In</a:t>
            </a:r>
            <a:r>
              <a:rPr kumimoji="0" lang="en-US" sz="3200" b="0" i="0" u="none" strike="noStrike" kern="1200" cap="none" spc="0" normalizeH="0" noProof="0" dirty="0" smtClean="0">
                <a:ln>
                  <a:noFill/>
                </a:ln>
                <a:solidFill>
                  <a:schemeClr val="tx1"/>
                </a:solidFill>
                <a:effectLst/>
                <a:uLnTx/>
                <a:uFillTx/>
                <a:latin typeface="+mn-lt"/>
                <a:ea typeface="+mn-ea"/>
                <a:cs typeface="+mn-cs"/>
              </a:rPr>
              <a:t> computing the b</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i</a:t>
            </a:r>
            <a:r>
              <a:rPr kumimoji="0" lang="en-US" sz="3200" b="0" i="0" u="none" strike="noStrike" kern="1200" cap="none" spc="0" normalizeH="0" noProof="0" dirty="0" smtClean="0">
                <a:ln>
                  <a:noFill/>
                </a:ln>
                <a:solidFill>
                  <a:schemeClr val="tx1"/>
                </a:solidFill>
                <a:effectLst/>
                <a:uLnTx/>
                <a:uFillTx/>
                <a:latin typeface="+mn-lt"/>
                <a:ea typeface="+mn-ea"/>
                <a:cs typeface="+mn-cs"/>
              </a:rPr>
              <a:t>/</a:t>
            </a:r>
            <a:r>
              <a:rPr kumimoji="0" lang="en-US" sz="3200" b="0" i="0" u="none" strike="noStrike" kern="1200" cap="none" spc="0" normalizeH="0" noProof="0" dirty="0" err="1" smtClean="0">
                <a:ln>
                  <a:noFill/>
                </a:ln>
                <a:solidFill>
                  <a:schemeClr val="tx1"/>
                </a:solidFill>
                <a:effectLst/>
                <a:uLnTx/>
                <a:uFillTx/>
                <a:latin typeface="+mn-lt"/>
                <a:ea typeface="+mn-ea"/>
                <a:cs typeface="+mn-cs"/>
              </a:rPr>
              <a:t>a</a:t>
            </a:r>
            <a:r>
              <a:rPr kumimoji="0" lang="en-US" sz="3200" b="0" i="0" u="none" strike="noStrike" kern="1200" cap="none" spc="0" normalizeH="0" baseline="-25000" noProof="0" dirty="0" err="1" smtClean="0">
                <a:ln>
                  <a:noFill/>
                </a:ln>
                <a:solidFill>
                  <a:schemeClr val="tx1"/>
                </a:solidFill>
                <a:effectLst/>
                <a:uLnTx/>
                <a:uFillTx/>
                <a:latin typeface="+mn-lt"/>
                <a:ea typeface="+mn-ea"/>
                <a:cs typeface="+mn-cs"/>
              </a:rPr>
              <a:t>ik</a:t>
            </a:r>
            <a:r>
              <a:rPr kumimoji="0" lang="en-US" sz="3200" b="0" i="0" u="none" strike="noStrike" kern="1200" cap="none" spc="0" normalizeH="0" noProof="0" dirty="0" smtClean="0">
                <a:ln>
                  <a:noFill/>
                </a:ln>
                <a:solidFill>
                  <a:schemeClr val="tx1"/>
                </a:solidFill>
                <a:effectLst/>
                <a:uLnTx/>
                <a:uFillTx/>
                <a:latin typeface="+mn-lt"/>
                <a:ea typeface="+mn-ea"/>
                <a:cs typeface="+mn-cs"/>
              </a:rPr>
              <a:t> ratio is 30, and it corresponds to row (2). Thus, S</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2</a:t>
            </a:r>
            <a:r>
              <a:rPr kumimoji="0" lang="en-US" sz="3200" b="0" i="0" u="none" strike="noStrike" kern="1200" cap="none" spc="0" normalizeH="0" noProof="0" dirty="0" smtClean="0">
                <a:ln>
                  <a:noFill/>
                </a:ln>
                <a:solidFill>
                  <a:schemeClr val="tx1"/>
                </a:solidFill>
                <a:effectLst/>
                <a:uLnTx/>
                <a:uFillTx/>
                <a:latin typeface="+mn-lt"/>
                <a:ea typeface="+mn-ea"/>
                <a:cs typeface="+mn-cs"/>
              </a:rPr>
              <a:t> will become a non-basic variable in the next solution.</a:t>
            </a:r>
          </a:p>
          <a:p>
            <a:pPr marL="914400" marR="0" lvl="0" indent="-914400" defTabSz="914400" rtl="0" eaLnBrk="1" fontAlgn="auto" latinLnBrk="0" hangingPunct="1">
              <a:lnSpc>
                <a:spcPct val="100000"/>
              </a:lnSpc>
              <a:spcBef>
                <a:spcPct val="20000"/>
              </a:spcBef>
              <a:spcAft>
                <a:spcPts val="0"/>
              </a:spcAft>
              <a:buClrTx/>
              <a:buSzTx/>
              <a:buFont typeface="Arial" pitchFamily="34" charset="0"/>
              <a:buNone/>
              <a:tabLst/>
              <a:defRPr/>
            </a:pPr>
            <a:r>
              <a:rPr lang="en-US" sz="3200" b="1" baseline="0" dirty="0" smtClean="0"/>
              <a:t>Step</a:t>
            </a:r>
            <a:r>
              <a:rPr lang="en-US" sz="3200" b="1" dirty="0" smtClean="0"/>
              <a:t> 5</a:t>
            </a:r>
            <a:r>
              <a:rPr lang="en-US" sz="3200" dirty="0" smtClean="0"/>
              <a:t> The new solution is found by transforming the coefficients in the x</a:t>
            </a:r>
            <a:r>
              <a:rPr lang="en-US" sz="3200" baseline="-25000" dirty="0" smtClean="0"/>
              <a:t>3</a:t>
            </a:r>
            <a:r>
              <a:rPr lang="en-US" sz="3200" dirty="0" smtClean="0"/>
              <a:t> </a:t>
            </a:r>
          </a:p>
          <a:p>
            <a:pPr marL="914400" marR="0" lvl="0" indent="-914400" defTabSz="914400" rtl="0" eaLnBrk="1" fontAlgn="auto" latinLnBrk="0" hangingPunct="1">
              <a:lnSpc>
                <a:spcPct val="100000"/>
              </a:lnSpc>
              <a:spcBef>
                <a:spcPct val="20000"/>
              </a:spcBef>
              <a:spcAft>
                <a:spcPts val="0"/>
              </a:spcAft>
              <a:buClrTx/>
              <a:buSzTx/>
              <a:buFont typeface="Arial" pitchFamily="34" charset="0"/>
              <a:buNone/>
              <a:tabLst/>
              <a:defRPr/>
            </a:pPr>
            <a:endParaRPr lang="en-US" sz="3200" dirty="0" smtClean="0"/>
          </a:p>
          <a:p>
            <a:pPr marL="914400" marR="0" lvl="0" indent="-914400" defTabSz="914400" rtl="0" eaLnBrk="1" fontAlgn="auto" latinLnBrk="0" hangingPunct="1">
              <a:lnSpc>
                <a:spcPct val="100000"/>
              </a:lnSpc>
              <a:spcBef>
                <a:spcPct val="20000"/>
              </a:spcBef>
              <a:spcAft>
                <a:spcPts val="0"/>
              </a:spcAft>
              <a:buClrTx/>
              <a:buSzTx/>
              <a:buFont typeface="Arial" pitchFamily="34" charset="0"/>
              <a:buNone/>
              <a:tabLst/>
              <a:defRPr/>
            </a:pPr>
            <a:r>
              <a:rPr lang="en-US" sz="3200" dirty="0" smtClean="0"/>
              <a:t>	column from .		  to</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TextBox 4"/>
          <p:cNvSpPr txBox="1"/>
          <p:nvPr/>
        </p:nvSpPr>
        <p:spPr>
          <a:xfrm>
            <a:off x="4139952" y="3645024"/>
            <a:ext cx="792088" cy="1938992"/>
          </a:xfrm>
          <a:prstGeom prst="rect">
            <a:avLst/>
          </a:prstGeom>
          <a:noFill/>
        </p:spPr>
        <p:txBody>
          <a:bodyPr wrap="square" rtlCol="0">
            <a:spAutoFit/>
          </a:bodyPr>
          <a:lstStyle/>
          <a:p>
            <a:pPr algn="r"/>
            <a:r>
              <a:rPr lang="en-US" sz="3000" dirty="0" smtClean="0"/>
              <a:t>–2</a:t>
            </a:r>
          </a:p>
          <a:p>
            <a:pPr algn="r"/>
            <a:r>
              <a:rPr lang="en-US" sz="3000" dirty="0" smtClean="0"/>
              <a:t>½ </a:t>
            </a:r>
          </a:p>
          <a:p>
            <a:pPr algn="r"/>
            <a:r>
              <a:rPr lang="en-US" sz="3000" dirty="0" smtClean="0"/>
              <a:t>6</a:t>
            </a:r>
          </a:p>
          <a:p>
            <a:pPr algn="r"/>
            <a:r>
              <a:rPr lang="en-US" sz="3000" baseline="30000" dirty="0" smtClean="0"/>
              <a:t>3</a:t>
            </a:r>
            <a:r>
              <a:rPr lang="en-US" sz="3000" dirty="0" smtClean="0"/>
              <a:t>/</a:t>
            </a:r>
            <a:r>
              <a:rPr lang="en-US" sz="3000" baseline="-25000" dirty="0" smtClean="0"/>
              <a:t>2</a:t>
            </a:r>
            <a:endParaRPr lang="en-US" sz="3000" baseline="-25000" dirty="0"/>
          </a:p>
        </p:txBody>
      </p:sp>
      <p:sp>
        <p:nvSpPr>
          <p:cNvPr id="6" name="TextBox 5"/>
          <p:cNvSpPr txBox="1"/>
          <p:nvPr/>
        </p:nvSpPr>
        <p:spPr>
          <a:xfrm>
            <a:off x="6228184" y="3645024"/>
            <a:ext cx="504056" cy="1938992"/>
          </a:xfrm>
          <a:prstGeom prst="rect">
            <a:avLst/>
          </a:prstGeom>
          <a:noFill/>
        </p:spPr>
        <p:txBody>
          <a:bodyPr wrap="square" rtlCol="0">
            <a:spAutoFit/>
          </a:bodyPr>
          <a:lstStyle/>
          <a:p>
            <a:pPr algn="r"/>
            <a:r>
              <a:rPr lang="en-US" sz="3000" dirty="0" smtClean="0"/>
              <a:t>0</a:t>
            </a:r>
          </a:p>
          <a:p>
            <a:pPr algn="r"/>
            <a:r>
              <a:rPr lang="en-US" sz="3000" dirty="0" smtClean="0"/>
              <a:t>0</a:t>
            </a:r>
          </a:p>
          <a:p>
            <a:pPr algn="r"/>
            <a:r>
              <a:rPr lang="en-US" sz="3000" dirty="0" smtClean="0"/>
              <a:t>1</a:t>
            </a:r>
          </a:p>
          <a:p>
            <a:pPr algn="r"/>
            <a:r>
              <a:rPr lang="en-US" sz="3000" dirty="0" smtClean="0"/>
              <a:t>0</a:t>
            </a:r>
          </a:p>
        </p:txBody>
      </p:sp>
      <p:sp>
        <p:nvSpPr>
          <p:cNvPr id="7" name="Double Bracket 6"/>
          <p:cNvSpPr/>
          <p:nvPr/>
        </p:nvSpPr>
        <p:spPr>
          <a:xfrm>
            <a:off x="4139952" y="3717032"/>
            <a:ext cx="936104" cy="1944216"/>
          </a:xfrm>
          <a:prstGeom prst="bracketPair">
            <a:avLst>
              <a:gd name="adj" fmla="val 23064"/>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Double Bracket 7"/>
          <p:cNvSpPr/>
          <p:nvPr/>
        </p:nvSpPr>
        <p:spPr>
          <a:xfrm>
            <a:off x="6084168" y="3717032"/>
            <a:ext cx="936104" cy="1944216"/>
          </a:xfrm>
          <a:prstGeom prst="bracketPair">
            <a:avLst>
              <a:gd name="adj" fmla="val 23064"/>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1"/>
            <a:ext cx="8229600" cy="2088232"/>
          </a:xfrm>
        </p:spPr>
        <p:txBody>
          <a:bodyPr/>
          <a:lstStyle/>
          <a:p>
            <a:pPr marL="0" indent="0">
              <a:buNone/>
            </a:pPr>
            <a:r>
              <a:rPr lang="en-US" dirty="0" smtClean="0"/>
              <a:t>Following table indicates the next solution. The basic variables and their values in this solution are x</a:t>
            </a:r>
            <a:r>
              <a:rPr lang="en-US" baseline="-25000" dirty="0" smtClean="0"/>
              <a:t>2</a:t>
            </a:r>
            <a:r>
              <a:rPr lang="en-US" dirty="0" smtClean="0"/>
              <a:t> = 35, and S</a:t>
            </a:r>
            <a:r>
              <a:rPr lang="en-US" baseline="-25000" dirty="0" smtClean="0"/>
              <a:t>3</a:t>
            </a:r>
            <a:r>
              <a:rPr lang="en-US" dirty="0" smtClean="0"/>
              <a:t> = 5. The value of z is 660. We return to step 2 </a:t>
            </a:r>
            <a:endParaRPr lang="en-US" dirty="0"/>
          </a:p>
        </p:txBody>
      </p:sp>
      <p:graphicFrame>
        <p:nvGraphicFramePr>
          <p:cNvPr id="4" name="Content Placeholder 3"/>
          <p:cNvGraphicFramePr>
            <a:graphicFrameLocks/>
          </p:cNvGraphicFramePr>
          <p:nvPr/>
        </p:nvGraphicFramePr>
        <p:xfrm>
          <a:off x="467544" y="3140968"/>
          <a:ext cx="8136903" cy="2428240"/>
        </p:xfrm>
        <a:graphic>
          <a:graphicData uri="http://schemas.openxmlformats.org/drawingml/2006/table">
            <a:tbl>
              <a:tblPr firstRow="1" bandRow="1">
                <a:tableStyleId>{2D5ABB26-0587-4C30-8999-92F81FD0307C}</a:tableStyleId>
              </a:tblPr>
              <a:tblGrid>
                <a:gridCol w="1087649"/>
                <a:gridCol w="430933"/>
                <a:gridCol w="646399"/>
                <a:gridCol w="718221"/>
                <a:gridCol w="501174"/>
                <a:gridCol w="719802"/>
                <a:gridCol w="720358"/>
                <a:gridCol w="356973"/>
                <a:gridCol w="574577"/>
                <a:gridCol w="933687"/>
                <a:gridCol w="1447130"/>
              </a:tblGrid>
              <a:tr h="370840">
                <a:tc rowSpan="3">
                  <a:txBody>
                    <a:bodyPr/>
                    <a:lstStyle/>
                    <a:p>
                      <a:r>
                        <a:rPr lang="en-US" dirty="0" smtClean="0"/>
                        <a:t>Basic Variables</a:t>
                      </a:r>
                      <a:endParaRPr lang="en-US" dirty="0"/>
                    </a:p>
                  </a:txBody>
                  <a:tcPr anchor="b">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6">
                  <a:txBody>
                    <a:bodyPr/>
                    <a:lstStyle/>
                    <a:p>
                      <a:pPr algn="ctr"/>
                      <a:r>
                        <a:rPr lang="en-US" sz="2000" b="1" dirty="0" smtClean="0"/>
                        <a:t>Key</a:t>
                      </a:r>
                      <a:r>
                        <a:rPr lang="en-US" sz="2000" b="1" baseline="0" dirty="0" smtClean="0"/>
                        <a:t> Column</a:t>
                      </a:r>
                      <a:endParaRPr lang="en-US" sz="2000"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rowSpan="2">
                  <a:txBody>
                    <a:bodyPr/>
                    <a:lstStyle/>
                    <a:p>
                      <a:pPr algn="ctr"/>
                      <a:r>
                        <a:rPr lang="en-US" dirty="0" smtClean="0"/>
                        <a:t>Row number</a:t>
                      </a:r>
                      <a:endParaRPr lang="en-US"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en-US" dirty="0" smtClean="0"/>
                        <a:t>b</a:t>
                      </a:r>
                      <a:r>
                        <a:rPr lang="en-US" baseline="-25000" dirty="0" smtClean="0"/>
                        <a:t>i</a:t>
                      </a:r>
                      <a:r>
                        <a:rPr lang="en-US" dirty="0" smtClean="0"/>
                        <a:t>/</a:t>
                      </a:r>
                      <a:r>
                        <a:rPr lang="en-US" dirty="0" err="1" smtClean="0"/>
                        <a:t>a</a:t>
                      </a:r>
                      <a:r>
                        <a:rPr lang="en-US" baseline="-25000" dirty="0" err="1" smtClean="0"/>
                        <a:t>ik</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95253">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z</a:t>
                      </a:r>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X</a:t>
                      </a:r>
                      <a:r>
                        <a:rPr lang="en-US" baseline="-25000" dirty="0" smtClean="0"/>
                        <a:t>1</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x</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x</a:t>
                      </a:r>
                      <a:r>
                        <a:rPr lang="en-US" baseline="-25000" dirty="0" smtClean="0"/>
                        <a:t>3</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S</a:t>
                      </a:r>
                      <a:r>
                        <a:rPr lang="en-US" baseline="-25000" dirty="0" smtClean="0"/>
                        <a:t>1</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S</a:t>
                      </a:r>
                      <a:r>
                        <a:rPr lang="en-US" baseline="-25000" dirty="0" smtClean="0"/>
                        <a:t>2</a:t>
                      </a:r>
                      <a:endParaRPr lang="en-US" baseline="-25000" dirty="0"/>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S</a:t>
                      </a:r>
                      <a:r>
                        <a:rPr lang="en-US" baseline="-25000" dirty="0" smtClean="0"/>
                        <a:t>3</a:t>
                      </a:r>
                      <a:endParaRPr lang="en-US" baseline="-25000" dirty="0"/>
                    </a:p>
                  </a:txBody>
                  <a:tcPr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b</a:t>
                      </a:r>
                      <a:r>
                        <a:rPr lang="en-US" baseline="-25000" dirty="0" smtClean="0"/>
                        <a:t>i</a:t>
                      </a:r>
                      <a:endParaRPr lang="en-US" baseline="-25000" dirty="0"/>
                    </a:p>
                  </a:txBody>
                  <a:tcPr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baseline="-250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11</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38</a:t>
                      </a:r>
                      <a:r>
                        <a:rPr lang="en-US" dirty="0" smtClean="0"/>
                        <a:t>/</a:t>
                      </a:r>
                      <a:r>
                        <a:rPr lang="en-US" baseline="-25000" dirty="0" smtClean="0"/>
                        <a:t>6</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2</a:t>
                      </a:r>
                      <a:r>
                        <a:rPr lang="en-US" dirty="0" smtClean="0"/>
                        <a:t>/</a:t>
                      </a:r>
                      <a:r>
                        <a:rPr lang="en-US" baseline="-25000" dirty="0" smtClean="0"/>
                        <a:t>6</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660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x</a:t>
                      </a:r>
                      <a:r>
                        <a:rPr lang="en-US" baseline="-25000" dirty="0" smtClean="0"/>
                        <a:t>2</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¾</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5</a:t>
                      </a:r>
                      <a:r>
                        <a:rPr lang="en-US" dirty="0" smtClean="0"/>
                        <a:t>/</a:t>
                      </a:r>
                      <a:r>
                        <a:rPr lang="en-US" baseline="-25000" dirty="0" smtClean="0"/>
                        <a:t>12</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a:t>
                      </a:r>
                      <a:r>
                        <a:rPr lang="en-US" baseline="30000" dirty="0" smtClean="0"/>
                        <a:t>1</a:t>
                      </a:r>
                      <a:r>
                        <a:rPr lang="en-US" dirty="0" smtClean="0"/>
                        <a:t>/</a:t>
                      </a:r>
                      <a:r>
                        <a:rPr lang="en-US" baseline="-25000" dirty="0" smtClean="0"/>
                        <a:t>12</a:t>
                      </a:r>
                      <a:r>
                        <a:rPr lang="en-US" dirty="0" smtClean="0"/>
                        <a:t>   </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35</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50÷</a:t>
                      </a:r>
                      <a:r>
                        <a:rPr lang="en-US" baseline="30000" dirty="0" smtClean="0"/>
                        <a:t>1</a:t>
                      </a:r>
                      <a:r>
                        <a:rPr lang="en-US" dirty="0" smtClean="0"/>
                        <a:t>/</a:t>
                      </a:r>
                      <a:r>
                        <a:rPr lang="en-US" baseline="-25000" dirty="0" smtClean="0"/>
                        <a:t>2</a:t>
                      </a:r>
                      <a:r>
                        <a:rPr lang="en-US" dirty="0" smtClean="0"/>
                        <a:t>=100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x</a:t>
                      </a:r>
                      <a:r>
                        <a:rPr lang="en-US" baseline="-25000" dirty="0" smtClean="0"/>
                        <a:t>3</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½</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1</a:t>
                      </a:r>
                      <a:r>
                        <a:rPr lang="en-US" dirty="0" smtClean="0"/>
                        <a:t>/</a:t>
                      </a:r>
                      <a:r>
                        <a:rPr lang="en-US" baseline="-25000" dirty="0" smtClean="0"/>
                        <a:t>6</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1</a:t>
                      </a:r>
                      <a:r>
                        <a:rPr lang="en-US" dirty="0" smtClean="0"/>
                        <a:t>/</a:t>
                      </a:r>
                      <a:r>
                        <a:rPr lang="en-US" baseline="-25000" dirty="0" smtClean="0"/>
                        <a:t>6</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30</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(2)</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180÷6=30*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US" dirty="0" smtClean="0"/>
                        <a:t>S</a:t>
                      </a:r>
                      <a:r>
                        <a:rPr lang="en-US" baseline="-25000" dirty="0" smtClean="0"/>
                        <a:t>3</a:t>
                      </a:r>
                      <a:endParaRPr lang="en-US" baseline="-250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30000" dirty="0" smtClean="0"/>
                        <a:t>17</a:t>
                      </a:r>
                      <a:r>
                        <a:rPr lang="en-US" dirty="0" smtClean="0"/>
                        <a:t>/</a:t>
                      </a:r>
                      <a:r>
                        <a:rPr lang="en-US" baseline="-25000" dirty="0" smtClean="0"/>
                        <a:t>4</a:t>
                      </a:r>
                      <a:endParaRPr lang="en-US" baseline="-250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0</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aseline="0" dirty="0" smtClean="0"/>
                        <a:t>–</a:t>
                      </a:r>
                      <a:r>
                        <a:rPr lang="en-US" baseline="30000" dirty="0" smtClean="0"/>
                        <a:t>11</a:t>
                      </a:r>
                      <a:r>
                        <a:rPr lang="en-US" baseline="0" dirty="0" smtClean="0"/>
                        <a:t>/</a:t>
                      </a:r>
                      <a:r>
                        <a:rPr lang="en-US" baseline="-25000" dirty="0" smtClean="0"/>
                        <a:t>4</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aseline="30000" dirty="0" smtClean="0"/>
                        <a:t>1</a:t>
                      </a:r>
                      <a:r>
                        <a:rPr lang="en-US" dirty="0" smtClean="0"/>
                        <a:t>/</a:t>
                      </a:r>
                      <a:r>
                        <a:rPr lang="en-US" baseline="-25000" dirty="0" smtClean="0"/>
                        <a:t>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1</a:t>
                      </a:r>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5</a:t>
                      </a:r>
                      <a:endParaRPr lang="en-US"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smtClean="0"/>
                        <a:t>(3)</a:t>
                      </a: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smtClean="0"/>
                        <a:t>50÷</a:t>
                      </a:r>
                      <a:r>
                        <a:rPr lang="en-US" baseline="30000" dirty="0" smtClean="0"/>
                        <a:t>3</a:t>
                      </a:r>
                      <a:r>
                        <a:rPr lang="en-US" dirty="0" smtClean="0"/>
                        <a:t>/</a:t>
                      </a:r>
                      <a:r>
                        <a:rPr lang="en-US" baseline="-25000" dirty="0" smtClean="0"/>
                        <a:t>2</a:t>
                      </a:r>
                      <a:r>
                        <a:rPr lang="en-US" dirty="0" smtClean="0"/>
                        <a:t>=33</a:t>
                      </a:r>
                      <a:r>
                        <a:rPr lang="en-US" baseline="30000" dirty="0" smtClean="0"/>
                        <a:t>1</a:t>
                      </a:r>
                      <a:r>
                        <a:rPr lang="en-US" dirty="0" smtClean="0"/>
                        <a:t>/</a:t>
                      </a:r>
                      <a:r>
                        <a:rPr lang="en-US" baseline="-25000" dirty="0" smtClean="0"/>
                        <a:t>3</a:t>
                      </a:r>
                      <a:endParaRPr lang="en-US" baseline="-25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476672"/>
            <a:ext cx="8363272" cy="5760640"/>
          </a:xfrm>
          <a:prstGeom prst="rect">
            <a:avLst/>
          </a:prstGeom>
        </p:spPr>
        <p:txBody>
          <a:bodyPr vert="horz" lIns="91440" tIns="45720" rIns="91440" bIns="45720" rtlCol="0">
            <a:normAutofit/>
          </a:bodyPr>
          <a:lstStyle/>
          <a:p>
            <a:pPr marL="914400" marR="0" lvl="0" indent="-9144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Step 2</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 Since </a:t>
            </a:r>
            <a:r>
              <a:rPr lang="en-US" sz="3200" dirty="0" smtClean="0"/>
              <a:t>all row (0) coefficients are greater than or equal to 0 in above table the current solution is the optimal solution.</a:t>
            </a:r>
            <a:endParaRPr kumimoji="0" lang="en-US" sz="3200" b="0" i="0" u="none" strike="noStrike" kern="1200" cap="none" spc="0" normalizeH="0" noProof="0" dirty="0" smtClean="0">
              <a:ln>
                <a:noFill/>
              </a:ln>
              <a:solidFill>
                <a:schemeClr val="tx1"/>
              </a:solidFill>
              <a:effectLst/>
              <a:uLnTx/>
              <a:uFillTx/>
              <a:latin typeface="+mn-lt"/>
              <a:ea typeface="+mn-ea"/>
              <a:cs typeface="+mn-cs"/>
            </a:endParaRPr>
          </a:p>
          <a:p>
            <a:pPr marR="0" lvl="0" defTabSz="914400" rtl="0" eaLnBrk="1" fontAlgn="auto" latinLnBrk="0" hangingPunct="1">
              <a:lnSpc>
                <a:spcPct val="100000"/>
              </a:lnSpc>
              <a:spcBef>
                <a:spcPct val="20000"/>
              </a:spcBef>
              <a:spcAft>
                <a:spcPts val="0"/>
              </a:spcAft>
              <a:buClrTx/>
              <a:buSzTx/>
              <a:buFont typeface="Arial" pitchFamily="34" charset="0"/>
              <a:buNone/>
              <a:tabLst/>
              <a:defRPr/>
            </a:pPr>
            <a:endParaRPr lang="en-US" sz="3200" baseline="0" dirty="0" smtClean="0"/>
          </a:p>
          <a:p>
            <a:pPr marR="0" lvl="0" defTabSz="914400" rtl="0" eaLnBrk="1" fontAlgn="auto" latinLnBrk="0" hangingPunct="1">
              <a:lnSpc>
                <a:spcPct val="100000"/>
              </a:lnSpc>
              <a:spcBef>
                <a:spcPct val="20000"/>
              </a:spcBef>
              <a:spcAft>
                <a:spcPts val="0"/>
              </a:spcAft>
              <a:buClrTx/>
              <a:buSzTx/>
              <a:buFont typeface="Arial" pitchFamily="34" charset="0"/>
              <a:buNone/>
              <a:tabLst/>
              <a:defRPr/>
            </a:pPr>
            <a:r>
              <a:rPr lang="en-US" sz="3200" baseline="0" dirty="0" smtClean="0"/>
              <a:t>The objective function is maximized at a </a:t>
            </a:r>
            <a:r>
              <a:rPr lang="en-US" sz="3200" dirty="0" smtClean="0"/>
              <a:t>value of 660 when x</a:t>
            </a:r>
            <a:r>
              <a:rPr lang="en-US" sz="3200" baseline="-25000" dirty="0" smtClean="0"/>
              <a:t>1</a:t>
            </a:r>
            <a:r>
              <a:rPr lang="en-US" sz="3200" dirty="0" smtClean="0"/>
              <a:t> = 0, x</a:t>
            </a:r>
            <a:r>
              <a:rPr lang="en-US" sz="3200" baseline="-25000" dirty="0" smtClean="0"/>
              <a:t>2</a:t>
            </a:r>
            <a:r>
              <a:rPr lang="en-US" sz="3200" dirty="0" smtClean="0"/>
              <a:t> = 35, x</a:t>
            </a:r>
            <a:r>
              <a:rPr lang="en-US" sz="3200" baseline="-25000" dirty="0" smtClean="0"/>
              <a:t>3</a:t>
            </a:r>
            <a:r>
              <a:rPr lang="en-US" sz="3200" dirty="0" smtClean="0"/>
              <a:t> = 30, S</a:t>
            </a:r>
            <a:r>
              <a:rPr lang="en-US" sz="3200" baseline="-25000" dirty="0" smtClean="0"/>
              <a:t>1</a:t>
            </a:r>
            <a:r>
              <a:rPr lang="en-US" sz="3200" dirty="0" smtClean="0"/>
              <a:t> = 0,  S</a:t>
            </a:r>
            <a:r>
              <a:rPr lang="en-US" sz="3200" baseline="-25000" dirty="0" smtClean="0"/>
              <a:t>2</a:t>
            </a:r>
            <a:r>
              <a:rPr lang="en-US" sz="3200" dirty="0" smtClean="0"/>
              <a:t> = 0, and S</a:t>
            </a:r>
            <a:r>
              <a:rPr lang="en-US" sz="3200" baseline="-25000" dirty="0" smtClean="0"/>
              <a:t>3</a:t>
            </a:r>
            <a:r>
              <a:rPr lang="en-US" sz="3200" dirty="0" smtClean="0"/>
              <a:t> = 5.</a:t>
            </a:r>
            <a:endParaRPr kumimoji="0" lang="en-US" sz="320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r>
              <a:rPr lang="en-US" dirty="0" smtClean="0"/>
              <a:t>Covered Sec 11.2 partly: </a:t>
            </a:r>
          </a:p>
          <a:p>
            <a:pPr>
              <a:buNone/>
            </a:pPr>
            <a:r>
              <a:rPr lang="en-US" dirty="0" smtClean="0"/>
              <a:t>	The Simplex Method for Maximization problem with all ≤ constraints</a:t>
            </a:r>
          </a:p>
          <a:p>
            <a:r>
              <a:rPr lang="en-US" dirty="0" smtClean="0"/>
              <a:t>Next time, we will discuss the Maximization problem with mixed constraints and Minimization problem.</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1640</Words>
  <Application>Microsoft Office PowerPoint</Application>
  <PresentationFormat>On-screen Show (4:3)</PresentationFormat>
  <Paragraphs>409</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Lecture 4</vt:lpstr>
      <vt:lpstr>Last Lecture’s Summary</vt:lpstr>
      <vt:lpstr>Today</vt:lpstr>
      <vt:lpstr>THE SIMPLEX METHOD</vt:lpstr>
      <vt:lpstr>Slide 5</vt:lpstr>
      <vt:lpstr>Slide 6</vt:lpstr>
      <vt:lpstr>Solution by Enumeration</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Incorporating the Objective Function</vt:lpstr>
      <vt:lpstr>Slide 22</vt:lpstr>
      <vt:lpstr>Slide 23</vt:lpstr>
      <vt:lpstr>Slide 24</vt:lpstr>
      <vt:lpstr>Slide 25</vt:lpstr>
      <vt:lpstr>Slide 26</vt:lpstr>
      <vt:lpstr>Slide 27</vt:lpstr>
      <vt:lpstr>SUMMARY OF SIMPLEX PROCEDURE</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20</cp:revision>
  <dcterms:created xsi:type="dcterms:W3CDTF">2012-08-14T18:22:23Z</dcterms:created>
  <dcterms:modified xsi:type="dcterms:W3CDTF">2012-08-23T10:23:50Z</dcterms:modified>
</cp:coreProperties>
</file>