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422" r:id="rId3"/>
    <p:sldId id="423" r:id="rId4"/>
    <p:sldId id="424" r:id="rId5"/>
    <p:sldId id="425" r:id="rId6"/>
    <p:sldId id="426" r:id="rId7"/>
    <p:sldId id="463" r:id="rId8"/>
    <p:sldId id="464" r:id="rId9"/>
    <p:sldId id="474" r:id="rId10"/>
    <p:sldId id="475" r:id="rId11"/>
    <p:sldId id="427" r:id="rId12"/>
    <p:sldId id="458" r:id="rId13"/>
    <p:sldId id="459" r:id="rId14"/>
    <p:sldId id="429" r:id="rId15"/>
    <p:sldId id="430" r:id="rId16"/>
    <p:sldId id="465" r:id="rId17"/>
    <p:sldId id="466" r:id="rId18"/>
    <p:sldId id="460" r:id="rId19"/>
    <p:sldId id="436" r:id="rId20"/>
    <p:sldId id="476" r:id="rId21"/>
    <p:sldId id="448" r:id="rId22"/>
    <p:sldId id="432" r:id="rId23"/>
    <p:sldId id="467" r:id="rId24"/>
    <p:sldId id="437" r:id="rId25"/>
    <p:sldId id="468" r:id="rId26"/>
    <p:sldId id="469" r:id="rId27"/>
    <p:sldId id="438" r:id="rId28"/>
    <p:sldId id="439" r:id="rId29"/>
    <p:sldId id="477" r:id="rId30"/>
    <p:sldId id="450" r:id="rId31"/>
    <p:sldId id="457" r:id="rId32"/>
    <p:sldId id="470" r:id="rId33"/>
    <p:sldId id="440" r:id="rId34"/>
    <p:sldId id="451" r:id="rId35"/>
    <p:sldId id="441" r:id="rId36"/>
    <p:sldId id="452" r:id="rId37"/>
    <p:sldId id="453" r:id="rId38"/>
    <p:sldId id="456" r:id="rId39"/>
    <p:sldId id="461" r:id="rId40"/>
    <p:sldId id="462" r:id="rId41"/>
    <p:sldId id="471" r:id="rId42"/>
    <p:sldId id="472" r:id="rId43"/>
    <p:sldId id="473" r:id="rId44"/>
    <p:sldId id="478" r:id="rId45"/>
    <p:sldId id="479" r:id="rId46"/>
    <p:sldId id="480" r:id="rId47"/>
    <p:sldId id="481" r:id="rId48"/>
  </p:sldIdLst>
  <p:sldSz cx="9144000" cy="6858000" type="screen4x3"/>
  <p:notesSz cx="6858000" cy="9144000"/>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03" autoAdjust="0"/>
    <p:restoredTop sz="94660"/>
  </p:normalViewPr>
  <p:slideViewPr>
    <p:cSldViewPr>
      <p:cViewPr varScale="1">
        <p:scale>
          <a:sx n="45" d="100"/>
          <a:sy n="45" d="100"/>
        </p:scale>
        <p:origin x="-1474"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10/1/2012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extLst>
      <p:ext uri="{BB962C8B-B14F-4D97-AF65-F5344CB8AC3E}">
        <p14:creationId xmlns="" xmlns:p14="http://schemas.microsoft.com/office/powerpoint/2010/main" val="80062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10/1/2012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10/1/2012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10/1/2012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10/1/2012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10/1/2012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10/1/2012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oleObject" Target="../embeddings/oleObject11.bin"/></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32</a:t>
            </a:r>
            <a:endParaRPr lang="en-US" dirty="0"/>
          </a:p>
        </p:txBody>
      </p:sp>
      <p:sp>
        <p:nvSpPr>
          <p:cNvPr id="3" name="Subtitle 2"/>
          <p:cNvSpPr>
            <a:spLocks noGrp="1"/>
          </p:cNvSpPr>
          <p:nvPr>
            <p:ph type="subTitle" idx="1"/>
          </p:nvPr>
        </p:nvSpPr>
        <p:spPr>
          <a:xfrm>
            <a:off x="1371600" y="3505200"/>
            <a:ext cx="6400800" cy="2590800"/>
          </a:xfrm>
        </p:spPr>
        <p:txBody>
          <a:bodyPr>
            <a:normAutofit/>
          </a:bodyPr>
          <a:lstStyle/>
          <a:p>
            <a:r>
              <a:rPr lang="en-US" sz="4000" b="1" dirty="0" smtClean="0">
                <a:solidFill>
                  <a:schemeClr val="tx2"/>
                </a:solidFill>
              </a:rPr>
              <a:t>APPLICATIONS OF BIVARIATE OPTIMIZATION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Last Lecture Summary</a:t>
            </a:r>
            <a:endParaRPr lang="en-US" u="sng" dirty="0">
              <a:solidFill>
                <a:schemeClr val="tx2"/>
              </a:solidFill>
            </a:endParaRPr>
          </a:p>
        </p:txBody>
      </p:sp>
      <p:sp>
        <p:nvSpPr>
          <p:cNvPr id="3" name="Content Placeholder 2"/>
          <p:cNvSpPr>
            <a:spLocks noGrp="1"/>
          </p:cNvSpPr>
          <p:nvPr>
            <p:ph idx="1"/>
          </p:nvPr>
        </p:nvSpPr>
        <p:spPr>
          <a:xfrm>
            <a:off x="457200" y="1447800"/>
            <a:ext cx="8229600" cy="4525963"/>
          </a:xfrm>
        </p:spPr>
        <p:txBody>
          <a:bodyPr/>
          <a:lstStyle/>
          <a:p>
            <a:pPr marL="0" indent="0">
              <a:buNone/>
            </a:pPr>
            <a:r>
              <a:rPr lang="en-US" dirty="0" smtClean="0"/>
              <a:t>We covered section 20.3: </a:t>
            </a:r>
          </a:p>
          <a:p>
            <a:pPr marL="0" indent="0" algn="ctr">
              <a:buNone/>
            </a:pPr>
            <a:r>
              <a:rPr lang="en-US" dirty="0" smtClean="0"/>
              <a:t>Optimization of </a:t>
            </a:r>
            <a:r>
              <a:rPr lang="en-US" dirty="0" err="1" smtClean="0"/>
              <a:t>Bivariate</a:t>
            </a:r>
            <a:r>
              <a:rPr lang="en-US" dirty="0" smtClean="0"/>
              <a:t> Functions</a:t>
            </a:r>
          </a:p>
          <a:p>
            <a:r>
              <a:rPr lang="en-US" dirty="0" smtClean="0"/>
              <a:t>Critical Points and their types</a:t>
            </a:r>
          </a:p>
          <a:p>
            <a:r>
              <a:rPr lang="en-US" dirty="0" smtClean="0"/>
              <a:t>Relative Maximum and Minimum</a:t>
            </a:r>
          </a:p>
          <a:p>
            <a:r>
              <a:rPr lang="en-US" dirty="0" smtClean="0"/>
              <a:t>Test for critical points</a:t>
            </a:r>
          </a:p>
        </p:txBody>
      </p:sp>
    </p:spTree>
    <p:extLst>
      <p:ext uri="{BB962C8B-B14F-4D97-AF65-F5344CB8AC3E}">
        <p14:creationId xmlns="" xmlns:p14="http://schemas.microsoft.com/office/powerpoint/2010/main" val="31895525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Today</a:t>
            </a:r>
            <a:endParaRPr lang="en-US" u="sng" dirty="0">
              <a:solidFill>
                <a:schemeClr val="tx2"/>
              </a:solidFill>
            </a:endParaRPr>
          </a:p>
        </p:txBody>
      </p:sp>
      <p:sp>
        <p:nvSpPr>
          <p:cNvPr id="3" name="Content Placeholder 2"/>
          <p:cNvSpPr>
            <a:spLocks noGrp="1"/>
          </p:cNvSpPr>
          <p:nvPr>
            <p:ph idx="1"/>
          </p:nvPr>
        </p:nvSpPr>
        <p:spPr/>
        <p:txBody>
          <a:bodyPr>
            <a:normAutofit/>
          </a:bodyPr>
          <a:lstStyle/>
          <a:p>
            <a:pPr marL="0" indent="0">
              <a:buNone/>
            </a:pPr>
            <a:r>
              <a:rPr lang="en-US" dirty="0" smtClean="0"/>
              <a:t>We will go over section 20.4: </a:t>
            </a:r>
          </a:p>
          <a:p>
            <a:pPr marL="0" indent="0">
              <a:buNone/>
            </a:pPr>
            <a:endParaRPr lang="en-US" dirty="0" smtClean="0"/>
          </a:p>
          <a:p>
            <a:pPr marL="0" indent="0" algn="ctr">
              <a:buNone/>
            </a:pPr>
            <a:r>
              <a:rPr lang="en-US" dirty="0" smtClean="0"/>
              <a:t>Applications of </a:t>
            </a:r>
            <a:r>
              <a:rPr lang="en-US" dirty="0" err="1" smtClean="0"/>
              <a:t>Bivariate</a:t>
            </a:r>
            <a:r>
              <a:rPr lang="en-US" dirty="0" smtClean="0"/>
              <a:t> Optimization</a:t>
            </a:r>
          </a:p>
        </p:txBody>
      </p:sp>
    </p:spTree>
    <p:extLst>
      <p:ext uri="{BB962C8B-B14F-4D97-AF65-F5344CB8AC3E}">
        <p14:creationId xmlns="" xmlns:p14="http://schemas.microsoft.com/office/powerpoint/2010/main" val="2590299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503237"/>
            <a:ext cx="8229600" cy="1143000"/>
          </a:xfrm>
        </p:spPr>
        <p:txBody>
          <a:bodyPr>
            <a:normAutofit fontScale="90000"/>
          </a:bodyPr>
          <a:lstStyle/>
          <a:p>
            <a:r>
              <a:rPr lang="en-US" u="sng" dirty="0" smtClean="0">
                <a:solidFill>
                  <a:schemeClr val="tx2"/>
                </a:solidFill>
              </a:rPr>
              <a:t>Applications of Bivariate Optimization</a:t>
            </a:r>
            <a:endParaRPr lang="en-US" u="sng" dirty="0">
              <a:solidFill>
                <a:schemeClr val="tx2"/>
              </a:solidFill>
            </a:endParaRPr>
          </a:p>
        </p:txBody>
      </p:sp>
      <p:sp>
        <p:nvSpPr>
          <p:cNvPr id="5" name="Content Placeholder 2"/>
          <p:cNvSpPr>
            <a:spLocks noGrp="1"/>
          </p:cNvSpPr>
          <p:nvPr>
            <p:ph idx="1"/>
          </p:nvPr>
        </p:nvSpPr>
        <p:spPr>
          <a:xfrm>
            <a:off x="457200" y="1828800"/>
            <a:ext cx="8229600" cy="4419600"/>
          </a:xfrm>
        </p:spPr>
        <p:txBody>
          <a:bodyPr/>
          <a:lstStyle/>
          <a:p>
            <a:pPr marL="0" indent="0" algn="just">
              <a:buNone/>
            </a:pPr>
            <a:r>
              <a:rPr lang="en-US" dirty="0" smtClean="0"/>
              <a:t>This section presents some applications of the optimization of bivariate functions.</a:t>
            </a:r>
            <a:endParaRPr lang="en-US" dirty="0"/>
          </a:p>
        </p:txBody>
      </p:sp>
    </p:spTree>
    <p:extLst>
      <p:ext uri="{BB962C8B-B14F-4D97-AF65-F5344CB8AC3E}">
        <p14:creationId xmlns="" xmlns:p14="http://schemas.microsoft.com/office/powerpoint/2010/main" val="14054768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533400"/>
            <a:ext cx="8229600" cy="5791200"/>
          </a:xfrm>
        </p:spPr>
        <p:txBody>
          <a:bodyPr>
            <a:normAutofit/>
          </a:bodyPr>
          <a:lstStyle/>
          <a:p>
            <a:pPr marL="0" indent="0" algn="just">
              <a:buNone/>
            </a:pPr>
            <a:r>
              <a:rPr lang="en-US" b="1" dirty="0" smtClean="0">
                <a:solidFill>
                  <a:schemeClr val="tx2"/>
                </a:solidFill>
              </a:rPr>
              <a:t>EXAMPLE</a:t>
            </a:r>
            <a:r>
              <a:rPr lang="en-US" dirty="0" smtClean="0">
                <a:solidFill>
                  <a:schemeClr val="tx2"/>
                </a:solidFill>
              </a:rPr>
              <a:t>:</a:t>
            </a:r>
          </a:p>
          <a:p>
            <a:pPr marL="0" indent="0" algn="ctr">
              <a:buNone/>
            </a:pPr>
            <a:r>
              <a:rPr lang="en-US" b="1" dirty="0" smtClean="0">
                <a:solidFill>
                  <a:schemeClr val="tx2"/>
                </a:solidFill>
              </a:rPr>
              <a:t>Advertising Expenditures:</a:t>
            </a:r>
          </a:p>
          <a:p>
            <a:pPr marL="0" indent="0" algn="just">
              <a:buNone/>
            </a:pPr>
            <a:endParaRPr lang="en-US" dirty="0" smtClean="0"/>
          </a:p>
          <a:p>
            <a:pPr marL="0" indent="0" algn="just">
              <a:buNone/>
            </a:pPr>
            <a:r>
              <a:rPr lang="en-US" dirty="0" smtClean="0"/>
              <a:t>Example 9 involved a manufacturer who estimated annual sales (in units) to be a function of the expenditures made for radio and TV advertising. The function specifying this relationship was stated as</a:t>
            </a:r>
          </a:p>
          <a:p>
            <a:pPr marL="0" indent="0" algn="just">
              <a:buNone/>
            </a:pPr>
            <a:endParaRPr lang="en-US" dirty="0" smtClean="0"/>
          </a:p>
        </p:txBody>
      </p:sp>
      <p:graphicFrame>
        <p:nvGraphicFramePr>
          <p:cNvPr id="3" name="Object 2"/>
          <p:cNvGraphicFramePr>
            <a:graphicFrameLocks noChangeAspect="1"/>
          </p:cNvGraphicFramePr>
          <p:nvPr>
            <p:extLst>
              <p:ext uri="{D42A27DB-BD31-4B8C-83A1-F6EECF244321}">
                <p14:modId xmlns="" xmlns:p14="http://schemas.microsoft.com/office/powerpoint/2010/main" val="2176278255"/>
              </p:ext>
            </p:extLst>
          </p:nvPr>
        </p:nvGraphicFramePr>
        <p:xfrm>
          <a:off x="1066800" y="5181600"/>
          <a:ext cx="7010400" cy="595222"/>
        </p:xfrm>
        <a:graphic>
          <a:graphicData uri="http://schemas.openxmlformats.org/presentationml/2006/ole">
            <p:oleObj spid="_x0000_s49187" name="Equation" r:id="rId3" imgW="2692080" imgH="228600" progId="Equation.3">
              <p:embed/>
            </p:oleObj>
          </a:graphicData>
        </a:graphic>
      </p:graphicFrame>
    </p:spTree>
    <p:extLst>
      <p:ext uri="{BB962C8B-B14F-4D97-AF65-F5344CB8AC3E}">
        <p14:creationId xmlns="" xmlns:p14="http://schemas.microsoft.com/office/powerpoint/2010/main" val="20421308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533400"/>
            <a:ext cx="8229600" cy="5791200"/>
          </a:xfrm>
        </p:spPr>
        <p:txBody>
          <a:bodyPr>
            <a:normAutofit/>
          </a:bodyPr>
          <a:lstStyle/>
          <a:p>
            <a:pPr marL="0" indent="0" algn="just">
              <a:buNone/>
            </a:pPr>
            <a:r>
              <a:rPr lang="en-US" dirty="0" smtClean="0"/>
              <a:t>where </a:t>
            </a:r>
            <a:r>
              <a:rPr lang="en-US" i="1" dirty="0" smtClean="0">
                <a:latin typeface="Times New Roman" pitchFamily="18" charset="0"/>
                <a:cs typeface="Times New Roman" pitchFamily="18" charset="0"/>
              </a:rPr>
              <a:t>z</a:t>
            </a:r>
            <a:r>
              <a:rPr lang="en-US" dirty="0" smtClean="0"/>
              <a:t> equals the number of units sold each year, </a:t>
            </a:r>
            <a:r>
              <a:rPr lang="en-US" i="1" dirty="0">
                <a:latin typeface="Times New Roman" pitchFamily="18" charset="0"/>
                <a:cs typeface="Times New Roman" pitchFamily="18" charset="0"/>
              </a:rPr>
              <a:t>x</a:t>
            </a:r>
            <a:r>
              <a:rPr lang="en-US" dirty="0" smtClean="0"/>
              <a:t> equals the amount spent for TV advertising and </a:t>
            </a:r>
            <a:r>
              <a:rPr lang="en-US" i="1" dirty="0">
                <a:latin typeface="Times New Roman" pitchFamily="18" charset="0"/>
                <a:cs typeface="Times New Roman" pitchFamily="18" charset="0"/>
              </a:rPr>
              <a:t>y</a:t>
            </a:r>
            <a:r>
              <a:rPr lang="en-US" dirty="0" smtClean="0"/>
              <a:t> equals the amount spent for radio advertising (</a:t>
            </a:r>
            <a:r>
              <a:rPr lang="en-US" i="1" dirty="0">
                <a:latin typeface="Times New Roman" pitchFamily="18" charset="0"/>
                <a:cs typeface="Times New Roman" pitchFamily="18" charset="0"/>
              </a:rPr>
              <a:t>x</a:t>
            </a:r>
            <a:r>
              <a:rPr lang="en-US" dirty="0" smtClean="0"/>
              <a:t> and </a:t>
            </a:r>
            <a:r>
              <a:rPr lang="en-US" i="1" dirty="0">
                <a:latin typeface="Times New Roman" pitchFamily="18" charset="0"/>
                <a:cs typeface="Times New Roman" pitchFamily="18" charset="0"/>
              </a:rPr>
              <a:t>y</a:t>
            </a:r>
            <a:r>
              <a:rPr lang="en-US" dirty="0" smtClean="0"/>
              <a:t> both in $1,000s). Determine how much money should be spent on TV and radio in order to </a:t>
            </a:r>
            <a:r>
              <a:rPr lang="en-US" dirty="0" smtClean="0"/>
              <a:t>maximize </a:t>
            </a:r>
            <a:r>
              <a:rPr lang="en-US" dirty="0" smtClean="0"/>
              <a:t>the number of units sold.</a:t>
            </a:r>
          </a:p>
        </p:txBody>
      </p:sp>
    </p:spTree>
    <p:extLst>
      <p:ext uri="{BB962C8B-B14F-4D97-AF65-F5344CB8AC3E}">
        <p14:creationId xmlns="" xmlns:p14="http://schemas.microsoft.com/office/powerpoint/2010/main" val="7905203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533400"/>
            <a:ext cx="8229600" cy="5791200"/>
          </a:xfrm>
        </p:spPr>
        <p:txBody>
          <a:bodyPr>
            <a:normAutofit/>
          </a:bodyPr>
          <a:lstStyle/>
          <a:p>
            <a:pPr marL="0" indent="0" algn="just">
              <a:buNone/>
            </a:pPr>
            <a:r>
              <a:rPr lang="en-US" b="1" dirty="0" smtClean="0">
                <a:solidFill>
                  <a:schemeClr val="tx2"/>
                </a:solidFill>
              </a:rPr>
              <a:t>EXAMPLE</a:t>
            </a:r>
            <a:r>
              <a:rPr lang="en-US" dirty="0" smtClean="0">
                <a:solidFill>
                  <a:schemeClr val="tx2"/>
                </a:solidFill>
              </a:rPr>
              <a:t>:</a:t>
            </a:r>
          </a:p>
          <a:p>
            <a:pPr marL="0" indent="0" algn="ctr">
              <a:buNone/>
            </a:pPr>
            <a:r>
              <a:rPr lang="en-US" b="1" dirty="0" smtClean="0">
                <a:solidFill>
                  <a:schemeClr val="tx2"/>
                </a:solidFill>
              </a:rPr>
              <a:t>Pricing Model</a:t>
            </a:r>
          </a:p>
          <a:p>
            <a:pPr marL="0" indent="0" algn="just">
              <a:buNone/>
            </a:pPr>
            <a:endParaRPr lang="en-US" dirty="0" smtClean="0"/>
          </a:p>
          <a:p>
            <a:pPr marL="0" indent="0" algn="just">
              <a:buNone/>
            </a:pPr>
            <a:r>
              <a:rPr lang="en-US" dirty="0" smtClean="0"/>
              <a:t>A manufacturer sells two related products, the demands for which are estimated by the following two demand functions:</a:t>
            </a:r>
          </a:p>
          <a:p>
            <a:pPr marL="0" indent="0" algn="just">
              <a:buNone/>
            </a:pPr>
            <a:endParaRPr lang="en-US" dirty="0" smtClean="0"/>
          </a:p>
        </p:txBody>
      </p:sp>
      <p:graphicFrame>
        <p:nvGraphicFramePr>
          <p:cNvPr id="7" name="Object 6"/>
          <p:cNvGraphicFramePr>
            <a:graphicFrameLocks noChangeAspect="1"/>
          </p:cNvGraphicFramePr>
          <p:nvPr>
            <p:extLst>
              <p:ext uri="{D42A27DB-BD31-4B8C-83A1-F6EECF244321}">
                <p14:modId xmlns="" xmlns:p14="http://schemas.microsoft.com/office/powerpoint/2010/main" val="3516119137"/>
              </p:ext>
            </p:extLst>
          </p:nvPr>
        </p:nvGraphicFramePr>
        <p:xfrm>
          <a:off x="3017838" y="4343400"/>
          <a:ext cx="3108325" cy="1190625"/>
        </p:xfrm>
        <a:graphic>
          <a:graphicData uri="http://schemas.openxmlformats.org/presentationml/2006/ole">
            <p:oleObj spid="_x0000_s50210" name="Equation" r:id="rId3" imgW="1193760" imgH="457200" progId="Equation.3">
              <p:embed/>
            </p:oleObj>
          </a:graphicData>
        </a:graphic>
      </p:graphicFrame>
    </p:spTree>
    <p:extLst>
      <p:ext uri="{BB962C8B-B14F-4D97-AF65-F5344CB8AC3E}">
        <p14:creationId xmlns="" xmlns:p14="http://schemas.microsoft.com/office/powerpoint/2010/main" val="34576084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92500"/>
          </a:bodyPr>
          <a:lstStyle/>
          <a:p>
            <a:pPr marL="0" indent="0" algn="just">
              <a:buNone/>
            </a:pPr>
            <a:r>
              <a:rPr lang="en-US" dirty="0" smtClean="0"/>
              <a:t>where </a:t>
            </a:r>
            <a:r>
              <a:rPr lang="en-US" i="1" dirty="0" err="1" smtClean="0">
                <a:latin typeface="Times New Roman" pitchFamily="18" charset="0"/>
                <a:cs typeface="Times New Roman" pitchFamily="18" charset="0"/>
              </a:rPr>
              <a:t>p</a:t>
            </a:r>
            <a:r>
              <a:rPr lang="en-US" i="1" baseline="-25000" dirty="0" err="1" smtClean="0">
                <a:latin typeface="Times New Roman" pitchFamily="18" charset="0"/>
                <a:cs typeface="Times New Roman" pitchFamily="18" charset="0"/>
              </a:rPr>
              <a:t>j</a:t>
            </a:r>
            <a:r>
              <a:rPr lang="en-US" dirty="0" smtClean="0"/>
              <a:t> equals the price (in dollars) of product j and </a:t>
            </a:r>
            <a:r>
              <a:rPr lang="en-US" i="1" dirty="0" err="1">
                <a:latin typeface="Times New Roman" pitchFamily="18" charset="0"/>
                <a:cs typeface="Times New Roman" pitchFamily="18" charset="0"/>
              </a:rPr>
              <a:t>q</a:t>
            </a:r>
            <a:r>
              <a:rPr lang="en-US" i="1" baseline="-25000" dirty="0" err="1">
                <a:latin typeface="Times New Roman" pitchFamily="18" charset="0"/>
                <a:cs typeface="Times New Roman" pitchFamily="18" charset="0"/>
              </a:rPr>
              <a:t>j</a:t>
            </a:r>
            <a:r>
              <a:rPr lang="en-US" dirty="0" smtClean="0"/>
              <a:t> equals the demand (in thousands of units) for product </a:t>
            </a:r>
            <a:r>
              <a:rPr lang="en-US" i="1" dirty="0">
                <a:latin typeface="Times New Roman" pitchFamily="18" charset="0"/>
                <a:cs typeface="Times New Roman" pitchFamily="18" charset="0"/>
              </a:rPr>
              <a:t>j</a:t>
            </a:r>
            <a:r>
              <a:rPr lang="en-US" dirty="0" smtClean="0"/>
              <a:t>. Examination of these demand functions indicates that the two products are related. The demand for one product depends not only on the price charged for the product itself but also on the price charged for the other product.</a:t>
            </a:r>
          </a:p>
          <a:p>
            <a:pPr marL="0" indent="0" algn="just">
              <a:buNone/>
            </a:pPr>
            <a:r>
              <a:rPr lang="en-US" dirty="0"/>
              <a:t>	</a:t>
            </a:r>
            <a:r>
              <a:rPr lang="en-US" dirty="0" smtClean="0"/>
              <a:t>The firm wants to determine the price it should charge for each product in order to maximize total revenue from the sale of the two products.</a:t>
            </a:r>
            <a:endParaRPr lang="en-US" dirty="0"/>
          </a:p>
        </p:txBody>
      </p:sp>
    </p:spTree>
    <p:extLst>
      <p:ext uri="{BB962C8B-B14F-4D97-AF65-F5344CB8AC3E}">
        <p14:creationId xmlns="" xmlns:p14="http://schemas.microsoft.com/office/powerpoint/2010/main" val="98723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buNone/>
            </a:pPr>
            <a:r>
              <a:rPr lang="en-US" b="1" u="sng" dirty="0" smtClean="0"/>
              <a:t>SOLUTION</a:t>
            </a:r>
            <a:r>
              <a:rPr lang="en-US" dirty="0" smtClean="0"/>
              <a:t>:</a:t>
            </a:r>
          </a:p>
          <a:p>
            <a:pPr marL="0" indent="0" algn="just">
              <a:buNone/>
            </a:pPr>
            <a:endParaRPr lang="en-US" sz="2000" dirty="0"/>
          </a:p>
          <a:p>
            <a:pPr marL="0" indent="0" algn="just">
              <a:buNone/>
            </a:pPr>
            <a:r>
              <a:rPr lang="en-US" dirty="0" smtClean="0"/>
              <a:t>This revenue-maximizing problem is exactly like the single-product problems discussed in Chap. 17. The only difference is that there are two products and two pricing decisions to be made.</a:t>
            </a:r>
          </a:p>
          <a:p>
            <a:pPr marL="0" indent="0" algn="just">
              <a:buNone/>
            </a:pPr>
            <a:endParaRPr lang="en-US" dirty="0" smtClean="0"/>
          </a:p>
          <a:p>
            <a:pPr marL="0" indent="0" algn="just">
              <a:buNone/>
            </a:pPr>
            <a:r>
              <a:rPr lang="en-US" dirty="0"/>
              <a:t>	</a:t>
            </a:r>
            <a:r>
              <a:rPr lang="en-US" dirty="0" smtClean="0"/>
              <a:t>Total revenue from selling the two products is determined by the function</a:t>
            </a:r>
          </a:p>
          <a:p>
            <a:pPr marL="0" indent="0" algn="just">
              <a:buNone/>
            </a:pPr>
            <a:endParaRPr lang="en-US" dirty="0"/>
          </a:p>
        </p:txBody>
      </p:sp>
      <p:graphicFrame>
        <p:nvGraphicFramePr>
          <p:cNvPr id="4" name="Object 3"/>
          <p:cNvGraphicFramePr>
            <a:graphicFrameLocks noChangeAspect="1"/>
          </p:cNvGraphicFramePr>
          <p:nvPr>
            <p:extLst>
              <p:ext uri="{D42A27DB-BD31-4B8C-83A1-F6EECF244321}">
                <p14:modId xmlns="" xmlns:p14="http://schemas.microsoft.com/office/powerpoint/2010/main" val="558733422"/>
              </p:ext>
            </p:extLst>
          </p:nvPr>
        </p:nvGraphicFramePr>
        <p:xfrm>
          <a:off x="3314700" y="5486400"/>
          <a:ext cx="2513013" cy="561975"/>
        </p:xfrm>
        <a:graphic>
          <a:graphicData uri="http://schemas.openxmlformats.org/presentationml/2006/ole">
            <p:oleObj spid="_x0000_s51234" name="Equation" r:id="rId3" imgW="965160" imgH="215640" progId="Equation.3">
              <p:embed/>
            </p:oleObj>
          </a:graphicData>
        </a:graphic>
      </p:graphicFrame>
    </p:spTree>
    <p:extLst>
      <p:ext uri="{BB962C8B-B14F-4D97-AF65-F5344CB8AC3E}">
        <p14:creationId xmlns="" xmlns:p14="http://schemas.microsoft.com/office/powerpoint/2010/main" val="32060830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lgn="just">
              <a:buNone/>
            </a:pPr>
            <a:r>
              <a:rPr lang="en-US" dirty="0" smtClean="0"/>
              <a:t>This function is stated in terms of four independent variables. As with the single-product problems, we can substitute the right side of </a:t>
            </a:r>
            <a:r>
              <a:rPr lang="en-US" dirty="0" err="1" smtClean="0"/>
              <a:t>Eqs</a:t>
            </a:r>
            <a:r>
              <a:rPr lang="en-US" dirty="0" smtClean="0"/>
              <a:t>. (20.14) and (20.15) into Eq. (20.16) to yield</a:t>
            </a:r>
          </a:p>
          <a:p>
            <a:pPr marL="0" indent="0" algn="just">
              <a:buNone/>
            </a:pPr>
            <a:endParaRPr lang="en-US" dirty="0"/>
          </a:p>
        </p:txBody>
      </p:sp>
      <p:graphicFrame>
        <p:nvGraphicFramePr>
          <p:cNvPr id="2" name="Object 1"/>
          <p:cNvGraphicFramePr>
            <a:graphicFrameLocks noChangeAspect="1"/>
          </p:cNvGraphicFramePr>
          <p:nvPr>
            <p:extLst>
              <p:ext uri="{D42A27DB-BD31-4B8C-83A1-F6EECF244321}">
                <p14:modId xmlns="" xmlns:p14="http://schemas.microsoft.com/office/powerpoint/2010/main" val="4075089044"/>
              </p:ext>
            </p:extLst>
          </p:nvPr>
        </p:nvGraphicFramePr>
        <p:xfrm>
          <a:off x="1219200" y="3429000"/>
          <a:ext cx="6977063" cy="2447925"/>
        </p:xfrm>
        <a:graphic>
          <a:graphicData uri="http://schemas.openxmlformats.org/presentationml/2006/ole">
            <p:oleObj spid="_x0000_s52256" name="Equation" r:id="rId3" imgW="2679480" imgH="939600" progId="Equation.3">
              <p:embed/>
            </p:oleObj>
          </a:graphicData>
        </a:graphic>
      </p:graphicFrame>
    </p:spTree>
    <p:extLst>
      <p:ext uri="{BB962C8B-B14F-4D97-AF65-F5344CB8AC3E}">
        <p14:creationId xmlns="" xmlns:p14="http://schemas.microsoft.com/office/powerpoint/2010/main" val="20768482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a:bodyPr>
          <a:lstStyle/>
          <a:p>
            <a:pPr marL="0" indent="0" algn="just">
              <a:buNone/>
            </a:pPr>
            <a:r>
              <a:rPr lang="en-US" dirty="0" smtClean="0"/>
              <a:t>We can now proceed to examine the revenue surface for relative maximum points.</a:t>
            </a:r>
          </a:p>
          <a:p>
            <a:pPr marL="0" indent="0" algn="just">
              <a:buNone/>
            </a:pPr>
            <a:r>
              <a:rPr lang="en-US" dirty="0"/>
              <a:t>	</a:t>
            </a:r>
            <a:r>
              <a:rPr lang="en-US" dirty="0" smtClean="0"/>
              <a:t>The first partial derivatives are</a:t>
            </a:r>
          </a:p>
        </p:txBody>
      </p:sp>
    </p:spTree>
    <p:extLst>
      <p:ext uri="{BB962C8B-B14F-4D97-AF65-F5344CB8AC3E}">
        <p14:creationId xmlns="" xmlns:p14="http://schemas.microsoft.com/office/powerpoint/2010/main" val="28368495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3" name="Content Placeholder 2"/>
              <p:cNvSpPr>
                <a:spLocks noGrp="1"/>
              </p:cNvSpPr>
              <p:nvPr>
                <p:ph idx="1"/>
              </p:nvPr>
            </p:nvSpPr>
            <p:spPr>
              <a:xfrm>
                <a:off x="457200" y="609600"/>
                <a:ext cx="8229600" cy="5516563"/>
              </a:xfrm>
            </p:spPr>
            <p:txBody>
              <a:bodyPr/>
              <a:lstStyle/>
              <a:p>
                <a:pPr marL="0" indent="0" algn="just">
                  <a:buNone/>
                </a:pPr>
                <a:r>
                  <a:rPr lang="en-US" dirty="0" smtClean="0"/>
                  <a:t>Since </a:t>
                </a:r>
                <a14:m>
                  <m:oMath xmlns:m="http://schemas.openxmlformats.org/officeDocument/2006/math">
                    <m:r>
                      <a:rPr lang="en-US" b="0" i="1" smtClean="0">
                        <a:latin typeface="Cambria Math"/>
                      </a:rPr>
                      <m:t>𝐷</m:t>
                    </m:r>
                    <m:d>
                      <m:dPr>
                        <m:ctrlPr>
                          <a:rPr lang="en-US" b="0" i="1" smtClean="0">
                            <a:latin typeface="Cambria Math"/>
                          </a:rPr>
                        </m:ctrlPr>
                      </m:dPr>
                      <m:e>
                        <m:r>
                          <a:rPr lang="en-US" b="0" i="1" smtClean="0">
                            <a:latin typeface="Cambria Math"/>
                          </a:rPr>
                          <m:t>𝑥</m:t>
                        </m:r>
                        <m:r>
                          <a:rPr lang="en-US" b="0" i="1" smtClean="0">
                            <a:latin typeface="Cambria Math"/>
                            <a:ea typeface="Cambria Math"/>
                          </a:rPr>
                          <m:t>∗</m:t>
                        </m:r>
                        <m:r>
                          <a:rPr lang="en-US" b="0" i="1" smtClean="0">
                            <a:latin typeface="Cambria Math"/>
                          </a:rPr>
                          <m:t>,</m:t>
                        </m:r>
                        <m:r>
                          <a:rPr lang="en-US" b="0" i="1" smtClean="0">
                            <a:latin typeface="Cambria Math"/>
                          </a:rPr>
                          <m:t>𝑦</m:t>
                        </m:r>
                        <m:r>
                          <a:rPr lang="en-US" b="0" i="1" smtClean="0">
                            <a:latin typeface="Cambria Math"/>
                          </a:rPr>
                          <m:t>∗</m:t>
                        </m:r>
                      </m:e>
                    </m:d>
                    <m:r>
                      <a:rPr lang="en-US" b="0" i="1" smtClean="0">
                        <a:latin typeface="Cambria Math"/>
                      </a:rPr>
                      <m:t>&gt;0</m:t>
                    </m:r>
                  </m:oMath>
                </a14:m>
                <a:r>
                  <a:rPr lang="en-US" dirty="0" smtClean="0"/>
                  <a:t> and </a:t>
                </a:r>
                <a14:m>
                  <m:oMath xmlns:m="http://schemas.openxmlformats.org/officeDocument/2006/math">
                    <m:sSub>
                      <m:sSubPr>
                        <m:ctrlPr>
                          <a:rPr lang="en-US" b="0" i="1" smtClean="0">
                            <a:latin typeface="Cambria Math"/>
                          </a:rPr>
                        </m:ctrlPr>
                      </m:sSubPr>
                      <m:e>
                        <m:r>
                          <a:rPr lang="en-US" b="0" i="1" smtClean="0">
                            <a:latin typeface="Cambria Math"/>
                          </a:rPr>
                          <m:t>𝑓</m:t>
                        </m:r>
                      </m:e>
                      <m:sub>
                        <m:sSub>
                          <m:sSubPr>
                            <m:ctrlPr>
                              <a:rPr lang="en-US" b="0" i="1" smtClean="0">
                                <a:latin typeface="Cambria Math"/>
                              </a:rPr>
                            </m:ctrlPr>
                          </m:sSubPr>
                          <m:e>
                            <m:r>
                              <a:rPr lang="en-US" b="0" i="1" smtClean="0">
                                <a:latin typeface="Cambria Math"/>
                              </a:rPr>
                              <m:t>𝑝</m:t>
                            </m:r>
                          </m:e>
                          <m:sub>
                            <m:r>
                              <a:rPr lang="en-US" b="0" i="1" smtClean="0">
                                <a:latin typeface="Cambria Math"/>
                              </a:rPr>
                              <m:t>1</m:t>
                            </m:r>
                          </m:sub>
                        </m:sSub>
                        <m:sSub>
                          <m:sSubPr>
                            <m:ctrlPr>
                              <a:rPr lang="en-US" i="1">
                                <a:latin typeface="Cambria Math"/>
                              </a:rPr>
                            </m:ctrlPr>
                          </m:sSubPr>
                          <m:e>
                            <m:r>
                              <a:rPr lang="en-US" i="1">
                                <a:latin typeface="Cambria Math"/>
                              </a:rPr>
                              <m:t>𝑝</m:t>
                            </m:r>
                          </m:e>
                          <m:sub>
                            <m:r>
                              <a:rPr lang="en-US" i="1">
                                <a:latin typeface="Cambria Math"/>
                              </a:rPr>
                              <m:t>1</m:t>
                            </m:r>
                          </m:sub>
                        </m:sSub>
                      </m:sub>
                    </m:sSub>
                  </m:oMath>
                </a14:m>
                <a:r>
                  <a:rPr lang="en-US" dirty="0" smtClean="0"/>
                  <a:t> are both negative, a relative maximum exists on the graph of f when </a:t>
                </a:r>
                <a14:m>
                  <m:oMath xmlns:m="http://schemas.openxmlformats.org/officeDocument/2006/math">
                    <m:sSub>
                      <m:sSubPr>
                        <m:ctrlPr>
                          <a:rPr lang="en-US" b="0" i="1" smtClean="0">
                            <a:latin typeface="Cambria Math"/>
                          </a:rPr>
                        </m:ctrlPr>
                      </m:sSubPr>
                      <m:e>
                        <m:r>
                          <a:rPr lang="en-US" b="0" i="1" smtClean="0">
                            <a:latin typeface="Cambria Math"/>
                          </a:rPr>
                          <m:t>𝑝</m:t>
                        </m:r>
                      </m:e>
                      <m:sub>
                        <m:r>
                          <a:rPr lang="en-US" b="0" i="1" smtClean="0">
                            <a:latin typeface="Cambria Math"/>
                          </a:rPr>
                          <m:t>1</m:t>
                        </m:r>
                      </m:sub>
                    </m:sSub>
                    <m:r>
                      <a:rPr lang="en-US" b="0" i="1" smtClean="0">
                        <a:latin typeface="Cambria Math"/>
                      </a:rPr>
                      <m:t>=25</m:t>
                    </m:r>
                  </m:oMath>
                </a14:m>
                <a:r>
                  <a:rPr lang="en-US" dirty="0" smtClean="0"/>
                  <a:t> and </a:t>
                </a:r>
                <a14:m>
                  <m:oMath xmlns:m="http://schemas.openxmlformats.org/officeDocument/2006/math">
                    <m:sSub>
                      <m:sSubPr>
                        <m:ctrlPr>
                          <a:rPr lang="en-US" i="1">
                            <a:latin typeface="Cambria Math"/>
                          </a:rPr>
                        </m:ctrlPr>
                      </m:sSubPr>
                      <m:e>
                        <m:r>
                          <a:rPr lang="en-US" i="1">
                            <a:latin typeface="Cambria Math"/>
                          </a:rPr>
                          <m:t>𝑝</m:t>
                        </m:r>
                      </m:e>
                      <m:sub>
                        <m:r>
                          <a:rPr lang="en-US" b="0" i="1" smtClean="0">
                            <a:latin typeface="Cambria Math"/>
                          </a:rPr>
                          <m:t>2</m:t>
                        </m:r>
                      </m:sub>
                    </m:sSub>
                    <m:r>
                      <a:rPr lang="en-US" i="1">
                        <a:latin typeface="Cambria Math"/>
                      </a:rPr>
                      <m:t>=25</m:t>
                    </m:r>
                  </m:oMath>
                </a14:m>
                <a:r>
                  <a:rPr lang="en-US" dirty="0" smtClean="0"/>
                  <a:t>. Revenue will be maximized at a value of $4,375 (thousands) when each product is sold for $25. Expected demand at these prices can be determined by substituting </a:t>
                </a:r>
                <a14:m>
                  <m:oMath xmlns:m="http://schemas.openxmlformats.org/officeDocument/2006/math">
                    <m:sSub>
                      <m:sSubPr>
                        <m:ctrlPr>
                          <a:rPr lang="en-US" i="1">
                            <a:latin typeface="Cambria Math"/>
                          </a:rPr>
                        </m:ctrlPr>
                      </m:sSubPr>
                      <m:e>
                        <m:r>
                          <a:rPr lang="en-US" i="1">
                            <a:latin typeface="Cambria Math"/>
                          </a:rPr>
                          <m:t>𝑝</m:t>
                        </m:r>
                      </m:e>
                      <m:sub>
                        <m:r>
                          <a:rPr lang="en-US" b="0" i="1" smtClean="0">
                            <a:latin typeface="Cambria Math"/>
                          </a:rPr>
                          <m:t>1</m:t>
                        </m:r>
                      </m:sub>
                    </m:sSub>
                  </m:oMath>
                </a14:m>
                <a:r>
                  <a:rPr lang="en-US" dirty="0" smtClean="0"/>
                  <a:t> and </a:t>
                </a:r>
                <a14:m>
                  <m:oMath xmlns:m="http://schemas.openxmlformats.org/officeDocument/2006/math">
                    <m:sSub>
                      <m:sSubPr>
                        <m:ctrlPr>
                          <a:rPr lang="en-US" i="1">
                            <a:latin typeface="Cambria Math"/>
                          </a:rPr>
                        </m:ctrlPr>
                      </m:sSubPr>
                      <m:e>
                        <m:r>
                          <a:rPr lang="en-US" i="1">
                            <a:latin typeface="Cambria Math"/>
                          </a:rPr>
                          <m:t>𝑝</m:t>
                        </m:r>
                      </m:e>
                      <m:sub>
                        <m:r>
                          <a:rPr lang="en-US" i="1">
                            <a:latin typeface="Cambria Math"/>
                          </a:rPr>
                          <m:t>2</m:t>
                        </m:r>
                      </m:sub>
                    </m:sSub>
                  </m:oMath>
                </a14:m>
                <a:r>
                  <a:rPr lang="en-US" dirty="0" smtClean="0"/>
                  <a:t> into the demand equations, or</a:t>
                </a:r>
              </a:p>
              <a:p>
                <a:pPr marL="0" indent="0" algn="just">
                  <a:buNone/>
                </a:pPr>
                <a:endParaRPr lang="en-US" sz="2800" b="0" i="1" dirty="0" smtClean="0">
                  <a:latin typeface="Cambria Math"/>
                </a:endParaRPr>
              </a:p>
              <a:p>
                <a:pPr marL="0" indent="0" algn="just">
                  <a:buNone/>
                </a:pPr>
                <a14:m>
                  <m:oMathPara xmlns:m="http://schemas.openxmlformats.org/officeDocument/2006/math">
                    <m:oMathParaPr>
                      <m:jc m:val="centerGroup"/>
                    </m:oMathParaPr>
                    <m:oMath xmlns:m="http://schemas.openxmlformats.org/officeDocument/2006/math">
                      <m:sSub>
                        <m:sSubPr>
                          <m:ctrlPr>
                            <a:rPr lang="en-US" sz="2800" b="0" i="1" smtClean="0">
                              <a:latin typeface="Cambria Math"/>
                            </a:rPr>
                          </m:ctrlPr>
                        </m:sSubPr>
                        <m:e>
                          <m:r>
                            <a:rPr lang="en-US" sz="2800" b="0" i="1" smtClean="0">
                              <a:latin typeface="Cambria Math"/>
                            </a:rPr>
                            <m:t>𝑞</m:t>
                          </m:r>
                        </m:e>
                        <m:sub>
                          <m:r>
                            <a:rPr lang="en-US" sz="2800" b="0" i="1" smtClean="0">
                              <a:latin typeface="Cambria Math"/>
                            </a:rPr>
                            <m:t>1</m:t>
                          </m:r>
                        </m:sub>
                      </m:sSub>
                      <m:r>
                        <a:rPr lang="en-US" sz="2800" b="0" i="1" smtClean="0">
                          <a:latin typeface="Cambria Math"/>
                        </a:rPr>
                        <m:t>=150−2</m:t>
                      </m:r>
                      <m:d>
                        <m:dPr>
                          <m:ctrlPr>
                            <a:rPr lang="en-US" sz="2800" b="0" i="1" smtClean="0">
                              <a:latin typeface="Cambria Math"/>
                            </a:rPr>
                          </m:ctrlPr>
                        </m:dPr>
                        <m:e>
                          <m:r>
                            <a:rPr lang="en-US" sz="2800" b="0" i="1" smtClean="0">
                              <a:latin typeface="Cambria Math"/>
                            </a:rPr>
                            <m:t>25</m:t>
                          </m:r>
                        </m:e>
                      </m:d>
                      <m:r>
                        <a:rPr lang="en-US" sz="2800" b="0" i="1" smtClean="0">
                          <a:latin typeface="Cambria Math"/>
                        </a:rPr>
                        <m:t>−</m:t>
                      </m:r>
                      <m:d>
                        <m:dPr>
                          <m:ctrlPr>
                            <a:rPr lang="en-US" sz="2800" b="0" i="1" smtClean="0">
                              <a:latin typeface="Cambria Math"/>
                            </a:rPr>
                          </m:ctrlPr>
                        </m:dPr>
                        <m:e>
                          <m:r>
                            <a:rPr lang="en-US" sz="2800" b="0" i="1" smtClean="0">
                              <a:latin typeface="Cambria Math"/>
                            </a:rPr>
                            <m:t>25</m:t>
                          </m:r>
                        </m:e>
                      </m:d>
                      <m:r>
                        <a:rPr lang="en-US" sz="2800" b="0" i="1" smtClean="0">
                          <a:latin typeface="Cambria Math"/>
                        </a:rPr>
                        <m:t>=75    (</m:t>
                      </m:r>
                      <m:r>
                        <a:rPr lang="en-US" sz="2800" b="0" i="1" smtClean="0">
                          <a:latin typeface="Cambria Math"/>
                        </a:rPr>
                        <m:t>𝑡h𝑜𝑢𝑠𝑎𝑛𝑑</m:t>
                      </m:r>
                      <m:r>
                        <a:rPr lang="en-US" sz="2800" b="0" i="1" smtClean="0">
                          <a:latin typeface="Cambria Math"/>
                        </a:rPr>
                        <m:t> </m:t>
                      </m:r>
                      <m:r>
                        <a:rPr lang="en-US" sz="2800" b="0" i="1" smtClean="0">
                          <a:latin typeface="Cambria Math"/>
                        </a:rPr>
                        <m:t>𝑢𝑛𝑖𝑡𝑠</m:t>
                      </m:r>
                      <m:r>
                        <a:rPr lang="en-US" sz="2800" b="0" i="1" smtClean="0">
                          <a:latin typeface="Cambria Math"/>
                        </a:rPr>
                        <m:t>)</m:t>
                      </m:r>
                    </m:oMath>
                  </m:oMathPara>
                </a14:m>
                <a:endParaRPr lang="en-US" sz="2800" dirty="0" smtClean="0"/>
              </a:p>
              <a:p>
                <a:pPr marL="0" indent="0" algn="just">
                  <a:buNone/>
                </a:pPr>
                <a14:m>
                  <m:oMathPara xmlns:m="http://schemas.openxmlformats.org/officeDocument/2006/math">
                    <m:oMathParaPr>
                      <m:jc m:val="centerGroup"/>
                    </m:oMathParaPr>
                    <m:oMath xmlns:m="http://schemas.openxmlformats.org/officeDocument/2006/math">
                      <m:sSub>
                        <m:sSubPr>
                          <m:ctrlPr>
                            <a:rPr lang="en-US" sz="2800" i="1">
                              <a:latin typeface="Cambria Math"/>
                            </a:rPr>
                          </m:ctrlPr>
                        </m:sSubPr>
                        <m:e>
                          <m:r>
                            <a:rPr lang="en-US" sz="2800" i="1">
                              <a:latin typeface="Cambria Math"/>
                            </a:rPr>
                            <m:t>𝑞</m:t>
                          </m:r>
                        </m:e>
                        <m:sub>
                          <m:r>
                            <a:rPr lang="en-US" sz="2800" b="0" i="1" smtClean="0">
                              <a:latin typeface="Cambria Math"/>
                            </a:rPr>
                            <m:t>2</m:t>
                          </m:r>
                        </m:sub>
                      </m:sSub>
                      <m:r>
                        <a:rPr lang="en-US" sz="2800" i="1">
                          <a:latin typeface="Cambria Math"/>
                        </a:rPr>
                        <m:t>=</m:t>
                      </m:r>
                      <m:r>
                        <a:rPr lang="en-US" sz="2800" b="0" i="1" smtClean="0">
                          <a:latin typeface="Cambria Math"/>
                        </a:rPr>
                        <m:t>200</m:t>
                      </m:r>
                      <m:r>
                        <a:rPr lang="en-US" sz="2800" i="1">
                          <a:latin typeface="Cambria Math"/>
                        </a:rPr>
                        <m:t>−</m:t>
                      </m:r>
                      <m:d>
                        <m:dPr>
                          <m:ctrlPr>
                            <a:rPr lang="en-US" sz="2800" i="1">
                              <a:latin typeface="Cambria Math"/>
                            </a:rPr>
                          </m:ctrlPr>
                        </m:dPr>
                        <m:e>
                          <m:r>
                            <a:rPr lang="en-US" sz="2800" i="1">
                              <a:latin typeface="Cambria Math"/>
                            </a:rPr>
                            <m:t>25</m:t>
                          </m:r>
                        </m:e>
                      </m:d>
                      <m:r>
                        <a:rPr lang="en-US" sz="2800" i="1">
                          <a:latin typeface="Cambria Math"/>
                        </a:rPr>
                        <m:t>−</m:t>
                      </m:r>
                      <m:r>
                        <a:rPr lang="en-US" sz="2800" b="0" i="1" smtClean="0">
                          <a:latin typeface="Cambria Math"/>
                        </a:rPr>
                        <m:t>3</m:t>
                      </m:r>
                      <m:d>
                        <m:dPr>
                          <m:ctrlPr>
                            <a:rPr lang="en-US" sz="2800" i="1">
                              <a:latin typeface="Cambria Math"/>
                            </a:rPr>
                          </m:ctrlPr>
                        </m:dPr>
                        <m:e>
                          <m:r>
                            <a:rPr lang="en-US" sz="2800" i="1">
                              <a:latin typeface="Cambria Math"/>
                            </a:rPr>
                            <m:t>25</m:t>
                          </m:r>
                        </m:e>
                      </m:d>
                      <m:r>
                        <a:rPr lang="en-US" sz="2800" i="1">
                          <a:latin typeface="Cambria Math"/>
                        </a:rPr>
                        <m:t>=</m:t>
                      </m:r>
                      <m:r>
                        <a:rPr lang="en-US" sz="2800" b="0" i="1" smtClean="0">
                          <a:latin typeface="Cambria Math"/>
                        </a:rPr>
                        <m:t>100</m:t>
                      </m:r>
                      <m:r>
                        <a:rPr lang="en-US" sz="2800" i="1">
                          <a:latin typeface="Cambria Math"/>
                        </a:rPr>
                        <m:t> (</m:t>
                      </m:r>
                      <m:r>
                        <a:rPr lang="en-US" sz="2800" i="1">
                          <a:latin typeface="Cambria Math"/>
                        </a:rPr>
                        <m:t>𝑡h𝑜𝑢𝑠𝑎𝑛𝑑</m:t>
                      </m:r>
                      <m:r>
                        <a:rPr lang="en-US" sz="2800" i="1">
                          <a:latin typeface="Cambria Math"/>
                        </a:rPr>
                        <m:t> </m:t>
                      </m:r>
                      <m:r>
                        <a:rPr lang="en-US" sz="2800" i="1">
                          <a:latin typeface="Cambria Math"/>
                        </a:rPr>
                        <m:t>𝑢𝑛𝑖𝑡𝑠</m:t>
                      </m:r>
                      <m:r>
                        <a:rPr lang="en-US" sz="2800" i="1">
                          <a:latin typeface="Cambria Math"/>
                        </a:rPr>
                        <m:t>)</m:t>
                      </m:r>
                    </m:oMath>
                  </m:oMathPara>
                </a14:m>
                <a:endParaRPr lang="en-US" sz="2800" dirty="0"/>
              </a:p>
              <a:p>
                <a:pPr marL="0" indent="0" algn="just">
                  <a:buNone/>
                </a:pPr>
                <a:endParaRPr lang="en-US"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609600"/>
                <a:ext cx="8229600" cy="5516563"/>
              </a:xfrm>
              <a:blipFill rotWithShape="1">
                <a:blip r:embed="rId2" cstate="print"/>
                <a:stretch>
                  <a:fillRect l="-1852" t="-1326" r="-1852"/>
                </a:stretch>
              </a:blipFill>
            </p:spPr>
            <p:txBody>
              <a:bodyPr/>
              <a:lstStyle/>
              <a:p>
                <a:r>
                  <a:rPr lang="en-US">
                    <a:noFill/>
                  </a:rPr>
                  <a:t> </a:t>
                </a:r>
              </a:p>
            </p:txBody>
          </p:sp>
        </mc:Fallback>
      </mc:AlternateContent>
    </p:spTree>
    <p:extLst>
      <p:ext uri="{BB962C8B-B14F-4D97-AF65-F5344CB8AC3E}">
        <p14:creationId xmlns="" xmlns:p14="http://schemas.microsoft.com/office/powerpoint/2010/main" val="4500662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91200"/>
          </a:xfrm>
        </p:spPr>
        <p:txBody>
          <a:bodyPr>
            <a:normAutofit lnSpcReduction="10000"/>
          </a:bodyPr>
          <a:lstStyle/>
          <a:p>
            <a:pPr marL="0" indent="0" algn="just">
              <a:buNone/>
            </a:pPr>
            <a:r>
              <a:rPr lang="en-US" b="1" dirty="0" smtClean="0">
                <a:solidFill>
                  <a:schemeClr val="tx2"/>
                </a:solidFill>
              </a:rPr>
              <a:t>EXAMPLE:</a:t>
            </a:r>
          </a:p>
          <a:p>
            <a:pPr marL="0" indent="0" algn="ctr">
              <a:buNone/>
            </a:pPr>
            <a:r>
              <a:rPr lang="en-US" b="1" dirty="0" smtClean="0">
                <a:solidFill>
                  <a:schemeClr val="tx2"/>
                </a:solidFill>
              </a:rPr>
              <a:t>Satellite Clinic Location</a:t>
            </a:r>
          </a:p>
          <a:p>
            <a:pPr marL="0" indent="0" algn="just">
              <a:buNone/>
            </a:pPr>
            <a:r>
              <a:rPr lang="en-US" dirty="0" smtClean="0"/>
              <a:t>A large health maintenance organization (HMO) is planning to locate a satellite clinic in a location which is convenient to three suburban townships, the relative locations of which are indicated in Fig. 20.18. The HMO wants to select a preliminary site by using the following criterion: Determine the location (x, y) which minimize the sum of the squares of the distances from each township to the </a:t>
            </a:r>
            <a:r>
              <a:rPr lang="en-US" dirty="0" err="1" smtClean="0"/>
              <a:t>satallite</a:t>
            </a:r>
            <a:r>
              <a:rPr lang="en-US" dirty="0" smtClean="0"/>
              <a:t> clinic.</a:t>
            </a:r>
          </a:p>
        </p:txBody>
      </p:sp>
    </p:spTree>
    <p:extLst>
      <p:ext uri="{BB962C8B-B14F-4D97-AF65-F5344CB8AC3E}">
        <p14:creationId xmlns="" xmlns:p14="http://schemas.microsoft.com/office/powerpoint/2010/main" val="34597661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pPr marL="0" indent="0">
              <a:buNone/>
            </a:pPr>
            <a:r>
              <a:rPr lang="en-US" b="1" dirty="0" smtClean="0"/>
              <a:t>SOLUTION</a:t>
            </a:r>
            <a:r>
              <a:rPr lang="en-US" dirty="0" smtClean="0"/>
              <a:t>:</a:t>
            </a:r>
          </a:p>
          <a:p>
            <a:pPr marL="0" indent="0" algn="just">
              <a:buNone/>
            </a:pPr>
            <a:r>
              <a:rPr lang="en-US" dirty="0" smtClean="0"/>
              <a:t>The unknown in this problem are </a:t>
            </a:r>
            <a:r>
              <a:rPr lang="en-US" i="1" dirty="0" smtClean="0">
                <a:latin typeface="Times New Roman" pitchFamily="18" charset="0"/>
                <a:cs typeface="Times New Roman" pitchFamily="18" charset="0"/>
              </a:rPr>
              <a:t>x</a:t>
            </a:r>
            <a:r>
              <a:rPr lang="en-US" dirty="0" smtClean="0"/>
              <a:t> and </a:t>
            </a:r>
            <a:r>
              <a:rPr lang="en-US" i="1" dirty="0">
                <a:latin typeface="Times New Roman" pitchFamily="18" charset="0"/>
                <a:cs typeface="Times New Roman" pitchFamily="18" charset="0"/>
              </a:rPr>
              <a:t>y</a:t>
            </a:r>
            <a:r>
              <a:rPr lang="en-US" dirty="0" smtClean="0"/>
              <a:t>, the coordinates of the satellite clinic location we need to determine an expression for the square of the distance separating the clinic and each of the towns. The Pythagorean theorem* provide this for us. Given two points </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x</a:t>
            </a:r>
            <a:r>
              <a:rPr lang="en-US" baseline="-25000" dirty="0">
                <a:latin typeface="Times New Roman" pitchFamily="18" charset="0"/>
                <a:cs typeface="Times New Roman" pitchFamily="18" charset="0"/>
              </a:rPr>
              <a:t>1</a:t>
            </a:r>
            <a:r>
              <a:rPr lang="en-US" i="1" dirty="0">
                <a:latin typeface="Times New Roman" pitchFamily="18" charset="0"/>
                <a:cs typeface="Times New Roman" pitchFamily="18" charset="0"/>
              </a:rPr>
              <a:t>, y</a:t>
            </a:r>
            <a:r>
              <a:rPr lang="en-US" baseline="-25000" dirty="0">
                <a:latin typeface="Times New Roman" pitchFamily="18" charset="0"/>
                <a:cs typeface="Times New Roman" pitchFamily="18" charset="0"/>
              </a:rPr>
              <a:t>1</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 </a:t>
            </a:r>
            <a:r>
              <a:rPr lang="en-US" dirty="0" smtClean="0"/>
              <a:t>and </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x</a:t>
            </a:r>
            <a:r>
              <a:rPr lang="en-US" baseline="-25000" dirty="0">
                <a:latin typeface="Times New Roman" pitchFamily="18" charset="0"/>
                <a:cs typeface="Times New Roman" pitchFamily="18" charset="0"/>
              </a:rPr>
              <a:t>2</a:t>
            </a:r>
            <a:r>
              <a:rPr lang="en-US" i="1" dirty="0">
                <a:latin typeface="Times New Roman" pitchFamily="18" charset="0"/>
                <a:cs typeface="Times New Roman" pitchFamily="18" charset="0"/>
              </a:rPr>
              <a:t>, y</a:t>
            </a:r>
            <a:r>
              <a:rPr lang="en-US" baseline="-25000" dirty="0">
                <a:latin typeface="Times New Roman" pitchFamily="18" charset="0"/>
                <a:cs typeface="Times New Roman" pitchFamily="18" charset="0"/>
              </a:rPr>
              <a:t>2</a:t>
            </a:r>
            <a:r>
              <a:rPr lang="en-US" dirty="0">
                <a:latin typeface="Times New Roman" pitchFamily="18" charset="0"/>
                <a:cs typeface="Times New Roman" pitchFamily="18" charset="0"/>
              </a:rPr>
              <a:t>)</a:t>
            </a:r>
            <a:r>
              <a:rPr lang="en-US" dirty="0" smtClean="0"/>
              <a:t>, the square of the distance d separating these two points is found using the equation</a:t>
            </a:r>
          </a:p>
          <a:p>
            <a:pPr marL="0" indent="0" algn="just">
              <a:buNone/>
            </a:pPr>
            <a:endParaRPr lang="en-US" dirty="0"/>
          </a:p>
        </p:txBody>
      </p:sp>
      <p:graphicFrame>
        <p:nvGraphicFramePr>
          <p:cNvPr id="4" name="Object 3"/>
          <p:cNvGraphicFramePr>
            <a:graphicFrameLocks noChangeAspect="1"/>
          </p:cNvGraphicFramePr>
          <p:nvPr>
            <p:extLst>
              <p:ext uri="{D42A27DB-BD31-4B8C-83A1-F6EECF244321}">
                <p14:modId xmlns="" xmlns:p14="http://schemas.microsoft.com/office/powerpoint/2010/main" val="4198615084"/>
              </p:ext>
            </p:extLst>
          </p:nvPr>
        </p:nvGraphicFramePr>
        <p:xfrm>
          <a:off x="2133600" y="5257800"/>
          <a:ext cx="5001780" cy="701675"/>
        </p:xfrm>
        <a:graphic>
          <a:graphicData uri="http://schemas.openxmlformats.org/presentationml/2006/ole">
            <p:oleObj spid="_x0000_s53270" name="Equation" r:id="rId3" imgW="1625400" imgH="228600" progId="Equation.3">
              <p:embed/>
            </p:oleObj>
          </a:graphicData>
        </a:graphic>
      </p:graphicFrame>
      <p:sp>
        <p:nvSpPr>
          <p:cNvPr id="2" name="Rectangle 1"/>
          <p:cNvSpPr/>
          <p:nvPr/>
        </p:nvSpPr>
        <p:spPr>
          <a:xfrm>
            <a:off x="2057400" y="5257800"/>
            <a:ext cx="518160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37047898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914400"/>
            <a:ext cx="8229600" cy="4724400"/>
          </a:xfrm>
        </p:spPr>
        <p:txBody>
          <a:bodyPr/>
          <a:lstStyle/>
          <a:p>
            <a:pPr marL="0" indent="0" algn="just">
              <a:buNone/>
            </a:pPr>
            <a:r>
              <a:rPr lang="en-US" dirty="0" smtClean="0"/>
              <a:t>To illustrate, the square of the distance separating the clinic with location </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x, y</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 </a:t>
            </a:r>
            <a:r>
              <a:rPr lang="en-US" dirty="0" smtClean="0"/>
              <a:t>and township A located at (40, 20) is</a:t>
            </a:r>
            <a:endParaRPr lang="en-US" dirty="0"/>
          </a:p>
        </p:txBody>
      </p:sp>
      <p:graphicFrame>
        <p:nvGraphicFramePr>
          <p:cNvPr id="3" name="Object 2"/>
          <p:cNvGraphicFramePr>
            <a:graphicFrameLocks noChangeAspect="1"/>
          </p:cNvGraphicFramePr>
          <p:nvPr>
            <p:extLst>
              <p:ext uri="{D42A27DB-BD31-4B8C-83A1-F6EECF244321}">
                <p14:modId xmlns="" xmlns:p14="http://schemas.microsoft.com/office/powerpoint/2010/main" val="123296218"/>
              </p:ext>
            </p:extLst>
          </p:nvPr>
        </p:nvGraphicFramePr>
        <p:xfrm>
          <a:off x="2232025" y="3124200"/>
          <a:ext cx="4805363" cy="701675"/>
        </p:xfrm>
        <a:graphic>
          <a:graphicData uri="http://schemas.openxmlformats.org/presentationml/2006/ole">
            <p:oleObj spid="_x0000_s38982" name="Equation" r:id="rId3" imgW="1562040" imgH="228600" progId="Equation.3">
              <p:embed/>
            </p:oleObj>
          </a:graphicData>
        </a:graphic>
      </p:graphicFrame>
    </p:spTree>
    <p:extLst>
      <p:ext uri="{BB962C8B-B14F-4D97-AF65-F5344CB8AC3E}">
        <p14:creationId xmlns="" xmlns:p14="http://schemas.microsoft.com/office/powerpoint/2010/main" val="38276287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516563"/>
          </a:xfrm>
        </p:spPr>
        <p:txBody>
          <a:bodyPr/>
          <a:lstStyle/>
          <a:p>
            <a:pPr marL="0" indent="0" algn="just">
              <a:buNone/>
            </a:pPr>
            <a:r>
              <a:rPr lang="en-US" dirty="0" smtClean="0"/>
              <a:t>Finding similar expressions for the square of the distance separating township B and the clinic and summing for the three township, we get</a:t>
            </a:r>
          </a:p>
          <a:p>
            <a:pPr marL="0" indent="0" algn="just">
              <a:buNone/>
            </a:pPr>
            <a:endParaRPr lang="en-US" dirty="0"/>
          </a:p>
        </p:txBody>
      </p:sp>
      <p:graphicFrame>
        <p:nvGraphicFramePr>
          <p:cNvPr id="3" name="Object 2"/>
          <p:cNvGraphicFramePr>
            <a:graphicFrameLocks noChangeAspect="1"/>
          </p:cNvGraphicFramePr>
          <p:nvPr>
            <p:extLst>
              <p:ext uri="{D42A27DB-BD31-4B8C-83A1-F6EECF244321}">
                <p14:modId xmlns="" xmlns:p14="http://schemas.microsoft.com/office/powerpoint/2010/main" val="2301666992"/>
              </p:ext>
            </p:extLst>
          </p:nvPr>
        </p:nvGraphicFramePr>
        <p:xfrm>
          <a:off x="990600" y="2514600"/>
          <a:ext cx="7391400" cy="1722572"/>
        </p:xfrm>
        <a:graphic>
          <a:graphicData uri="http://schemas.openxmlformats.org/presentationml/2006/ole">
            <p:oleObj spid="_x0000_s54289" name="Equation" r:id="rId3" imgW="2997000" imgH="698400" progId="Equation.3">
              <p:embed/>
            </p:oleObj>
          </a:graphicData>
        </a:graphic>
      </p:graphicFrame>
    </p:spTree>
    <p:extLst>
      <p:ext uri="{BB962C8B-B14F-4D97-AF65-F5344CB8AC3E}">
        <p14:creationId xmlns="" xmlns:p14="http://schemas.microsoft.com/office/powerpoint/2010/main" val="21529657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609600"/>
            <a:ext cx="8229600" cy="5791200"/>
          </a:xfrm>
        </p:spPr>
        <p:txBody>
          <a:bodyPr>
            <a:normAutofit lnSpcReduction="10000"/>
          </a:bodyPr>
          <a:lstStyle/>
          <a:p>
            <a:pPr marL="0" indent="0" algn="just">
              <a:buNone/>
            </a:pPr>
            <a:r>
              <a:rPr lang="en-US" b="1" dirty="0" smtClean="0">
                <a:solidFill>
                  <a:schemeClr val="tx2"/>
                </a:solidFill>
              </a:rPr>
              <a:t>EXAMPLE:</a:t>
            </a:r>
          </a:p>
          <a:p>
            <a:pPr marL="0" indent="0" algn="ctr">
              <a:buNone/>
            </a:pPr>
            <a:r>
              <a:rPr lang="en-US" b="1" dirty="0" smtClean="0">
                <a:solidFill>
                  <a:schemeClr val="tx2"/>
                </a:solidFill>
              </a:rPr>
              <a:t>Method of Least Square: Finding the Best Fit to a Set of Data Points; Motivating Scenario</a:t>
            </a:r>
          </a:p>
          <a:p>
            <a:pPr marL="0" indent="0" algn="just">
              <a:buNone/>
            </a:pPr>
            <a:r>
              <a:rPr lang="en-US" dirty="0" smtClean="0"/>
              <a:t>Organizations gather data regularly on a multitude of variables which are related to their operation. One major area of analysis deals with determining whether there are any patterns to the </a:t>
            </a:r>
            <a:r>
              <a:rPr lang="en-US" dirty="0" smtClean="0"/>
              <a:t>data – are there </a:t>
            </a:r>
            <a:r>
              <a:rPr lang="en-US" dirty="0" smtClean="0"/>
              <a:t>any apparent relationships among the variables of interest? For example, the demand functions to which we have continually referred have most likely been determined by gathering data on the demand </a:t>
            </a:r>
          </a:p>
        </p:txBody>
      </p:sp>
    </p:spTree>
    <p:extLst>
      <p:ext uri="{BB962C8B-B14F-4D97-AF65-F5344CB8AC3E}">
        <p14:creationId xmlns="" xmlns:p14="http://schemas.microsoft.com/office/powerpoint/2010/main" val="38106821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533400"/>
            <a:ext cx="8229600" cy="5791200"/>
          </a:xfrm>
        </p:spPr>
        <p:txBody>
          <a:bodyPr>
            <a:normAutofit fontScale="92500"/>
          </a:bodyPr>
          <a:lstStyle/>
          <a:p>
            <a:pPr marL="0" indent="0" algn="just">
              <a:buNone/>
            </a:pPr>
            <a:r>
              <a:rPr lang="en-US" dirty="0" smtClean="0"/>
              <a:t>a product at different prices. And analysis of this data translate into an estimated demand function.</a:t>
            </a:r>
          </a:p>
          <a:p>
            <a:pPr marL="0" indent="0" algn="just">
              <a:buNone/>
            </a:pPr>
            <a:r>
              <a:rPr lang="en-US" dirty="0"/>
              <a:t>	</a:t>
            </a:r>
            <a:r>
              <a:rPr lang="en-US" dirty="0" smtClean="0"/>
              <a:t>Consider the four data points </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x</a:t>
            </a:r>
            <a:r>
              <a:rPr lang="en-US" baseline="-25000" dirty="0" smtClean="0">
                <a:latin typeface="Times New Roman" pitchFamily="18" charset="0"/>
                <a:cs typeface="Times New Roman" pitchFamily="18" charset="0"/>
              </a:rPr>
              <a:t>1</a:t>
            </a:r>
            <a:r>
              <a:rPr lang="en-US" i="1" dirty="0" smtClean="0">
                <a:latin typeface="Times New Roman" pitchFamily="18" charset="0"/>
                <a:cs typeface="Times New Roman" pitchFamily="18" charset="0"/>
              </a:rPr>
              <a:t>, y</a:t>
            </a:r>
            <a:r>
              <a:rPr lang="en-US" baseline="-25000"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x</a:t>
            </a:r>
            <a:r>
              <a:rPr lang="en-US" baseline="-25000" dirty="0" smtClean="0">
                <a:latin typeface="Times New Roman" pitchFamily="18" charset="0"/>
                <a:cs typeface="Times New Roman" pitchFamily="18" charset="0"/>
              </a:rPr>
              <a:t>2</a:t>
            </a:r>
            <a:r>
              <a:rPr lang="en-US" i="1" dirty="0" smtClean="0">
                <a:latin typeface="Times New Roman" pitchFamily="18" charset="0"/>
                <a:cs typeface="Times New Roman" pitchFamily="18" charset="0"/>
              </a:rPr>
              <a:t>, y</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x</a:t>
            </a:r>
            <a:r>
              <a:rPr lang="en-US" baseline="-25000" dirty="0" smtClean="0">
                <a:latin typeface="Times New Roman" pitchFamily="18" charset="0"/>
                <a:cs typeface="Times New Roman" pitchFamily="18" charset="0"/>
              </a:rPr>
              <a:t>3</a:t>
            </a:r>
            <a:r>
              <a:rPr lang="en-US" i="1" dirty="0" smtClean="0">
                <a:latin typeface="Times New Roman" pitchFamily="18" charset="0"/>
                <a:cs typeface="Times New Roman" pitchFamily="18" charset="0"/>
              </a:rPr>
              <a:t>, y</a:t>
            </a:r>
            <a:r>
              <a:rPr lang="en-US" baseline="-25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 </a:t>
            </a:r>
            <a:r>
              <a:rPr lang="en-US" dirty="0" smtClean="0"/>
              <a:t>and </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x</a:t>
            </a:r>
            <a:r>
              <a:rPr lang="en-US" baseline="-25000" dirty="0" smtClean="0">
                <a:latin typeface="Times New Roman" pitchFamily="18" charset="0"/>
                <a:cs typeface="Times New Roman" pitchFamily="18" charset="0"/>
              </a:rPr>
              <a:t>4</a:t>
            </a:r>
            <a:r>
              <a:rPr lang="en-US" i="1" dirty="0" smtClean="0">
                <a:latin typeface="Times New Roman" pitchFamily="18" charset="0"/>
                <a:cs typeface="Times New Roman" pitchFamily="18" charset="0"/>
              </a:rPr>
              <a:t>, y</a:t>
            </a:r>
            <a:r>
              <a:rPr lang="en-US" baseline="-25000" dirty="0" smtClean="0">
                <a:latin typeface="Times New Roman" pitchFamily="18" charset="0"/>
                <a:cs typeface="Times New Roman" pitchFamily="18" charset="0"/>
              </a:rPr>
              <a:t>4</a:t>
            </a:r>
            <a:r>
              <a:rPr lang="en-US" dirty="0" smtClean="0">
                <a:latin typeface="Times New Roman" pitchFamily="18" charset="0"/>
                <a:cs typeface="Times New Roman" pitchFamily="18" charset="0"/>
              </a:rPr>
              <a:t>)</a:t>
            </a:r>
            <a:r>
              <a:rPr lang="en-US" dirty="0" smtClean="0"/>
              <a:t> in the following figure, which have been gathered for the variables x and y. Suppose there is evidence suggesting that x and y are related and that the nature of the relationship is linear. And suppose that we would like to fit a straight line to these points, the equation of which would be used as an approximation of the actual relationship existing </a:t>
            </a:r>
          </a:p>
        </p:txBody>
      </p:sp>
    </p:spTree>
    <p:extLst>
      <p:ext uri="{BB962C8B-B14F-4D97-AF65-F5344CB8AC3E}">
        <p14:creationId xmlns="" xmlns:p14="http://schemas.microsoft.com/office/powerpoint/2010/main" val="15763995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a:spLocks noGrp="1"/>
          </p:cNvSpPr>
          <p:nvPr>
            <p:ph idx="1"/>
          </p:nvPr>
        </p:nvSpPr>
        <p:spPr>
          <a:xfrm>
            <a:off x="457200" y="533400"/>
            <a:ext cx="8229600" cy="5791200"/>
          </a:xfrm>
        </p:spPr>
        <p:txBody>
          <a:bodyPr>
            <a:normAutofit lnSpcReduction="10000"/>
          </a:bodyPr>
          <a:lstStyle/>
          <a:p>
            <a:pPr marL="0" indent="0" algn="just">
              <a:buNone/>
            </a:pPr>
            <a:r>
              <a:rPr lang="en-US" dirty="0" smtClean="0"/>
              <a:t>between </a:t>
            </a:r>
            <a:r>
              <a:rPr lang="en-US" i="1" dirty="0" smtClean="0">
                <a:latin typeface="Times New Roman" pitchFamily="18" charset="0"/>
                <a:cs typeface="Times New Roman" pitchFamily="18" charset="0"/>
              </a:rPr>
              <a:t>x</a:t>
            </a:r>
            <a:r>
              <a:rPr lang="en-US" dirty="0" smtClean="0"/>
              <a:t> and </a:t>
            </a:r>
            <a:r>
              <a:rPr lang="en-US" i="1" dirty="0">
                <a:latin typeface="Times New Roman" pitchFamily="18" charset="0"/>
                <a:cs typeface="Times New Roman" pitchFamily="18" charset="0"/>
              </a:rPr>
              <a:t>y</a:t>
            </a:r>
            <a:r>
              <a:rPr lang="en-US" dirty="0" smtClean="0"/>
              <a:t>. The question becomes, what line best fit the data points? There are an infinite number of straight lines which can be fit to these data points, each having the general form.</a:t>
            </a:r>
          </a:p>
          <a:p>
            <a:pPr marL="0" indent="0" algn="just">
              <a:buNone/>
            </a:pPr>
            <a:endParaRPr lang="en-US" dirty="0" smtClean="0"/>
          </a:p>
          <a:p>
            <a:pPr marL="0" indent="0" algn="just">
              <a:buNone/>
            </a:pPr>
            <a:r>
              <a:rPr lang="en-US" dirty="0" smtClean="0"/>
              <a:t>The difference between each line would be in the slope </a:t>
            </a:r>
            <a:r>
              <a:rPr lang="en-US" i="1" dirty="0">
                <a:latin typeface="Times New Roman" pitchFamily="18" charset="0"/>
                <a:cs typeface="Times New Roman" pitchFamily="18" charset="0"/>
              </a:rPr>
              <a:t>a</a:t>
            </a:r>
            <a:r>
              <a:rPr lang="en-US" dirty="0" smtClean="0"/>
              <a:t> and /or the </a:t>
            </a:r>
            <a:r>
              <a:rPr lang="en-US" i="1" dirty="0">
                <a:latin typeface="Times New Roman" pitchFamily="18" charset="0"/>
                <a:cs typeface="Times New Roman" pitchFamily="18" charset="0"/>
              </a:rPr>
              <a:t>y</a:t>
            </a:r>
            <a:r>
              <a:rPr lang="en-US" dirty="0" smtClean="0"/>
              <a:t> coordinate of the intercept </a:t>
            </a:r>
            <a:r>
              <a:rPr lang="en-US" i="1" dirty="0">
                <a:latin typeface="Times New Roman" pitchFamily="18" charset="0"/>
                <a:cs typeface="Times New Roman" pitchFamily="18" charset="0"/>
              </a:rPr>
              <a:t>b</a:t>
            </a:r>
            <a:r>
              <a:rPr lang="en-US" dirty="0" smtClean="0"/>
              <a:t>. Note the subscript on </a:t>
            </a:r>
            <a:r>
              <a:rPr lang="en-US" i="1" dirty="0" err="1">
                <a:latin typeface="Times New Roman" pitchFamily="18" charset="0"/>
                <a:cs typeface="Times New Roman" pitchFamily="18" charset="0"/>
              </a:rPr>
              <a:t>y</a:t>
            </a:r>
            <a:r>
              <a:rPr lang="en-US" baseline="-25000" dirty="0" err="1">
                <a:latin typeface="Times New Roman" pitchFamily="18" charset="0"/>
                <a:cs typeface="Times New Roman" pitchFamily="18" charset="0"/>
              </a:rPr>
              <a:t>p</a:t>
            </a:r>
            <a:r>
              <a:rPr lang="en-US" dirty="0" smtClean="0"/>
              <a:t> in the following figure. This notation indicates that the line fit to the data points can be used to predict values of </a:t>
            </a:r>
            <a:r>
              <a:rPr lang="en-US" i="1" dirty="0">
                <a:latin typeface="Times New Roman" pitchFamily="18" charset="0"/>
                <a:cs typeface="Times New Roman" pitchFamily="18" charset="0"/>
              </a:rPr>
              <a:t>y</a:t>
            </a:r>
            <a:r>
              <a:rPr lang="en-US" dirty="0" smtClean="0"/>
              <a:t>, given a known value of </a:t>
            </a:r>
            <a:r>
              <a:rPr lang="en-US" i="1" dirty="0">
                <a:latin typeface="Times New Roman" pitchFamily="18" charset="0"/>
                <a:cs typeface="Times New Roman" pitchFamily="18" charset="0"/>
              </a:rPr>
              <a:t>x</a:t>
            </a:r>
            <a:r>
              <a:rPr lang="en-US" dirty="0" smtClean="0"/>
              <a:t>.</a:t>
            </a:r>
          </a:p>
        </p:txBody>
      </p:sp>
      <p:graphicFrame>
        <p:nvGraphicFramePr>
          <p:cNvPr id="3" name="Object 2"/>
          <p:cNvGraphicFramePr>
            <a:graphicFrameLocks noChangeAspect="1"/>
          </p:cNvGraphicFramePr>
          <p:nvPr>
            <p:extLst>
              <p:ext uri="{D42A27DB-BD31-4B8C-83A1-F6EECF244321}">
                <p14:modId xmlns="" xmlns:p14="http://schemas.microsoft.com/office/powerpoint/2010/main" val="3575340915"/>
              </p:ext>
            </p:extLst>
          </p:nvPr>
        </p:nvGraphicFramePr>
        <p:xfrm>
          <a:off x="3429000" y="2590800"/>
          <a:ext cx="1870075" cy="632406"/>
        </p:xfrm>
        <a:graphic>
          <a:graphicData uri="http://schemas.openxmlformats.org/presentationml/2006/ole">
            <p:oleObj spid="_x0000_s55311" name="Equation" r:id="rId3" imgW="711000" imgH="241200" progId="Equation.3">
              <p:embed/>
            </p:oleObj>
          </a:graphicData>
        </a:graphic>
      </p:graphicFrame>
      <p:sp>
        <p:nvSpPr>
          <p:cNvPr id="4" name="Rectangle 3"/>
          <p:cNvSpPr/>
          <p:nvPr/>
        </p:nvSpPr>
        <p:spPr>
          <a:xfrm>
            <a:off x="3276600" y="2590800"/>
            <a:ext cx="2209800"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7926592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a:spLocks noGrp="1"/>
          </p:cNvSpPr>
          <p:nvPr>
            <p:ph idx="1"/>
          </p:nvPr>
        </p:nvSpPr>
        <p:spPr>
          <a:xfrm>
            <a:off x="457200" y="533400"/>
            <a:ext cx="8229600" cy="5791200"/>
          </a:xfrm>
        </p:spPr>
        <p:txBody>
          <a:bodyPr>
            <a:normAutofit fontScale="92500"/>
          </a:bodyPr>
          <a:lstStyle/>
          <a:p>
            <a:pPr marL="0" indent="0" algn="just">
              <a:buNone/>
            </a:pPr>
            <a:r>
              <a:rPr lang="en-US" dirty="0" smtClean="0"/>
              <a:t>	In the following figure, the predicted values of </a:t>
            </a:r>
            <a:r>
              <a:rPr lang="en-US" i="1" dirty="0" smtClean="0">
                <a:latin typeface="Times New Roman" pitchFamily="18" charset="0"/>
                <a:cs typeface="Times New Roman" pitchFamily="18" charset="0"/>
              </a:rPr>
              <a:t>y</a:t>
            </a:r>
            <a:r>
              <a:rPr lang="en-US" dirty="0" smtClean="0"/>
              <a:t>, given the x coordinates of the four data points are indicated on the line. The vertical distance separating the actual data point and the corresponding point on the line is a measure of the error introduced by using the line to predict the location of the data point. The error, indicated by the </a:t>
            </a:r>
            <a:r>
              <a:rPr lang="en-US" i="1" dirty="0" err="1">
                <a:latin typeface="Times New Roman" pitchFamily="18" charset="0"/>
                <a:cs typeface="Times New Roman" pitchFamily="18" charset="0"/>
              </a:rPr>
              <a:t>d</a:t>
            </a:r>
            <a:r>
              <a:rPr lang="en-US" baseline="-25000" dirty="0" err="1">
                <a:latin typeface="Times New Roman" pitchFamily="18" charset="0"/>
                <a:cs typeface="Times New Roman" pitchFamily="18" charset="0"/>
              </a:rPr>
              <a:t>j</a:t>
            </a:r>
            <a:r>
              <a:rPr lang="en-US" dirty="0" smtClean="0"/>
              <a:t> values in the following figure, is called the deviation between the actual value of </a:t>
            </a:r>
            <a:r>
              <a:rPr lang="en-US" i="1" dirty="0">
                <a:latin typeface="Times New Roman" pitchFamily="18" charset="0"/>
                <a:cs typeface="Times New Roman" pitchFamily="18" charset="0"/>
              </a:rPr>
              <a:t>y</a:t>
            </a:r>
            <a:r>
              <a:rPr lang="en-US" dirty="0" smtClean="0"/>
              <a:t> and the predicted value of </a:t>
            </a:r>
            <a:r>
              <a:rPr lang="en-US" i="1" dirty="0" smtClean="0">
                <a:latin typeface="Times New Roman" pitchFamily="18" charset="0"/>
                <a:cs typeface="Times New Roman" pitchFamily="18" charset="0"/>
              </a:rPr>
              <a:t>y</a:t>
            </a:r>
            <a:r>
              <a:rPr lang="en-US" dirty="0" smtClean="0"/>
              <a:t> for the </a:t>
            </a:r>
            <a:r>
              <a:rPr lang="en-US" i="1" dirty="0" err="1" smtClean="0">
                <a:latin typeface="Times New Roman" pitchFamily="18" charset="0"/>
                <a:cs typeface="Times New Roman" pitchFamily="18" charset="0"/>
              </a:rPr>
              <a:t>j</a:t>
            </a:r>
            <a:r>
              <a:rPr lang="en-US" dirty="0" err="1" smtClean="0">
                <a:latin typeface="Times New Roman" pitchFamily="18" charset="0"/>
                <a:cs typeface="Times New Roman" pitchFamily="18" charset="0"/>
              </a:rPr>
              <a:t>th</a:t>
            </a:r>
            <a:r>
              <a:rPr lang="en-US" dirty="0" smtClean="0"/>
              <a:t> data point, or</a:t>
            </a:r>
          </a:p>
          <a:p>
            <a:pPr marL="0" indent="0" algn="just">
              <a:buNone/>
            </a:pPr>
            <a:endParaRPr lang="en-US" dirty="0"/>
          </a:p>
          <a:p>
            <a:pPr marL="0" indent="0" algn="just">
              <a:buNone/>
            </a:pPr>
            <a:r>
              <a:rPr lang="en-US" dirty="0" smtClean="0"/>
              <a:t> </a:t>
            </a:r>
          </a:p>
        </p:txBody>
      </p:sp>
      <p:graphicFrame>
        <p:nvGraphicFramePr>
          <p:cNvPr id="3" name="Object 2"/>
          <p:cNvGraphicFramePr>
            <a:graphicFrameLocks noChangeAspect="1"/>
          </p:cNvGraphicFramePr>
          <p:nvPr>
            <p:extLst>
              <p:ext uri="{D42A27DB-BD31-4B8C-83A1-F6EECF244321}">
                <p14:modId xmlns="" xmlns:p14="http://schemas.microsoft.com/office/powerpoint/2010/main" val="2998689151"/>
              </p:ext>
            </p:extLst>
          </p:nvPr>
        </p:nvGraphicFramePr>
        <p:xfrm>
          <a:off x="3313113" y="5486400"/>
          <a:ext cx="2103437" cy="631825"/>
        </p:xfrm>
        <a:graphic>
          <a:graphicData uri="http://schemas.openxmlformats.org/presentationml/2006/ole">
            <p:oleObj spid="_x0000_s56332" name="Equation" r:id="rId3" imgW="799920" imgH="241200" progId="Equation.3">
              <p:embed/>
            </p:oleObj>
          </a:graphicData>
        </a:graphic>
      </p:graphicFrame>
      <p:sp>
        <p:nvSpPr>
          <p:cNvPr id="4" name="Rectangle 3"/>
          <p:cNvSpPr/>
          <p:nvPr/>
        </p:nvSpPr>
        <p:spPr>
          <a:xfrm>
            <a:off x="3276600" y="5486400"/>
            <a:ext cx="2209800"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5033736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516563"/>
          </a:xfrm>
        </p:spPr>
        <p:txBody>
          <a:bodyPr/>
          <a:lstStyle/>
          <a:p>
            <a:pPr marL="0" indent="0" algn="just">
              <a:buNone/>
            </a:pPr>
            <a:r>
              <a:rPr lang="en-US" dirty="0" smtClean="0"/>
              <a:t>	Given that we wish to find the “best” line to fit to the data points, the next question is, How do you define best? One of the most popular methods of finding the line of best fit is the Least square model. The least squares model defines best as the line which minimizes the sum of the squared deviations for all the sample data points.</a:t>
            </a:r>
          </a:p>
          <a:p>
            <a:pPr marL="0" indent="0" algn="just">
              <a:buNone/>
            </a:pPr>
            <a:r>
              <a:rPr lang="en-US" dirty="0"/>
              <a:t>	</a:t>
            </a:r>
            <a:r>
              <a:rPr lang="en-US" dirty="0" smtClean="0"/>
              <a:t>Given a set of </a:t>
            </a:r>
            <a:r>
              <a:rPr lang="en-US" i="1" dirty="0" smtClean="0">
                <a:latin typeface="Times New Roman" pitchFamily="18" charset="0"/>
                <a:cs typeface="Times New Roman" pitchFamily="18" charset="0"/>
              </a:rPr>
              <a:t>n</a:t>
            </a:r>
            <a:r>
              <a:rPr lang="en-US" dirty="0" smtClean="0"/>
              <a:t> data points, the method of least squares seeks the line which minimizes</a:t>
            </a:r>
            <a:endParaRPr lang="en-US" dirty="0"/>
          </a:p>
        </p:txBody>
      </p:sp>
    </p:spTree>
    <p:extLst>
      <p:ext uri="{BB962C8B-B14F-4D97-AF65-F5344CB8AC3E}">
        <p14:creationId xmlns="" xmlns:p14="http://schemas.microsoft.com/office/powerpoint/2010/main" val="14566819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 xmlns:p14="http://schemas.microsoft.com/office/powerpoint/2010/main" val="3399991105"/>
              </p:ext>
            </p:extLst>
          </p:nvPr>
        </p:nvGraphicFramePr>
        <p:xfrm>
          <a:off x="2514600" y="609600"/>
          <a:ext cx="3581400" cy="3142172"/>
        </p:xfrm>
        <a:graphic>
          <a:graphicData uri="http://schemas.openxmlformats.org/presentationml/2006/ole">
            <p:oleObj spid="_x0000_s57361" name="Equation" r:id="rId3" imgW="1346040" imgH="1180800" progId="Equation.3">
              <p:embed/>
            </p:oleObj>
          </a:graphicData>
        </a:graphic>
      </p:graphicFrame>
      <p:sp>
        <p:nvSpPr>
          <p:cNvPr id="5" name="Content Placeholder 2"/>
          <p:cNvSpPr>
            <a:spLocks noGrp="1"/>
          </p:cNvSpPr>
          <p:nvPr>
            <p:ph idx="1"/>
          </p:nvPr>
        </p:nvSpPr>
        <p:spPr>
          <a:xfrm>
            <a:off x="457200" y="3810000"/>
            <a:ext cx="8229600" cy="2316163"/>
          </a:xfrm>
        </p:spPr>
        <p:txBody>
          <a:bodyPr/>
          <a:lstStyle/>
          <a:p>
            <a:pPr marL="0" indent="0" algn="just">
              <a:buNone/>
            </a:pPr>
            <a:r>
              <a:rPr lang="en-US" dirty="0" smtClean="0"/>
              <a:t>For any line </a:t>
            </a:r>
            <a:r>
              <a:rPr lang="en-US" i="1" dirty="0" err="1" smtClean="0">
                <a:latin typeface="Times New Roman" pitchFamily="18" charset="0"/>
                <a:cs typeface="Times New Roman" pitchFamily="18" charset="0"/>
              </a:rPr>
              <a:t>y</a:t>
            </a:r>
            <a:r>
              <a:rPr lang="en-US" baseline="-25000" dirty="0" err="1" smtClean="0">
                <a:latin typeface="Times New Roman" pitchFamily="18" charset="0"/>
                <a:cs typeface="Times New Roman" pitchFamily="18" charset="0"/>
              </a:rPr>
              <a:t>p</a:t>
            </a:r>
            <a:r>
              <a:rPr lang="en-US" baseline="-25000"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 ax + b</a:t>
            </a:r>
            <a:r>
              <a:rPr lang="en-US" dirty="0" smtClean="0"/>
              <a:t> chosen to fit the data points, The above equation can be rewritten as</a:t>
            </a:r>
            <a:endParaRPr lang="en-US" dirty="0"/>
          </a:p>
        </p:txBody>
      </p:sp>
      <p:graphicFrame>
        <p:nvGraphicFramePr>
          <p:cNvPr id="6" name="Object 5"/>
          <p:cNvGraphicFramePr>
            <a:graphicFrameLocks noChangeAspect="1"/>
          </p:cNvGraphicFramePr>
          <p:nvPr>
            <p:extLst>
              <p:ext uri="{D42A27DB-BD31-4B8C-83A1-F6EECF244321}">
                <p14:modId xmlns="" xmlns:p14="http://schemas.microsoft.com/office/powerpoint/2010/main" val="2546875562"/>
              </p:ext>
            </p:extLst>
          </p:nvPr>
        </p:nvGraphicFramePr>
        <p:xfrm>
          <a:off x="1828800" y="5029200"/>
          <a:ext cx="5270500" cy="1216025"/>
        </p:xfrm>
        <a:graphic>
          <a:graphicData uri="http://schemas.openxmlformats.org/presentationml/2006/ole">
            <p:oleObj spid="_x0000_s57362" name="Equation" r:id="rId4" imgW="1981080" imgH="457200" progId="Equation.3">
              <p:embed/>
            </p:oleObj>
          </a:graphicData>
        </a:graphic>
      </p:graphicFrame>
    </p:spTree>
    <p:extLst>
      <p:ext uri="{BB962C8B-B14F-4D97-AF65-F5344CB8AC3E}">
        <p14:creationId xmlns="" xmlns:p14="http://schemas.microsoft.com/office/powerpoint/2010/main" val="15255603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609600"/>
            <a:ext cx="8229600" cy="5516563"/>
          </a:xfrm>
        </p:spPr>
        <p:txBody>
          <a:bodyPr/>
          <a:lstStyle/>
          <a:p>
            <a:pPr marL="0" indent="0">
              <a:buNone/>
            </a:pPr>
            <a:r>
              <a:rPr lang="en-US" dirty="0" smtClean="0"/>
              <a:t>The method of least square seeks the values of </a:t>
            </a:r>
            <a:r>
              <a:rPr lang="en-US" i="1" dirty="0" smtClean="0">
                <a:latin typeface="Times New Roman" pitchFamily="18" charset="0"/>
                <a:cs typeface="Times New Roman" pitchFamily="18" charset="0"/>
              </a:rPr>
              <a:t>a</a:t>
            </a:r>
            <a:r>
              <a:rPr lang="en-US" dirty="0" smtClean="0"/>
              <a:t> and </a:t>
            </a:r>
            <a:r>
              <a:rPr lang="en-US" i="1" dirty="0">
                <a:latin typeface="Times New Roman" pitchFamily="18" charset="0"/>
                <a:cs typeface="Times New Roman" pitchFamily="18" charset="0"/>
              </a:rPr>
              <a:t>b</a:t>
            </a:r>
            <a:r>
              <a:rPr lang="en-US" dirty="0" smtClean="0"/>
              <a:t> which result in a minimum value for </a:t>
            </a:r>
            <a:r>
              <a:rPr lang="en-US" i="1" dirty="0">
                <a:latin typeface="Times New Roman" pitchFamily="18" charset="0"/>
                <a:cs typeface="Times New Roman" pitchFamily="18" charset="0"/>
              </a:rPr>
              <a:t>S</a:t>
            </a:r>
            <a:r>
              <a:rPr lang="en-US" dirty="0" smtClean="0"/>
              <a:t>. </a:t>
            </a:r>
          </a:p>
          <a:p>
            <a:pPr marL="0" indent="0" algn="just">
              <a:buNone/>
            </a:pPr>
            <a:r>
              <a:rPr lang="en-US" dirty="0"/>
              <a:t>	</a:t>
            </a:r>
            <a:r>
              <a:rPr lang="en-US" dirty="0" smtClean="0"/>
              <a:t>In above figure we would seek the line which minimize.</a:t>
            </a:r>
          </a:p>
          <a:p>
            <a:pPr marL="0" indent="0" algn="just">
              <a:buNone/>
            </a:pPr>
            <a:endParaRPr lang="en-US" dirty="0"/>
          </a:p>
          <a:p>
            <a:pPr marL="0" indent="0" algn="just">
              <a:buNone/>
            </a:pPr>
            <a:endParaRPr lang="en-US" dirty="0"/>
          </a:p>
        </p:txBody>
      </p:sp>
      <p:graphicFrame>
        <p:nvGraphicFramePr>
          <p:cNvPr id="2" name="Object 1"/>
          <p:cNvGraphicFramePr>
            <a:graphicFrameLocks noChangeAspect="1"/>
          </p:cNvGraphicFramePr>
          <p:nvPr>
            <p:extLst>
              <p:ext uri="{D42A27DB-BD31-4B8C-83A1-F6EECF244321}">
                <p14:modId xmlns="" xmlns:p14="http://schemas.microsoft.com/office/powerpoint/2010/main" val="3680890394"/>
              </p:ext>
            </p:extLst>
          </p:nvPr>
        </p:nvGraphicFramePr>
        <p:xfrm>
          <a:off x="3733800" y="2362200"/>
          <a:ext cx="3352800" cy="3923187"/>
        </p:xfrm>
        <a:graphic>
          <a:graphicData uri="http://schemas.openxmlformats.org/presentationml/2006/ole">
            <p:oleObj spid="_x0000_s48169" name="Equation" r:id="rId3" imgW="1409400" imgH="1650960" progId="Equation.3">
              <p:embed/>
            </p:oleObj>
          </a:graphicData>
        </a:graphic>
      </p:graphicFrame>
    </p:spTree>
    <p:extLst>
      <p:ext uri="{BB962C8B-B14F-4D97-AF65-F5344CB8AC3E}">
        <p14:creationId xmlns="" xmlns:p14="http://schemas.microsoft.com/office/powerpoint/2010/main" val="19950109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a:spLocks noGrp="1"/>
          </p:cNvSpPr>
          <p:nvPr>
            <p:ph idx="1"/>
          </p:nvPr>
        </p:nvSpPr>
        <p:spPr>
          <a:xfrm>
            <a:off x="457200" y="609600"/>
            <a:ext cx="8229600" cy="5516563"/>
          </a:xfrm>
        </p:spPr>
        <p:txBody>
          <a:bodyPr/>
          <a:lstStyle/>
          <a:p>
            <a:pPr marL="0" indent="0" algn="just">
              <a:buNone/>
            </a:pPr>
            <a:r>
              <a:rPr lang="en-US" dirty="0" smtClean="0"/>
              <a:t>	Consider the simple case where a firm has observed the demand for its product at three different price levels. The following table indicates the price-demand combinations. The following figure is a graph of the data. Suppose that we wish to determine the line of best fit to these data points using the least squares model. The least squares function is generated using the following equation.</a:t>
            </a:r>
            <a:endParaRPr lang="en-US" dirty="0"/>
          </a:p>
        </p:txBody>
      </p:sp>
    </p:spTree>
    <p:extLst>
      <p:ext uri="{BB962C8B-B14F-4D97-AF65-F5344CB8AC3E}">
        <p14:creationId xmlns="" xmlns:p14="http://schemas.microsoft.com/office/powerpoint/2010/main" val="18448744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 xmlns:p14="http://schemas.microsoft.com/office/powerpoint/2010/main" val="4157436350"/>
              </p:ext>
            </p:extLst>
          </p:nvPr>
        </p:nvGraphicFramePr>
        <p:xfrm>
          <a:off x="685800" y="685800"/>
          <a:ext cx="7823200" cy="2201863"/>
        </p:xfrm>
        <a:graphic>
          <a:graphicData uri="http://schemas.openxmlformats.org/presentationml/2006/ole">
            <p:oleObj spid="_x0000_s58373" name="Equation" r:id="rId3" imgW="3288960" imgH="927000" progId="Equation.3">
              <p:embed/>
            </p:oleObj>
          </a:graphicData>
        </a:graphic>
      </p:graphicFrame>
    </p:spTree>
    <p:extLst>
      <p:ext uri="{BB962C8B-B14F-4D97-AF65-F5344CB8AC3E}">
        <p14:creationId xmlns="" xmlns:p14="http://schemas.microsoft.com/office/powerpoint/2010/main" val="372976723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buNone/>
            </a:pPr>
            <a:r>
              <a:rPr lang="en-US" b="1" dirty="0" smtClean="0"/>
              <a:t>TABLE</a:t>
            </a:r>
            <a:r>
              <a:rPr lang="en-US" dirty="0" smtClean="0"/>
              <a:t>:</a:t>
            </a:r>
          </a:p>
          <a:p>
            <a:pPr marL="0" indent="0">
              <a:buNone/>
            </a:pPr>
            <a:r>
              <a:rPr lang="en-US" sz="2400" i="1" dirty="0" smtClean="0">
                <a:latin typeface="Times New Roman" pitchFamily="18" charset="0"/>
                <a:cs typeface="Times New Roman" pitchFamily="18" charset="0"/>
              </a:rPr>
              <a:t>	y</a:t>
            </a:r>
            <a:r>
              <a:rPr lang="en-US" sz="2400" dirty="0" smtClean="0"/>
              <a:t> (demand in thousands of units)	50	30	20</a:t>
            </a:r>
          </a:p>
          <a:p>
            <a:pPr marL="0" indent="0">
              <a:buNone/>
            </a:pPr>
            <a:r>
              <a:rPr lang="en-US" sz="2400" i="1" dirty="0" smtClean="0">
                <a:latin typeface="Times New Roman" pitchFamily="18" charset="0"/>
                <a:cs typeface="Times New Roman" pitchFamily="18" charset="0"/>
              </a:rPr>
              <a:t>	x</a:t>
            </a:r>
            <a:r>
              <a:rPr lang="en-US" sz="2400" dirty="0" smtClean="0"/>
              <a:t> (price in dollars)			  5	10	15</a:t>
            </a:r>
            <a:endParaRPr lang="en-US" sz="2400" dirty="0"/>
          </a:p>
        </p:txBody>
      </p:sp>
    </p:spTree>
    <p:extLst>
      <p:ext uri="{BB962C8B-B14F-4D97-AF65-F5344CB8AC3E}">
        <p14:creationId xmlns="" xmlns:p14="http://schemas.microsoft.com/office/powerpoint/2010/main" val="12219388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lgn="just">
              <a:buNone/>
            </a:pPr>
            <a:r>
              <a:rPr lang="en-US" dirty="0" smtClean="0"/>
              <a:t>To determine the values of </a:t>
            </a:r>
            <a:r>
              <a:rPr lang="en-US" i="1" dirty="0" smtClean="0">
                <a:latin typeface="Times New Roman" pitchFamily="18" charset="0"/>
                <a:cs typeface="Times New Roman" pitchFamily="18" charset="0"/>
              </a:rPr>
              <a:t>a</a:t>
            </a:r>
            <a:r>
              <a:rPr lang="en-US" dirty="0" smtClean="0"/>
              <a:t> and </a:t>
            </a:r>
            <a:r>
              <a:rPr lang="en-US" i="1" dirty="0">
                <a:latin typeface="Times New Roman" pitchFamily="18" charset="0"/>
                <a:cs typeface="Times New Roman" pitchFamily="18" charset="0"/>
              </a:rPr>
              <a:t>b</a:t>
            </a:r>
            <a:r>
              <a:rPr lang="en-US" dirty="0" smtClean="0"/>
              <a:t> which minimize </a:t>
            </a:r>
            <a:r>
              <a:rPr lang="en-US" i="1" dirty="0">
                <a:latin typeface="Times New Roman" pitchFamily="18" charset="0"/>
                <a:cs typeface="Times New Roman" pitchFamily="18" charset="0"/>
              </a:rPr>
              <a:t>S</a:t>
            </a:r>
            <a:r>
              <a:rPr lang="en-US" dirty="0" smtClean="0"/>
              <a:t>, we find the partial derivatives with respect to </a:t>
            </a:r>
            <a:r>
              <a:rPr lang="en-US" i="1" dirty="0">
                <a:latin typeface="Times New Roman" pitchFamily="18" charset="0"/>
                <a:cs typeface="Times New Roman" pitchFamily="18" charset="0"/>
              </a:rPr>
              <a:t>a</a:t>
            </a:r>
            <a:r>
              <a:rPr lang="en-US" dirty="0" smtClean="0"/>
              <a:t> and </a:t>
            </a:r>
            <a:r>
              <a:rPr lang="en-US" i="1" dirty="0">
                <a:latin typeface="Times New Roman" pitchFamily="18" charset="0"/>
                <a:cs typeface="Times New Roman" pitchFamily="18" charset="0"/>
              </a:rPr>
              <a:t>b</a:t>
            </a:r>
            <a:r>
              <a:rPr lang="en-US" dirty="0" smtClean="0"/>
              <a:t>.</a:t>
            </a:r>
            <a:endParaRPr lang="en-US" dirty="0"/>
          </a:p>
        </p:txBody>
      </p:sp>
    </p:spTree>
    <p:extLst>
      <p:ext uri="{BB962C8B-B14F-4D97-AF65-F5344CB8AC3E}">
        <p14:creationId xmlns="" xmlns:p14="http://schemas.microsoft.com/office/powerpoint/2010/main" val="10266729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lstStyle/>
          <a:p>
            <a:pPr marL="0" indent="0">
              <a:buNone/>
            </a:pPr>
            <a:r>
              <a:rPr lang="en-US" dirty="0" smtClean="0"/>
              <a:t>We covered section 20.4: </a:t>
            </a:r>
          </a:p>
          <a:p>
            <a:pPr marL="0" indent="0" algn="ctr">
              <a:buNone/>
            </a:pPr>
            <a:r>
              <a:rPr lang="en-US" dirty="0" smtClean="0"/>
              <a:t>Applications of </a:t>
            </a:r>
            <a:r>
              <a:rPr lang="en-US" dirty="0" err="1" smtClean="0"/>
              <a:t>Bivariate</a:t>
            </a:r>
            <a:r>
              <a:rPr lang="en-US" dirty="0" smtClean="0"/>
              <a:t> Optimization</a:t>
            </a:r>
          </a:p>
          <a:p>
            <a:pPr marL="0" indent="0"/>
            <a:r>
              <a:rPr lang="en-US" dirty="0" err="1" smtClean="0"/>
              <a:t>Finshed</a:t>
            </a:r>
            <a:r>
              <a:rPr lang="en-US" dirty="0" smtClean="0"/>
              <a:t> Chapter 2.</a:t>
            </a:r>
          </a:p>
          <a:p>
            <a:pPr marL="0" indent="0"/>
            <a:r>
              <a:rPr lang="en-US" dirty="0" smtClean="0"/>
              <a:t>Finished the material for the course </a:t>
            </a:r>
          </a:p>
          <a:p>
            <a:pPr marL="0" indent="0" algn="ctr">
              <a:buNone/>
            </a:pPr>
            <a:r>
              <a:rPr lang="en-US" dirty="0" smtClean="0"/>
              <a:t>Business Mathematics-II</a:t>
            </a:r>
          </a:p>
          <a:p>
            <a:pPr>
              <a:buNone/>
            </a:pP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Review of the Course</a:t>
            </a:r>
            <a:endParaRPr lang="en-US" u="sng" dirty="0">
              <a:solidFill>
                <a:schemeClr val="tx2"/>
              </a:solidFill>
            </a:endParaRPr>
          </a:p>
        </p:txBody>
      </p:sp>
      <p:sp>
        <p:nvSpPr>
          <p:cNvPr id="3" name="Content Placeholder 2"/>
          <p:cNvSpPr>
            <a:spLocks noGrp="1"/>
          </p:cNvSpPr>
          <p:nvPr>
            <p:ph idx="1"/>
          </p:nvPr>
        </p:nvSpPr>
        <p:spPr>
          <a:xfrm>
            <a:off x="457200" y="1219200"/>
            <a:ext cx="8229600" cy="5181600"/>
          </a:xfrm>
        </p:spPr>
        <p:txBody>
          <a:bodyPr>
            <a:normAutofit/>
          </a:bodyPr>
          <a:lstStyle/>
          <a:p>
            <a:pPr algn="ctr">
              <a:buNone/>
            </a:pPr>
            <a:r>
              <a:rPr lang="en-US" u="sng" dirty="0" smtClean="0">
                <a:solidFill>
                  <a:schemeClr val="tx2"/>
                </a:solidFill>
              </a:rPr>
              <a:t>Linear programming</a:t>
            </a:r>
          </a:p>
          <a:p>
            <a:pPr algn="just">
              <a:buNone/>
            </a:pPr>
            <a:r>
              <a:rPr lang="en-US" dirty="0" smtClean="0"/>
              <a:t>Graphical Method</a:t>
            </a:r>
          </a:p>
          <a:p>
            <a:pPr algn="just">
              <a:buNone/>
            </a:pPr>
            <a:r>
              <a:rPr lang="en-US" dirty="0" smtClean="0"/>
              <a:t>Simplex Method</a:t>
            </a:r>
          </a:p>
          <a:p>
            <a:pPr algn="just">
              <a:buNone/>
            </a:pPr>
            <a:r>
              <a:rPr lang="en-US" dirty="0" smtClean="0"/>
              <a:t>Special Phenomenon</a:t>
            </a:r>
          </a:p>
          <a:p>
            <a:pPr algn="just">
              <a:buNone/>
            </a:pPr>
            <a:r>
              <a:rPr lang="en-US" dirty="0" smtClean="0"/>
              <a:t>Computer Solution Method</a:t>
            </a:r>
          </a:p>
          <a:p>
            <a:pPr algn="just">
              <a:buNone/>
            </a:pPr>
            <a:r>
              <a:rPr lang="en-US" dirty="0" smtClean="0"/>
              <a:t>Dual Problem</a:t>
            </a:r>
          </a:p>
          <a:p>
            <a:pPr algn="just">
              <a:buNone/>
            </a:pPr>
            <a:r>
              <a:rPr lang="en-US" dirty="0" smtClean="0"/>
              <a:t>Transportation and Assignment Models</a:t>
            </a:r>
          </a:p>
          <a:p>
            <a:pPr algn="just">
              <a:buNone/>
            </a:pPr>
            <a:r>
              <a:rPr lang="en-US" dirty="0" smtClean="0"/>
              <a:t>Solutions to Transportation Models, Assignment Model and method of Solution</a:t>
            </a:r>
          </a:p>
          <a:p>
            <a:pPr>
              <a:buNone/>
            </a:pP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943600"/>
          </a:xfrm>
        </p:spPr>
        <p:txBody>
          <a:bodyPr>
            <a:normAutofit fontScale="92500" lnSpcReduction="20000"/>
          </a:bodyPr>
          <a:lstStyle/>
          <a:p>
            <a:pPr algn="ctr">
              <a:buNone/>
            </a:pPr>
            <a:r>
              <a:rPr lang="en-US" u="sng" dirty="0" smtClean="0">
                <a:solidFill>
                  <a:schemeClr val="tx2"/>
                </a:solidFill>
              </a:rPr>
              <a:t>CALCULUS</a:t>
            </a:r>
          </a:p>
          <a:p>
            <a:pPr algn="just">
              <a:buNone/>
            </a:pPr>
            <a:r>
              <a:rPr lang="en-US" dirty="0" smtClean="0"/>
              <a:t>Limits</a:t>
            </a:r>
            <a:r>
              <a:rPr lang="en-US" dirty="0" smtClean="0"/>
              <a:t>, Average Rate of change, Differentiation</a:t>
            </a:r>
          </a:p>
          <a:p>
            <a:pPr algn="just">
              <a:buNone/>
            </a:pPr>
            <a:r>
              <a:rPr lang="en-US" dirty="0" smtClean="0"/>
              <a:t>Additional Rules of </a:t>
            </a:r>
            <a:r>
              <a:rPr lang="en-US" dirty="0" smtClean="0"/>
              <a:t>Differentiation</a:t>
            </a:r>
            <a:endParaRPr lang="en-US" dirty="0" smtClean="0"/>
          </a:p>
          <a:p>
            <a:pPr algn="just">
              <a:buNone/>
            </a:pPr>
            <a:r>
              <a:rPr lang="en-US" dirty="0" smtClean="0"/>
              <a:t>Optimization</a:t>
            </a:r>
            <a:r>
              <a:rPr lang="en-US" dirty="0" smtClean="0"/>
              <a:t>, Identification of Maxima and Minima</a:t>
            </a:r>
          </a:p>
          <a:p>
            <a:pPr algn="just">
              <a:buNone/>
            </a:pPr>
            <a:r>
              <a:rPr lang="en-US" dirty="0" smtClean="0"/>
              <a:t>Revenue, Cost, and Profit Applications</a:t>
            </a:r>
          </a:p>
          <a:p>
            <a:pPr algn="just">
              <a:buNone/>
            </a:pPr>
            <a:r>
              <a:rPr lang="en-US" dirty="0" smtClean="0"/>
              <a:t>Integration and Techniques of integration</a:t>
            </a:r>
          </a:p>
          <a:p>
            <a:pPr algn="just">
              <a:buNone/>
            </a:pPr>
            <a:r>
              <a:rPr lang="en-US" dirty="0" smtClean="0"/>
              <a:t>Definite integral, Applications of integral Calculus</a:t>
            </a:r>
          </a:p>
          <a:p>
            <a:pPr algn="just">
              <a:buNone/>
            </a:pPr>
            <a:r>
              <a:rPr lang="en-US" dirty="0" smtClean="0"/>
              <a:t>First order Differential Equations (Separable Variables and Linear equations)</a:t>
            </a:r>
          </a:p>
          <a:p>
            <a:pPr algn="just">
              <a:buNone/>
            </a:pPr>
            <a:r>
              <a:rPr lang="en-US" dirty="0" smtClean="0"/>
              <a:t>Mathematical Modeling using first order differential equations</a:t>
            </a:r>
          </a:p>
          <a:p>
            <a:pPr algn="just">
              <a:buNone/>
            </a:pPr>
            <a:r>
              <a:rPr lang="en-US" dirty="0" smtClean="0"/>
              <a:t>Functions of several variables, Partial Derivatives and its applications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908720"/>
            <a:ext cx="8229600" cy="1368152"/>
          </a:xfrm>
        </p:spPr>
        <p:txBody>
          <a:bodyPr>
            <a:normAutofit/>
          </a:bodyPr>
          <a:lstStyle/>
          <a:p>
            <a:pPr algn="l"/>
            <a:r>
              <a:rPr lang="en-GB" sz="3600" u="sng" dirty="0" smtClean="0">
                <a:solidFill>
                  <a:schemeClr val="accent1">
                    <a:lumMod val="50000"/>
                  </a:schemeClr>
                </a:solidFill>
              </a:rPr>
              <a:t>Chapter wise contents from </a:t>
            </a:r>
            <a:r>
              <a:rPr lang="en-GB" sz="3600" u="sng" dirty="0" err="1" smtClean="0">
                <a:solidFill>
                  <a:schemeClr val="accent1">
                    <a:lumMod val="50000"/>
                  </a:schemeClr>
                </a:solidFill>
              </a:rPr>
              <a:t>Budnick</a:t>
            </a:r>
            <a:r>
              <a:rPr lang="en-GB" sz="3600" dirty="0" smtClean="0">
                <a:solidFill>
                  <a:schemeClr val="accent1">
                    <a:lumMod val="50000"/>
                  </a:schemeClr>
                </a:solidFill>
              </a:rPr>
              <a:t>:</a:t>
            </a:r>
            <a:endParaRPr lang="en-GB" sz="3600" u="sng" dirty="0">
              <a:solidFill>
                <a:schemeClr val="tx2"/>
              </a:solidFill>
            </a:endParaRPr>
          </a:p>
        </p:txBody>
      </p:sp>
      <p:sp>
        <p:nvSpPr>
          <p:cNvPr id="3" name="Content Placeholder 2"/>
          <p:cNvSpPr>
            <a:spLocks noGrp="1"/>
          </p:cNvSpPr>
          <p:nvPr>
            <p:ph idx="1"/>
          </p:nvPr>
        </p:nvSpPr>
        <p:spPr>
          <a:xfrm>
            <a:off x="539552" y="2492896"/>
            <a:ext cx="8229600" cy="2681139"/>
          </a:xfrm>
        </p:spPr>
        <p:txBody>
          <a:bodyPr>
            <a:noAutofit/>
          </a:bodyPr>
          <a:lstStyle/>
          <a:p>
            <a:r>
              <a:rPr lang="en-GB" dirty="0" smtClean="0"/>
              <a:t>Chapter 10: Linear Programming</a:t>
            </a:r>
          </a:p>
          <a:p>
            <a:r>
              <a:rPr lang="en-GB" dirty="0" smtClean="0"/>
              <a:t>Chapter 11: The Simplex Method</a:t>
            </a:r>
          </a:p>
          <a:p>
            <a:r>
              <a:rPr lang="en-GB" dirty="0" smtClean="0"/>
              <a:t>Chapter 12: Transportation and Assignment 		      Models</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Course Outline Cont’d...</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u="sng" dirty="0" smtClean="0"/>
              <a:t>THE CALCULUS</a:t>
            </a:r>
          </a:p>
          <a:p>
            <a:r>
              <a:rPr lang="en-GB" dirty="0" smtClean="0"/>
              <a:t>Chapter 15: Differentiation</a:t>
            </a:r>
          </a:p>
          <a:p>
            <a:r>
              <a:rPr lang="en-GB" dirty="0" smtClean="0"/>
              <a:t>Chapter 16: Optimization; Methodology</a:t>
            </a:r>
          </a:p>
          <a:p>
            <a:r>
              <a:rPr lang="en-GB" dirty="0" smtClean="0"/>
              <a:t>Chapter 17: Optimization; Applications</a:t>
            </a:r>
          </a:p>
          <a:p>
            <a:r>
              <a:rPr lang="en-GB" dirty="0" smtClean="0"/>
              <a:t>Chapter 18: Integral Calculus; An Introduction</a:t>
            </a:r>
          </a:p>
          <a:p>
            <a:r>
              <a:rPr lang="en-GB" dirty="0" smtClean="0"/>
              <a:t>Chapter 19: Integral Calculus; Applications</a:t>
            </a:r>
          </a:p>
          <a:p>
            <a:r>
              <a:rPr lang="en-GB" dirty="0" smtClean="0"/>
              <a:t>Chapter 20: Functions of Several Variables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ctr">
              <a:buNone/>
            </a:pPr>
            <a:r>
              <a:rPr lang="en-US" sz="4000" dirty="0" smtClean="0">
                <a:solidFill>
                  <a:schemeClr val="tx2"/>
                </a:solidFill>
              </a:rPr>
              <a:t>THANK YOU</a:t>
            </a:r>
            <a:endParaRPr lang="en-US" sz="4000" dirty="0">
              <a:solidFill>
                <a:schemeClr val="tx2"/>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4733</TotalTime>
  <Words>923</Words>
  <Application>Microsoft Office PowerPoint</Application>
  <PresentationFormat>On-screen Show (4:3)</PresentationFormat>
  <Paragraphs>100</Paragraphs>
  <Slides>47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49" baseType="lpstr">
      <vt:lpstr>Office Theme</vt:lpstr>
      <vt:lpstr>Equation</vt:lpstr>
      <vt:lpstr>Lecture 32</vt:lpstr>
      <vt:lpstr>Last Lecture Summary</vt:lpstr>
      <vt:lpstr>Today</vt:lpstr>
      <vt:lpstr>Applications of Bivariate Optimization</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Review</vt:lpstr>
      <vt:lpstr>Review of the Course</vt:lpstr>
      <vt:lpstr>Slide 44</vt:lpstr>
      <vt:lpstr>Chapter wise contents from Budnick:</vt:lpstr>
      <vt:lpstr>Course Outline Cont’d...</vt:lpstr>
      <vt:lpstr>Slide 47</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854</cp:revision>
  <dcterms:created xsi:type="dcterms:W3CDTF">2012-08-14T18:22:23Z</dcterms:created>
  <dcterms:modified xsi:type="dcterms:W3CDTF">2012-10-01T06:52:06Z</dcterms:modified>
</cp:coreProperties>
</file>