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422" r:id="rId3"/>
    <p:sldId id="423" r:id="rId4"/>
    <p:sldId id="424" r:id="rId5"/>
    <p:sldId id="425" r:id="rId6"/>
    <p:sldId id="426" r:id="rId7"/>
    <p:sldId id="427" r:id="rId8"/>
    <p:sldId id="442" r:id="rId9"/>
    <p:sldId id="428" r:id="rId10"/>
    <p:sldId id="443" r:id="rId11"/>
    <p:sldId id="444" r:id="rId12"/>
    <p:sldId id="429" r:id="rId13"/>
    <p:sldId id="430" r:id="rId14"/>
    <p:sldId id="445" r:id="rId15"/>
    <p:sldId id="431" r:id="rId16"/>
    <p:sldId id="446" r:id="rId17"/>
    <p:sldId id="447" r:id="rId18"/>
    <p:sldId id="436" r:id="rId19"/>
    <p:sldId id="448" r:id="rId20"/>
    <p:sldId id="432" r:id="rId21"/>
    <p:sldId id="437" r:id="rId22"/>
    <p:sldId id="458" r:id="rId23"/>
    <p:sldId id="438" r:id="rId24"/>
    <p:sldId id="449" r:id="rId25"/>
    <p:sldId id="454" r:id="rId26"/>
    <p:sldId id="439" r:id="rId27"/>
    <p:sldId id="450" r:id="rId28"/>
    <p:sldId id="457" r:id="rId29"/>
    <p:sldId id="440" r:id="rId30"/>
    <p:sldId id="451" r:id="rId31"/>
    <p:sldId id="459" r:id="rId32"/>
    <p:sldId id="460" r:id="rId33"/>
    <p:sldId id="441" r:id="rId34"/>
    <p:sldId id="452" r:id="rId35"/>
    <p:sldId id="453" r:id="rId36"/>
    <p:sldId id="455" r:id="rId37"/>
    <p:sldId id="456" r:id="rId38"/>
  </p:sldIdLst>
  <p:sldSz cx="9144000" cy="6858000" type="screen4x3"/>
  <p:notesSz cx="6858000" cy="9144000"/>
  <p:custDataLst>
    <p:tags r:id="rId4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3603" autoAdjust="0"/>
    <p:restoredTop sz="94660"/>
  </p:normalViewPr>
  <p:slideViewPr>
    <p:cSldViewPr>
      <p:cViewPr varScale="1">
        <p:scale>
          <a:sx n="79" d="100"/>
          <a:sy n="79" d="100"/>
        </p:scale>
        <p:origin x="-166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47228B-A51A-4E57-85AA-BAB137AC2F89}" type="datetimeFigureOut">
              <a:rPr lang="en-US" smtClean="0"/>
              <a:pPr/>
              <a:t>9/29/2012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35D15D-C678-4025-BE92-FEDD32DED0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0623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9/29/2012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9/29/2012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9/29/2012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23650-DAC4-4EE2-9CC7-CE45B3EB0B3D}" type="datetimeFigureOut">
              <a:rPr lang="en-US" smtClean="0"/>
              <a:pPr/>
              <a:t>9/29/2012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oleObject4.bin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31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6400800" cy="25908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/>
                </a:solidFill>
              </a:rPr>
              <a:t>OPTIMIZATION OF BIVARIATE FUNCTIONS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>
                <a:solidFill>
                  <a:schemeClr val="tx2"/>
                </a:solidFill>
              </a:rPr>
              <a:t>Last Lecture Summary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We </a:t>
            </a:r>
            <a:r>
              <a:rPr lang="en-US" dirty="0" smtClean="0"/>
              <a:t>covered </a:t>
            </a:r>
            <a:r>
              <a:rPr lang="en-US" dirty="0"/>
              <a:t>section 20.2: Partial Derivatives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Partial Derivatives of Bivariate Functions</a:t>
            </a:r>
          </a:p>
          <a:p>
            <a:r>
              <a:rPr lang="en-US" dirty="0"/>
              <a:t>Interpreting Partial Derivatives</a:t>
            </a:r>
          </a:p>
          <a:p>
            <a:r>
              <a:rPr lang="en-US" dirty="0"/>
              <a:t>Second-Order </a:t>
            </a:r>
            <a:r>
              <a:rPr lang="en-US" dirty="0" err="1"/>
              <a:t>Partrial</a:t>
            </a:r>
            <a:r>
              <a:rPr lang="en-US" dirty="0"/>
              <a:t> Derivatives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8955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>
                <a:solidFill>
                  <a:schemeClr val="tx2"/>
                </a:solidFill>
              </a:rPr>
              <a:t>Today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We will go over section 20.3: </a:t>
            </a:r>
          </a:p>
          <a:p>
            <a:pPr marL="0" indent="0" algn="ctr">
              <a:buNone/>
            </a:pPr>
            <a:r>
              <a:rPr lang="en-US" dirty="0" smtClean="0"/>
              <a:t>Optimization of Bivariate Functions</a:t>
            </a:r>
          </a:p>
          <a:p>
            <a:r>
              <a:rPr lang="en-US" dirty="0" smtClean="0"/>
              <a:t>Critical Points</a:t>
            </a:r>
          </a:p>
          <a:p>
            <a:r>
              <a:rPr lang="en-US" dirty="0" smtClean="0"/>
              <a:t>Relative Maximum and Minimum</a:t>
            </a:r>
          </a:p>
          <a:p>
            <a:r>
              <a:rPr lang="en-US" dirty="0" smtClean="0"/>
              <a:t>Necessary condition for Relative </a:t>
            </a:r>
            <a:r>
              <a:rPr lang="en-US" dirty="0" err="1" smtClean="0"/>
              <a:t>Extrema</a:t>
            </a:r>
            <a:endParaRPr lang="en-US" dirty="0" smtClean="0"/>
          </a:p>
          <a:p>
            <a:r>
              <a:rPr lang="en-US" dirty="0" smtClean="0"/>
              <a:t>Distinguishing among Critical Points</a:t>
            </a:r>
          </a:p>
          <a:p>
            <a:r>
              <a:rPr lang="en-US" dirty="0" smtClean="0"/>
              <a:t>Test for critical points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9029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503237"/>
            <a:ext cx="8229600" cy="1143000"/>
          </a:xfrm>
        </p:spPr>
        <p:txBody>
          <a:bodyPr/>
          <a:lstStyle/>
          <a:p>
            <a:r>
              <a:rPr lang="en-US" u="sng" dirty="0" smtClean="0">
                <a:solidFill>
                  <a:schemeClr val="tx2"/>
                </a:solidFill>
              </a:rPr>
              <a:t>Optimization of Bivariate Functions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419600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smtClean="0"/>
              <a:t>The process of finding optimum values of bivariate functions is very similar to that used for single-variable functions. This section discusses the process.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05476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u="sng" dirty="0" smtClean="0">
                <a:solidFill>
                  <a:schemeClr val="tx2"/>
                </a:solidFill>
              </a:rPr>
              <a:t>Critical Points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/>
              <a:t>As with single-variable functions, we will have a particular interest in identifying relative maximum and minimum points on the surface representing a function f(</a:t>
            </a:r>
            <a:r>
              <a:rPr lang="en-US" dirty="0" err="1" smtClean="0"/>
              <a:t>x,y</a:t>
            </a:r>
            <a:r>
              <a:rPr lang="en-US" dirty="0" smtClean="0"/>
              <a:t>).</a:t>
            </a:r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Relative maximum and minimum points have the same meaning in three dimensions as in two dimensions.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42130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pPr marL="0" indent="0" algn="just">
              <a:buNone/>
            </a:pPr>
            <a:r>
              <a:rPr lang="en-US" b="1" dirty="0" smtClean="0">
                <a:solidFill>
                  <a:schemeClr val="tx2"/>
                </a:solidFill>
              </a:rPr>
              <a:t>DEFINITION: RELATIVE MAXIMUM</a:t>
            </a:r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A function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z = 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x, 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/>
              <a:t>is said to have a relative maximum at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 = a </a:t>
            </a:r>
            <a:r>
              <a:rPr lang="en-US" dirty="0" smtClean="0"/>
              <a:t>and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y = b </a:t>
            </a:r>
            <a:r>
              <a:rPr lang="en-US" dirty="0" smtClean="0"/>
              <a:t>if for all points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x, 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 smtClean="0"/>
              <a:t> “sufficiently close”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a, 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 indent="0" algn="ctr">
              <a:buNone/>
            </a:pP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a, 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≥  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x, 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 smtClean="0"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dirty="0" smtClean="0">
                <a:cs typeface="Times New Roman" pitchFamily="18" charset="0"/>
              </a:rPr>
              <a:t>A relative maximum usually appears as the top or peak of a mound on the surface representing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x, 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 smtClean="0">
                <a:cs typeface="Times New Roman" pitchFamily="18" charset="0"/>
              </a:rPr>
              <a:t>.</a:t>
            </a:r>
          </a:p>
        </p:txBody>
      </p:sp>
      <p:sp>
        <p:nvSpPr>
          <p:cNvPr id="2" name="Rectangle 1"/>
          <p:cNvSpPr/>
          <p:nvPr/>
        </p:nvSpPr>
        <p:spPr>
          <a:xfrm>
            <a:off x="381000" y="533400"/>
            <a:ext cx="8382000" cy="3581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90520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pPr marL="0" indent="0" algn="just">
              <a:buNone/>
            </a:pPr>
            <a:r>
              <a:rPr lang="en-US" b="1" dirty="0" smtClean="0">
                <a:solidFill>
                  <a:schemeClr val="tx2"/>
                </a:solidFill>
              </a:rPr>
              <a:t>DEFINITION: RELATIVE MINIMUM</a:t>
            </a:r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A function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z = 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x, 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/>
              <a:t>is said to have a relative minimum at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 = a </a:t>
            </a:r>
            <a:r>
              <a:rPr lang="en-US" dirty="0" smtClean="0"/>
              <a:t>and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y = b </a:t>
            </a:r>
            <a:r>
              <a:rPr lang="en-US" dirty="0" smtClean="0"/>
              <a:t>if for all points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x, 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 smtClean="0"/>
              <a:t> “sufficiently close”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a, 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 indent="0" algn="ctr">
              <a:buNone/>
            </a:pP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a, 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≤  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x, 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 smtClean="0"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dirty="0" smtClean="0">
                <a:cs typeface="Times New Roman" pitchFamily="18" charset="0"/>
              </a:rPr>
              <a:t>A relative minimum usually appears as the bottom of a valley on the surface representing   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x, 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 smtClean="0">
                <a:cs typeface="Times New Roman" pitchFamily="18" charset="0"/>
              </a:rPr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381000" y="533400"/>
            <a:ext cx="8382000" cy="3581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7608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06138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50323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b="1" u="sng" dirty="0" smtClean="0">
                <a:solidFill>
                  <a:schemeClr val="tx2"/>
                </a:solidFill>
              </a:rPr>
              <a:t>NECESSARY CONDITION FOR RELATIVE EXTREMA</a:t>
            </a:r>
            <a:endParaRPr lang="en-US" b="1" u="sng" dirty="0">
              <a:solidFill>
                <a:schemeClr val="tx2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3581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/>
              <a:t>A necessary condition for the existence of a relative maximum or a relative minimum of a function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/>
              <a:t> whose partial derivatives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i="1" baseline="-25000" dirty="0" err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and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i="1" baseline="-25000" dirty="0" err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dirty="0" smtClean="0"/>
              <a:t> both exist is that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i="1" baseline="-25000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dirty="0" smtClean="0"/>
              <a:t>    and   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i="1" baseline="-25000" dirty="0" err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0" y="457200"/>
            <a:ext cx="8305800" cy="50292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53152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447459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10702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smtClean="0"/>
              <a:t>	The values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x* </a:t>
            </a:r>
            <a:r>
              <a:rPr lang="en-US" dirty="0" smtClean="0"/>
              <a:t>and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y*</a:t>
            </a:r>
            <a:r>
              <a:rPr lang="en-US" dirty="0" smtClean="0"/>
              <a:t> at which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i="1" baseline="-25000" dirty="0" err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dirty="0" smtClean="0"/>
              <a:t> and   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i="1" baseline="-25000" dirty="0" err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dirty="0" smtClean="0"/>
              <a:t> are critical values. The corresponding point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x*, y*,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x*, y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))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/>
              <a:t>is a candidate for a relative maximum or minimum on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/>
              <a:t> and is called a critical point.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7684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b="1" dirty="0" smtClean="0">
                <a:solidFill>
                  <a:schemeClr val="tx2"/>
                </a:solidFill>
              </a:rPr>
              <a:t>EXAMPLE:</a:t>
            </a:r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Locate any critical points on the graph of the function.</a:t>
            </a:r>
          </a:p>
          <a:p>
            <a:pPr marL="0" indent="0" algn="just">
              <a:buNone/>
            </a:pPr>
            <a:endParaRPr lang="en-US" dirty="0" smtClean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62128478"/>
              </p:ext>
            </p:extLst>
          </p:nvPr>
        </p:nvGraphicFramePr>
        <p:xfrm>
          <a:off x="1676400" y="3352800"/>
          <a:ext cx="5943600" cy="668655"/>
        </p:xfrm>
        <a:graphic>
          <a:graphicData uri="http://schemas.openxmlformats.org/presentationml/2006/ole">
            <p:oleObj spid="_x0000_s47117" name="Equation" r:id="rId3" imgW="2031840" imgH="2286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83684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49635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chemeClr val="tx2"/>
                </a:solidFill>
              </a:rPr>
              <a:t>EXAMPLE: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To locate any critical points on the graph of the function.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75603429"/>
              </p:ext>
            </p:extLst>
          </p:nvPr>
        </p:nvGraphicFramePr>
        <p:xfrm>
          <a:off x="1295400" y="3276600"/>
          <a:ext cx="6337300" cy="648118"/>
        </p:xfrm>
        <a:graphic>
          <a:graphicData uri="http://schemas.openxmlformats.org/presentationml/2006/ole">
            <p:oleObj spid="_x0000_s37922" name="Equation" r:id="rId3" imgW="2234880" imgH="2286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058103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713441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50925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Distinguishing among Critical Points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dirty="0" smtClean="0"/>
              <a:t>Once a critical point has been identified, it is necessary to determine its nature. Aside from relative maximum and minimum points, there is one other situation in which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i="1" baseline="-25000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and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i="1" baseline="-25000" dirty="0" err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dirty="0" smtClean="0"/>
              <a:t> both equal 0. Which is referred to as a saddle point. A saddle point is a portion of a surface which has the shape of a saddle. At point A – “where you sit on the horse” – the value of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i="1" baseline="-25000" dirty="0" err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and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i="1" baseline="-25000" dirty="0" err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dirty="0" smtClean="0"/>
              <a:t> both equal 0. However, the function does not reach either a relative maximum or a relative minimum at 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5976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04789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7244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chemeClr val="tx2"/>
                </a:solidFill>
              </a:rPr>
              <a:t>TEST OF CRITICAL POINT</a:t>
            </a:r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Given that a critical point of f is located at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x*, y*, z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 smtClean="0"/>
              <a:t> where all second partial derivatives are continuous, determine the value of              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*, y*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 smtClean="0"/>
              <a:t>, where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57315211"/>
              </p:ext>
            </p:extLst>
          </p:nvPr>
        </p:nvGraphicFramePr>
        <p:xfrm>
          <a:off x="685800" y="4648199"/>
          <a:ext cx="7924800" cy="668035"/>
        </p:xfrm>
        <a:graphic>
          <a:graphicData uri="http://schemas.openxmlformats.org/presentationml/2006/ole">
            <p:oleObj spid="_x0000_s38946" name="Equation" r:id="rId3" imgW="3009600" imgH="253800" progId="Equation.3">
              <p:embed/>
            </p:oleObj>
          </a:graphicData>
        </a:graphic>
      </p:graphicFrame>
      <p:sp>
        <p:nvSpPr>
          <p:cNvPr id="2" name="Rectangle 1"/>
          <p:cNvSpPr/>
          <p:nvPr/>
        </p:nvSpPr>
        <p:spPr>
          <a:xfrm>
            <a:off x="381000" y="838200"/>
            <a:ext cx="8382000" cy="48768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2762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638800"/>
          </a:xfrm>
        </p:spPr>
        <p:txBody>
          <a:bodyPr>
            <a:normAutofit/>
          </a:bodyPr>
          <a:lstStyle/>
          <a:p>
            <a:pPr marL="463550" indent="-463550" algn="just">
              <a:buNone/>
            </a:pPr>
            <a:r>
              <a:rPr lang="en-US" b="1" dirty="0" smtClean="0"/>
              <a:t>I-</a:t>
            </a:r>
            <a:r>
              <a:rPr lang="en-US" dirty="0" smtClean="0"/>
              <a:t>	If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x*, y*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&gt;0</a:t>
            </a:r>
            <a:r>
              <a:rPr lang="en-US" dirty="0" smtClean="0"/>
              <a:t>, the critical point is</a:t>
            </a:r>
          </a:p>
          <a:p>
            <a:pPr marL="1023938" indent="-1023938" algn="just">
              <a:buNone/>
              <a:tabLst>
                <a:tab pos="463550" algn="l"/>
              </a:tabLst>
            </a:pPr>
            <a:r>
              <a:rPr lang="en-US" dirty="0"/>
              <a:t>	</a:t>
            </a:r>
            <a:r>
              <a:rPr lang="en-US" b="1" dirty="0" smtClean="0"/>
              <a:t>a-</a:t>
            </a:r>
            <a:r>
              <a:rPr lang="en-US" dirty="0" smtClean="0"/>
              <a:t>  a relative maximum if both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i="1" baseline="-25000" dirty="0" err="1">
                <a:latin typeface="Times New Roman" pitchFamily="18" charset="0"/>
                <a:cs typeface="Times New Roman" pitchFamily="18" charset="0"/>
              </a:rPr>
              <a:t>xx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x*, y*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/>
              <a:t>and  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i="1" baseline="-25000" dirty="0" err="1">
                <a:latin typeface="Times New Roman" pitchFamily="18" charset="0"/>
                <a:cs typeface="Times New Roman" pitchFamily="18" charset="0"/>
              </a:rPr>
              <a:t>yy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x*,y*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/>
              <a:t>are negative,</a:t>
            </a:r>
          </a:p>
          <a:p>
            <a:pPr marL="1023938" indent="-1023938" algn="just">
              <a:buNone/>
              <a:tabLst>
                <a:tab pos="463550" algn="l"/>
              </a:tabLst>
            </a:pPr>
            <a:r>
              <a:rPr lang="en-US" dirty="0"/>
              <a:t>	</a:t>
            </a:r>
            <a:r>
              <a:rPr lang="en-US" b="1" dirty="0" smtClean="0"/>
              <a:t>b-</a:t>
            </a:r>
            <a:r>
              <a:rPr lang="en-US" dirty="0" smtClean="0"/>
              <a:t>  a relative minimum if both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i="1" baseline="-25000" dirty="0" err="1">
                <a:latin typeface="Times New Roman" pitchFamily="18" charset="0"/>
                <a:cs typeface="Times New Roman" pitchFamily="18" charset="0"/>
              </a:rPr>
              <a:t>xx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x*, y*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/>
              <a:t>and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i="1" baseline="-25000" dirty="0" err="1">
                <a:latin typeface="Times New Roman" pitchFamily="18" charset="0"/>
                <a:cs typeface="Times New Roman" pitchFamily="18" charset="0"/>
              </a:rPr>
              <a:t>yy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x*, y*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/>
              <a:t>are positive.</a:t>
            </a:r>
          </a:p>
          <a:p>
            <a:pPr marL="463550" indent="-463550" algn="just">
              <a:buNone/>
            </a:pPr>
            <a:r>
              <a:rPr lang="en-US" b="1" dirty="0" smtClean="0"/>
              <a:t>II-</a:t>
            </a:r>
            <a:r>
              <a:rPr lang="en-US" dirty="0" smtClean="0"/>
              <a:t>	If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x*,y*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&lt;0</a:t>
            </a:r>
            <a:r>
              <a:rPr lang="en-US" dirty="0" smtClean="0"/>
              <a:t>, the critical point is a saddle point.</a:t>
            </a:r>
          </a:p>
          <a:p>
            <a:pPr marL="463550" indent="-463550" algn="just">
              <a:buNone/>
            </a:pPr>
            <a:r>
              <a:rPr lang="en-US" b="1" dirty="0" smtClean="0"/>
              <a:t>III-</a:t>
            </a:r>
            <a:r>
              <a:rPr lang="en-US" dirty="0" smtClean="0"/>
              <a:t>	If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x*, y*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=0</a:t>
            </a:r>
            <a:r>
              <a:rPr lang="en-US" dirty="0" smtClean="0"/>
              <a:t>, other techniques (beyond the scope of this text) are required to determine the nature of the critical point.</a:t>
            </a:r>
            <a:endParaRPr lang="en-US" dirty="0"/>
          </a:p>
          <a:p>
            <a:pPr marL="0" indent="0" algn="just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81000" y="533400"/>
            <a:ext cx="8382000" cy="56388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52965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09600"/>
                <a:ext cx="8229600" cy="5516563"/>
              </a:xfrm>
            </p:spPr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:r>
                  <a:rPr lang="en-US" b="1" dirty="0" smtClean="0">
                    <a:solidFill>
                      <a:schemeClr val="tx2"/>
                    </a:solidFill>
                  </a:rPr>
                  <a:t>EXAMPLE: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 algn="just">
                  <a:buNone/>
                </a:pPr>
                <a:r>
                  <a:rPr lang="en-US" dirty="0" smtClean="0"/>
                  <a:t>In example 11 we determined that a critical point occurs on the graph of the function.</a:t>
                </a:r>
              </a:p>
              <a:p>
                <a:pPr marL="0" indent="0" algn="just">
                  <a:buNone/>
                </a:pPr>
                <a:endParaRPr lang="en-US" dirty="0"/>
              </a:p>
              <a:p>
                <a:pPr marL="0" indent="0" algn="just">
                  <a:buNone/>
                </a:pPr>
                <a:endParaRPr lang="en-US" dirty="0" smtClean="0"/>
              </a:p>
              <a:p>
                <a:pPr marL="0" indent="0" algn="just">
                  <a:buNone/>
                </a:pPr>
                <a:endParaRPr lang="en-US" dirty="0"/>
              </a:p>
              <a:p>
                <a:pPr marL="0" indent="0" algn="just">
                  <a:buNone/>
                </a:pPr>
                <a:r>
                  <a:rPr lang="en-US" dirty="0" smtClean="0"/>
                  <a:t>Determine the nature of the critical points at 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,−1,−20).</m:t>
                    </m:r>
                  </m:oMath>
                </a14:m>
                <a:endParaRPr lang="en-US" dirty="0" smtClean="0"/>
              </a:p>
              <a:p>
                <a:pPr marL="0" indent="0" algn="just">
                  <a:buNone/>
                </a:pPr>
                <a:endParaRPr lang="en-US" dirty="0"/>
              </a:p>
              <a:p>
                <a:pPr marL="0" indent="0" algn="just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4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09600"/>
                <a:ext cx="8229600" cy="5516563"/>
              </a:xfrm>
              <a:blipFill rotWithShape="1">
                <a:blip r:embed="rId3"/>
                <a:stretch>
                  <a:fillRect l="-1704" t="-1326" r="-1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26023259"/>
              </p:ext>
            </p:extLst>
          </p:nvPr>
        </p:nvGraphicFramePr>
        <p:xfrm>
          <a:off x="1295400" y="3124200"/>
          <a:ext cx="6553200" cy="723376"/>
        </p:xfrm>
        <a:graphic>
          <a:graphicData uri="http://schemas.openxmlformats.org/presentationml/2006/ole">
            <p:oleObj spid="_x0000_s39969" name="Equation" r:id="rId4" imgW="2070000" imgH="2286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810682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091719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31175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chemeClr val="tx2"/>
                </a:solidFill>
              </a:rPr>
              <a:t>EXAMPLE: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To determine the location and nature of any critical points for the function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53582786"/>
              </p:ext>
            </p:extLst>
          </p:nvPr>
        </p:nvGraphicFramePr>
        <p:xfrm>
          <a:off x="1447800" y="3352800"/>
          <a:ext cx="6108700" cy="705028"/>
        </p:xfrm>
        <a:graphic>
          <a:graphicData uri="http://schemas.openxmlformats.org/presentationml/2006/ole">
            <p:oleObj spid="_x0000_s40994" name="Equation" r:id="rId3" imgW="1981080" imgH="2286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57639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79265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503373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chemeClr val="tx2"/>
                </a:solidFill>
              </a:rPr>
              <a:t>EXAMPLE: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In example 13 we determined that critical points occur on the graph of the function at (0, 1, 0) and (4, 3, 16).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93884157"/>
              </p:ext>
            </p:extLst>
          </p:nvPr>
        </p:nvGraphicFramePr>
        <p:xfrm>
          <a:off x="1624013" y="3886200"/>
          <a:ext cx="5756275" cy="704850"/>
        </p:xfrm>
        <a:graphic>
          <a:graphicData uri="http://schemas.openxmlformats.org/presentationml/2006/ole">
            <p:oleObj spid="_x0000_s42017" name="Equation" r:id="rId3" imgW="1866600" imgH="2286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45668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5560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chemeClr val="tx2"/>
                </a:solidFill>
              </a:rPr>
              <a:t>EXAMPLE: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Given the function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 smtClean="0"/>
              <a:t>determine the location and nature of all critical points.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38407335"/>
              </p:ext>
            </p:extLst>
          </p:nvPr>
        </p:nvGraphicFramePr>
        <p:xfrm>
          <a:off x="2093913" y="2819400"/>
          <a:ext cx="4816475" cy="704850"/>
        </p:xfrm>
        <a:graphic>
          <a:graphicData uri="http://schemas.openxmlformats.org/presentationml/2006/ole">
            <p:oleObj spid="_x0000_s48135" name="Equation" r:id="rId3" imgW="1562040" imgH="2286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995010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844874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2976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691536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>
                <a:solidFill>
                  <a:schemeClr val="tx2"/>
                </a:solidFill>
              </a:rPr>
              <a:t>Review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</a:t>
            </a:r>
            <a:r>
              <a:rPr lang="en-US" dirty="0" smtClean="0"/>
              <a:t>covered </a:t>
            </a:r>
            <a:r>
              <a:rPr lang="en-US" dirty="0"/>
              <a:t>section 20.3: </a:t>
            </a:r>
          </a:p>
          <a:p>
            <a:pPr marL="0" indent="0" algn="ctr">
              <a:buNone/>
            </a:pPr>
            <a:r>
              <a:rPr lang="en-US" dirty="0"/>
              <a:t>Optimization of Bivariate Functions</a:t>
            </a:r>
          </a:p>
          <a:p>
            <a:r>
              <a:rPr lang="en-US" dirty="0"/>
              <a:t>Critical </a:t>
            </a:r>
            <a:r>
              <a:rPr lang="en-US" dirty="0" smtClean="0"/>
              <a:t>Points and their types</a:t>
            </a:r>
            <a:endParaRPr lang="en-US" dirty="0"/>
          </a:p>
          <a:p>
            <a:r>
              <a:rPr lang="en-US" dirty="0"/>
              <a:t>Relative Maximum and Minimum</a:t>
            </a:r>
          </a:p>
          <a:p>
            <a:r>
              <a:rPr lang="en-US" dirty="0" smtClean="0"/>
              <a:t>Test </a:t>
            </a:r>
            <a:r>
              <a:rPr lang="en-US" dirty="0"/>
              <a:t>for critical </a:t>
            </a:r>
            <a:r>
              <a:rPr lang="en-US" dirty="0" smtClean="0"/>
              <a:t>points</a:t>
            </a:r>
          </a:p>
          <a:p>
            <a:endParaRPr lang="en-US" dirty="0"/>
          </a:p>
          <a:p>
            <a:r>
              <a:rPr lang="en-US" dirty="0" smtClean="0"/>
              <a:t>Next, Applications of Bivariate Optimization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21938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NA@YFEIMOOFUVWYY57I" val="411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4617</TotalTime>
  <Words>605</Words>
  <Application>Microsoft Office PowerPoint</Application>
  <PresentationFormat>On-screen Show (4:3)</PresentationFormat>
  <Paragraphs>82</Paragraphs>
  <Slides>37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9" baseType="lpstr">
      <vt:lpstr>Office Theme</vt:lpstr>
      <vt:lpstr>Equation</vt:lpstr>
      <vt:lpstr>Lecture 31</vt:lpstr>
      <vt:lpstr>Last Lecture Summary</vt:lpstr>
      <vt:lpstr>Today</vt:lpstr>
      <vt:lpstr>Optimization of Bivariate Functions</vt:lpstr>
      <vt:lpstr>Critical Points</vt:lpstr>
      <vt:lpstr>Slide 6</vt:lpstr>
      <vt:lpstr>Slide 7</vt:lpstr>
      <vt:lpstr>Slide 8</vt:lpstr>
      <vt:lpstr>NECESSARY CONDITION FOR RELATIVE EXTREMA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Distinguishing among Critical Points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Review</vt:lpstr>
    </vt:vector>
  </TitlesOfParts>
  <Company>University at Buffalo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3</dc:title>
  <dc:creator>NA</dc:creator>
  <cp:lastModifiedBy>NTS</cp:lastModifiedBy>
  <cp:revision>820</cp:revision>
  <dcterms:created xsi:type="dcterms:W3CDTF">2012-08-14T18:22:23Z</dcterms:created>
  <dcterms:modified xsi:type="dcterms:W3CDTF">2012-09-29T09:55:30Z</dcterms:modified>
</cp:coreProperties>
</file>