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422" r:id="rId3"/>
    <p:sldId id="423" r:id="rId4"/>
    <p:sldId id="424" r:id="rId5"/>
    <p:sldId id="425" r:id="rId6"/>
    <p:sldId id="426" r:id="rId7"/>
    <p:sldId id="427" r:id="rId8"/>
    <p:sldId id="458" r:id="rId9"/>
    <p:sldId id="428" r:id="rId10"/>
    <p:sldId id="459" r:id="rId11"/>
    <p:sldId id="460" r:id="rId12"/>
    <p:sldId id="429" r:id="rId13"/>
    <p:sldId id="433" r:id="rId14"/>
    <p:sldId id="434" r:id="rId15"/>
    <p:sldId id="435" r:id="rId16"/>
    <p:sldId id="430" r:id="rId17"/>
    <p:sldId id="461" r:id="rId18"/>
    <p:sldId id="431" r:id="rId19"/>
    <p:sldId id="436" r:id="rId20"/>
    <p:sldId id="432" r:id="rId21"/>
    <p:sldId id="437" r:id="rId22"/>
    <p:sldId id="438" r:id="rId23"/>
    <p:sldId id="452" r:id="rId24"/>
    <p:sldId id="439" r:id="rId25"/>
    <p:sldId id="453" r:id="rId26"/>
    <p:sldId id="440" r:id="rId27"/>
    <p:sldId id="454" r:id="rId28"/>
    <p:sldId id="441" r:id="rId29"/>
    <p:sldId id="442" r:id="rId30"/>
    <p:sldId id="443" r:id="rId31"/>
    <p:sldId id="462" r:id="rId32"/>
    <p:sldId id="455" r:id="rId33"/>
    <p:sldId id="444" r:id="rId34"/>
    <p:sldId id="445" r:id="rId35"/>
    <p:sldId id="446" r:id="rId36"/>
    <p:sldId id="447" r:id="rId37"/>
    <p:sldId id="448" r:id="rId38"/>
    <p:sldId id="449" r:id="rId39"/>
    <p:sldId id="465" r:id="rId40"/>
    <p:sldId id="463" r:id="rId41"/>
    <p:sldId id="456" r:id="rId42"/>
    <p:sldId id="450" r:id="rId43"/>
    <p:sldId id="457" r:id="rId44"/>
    <p:sldId id="466" r:id="rId45"/>
    <p:sldId id="467" r:id="rId46"/>
    <p:sldId id="468" r:id="rId47"/>
    <p:sldId id="469" r:id="rId48"/>
    <p:sldId id="451" r:id="rId49"/>
    <p:sldId id="470" r:id="rId50"/>
    <p:sldId id="464" r:id="rId51"/>
  </p:sldIdLst>
  <p:sldSz cx="9144000" cy="6858000" type="screen4x3"/>
  <p:notesSz cx="6858000" cy="91440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603" autoAdjust="0"/>
    <p:restoredTop sz="94660"/>
  </p:normalViewPr>
  <p:slideViewPr>
    <p:cSldViewPr>
      <p:cViewPr varScale="1">
        <p:scale>
          <a:sx n="79" d="100"/>
          <a:sy n="7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 xmlns:p14="http://schemas.microsoft.com/office/powerpoint/2010/main"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14.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oleObject" Target="../embeddings/oleObject16.bin"/></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30</a:t>
            </a:r>
            <a:endParaRPr lang="en-US" dirty="0"/>
          </a:p>
        </p:txBody>
      </p:sp>
      <p:sp>
        <p:nvSpPr>
          <p:cNvPr id="3" name="Subtitle 2"/>
          <p:cNvSpPr>
            <a:spLocks noGrp="1"/>
          </p:cNvSpPr>
          <p:nvPr>
            <p:ph type="subTitle" idx="1"/>
          </p:nvPr>
        </p:nvSpPr>
        <p:spPr>
          <a:xfrm>
            <a:off x="1371600" y="3505200"/>
            <a:ext cx="6400800" cy="2590800"/>
          </a:xfrm>
        </p:spPr>
        <p:txBody>
          <a:bodyPr>
            <a:normAutofit/>
          </a:bodyPr>
          <a:lstStyle/>
          <a:p>
            <a:r>
              <a:rPr lang="en-US" sz="4000" b="1" dirty="0" smtClean="0">
                <a:solidFill>
                  <a:schemeClr val="tx2"/>
                </a:solidFill>
              </a:rPr>
              <a:t>PARTIAL DERIVATIVES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 Summary</a:t>
            </a:r>
            <a:endParaRPr lang="en-US" u="sng" dirty="0">
              <a:solidFill>
                <a:schemeClr val="tx2"/>
              </a:solidFill>
            </a:endParaRPr>
          </a:p>
        </p:txBody>
      </p:sp>
      <p:sp>
        <p:nvSpPr>
          <p:cNvPr id="3" name="Content Placeholder 2"/>
          <p:cNvSpPr>
            <a:spLocks noGrp="1"/>
          </p:cNvSpPr>
          <p:nvPr>
            <p:ph idx="1"/>
          </p:nvPr>
        </p:nvSpPr>
        <p:spPr>
          <a:xfrm>
            <a:off x="457200" y="1447800"/>
            <a:ext cx="8229600" cy="4525963"/>
          </a:xfrm>
        </p:spPr>
        <p:txBody>
          <a:bodyPr>
            <a:normAutofit/>
          </a:bodyPr>
          <a:lstStyle/>
          <a:p>
            <a:pPr marL="0" indent="0">
              <a:buNone/>
            </a:pPr>
            <a:r>
              <a:rPr lang="en-US" dirty="0" smtClean="0"/>
              <a:t>Last time, we started chapter 20 and covered section 20.1: Graphical Representation of Bivariate Functions</a:t>
            </a:r>
          </a:p>
          <a:p>
            <a:r>
              <a:rPr lang="en-US" dirty="0" smtClean="0"/>
              <a:t>Graphical Representation</a:t>
            </a:r>
          </a:p>
          <a:p>
            <a:r>
              <a:rPr lang="en-US" dirty="0" smtClean="0"/>
              <a:t>Sketching of Bivariate Functions</a:t>
            </a:r>
          </a:p>
          <a:p>
            <a:r>
              <a:rPr lang="en-US" dirty="0" smtClean="0"/>
              <a:t>Trace of Bivariate Functions</a:t>
            </a:r>
            <a:endParaRPr lang="en-US" dirty="0"/>
          </a:p>
        </p:txBody>
      </p:sp>
    </p:spTree>
    <p:extLst>
      <p:ext uri="{BB962C8B-B14F-4D97-AF65-F5344CB8AC3E}">
        <p14:creationId xmlns="" xmlns:p14="http://schemas.microsoft.com/office/powerpoint/2010/main" val="3189552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lstStyle/>
          <a:p>
            <a:pPr marL="0" indent="0">
              <a:buNone/>
            </a:pPr>
            <a:r>
              <a:rPr lang="en-US" dirty="0" smtClean="0"/>
              <a:t>We will go over section 20.2:</a:t>
            </a:r>
            <a:r>
              <a:rPr lang="en-US" dirty="0"/>
              <a:t> </a:t>
            </a:r>
            <a:r>
              <a:rPr lang="en-US" dirty="0" smtClean="0"/>
              <a:t>Partial Derivatives</a:t>
            </a:r>
          </a:p>
          <a:p>
            <a:pPr marL="0" indent="0">
              <a:buNone/>
            </a:pPr>
            <a:endParaRPr lang="en-US" dirty="0"/>
          </a:p>
          <a:p>
            <a:r>
              <a:rPr lang="en-US" dirty="0" smtClean="0"/>
              <a:t>Partial Derivatives of Bivariate Functions</a:t>
            </a:r>
          </a:p>
          <a:p>
            <a:r>
              <a:rPr lang="en-US" dirty="0" smtClean="0"/>
              <a:t>Interpreting Partial Derivatives</a:t>
            </a:r>
          </a:p>
          <a:p>
            <a:r>
              <a:rPr lang="en-US" dirty="0" smtClean="0"/>
              <a:t>Second-Order </a:t>
            </a:r>
            <a:r>
              <a:rPr lang="en-US" dirty="0" err="1" smtClean="0"/>
              <a:t>Partrial</a:t>
            </a:r>
            <a:r>
              <a:rPr lang="en-US" dirty="0" smtClean="0"/>
              <a:t> Derivatives</a:t>
            </a:r>
            <a:endParaRPr lang="en-US" dirty="0"/>
          </a:p>
          <a:p>
            <a:pPr marL="0" indent="0">
              <a:buNone/>
            </a:pPr>
            <a:endParaRPr lang="en-US" dirty="0"/>
          </a:p>
        </p:txBody>
      </p:sp>
    </p:spTree>
    <p:extLst>
      <p:ext uri="{BB962C8B-B14F-4D97-AF65-F5344CB8AC3E}">
        <p14:creationId xmlns="" xmlns:p14="http://schemas.microsoft.com/office/powerpoint/2010/main" val="2590299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03237"/>
            <a:ext cx="8229600" cy="1143000"/>
          </a:xfrm>
        </p:spPr>
        <p:txBody>
          <a:bodyPr/>
          <a:lstStyle/>
          <a:p>
            <a:r>
              <a:rPr lang="en-US" u="sng" dirty="0" smtClean="0">
                <a:solidFill>
                  <a:schemeClr val="tx2"/>
                </a:solidFill>
              </a:rPr>
              <a:t>PARTIAL DERIVATIVES</a:t>
            </a:r>
            <a:endParaRPr lang="en-US" u="sng" dirty="0">
              <a:solidFill>
                <a:schemeClr val="tx2"/>
              </a:solidFill>
            </a:endParaRPr>
          </a:p>
        </p:txBody>
      </p:sp>
      <p:sp>
        <p:nvSpPr>
          <p:cNvPr id="5" name="Content Placeholder 2"/>
          <p:cNvSpPr>
            <a:spLocks noGrp="1"/>
          </p:cNvSpPr>
          <p:nvPr>
            <p:ph idx="1"/>
          </p:nvPr>
        </p:nvSpPr>
        <p:spPr>
          <a:xfrm>
            <a:off x="457200" y="1828800"/>
            <a:ext cx="8229600" cy="4419600"/>
          </a:xfrm>
        </p:spPr>
        <p:txBody>
          <a:bodyPr/>
          <a:lstStyle/>
          <a:p>
            <a:pPr marL="0" indent="0" algn="just">
              <a:buNone/>
            </a:pPr>
            <a:r>
              <a:rPr lang="en-US" dirty="0" smtClean="0"/>
              <a:t>Although more involved, the calculus of bivariate functions is very similar to that of single-variable functions. In this section we will discuss derivatives of bivariate functions and their interpretation.</a:t>
            </a:r>
            <a:endParaRPr lang="en-US" dirty="0"/>
          </a:p>
        </p:txBody>
      </p:sp>
    </p:spTree>
    <p:extLst>
      <p:ext uri="{BB962C8B-B14F-4D97-AF65-F5344CB8AC3E}">
        <p14:creationId xmlns="" xmlns:p14="http://schemas.microsoft.com/office/powerpoint/2010/main" val="1405476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81000"/>
            <a:ext cx="8229600" cy="1143000"/>
          </a:xfrm>
        </p:spPr>
        <p:txBody>
          <a:bodyPr/>
          <a:lstStyle/>
          <a:p>
            <a:r>
              <a:rPr lang="en-US" u="sng" dirty="0" smtClean="0">
                <a:solidFill>
                  <a:schemeClr val="tx2"/>
                </a:solidFill>
              </a:rPr>
              <a:t>Derivatives of Bivariate Functions</a:t>
            </a:r>
            <a:endParaRPr lang="en-US" u="sng" dirty="0">
              <a:solidFill>
                <a:schemeClr val="tx2"/>
              </a:solidFill>
            </a:endParaRPr>
          </a:p>
        </p:txBody>
      </p:sp>
      <p:sp>
        <p:nvSpPr>
          <p:cNvPr id="5" name="Content Placeholder 2"/>
          <p:cNvSpPr>
            <a:spLocks noGrp="1"/>
          </p:cNvSpPr>
          <p:nvPr>
            <p:ph idx="1"/>
          </p:nvPr>
        </p:nvSpPr>
        <p:spPr>
          <a:xfrm>
            <a:off x="457200" y="1600200"/>
            <a:ext cx="8229600" cy="4724400"/>
          </a:xfrm>
        </p:spPr>
        <p:txBody>
          <a:bodyPr>
            <a:normAutofit/>
          </a:bodyPr>
          <a:lstStyle/>
          <a:p>
            <a:pPr marL="0" indent="0" algn="just">
              <a:buNone/>
            </a:pPr>
            <a:r>
              <a:rPr lang="en-US" dirty="0" smtClean="0"/>
              <a:t>With single-variable functions, the derivative represents the instantaneous rate of change in the dependent variable with respect to a change in the independent variable. For bivariate functions, there are two partial derivatives. These derivatives represent the instantaneous rate of change in the dependent variable with respect to changes in the two independent variables, separately.</a:t>
            </a:r>
            <a:endParaRPr lang="en-US" dirty="0"/>
          </a:p>
        </p:txBody>
      </p:sp>
    </p:spTree>
    <p:extLst>
      <p:ext uri="{BB962C8B-B14F-4D97-AF65-F5344CB8AC3E}">
        <p14:creationId xmlns="" xmlns:p14="http://schemas.microsoft.com/office/powerpoint/2010/main" val="2042130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lgn="just">
              <a:buNone/>
            </a:pPr>
            <a:r>
              <a:rPr lang="en-US" dirty="0" smtClean="0"/>
              <a:t>Given a function </a:t>
            </a:r>
            <a:r>
              <a:rPr lang="en-US" i="1" dirty="0" smtClean="0">
                <a:latin typeface="Times New Roman" pitchFamily="18" charset="0"/>
                <a:cs typeface="Times New Roman" pitchFamily="18" charset="0"/>
              </a:rPr>
              <a:t>z</a:t>
            </a:r>
            <a:r>
              <a:rPr lang="en-US" dirty="0" smtClean="0"/>
              <a:t> = </a:t>
            </a:r>
            <a:r>
              <a:rPr lang="en-US" i="1" dirty="0" smtClean="0">
                <a:latin typeface="Times New Roman" pitchFamily="18" charset="0"/>
                <a:cs typeface="Times New Roman" pitchFamily="18" charset="0"/>
              </a:rPr>
              <a:t>f </a:t>
            </a:r>
            <a:r>
              <a:rPr lang="en-US" dirty="0" smtClean="0">
                <a:latin typeface="Times New Roman" pitchFamily="18" charset="0"/>
                <a:cs typeface="Times New Roman" pitchFamily="18" charset="0"/>
              </a:rPr>
              <a:t>(</a:t>
            </a:r>
            <a:r>
              <a:rPr lang="en-US" i="1" dirty="0">
                <a:latin typeface="Times New Roman" pitchFamily="18" charset="0"/>
                <a:cs typeface="Times New Roman" pitchFamily="18" charset="0"/>
              </a:rPr>
              <a:t>x, y</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 </a:t>
            </a:r>
            <a:r>
              <a:rPr lang="en-US" dirty="0" smtClean="0"/>
              <a:t>a partial derivative can be found with respect to each independent variable. The partial derivative taken with respect to </a:t>
            </a:r>
            <a:r>
              <a:rPr lang="en-US" i="1" dirty="0">
                <a:latin typeface="Times New Roman" pitchFamily="18" charset="0"/>
                <a:cs typeface="Times New Roman" pitchFamily="18" charset="0"/>
              </a:rPr>
              <a:t>x</a:t>
            </a:r>
            <a:r>
              <a:rPr lang="en-US" dirty="0" smtClean="0"/>
              <a:t> is denoted by</a:t>
            </a:r>
          </a:p>
          <a:p>
            <a:pPr marL="0" indent="0" algn="just">
              <a:buNone/>
            </a:pPr>
            <a:endParaRPr lang="en-US" dirty="0"/>
          </a:p>
          <a:p>
            <a:pPr marL="0" indent="0" algn="just">
              <a:buNone/>
            </a:pPr>
            <a:endParaRPr lang="en-US" dirty="0" smtClean="0"/>
          </a:p>
          <a:p>
            <a:pPr marL="0" indent="0" algn="just">
              <a:buNone/>
            </a:pPr>
            <a:r>
              <a:rPr lang="en-US" dirty="0" smtClean="0"/>
              <a:t>The partial derivative taken with respect to </a:t>
            </a:r>
            <a:r>
              <a:rPr lang="en-US" i="1" dirty="0">
                <a:latin typeface="Times New Roman" pitchFamily="18" charset="0"/>
                <a:cs typeface="Times New Roman" pitchFamily="18" charset="0"/>
              </a:rPr>
              <a:t>y</a:t>
            </a:r>
            <a:r>
              <a:rPr lang="en-US" dirty="0" smtClean="0"/>
              <a:t> is denoted by</a:t>
            </a:r>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4119769979"/>
              </p:ext>
            </p:extLst>
          </p:nvPr>
        </p:nvGraphicFramePr>
        <p:xfrm>
          <a:off x="2743200" y="2743200"/>
          <a:ext cx="3062134" cy="958850"/>
        </p:xfrm>
        <a:graphic>
          <a:graphicData uri="http://schemas.openxmlformats.org/presentationml/2006/ole">
            <p:oleObj spid="_x0000_s34856" name="Equation" r:id="rId3" imgW="1257120" imgH="393480" progId="Equation.3">
              <p:embed/>
            </p:oleObj>
          </a:graphicData>
        </a:graphic>
      </p:graphicFrame>
      <p:graphicFrame>
        <p:nvGraphicFramePr>
          <p:cNvPr id="5" name="Object 4"/>
          <p:cNvGraphicFramePr>
            <a:graphicFrameLocks noChangeAspect="1"/>
          </p:cNvGraphicFramePr>
          <p:nvPr>
            <p:extLst>
              <p:ext uri="{D42A27DB-BD31-4B8C-83A1-F6EECF244321}">
                <p14:modId xmlns="" xmlns:p14="http://schemas.microsoft.com/office/powerpoint/2010/main" val="3588976065"/>
              </p:ext>
            </p:extLst>
          </p:nvPr>
        </p:nvGraphicFramePr>
        <p:xfrm>
          <a:off x="2727325" y="4922838"/>
          <a:ext cx="3092450" cy="1014412"/>
        </p:xfrm>
        <a:graphic>
          <a:graphicData uri="http://schemas.openxmlformats.org/presentationml/2006/ole">
            <p:oleObj spid="_x0000_s34857" name="Equation" r:id="rId4" imgW="1269720" imgH="419040" progId="Equation.3">
              <p:embed/>
            </p:oleObj>
          </a:graphicData>
        </a:graphic>
      </p:graphicFrame>
    </p:spTree>
    <p:extLst>
      <p:ext uri="{BB962C8B-B14F-4D97-AF65-F5344CB8AC3E}">
        <p14:creationId xmlns="" xmlns:p14="http://schemas.microsoft.com/office/powerpoint/2010/main" val="790520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lgn="just">
              <a:buNone/>
            </a:pPr>
            <a:r>
              <a:rPr lang="en-US" dirty="0" smtClean="0"/>
              <a:t>Although both notational forms are used to denote the partial derivative, we will use the subscripted notation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a:t>
            </a:r>
            <a:r>
              <a:rPr lang="en-US" dirty="0" smtClean="0"/>
              <a:t>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smtClean="0"/>
              <a:t> in this chapter.</a:t>
            </a:r>
            <a:endParaRPr lang="en-US" dirty="0"/>
          </a:p>
        </p:txBody>
      </p:sp>
    </p:spTree>
    <p:extLst>
      <p:ext uri="{BB962C8B-B14F-4D97-AF65-F5344CB8AC3E}">
        <p14:creationId xmlns="" xmlns:p14="http://schemas.microsoft.com/office/powerpoint/2010/main" val="3457608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5507098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03237"/>
            <a:ext cx="8229600" cy="1143000"/>
          </a:xfrm>
        </p:spPr>
        <p:txBody>
          <a:bodyPr/>
          <a:lstStyle/>
          <a:p>
            <a:r>
              <a:rPr lang="en-US" u="sng" dirty="0" smtClean="0">
                <a:solidFill>
                  <a:schemeClr val="tx2"/>
                </a:solidFill>
              </a:rPr>
              <a:t>Partial Derivatives</a:t>
            </a:r>
            <a:endParaRPr lang="en-US" u="sng" dirty="0">
              <a:solidFill>
                <a:schemeClr val="tx2"/>
              </a:solidFill>
            </a:endParaRPr>
          </a:p>
        </p:txBody>
      </p:sp>
      <p:sp>
        <p:nvSpPr>
          <p:cNvPr id="5" name="Content Placeholder 2"/>
          <p:cNvSpPr>
            <a:spLocks noGrp="1"/>
          </p:cNvSpPr>
          <p:nvPr>
            <p:ph idx="1"/>
          </p:nvPr>
        </p:nvSpPr>
        <p:spPr>
          <a:xfrm>
            <a:off x="457200" y="1600200"/>
            <a:ext cx="8229600" cy="5029200"/>
          </a:xfrm>
        </p:spPr>
        <p:txBody>
          <a:bodyPr>
            <a:normAutofit/>
          </a:bodyPr>
          <a:lstStyle/>
          <a:p>
            <a:pPr marL="0" indent="0" algn="just">
              <a:buNone/>
            </a:pPr>
            <a:endParaRPr lang="en-US" dirty="0" smtClean="0"/>
          </a:p>
          <a:p>
            <a:pPr marL="0" indent="0" algn="just">
              <a:buNone/>
            </a:pPr>
            <a:r>
              <a:rPr lang="en-US" dirty="0" smtClean="0"/>
              <a:t>Given the function </a:t>
            </a:r>
            <a:r>
              <a:rPr lang="en-US" i="1" dirty="0" smtClean="0">
                <a:latin typeface="Times New Roman" pitchFamily="18" charset="0"/>
                <a:cs typeface="Times New Roman" pitchFamily="18" charset="0"/>
              </a:rPr>
              <a:t>z</a:t>
            </a:r>
            <a:r>
              <a:rPr lang="en-US" dirty="0" smtClean="0">
                <a:latin typeface="Times New Roman" pitchFamily="18" charset="0"/>
                <a:cs typeface="Times New Roman" pitchFamily="18" charset="0"/>
              </a:rPr>
              <a:t> = </a:t>
            </a:r>
            <a:r>
              <a:rPr lang="en-US" i="1" dirty="0" smtClean="0">
                <a:latin typeface="Times New Roman" pitchFamily="18" charset="0"/>
                <a:cs typeface="Times New Roman" pitchFamily="18" charset="0"/>
              </a:rPr>
              <a:t>f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y</a:t>
            </a:r>
            <a:r>
              <a:rPr lang="en-US" dirty="0" smtClean="0">
                <a:latin typeface="Times New Roman" pitchFamily="18" charset="0"/>
                <a:cs typeface="Times New Roman" pitchFamily="18" charset="0"/>
              </a:rPr>
              <a:t>)</a:t>
            </a:r>
            <a:r>
              <a:rPr lang="en-US" dirty="0" smtClean="0"/>
              <a:t>, the partial derivative of </a:t>
            </a:r>
            <a:r>
              <a:rPr lang="en-US" i="1" dirty="0" smtClean="0">
                <a:latin typeface="Times New Roman" pitchFamily="18" charset="0"/>
                <a:cs typeface="Times New Roman" pitchFamily="18" charset="0"/>
              </a:rPr>
              <a:t>z</a:t>
            </a:r>
            <a:r>
              <a:rPr lang="en-US" dirty="0" smtClean="0"/>
              <a:t> with respect to </a:t>
            </a:r>
            <a:r>
              <a:rPr lang="en-US" i="1" dirty="0" smtClean="0">
                <a:latin typeface="Times New Roman" pitchFamily="18" charset="0"/>
                <a:cs typeface="Times New Roman" pitchFamily="18" charset="0"/>
              </a:rPr>
              <a:t>x</a:t>
            </a:r>
            <a:r>
              <a:rPr lang="en-US" dirty="0" smtClean="0"/>
              <a:t> at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 y</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 </a:t>
            </a:r>
            <a:r>
              <a:rPr lang="en-US" dirty="0" smtClean="0"/>
              <a:t>is</a:t>
            </a:r>
          </a:p>
          <a:p>
            <a:pPr marL="0" indent="0" algn="just">
              <a:buNone/>
            </a:pPr>
            <a:endParaRPr lang="en-US" dirty="0"/>
          </a:p>
          <a:p>
            <a:pPr marL="0" indent="0" algn="just">
              <a:buNone/>
            </a:pPr>
            <a:endParaRPr lang="en-US" dirty="0" smtClean="0"/>
          </a:p>
          <a:p>
            <a:pPr marL="0" indent="0" algn="just">
              <a:buNone/>
            </a:pPr>
            <a:endParaRPr lang="en-US" dirty="0" smtClean="0"/>
          </a:p>
          <a:p>
            <a:pPr marL="0" indent="0" algn="just">
              <a:buNone/>
            </a:pPr>
            <a:r>
              <a:rPr lang="en-US" dirty="0" smtClean="0"/>
              <a:t>provided the limit exists. </a:t>
            </a:r>
            <a:endParaRPr lang="en-US" dirty="0"/>
          </a:p>
        </p:txBody>
      </p:sp>
      <p:graphicFrame>
        <p:nvGraphicFramePr>
          <p:cNvPr id="6" name="Object 5"/>
          <p:cNvGraphicFramePr>
            <a:graphicFrameLocks noChangeAspect="1"/>
          </p:cNvGraphicFramePr>
          <p:nvPr>
            <p:extLst>
              <p:ext uri="{D42A27DB-BD31-4B8C-83A1-F6EECF244321}">
                <p14:modId xmlns="" xmlns:p14="http://schemas.microsoft.com/office/powerpoint/2010/main" val="3414624000"/>
              </p:ext>
            </p:extLst>
          </p:nvPr>
        </p:nvGraphicFramePr>
        <p:xfrm>
          <a:off x="1918519" y="3657600"/>
          <a:ext cx="5230761" cy="1066800"/>
        </p:xfrm>
        <a:graphic>
          <a:graphicData uri="http://schemas.openxmlformats.org/presentationml/2006/ole">
            <p:oleObj spid="_x0000_s35880" name="Equation" r:id="rId3" imgW="1930320" imgH="393480" progId="Equation.3">
              <p:embed/>
            </p:oleObj>
          </a:graphicData>
        </a:graphic>
      </p:graphicFrame>
      <p:sp>
        <p:nvSpPr>
          <p:cNvPr id="2" name="Rectangle 1"/>
          <p:cNvSpPr/>
          <p:nvPr/>
        </p:nvSpPr>
        <p:spPr>
          <a:xfrm>
            <a:off x="381000" y="457200"/>
            <a:ext cx="8305800" cy="5867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5531522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1600200"/>
            <a:ext cx="8229600" cy="5029200"/>
          </a:xfrm>
        </p:spPr>
        <p:txBody>
          <a:bodyPr>
            <a:normAutofit/>
          </a:bodyPr>
          <a:lstStyle/>
          <a:p>
            <a:pPr marL="0" indent="0" algn="just">
              <a:buNone/>
            </a:pPr>
            <a:r>
              <a:rPr lang="en-US" dirty="0" smtClean="0"/>
              <a:t>The partial derivative of </a:t>
            </a:r>
            <a:r>
              <a:rPr lang="en-US" i="1" dirty="0" smtClean="0">
                <a:latin typeface="Times New Roman" pitchFamily="18" charset="0"/>
                <a:cs typeface="Times New Roman" pitchFamily="18" charset="0"/>
              </a:rPr>
              <a:t>z</a:t>
            </a:r>
            <a:r>
              <a:rPr lang="en-US" dirty="0" smtClean="0"/>
              <a:t> with respect to </a:t>
            </a:r>
            <a:r>
              <a:rPr lang="en-US" i="1" dirty="0">
                <a:latin typeface="Times New Roman" pitchFamily="18" charset="0"/>
                <a:cs typeface="Times New Roman" pitchFamily="18" charset="0"/>
              </a:rPr>
              <a:t>y</a:t>
            </a:r>
            <a:r>
              <a:rPr lang="en-US" dirty="0" smtClean="0"/>
              <a:t> at </a:t>
            </a:r>
          </a:p>
          <a:p>
            <a:pPr marL="0" indent="0" algn="just">
              <a:buNone/>
            </a:pPr>
            <a:r>
              <a:rPr lang="en-US" dirty="0" smtClean="0">
                <a:latin typeface="Times New Roman" pitchFamily="18" charset="0"/>
                <a:cs typeface="Times New Roman" pitchFamily="18" charset="0"/>
              </a:rPr>
              <a:t>(</a:t>
            </a:r>
            <a:r>
              <a:rPr lang="en-US" i="1" dirty="0">
                <a:latin typeface="Times New Roman" pitchFamily="18" charset="0"/>
                <a:cs typeface="Times New Roman" pitchFamily="18" charset="0"/>
              </a:rPr>
              <a:t>x, y</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 </a:t>
            </a:r>
            <a:r>
              <a:rPr lang="en-US" dirty="0" smtClean="0"/>
              <a:t>is</a:t>
            </a:r>
          </a:p>
          <a:p>
            <a:pPr marL="0" indent="0" algn="just">
              <a:buNone/>
            </a:pPr>
            <a:endParaRPr lang="en-US" dirty="0"/>
          </a:p>
          <a:p>
            <a:pPr marL="0" indent="0" algn="just">
              <a:buNone/>
            </a:pPr>
            <a:endParaRPr lang="en-US" dirty="0" smtClean="0"/>
          </a:p>
          <a:p>
            <a:pPr marL="0" indent="0" algn="just">
              <a:buNone/>
            </a:pPr>
            <a:endParaRPr lang="en-US" dirty="0" smtClean="0"/>
          </a:p>
          <a:p>
            <a:pPr marL="0" indent="0" algn="just">
              <a:buNone/>
            </a:pPr>
            <a:r>
              <a:rPr lang="en-US" dirty="0" smtClean="0"/>
              <a:t>provided the limit exists.</a:t>
            </a:r>
          </a:p>
          <a:p>
            <a:pPr marL="0" indent="0" algn="just">
              <a:buNone/>
            </a:pPr>
            <a:endParaRPr lang="en-US" dirty="0"/>
          </a:p>
        </p:txBody>
      </p:sp>
      <p:graphicFrame>
        <p:nvGraphicFramePr>
          <p:cNvPr id="7" name="Object 6"/>
          <p:cNvGraphicFramePr>
            <a:graphicFrameLocks noChangeAspect="1"/>
          </p:cNvGraphicFramePr>
          <p:nvPr>
            <p:extLst>
              <p:ext uri="{D42A27DB-BD31-4B8C-83A1-F6EECF244321}">
                <p14:modId xmlns="" xmlns:p14="http://schemas.microsoft.com/office/powerpoint/2010/main" val="2203717811"/>
              </p:ext>
            </p:extLst>
          </p:nvPr>
        </p:nvGraphicFramePr>
        <p:xfrm>
          <a:off x="1901031" y="2971800"/>
          <a:ext cx="5265737" cy="1135063"/>
        </p:xfrm>
        <a:graphic>
          <a:graphicData uri="http://schemas.openxmlformats.org/presentationml/2006/ole">
            <p:oleObj spid="_x0000_s47107" name="Equation" r:id="rId3" imgW="1942920" imgH="419040" progId="Equation.3">
              <p:embed/>
            </p:oleObj>
          </a:graphicData>
        </a:graphic>
      </p:graphicFrame>
      <p:sp>
        <p:nvSpPr>
          <p:cNvPr id="2" name="Rectangle 1"/>
          <p:cNvSpPr/>
          <p:nvPr/>
        </p:nvSpPr>
        <p:spPr>
          <a:xfrm>
            <a:off x="381000" y="457200"/>
            <a:ext cx="8305800" cy="5867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 xmlns:p14="http://schemas.microsoft.com/office/powerpoint/2010/main" val="38060137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866271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b="1" dirty="0" smtClean="0">
                <a:solidFill>
                  <a:schemeClr val="tx2"/>
                </a:solidFill>
              </a:rPr>
              <a:t>EXAMPLE:</a:t>
            </a:r>
          </a:p>
          <a:p>
            <a:pPr marL="0" indent="0">
              <a:buNone/>
            </a:pPr>
            <a:r>
              <a:rPr lang="en-US" dirty="0" smtClean="0"/>
              <a:t>Consider the function</a:t>
            </a:r>
          </a:p>
          <a:p>
            <a:pPr marL="0" indent="0">
              <a:buNone/>
            </a:pPr>
            <a:r>
              <a:rPr lang="en-US" dirty="0" smtClean="0"/>
              <a:t>Find partial derivatives w.r.t. </a:t>
            </a:r>
            <a:r>
              <a:rPr lang="en-US" i="1" dirty="0">
                <a:latin typeface="Times New Roman" pitchFamily="18" charset="0"/>
                <a:cs typeface="Times New Roman" pitchFamily="18" charset="0"/>
              </a:rPr>
              <a:t>x</a:t>
            </a:r>
            <a:r>
              <a:rPr lang="en-US" dirty="0" smtClean="0"/>
              <a:t> and </a:t>
            </a:r>
            <a:r>
              <a:rPr lang="en-US" i="1" dirty="0">
                <a:latin typeface="Times New Roman" pitchFamily="18" charset="0"/>
                <a:cs typeface="Times New Roman" pitchFamily="18" charset="0"/>
              </a:rPr>
              <a:t>y</a:t>
            </a:r>
            <a:r>
              <a:rPr lang="en-US" dirty="0" smtClean="0"/>
              <a:t>.</a:t>
            </a:r>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1489335409"/>
              </p:ext>
            </p:extLst>
          </p:nvPr>
        </p:nvGraphicFramePr>
        <p:xfrm>
          <a:off x="4267200" y="1066800"/>
          <a:ext cx="3810000" cy="729574"/>
        </p:xfrm>
        <a:graphic>
          <a:graphicData uri="http://schemas.openxmlformats.org/presentationml/2006/ole">
            <p:oleObj spid="_x0000_s36886" name="Equation" r:id="rId3" imgW="1193760" imgH="228600" progId="Equation.3">
              <p:embed/>
            </p:oleObj>
          </a:graphicData>
        </a:graphic>
      </p:graphicFrame>
    </p:spTree>
    <p:extLst>
      <p:ext uri="{BB962C8B-B14F-4D97-AF65-F5344CB8AC3E}">
        <p14:creationId xmlns="" xmlns:p14="http://schemas.microsoft.com/office/powerpoint/2010/main" val="20768482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7953463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344185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3585615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algn="just"/>
            <a:r>
              <a:rPr lang="en-US" dirty="0" smtClean="0"/>
              <a:t>Fortunately, partial derivatives are found more easily using the same differentiation rules we used in Chap. 15 – 17. </a:t>
            </a:r>
          </a:p>
          <a:p>
            <a:pPr algn="just"/>
            <a:endParaRPr lang="en-US" dirty="0" smtClean="0"/>
          </a:p>
          <a:p>
            <a:pPr algn="just"/>
            <a:r>
              <a:rPr lang="en-US" dirty="0" smtClean="0"/>
              <a:t>The only exception is that when a partial derivative is found with respect to one independent variable, the other independent variable is assumed to be held constant.</a:t>
            </a:r>
          </a:p>
        </p:txBody>
      </p:sp>
    </p:spTree>
    <p:extLst>
      <p:ext uri="{BB962C8B-B14F-4D97-AF65-F5344CB8AC3E}">
        <p14:creationId xmlns="" xmlns:p14="http://schemas.microsoft.com/office/powerpoint/2010/main" val="28368495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For instance, in finding the partial derivative with respect to </a:t>
            </a:r>
            <a:r>
              <a:rPr lang="en-US" i="1" dirty="0">
                <a:latin typeface="Times New Roman" pitchFamily="18" charset="0"/>
                <a:cs typeface="Times New Roman" pitchFamily="18" charset="0"/>
              </a:rPr>
              <a:t>x, y </a:t>
            </a:r>
            <a:r>
              <a:rPr lang="en-US" dirty="0"/>
              <a:t>is assumed to be </a:t>
            </a:r>
            <a:r>
              <a:rPr lang="en-US" dirty="0" smtClean="0"/>
              <a:t>constant.</a:t>
            </a:r>
          </a:p>
          <a:p>
            <a:endParaRPr lang="en-US" dirty="0" smtClean="0"/>
          </a:p>
          <a:p>
            <a:r>
              <a:rPr lang="en-US" dirty="0" smtClean="0"/>
              <a:t>A </a:t>
            </a:r>
            <a:r>
              <a:rPr lang="en-US" dirty="0"/>
              <a:t>very important point is that the variable which is assumed constant must be treated as a constant in applying the rules of differentiation.</a:t>
            </a:r>
          </a:p>
          <a:p>
            <a:pPr marL="0" indent="0">
              <a:buNone/>
            </a:pPr>
            <a:endParaRPr lang="en-US" dirty="0"/>
          </a:p>
        </p:txBody>
      </p:sp>
    </p:spTree>
    <p:extLst>
      <p:ext uri="{BB962C8B-B14F-4D97-AF65-F5344CB8AC3E}">
        <p14:creationId xmlns="" xmlns:p14="http://schemas.microsoft.com/office/powerpoint/2010/main" val="42029230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buNone/>
            </a:pPr>
            <a:r>
              <a:rPr lang="en-US" b="1" dirty="0" smtClean="0">
                <a:solidFill>
                  <a:schemeClr val="tx2"/>
                </a:solidFill>
              </a:rPr>
              <a:t>EXAMPLE:</a:t>
            </a:r>
          </a:p>
          <a:p>
            <a:pPr marL="0" indent="0">
              <a:buNone/>
            </a:pPr>
            <a:endParaRPr lang="en-US" dirty="0" smtClean="0"/>
          </a:p>
          <a:p>
            <a:pPr marL="0" indent="0" algn="just">
              <a:buNone/>
            </a:pPr>
            <a:r>
              <a:rPr lang="en-US" dirty="0" smtClean="0"/>
              <a:t>Find the partial derivatives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a:t>
            </a:r>
            <a:r>
              <a:rPr lang="en-US" dirty="0" smtClean="0"/>
              <a:t>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smtClean="0"/>
              <a:t> for the function</a:t>
            </a:r>
          </a:p>
          <a:p>
            <a:pPr marL="0" indent="0" algn="just">
              <a:buNone/>
            </a:pPr>
            <a:endParaRPr lang="en-US" dirty="0"/>
          </a:p>
          <a:p>
            <a:pPr marL="0" indent="0" algn="just">
              <a:buNone/>
            </a:pPr>
            <a:endParaRPr lang="en-US" dirty="0" smtClean="0"/>
          </a:p>
          <a:p>
            <a:pPr marL="0" indent="0">
              <a:buNone/>
            </a:pPr>
            <a:endParaRPr lang="en-US"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37860658"/>
              </p:ext>
            </p:extLst>
          </p:nvPr>
        </p:nvGraphicFramePr>
        <p:xfrm>
          <a:off x="2590800" y="3276600"/>
          <a:ext cx="3962399" cy="750770"/>
        </p:xfrm>
        <a:graphic>
          <a:graphicData uri="http://schemas.openxmlformats.org/presentationml/2006/ole">
            <p:oleObj spid="_x0000_s37909" name="Equation" r:id="rId3" imgW="1206360" imgH="228600" progId="Equation.3">
              <p:embed/>
            </p:oleObj>
          </a:graphicData>
        </a:graphic>
      </p:graphicFrame>
    </p:spTree>
    <p:extLst>
      <p:ext uri="{BB962C8B-B14F-4D97-AF65-F5344CB8AC3E}">
        <p14:creationId xmlns="" xmlns:p14="http://schemas.microsoft.com/office/powerpoint/2010/main" val="30581035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4597661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buNone/>
            </a:pPr>
            <a:r>
              <a:rPr lang="en-US" b="1" dirty="0" smtClean="0">
                <a:solidFill>
                  <a:schemeClr val="tx2"/>
                </a:solidFill>
              </a:rPr>
              <a:t>EXAMPLE:</a:t>
            </a:r>
          </a:p>
          <a:p>
            <a:pPr marL="0" indent="0">
              <a:buNone/>
            </a:pPr>
            <a:endParaRPr lang="en-US" dirty="0" smtClean="0"/>
          </a:p>
          <a:p>
            <a:pPr marL="0" indent="0" algn="just">
              <a:buNone/>
            </a:pPr>
            <a:r>
              <a:rPr lang="en-US" dirty="0" smtClean="0"/>
              <a:t>Find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a:t>
            </a:r>
            <a:r>
              <a:rPr lang="en-US" dirty="0" smtClean="0"/>
              <a:t>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smtClean="0"/>
              <a:t> for the function</a:t>
            </a:r>
          </a:p>
          <a:p>
            <a:pPr marL="0" indent="0" algn="just">
              <a:buNone/>
            </a:pPr>
            <a:endParaRPr lang="en-US" dirty="0"/>
          </a:p>
          <a:p>
            <a:pPr marL="0" indent="0" algn="just">
              <a:buNone/>
            </a:pPr>
            <a:endParaRPr lang="en-US" dirty="0" smtClean="0"/>
          </a:p>
          <a:p>
            <a:pPr marL="0" indent="0">
              <a:buNone/>
            </a:pPr>
            <a:endParaRPr lang="en-US"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1779968639"/>
              </p:ext>
            </p:extLst>
          </p:nvPr>
        </p:nvGraphicFramePr>
        <p:xfrm>
          <a:off x="3152775" y="3317875"/>
          <a:ext cx="2836863" cy="666750"/>
        </p:xfrm>
        <a:graphic>
          <a:graphicData uri="http://schemas.openxmlformats.org/presentationml/2006/ole">
            <p:oleObj spid="_x0000_s38933" name="Equation" r:id="rId3" imgW="863280" imgH="203040" progId="Equation.3">
              <p:embed/>
            </p:oleObj>
          </a:graphicData>
        </a:graphic>
      </p:graphicFrame>
    </p:spTree>
    <p:extLst>
      <p:ext uri="{BB962C8B-B14F-4D97-AF65-F5344CB8AC3E}">
        <p14:creationId xmlns="" xmlns:p14="http://schemas.microsoft.com/office/powerpoint/2010/main" val="38276287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1529657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buNone/>
            </a:pPr>
            <a:r>
              <a:rPr lang="en-US" b="1" dirty="0" smtClean="0">
                <a:solidFill>
                  <a:schemeClr val="tx2"/>
                </a:solidFill>
              </a:rPr>
              <a:t>EXAMPLE:</a:t>
            </a:r>
          </a:p>
          <a:p>
            <a:pPr marL="0" indent="0">
              <a:buNone/>
            </a:pPr>
            <a:endParaRPr lang="en-US" dirty="0" smtClean="0"/>
          </a:p>
          <a:p>
            <a:pPr marL="0" indent="0" algn="just">
              <a:buNone/>
            </a:pPr>
            <a:r>
              <a:rPr lang="en-US" dirty="0" smtClean="0"/>
              <a:t>Find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a:t>
            </a:r>
            <a:r>
              <a:rPr lang="en-US" dirty="0" smtClean="0"/>
              <a:t>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smtClean="0"/>
              <a:t> if</a:t>
            </a:r>
          </a:p>
          <a:p>
            <a:pPr marL="0" indent="0" algn="just">
              <a:buNone/>
            </a:pPr>
            <a:endParaRPr lang="en-US" dirty="0"/>
          </a:p>
          <a:p>
            <a:pPr marL="0" indent="0" algn="just">
              <a:buNone/>
            </a:pPr>
            <a:endParaRPr lang="en-US" dirty="0" smtClean="0"/>
          </a:p>
          <a:p>
            <a:pPr marL="0" indent="0">
              <a:buNone/>
            </a:pPr>
            <a:endParaRPr lang="en-US"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517742259"/>
              </p:ext>
            </p:extLst>
          </p:nvPr>
        </p:nvGraphicFramePr>
        <p:xfrm>
          <a:off x="2819400" y="3276600"/>
          <a:ext cx="3505200" cy="750888"/>
        </p:xfrm>
        <a:graphic>
          <a:graphicData uri="http://schemas.openxmlformats.org/presentationml/2006/ole">
            <p:oleObj spid="_x0000_s39955" name="Equation" r:id="rId3" imgW="1066680" imgH="228600" progId="Equation.3">
              <p:embed/>
            </p:oleObj>
          </a:graphicData>
        </a:graphic>
      </p:graphicFrame>
    </p:spTree>
    <p:extLst>
      <p:ext uri="{BB962C8B-B14F-4D97-AF65-F5344CB8AC3E}">
        <p14:creationId xmlns="" xmlns:p14="http://schemas.microsoft.com/office/powerpoint/2010/main" val="38106821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1579691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buNone/>
            </a:pPr>
            <a:r>
              <a:rPr lang="en-US" b="1" dirty="0" smtClean="0">
                <a:solidFill>
                  <a:schemeClr val="tx2"/>
                </a:solidFill>
              </a:rPr>
              <a:t>EXAMPLE:</a:t>
            </a:r>
          </a:p>
          <a:p>
            <a:pPr marL="0" indent="0">
              <a:buNone/>
            </a:pPr>
            <a:endParaRPr lang="en-US" dirty="0" smtClean="0"/>
          </a:p>
          <a:p>
            <a:pPr marL="0" indent="0" algn="just">
              <a:buNone/>
            </a:pPr>
            <a:r>
              <a:rPr lang="en-US" dirty="0" smtClean="0"/>
              <a:t>Find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a:t>
            </a:r>
            <a:r>
              <a:rPr lang="en-US" dirty="0" smtClean="0"/>
              <a:t>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smtClean="0"/>
              <a:t> if</a:t>
            </a:r>
          </a:p>
          <a:p>
            <a:pPr marL="0" indent="0" algn="just">
              <a:buNone/>
            </a:pPr>
            <a:endParaRPr lang="en-US" dirty="0"/>
          </a:p>
          <a:p>
            <a:pPr marL="0" indent="0" algn="just">
              <a:buNone/>
            </a:pPr>
            <a:endParaRPr lang="en-US" dirty="0" smtClean="0"/>
          </a:p>
          <a:p>
            <a:pPr marL="0" indent="0">
              <a:buNone/>
            </a:pPr>
            <a:endParaRPr lang="en-US"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4223448677"/>
              </p:ext>
            </p:extLst>
          </p:nvPr>
        </p:nvGraphicFramePr>
        <p:xfrm>
          <a:off x="2986088" y="3235325"/>
          <a:ext cx="3170237" cy="833438"/>
        </p:xfrm>
        <a:graphic>
          <a:graphicData uri="http://schemas.openxmlformats.org/presentationml/2006/ole">
            <p:oleObj spid="_x0000_s40979" name="Equation" r:id="rId3" imgW="965160" imgH="253800" progId="Equation.3">
              <p:embed/>
            </p:oleObj>
          </a:graphicData>
        </a:graphic>
      </p:graphicFrame>
    </p:spTree>
    <p:extLst>
      <p:ext uri="{BB962C8B-B14F-4D97-AF65-F5344CB8AC3E}">
        <p14:creationId xmlns="" xmlns:p14="http://schemas.microsoft.com/office/powerpoint/2010/main" val="1576399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4183953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buNone/>
            </a:pPr>
            <a:r>
              <a:rPr lang="en-US" b="1" dirty="0" smtClean="0">
                <a:solidFill>
                  <a:schemeClr val="tx2"/>
                </a:solidFill>
              </a:rPr>
              <a:t>EXAMPLE:</a:t>
            </a:r>
          </a:p>
          <a:p>
            <a:pPr marL="0" indent="0">
              <a:buNone/>
            </a:pPr>
            <a:endParaRPr lang="en-US" dirty="0" smtClean="0"/>
          </a:p>
          <a:p>
            <a:pPr marL="0" indent="0" algn="just">
              <a:buNone/>
            </a:pPr>
            <a:r>
              <a:rPr lang="en-US" dirty="0" smtClean="0"/>
              <a:t>Find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a:t>
            </a:r>
            <a:r>
              <a:rPr lang="en-US" dirty="0" smtClean="0"/>
              <a:t>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smtClean="0"/>
              <a:t> if</a:t>
            </a:r>
          </a:p>
          <a:p>
            <a:pPr marL="0" indent="0" algn="just">
              <a:buNone/>
            </a:pPr>
            <a:endParaRPr lang="en-US" dirty="0"/>
          </a:p>
          <a:p>
            <a:pPr marL="0" indent="0" algn="just">
              <a:buNone/>
            </a:pPr>
            <a:endParaRPr lang="en-US" dirty="0" smtClean="0"/>
          </a:p>
          <a:p>
            <a:pPr marL="0" indent="0">
              <a:buNone/>
            </a:pPr>
            <a:endParaRPr lang="en-US"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4228934677"/>
              </p:ext>
            </p:extLst>
          </p:nvPr>
        </p:nvGraphicFramePr>
        <p:xfrm>
          <a:off x="2422525" y="3276600"/>
          <a:ext cx="4297363" cy="750888"/>
        </p:xfrm>
        <a:graphic>
          <a:graphicData uri="http://schemas.openxmlformats.org/presentationml/2006/ole">
            <p:oleObj spid="_x0000_s42003" name="Equation" r:id="rId3" imgW="1307880" imgH="228600" progId="Equation.3">
              <p:embed/>
            </p:oleObj>
          </a:graphicData>
        </a:graphic>
      </p:graphicFrame>
    </p:spTree>
    <p:extLst>
      <p:ext uri="{BB962C8B-B14F-4D97-AF65-F5344CB8AC3E}">
        <p14:creationId xmlns="" xmlns:p14="http://schemas.microsoft.com/office/powerpoint/2010/main" val="14566819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525258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Interpreting Partial Derivatives</a:t>
            </a:r>
            <a:endParaRPr lang="en-US" b="1" dirty="0">
              <a:solidFill>
                <a:schemeClr val="tx2"/>
              </a:solidFill>
            </a:endParaRPr>
          </a:p>
        </p:txBody>
      </p:sp>
      <p:sp>
        <p:nvSpPr>
          <p:cNvPr id="3" name="Content Placeholder 2"/>
          <p:cNvSpPr>
            <a:spLocks noGrp="1"/>
          </p:cNvSpPr>
          <p:nvPr>
            <p:ph idx="1"/>
          </p:nvPr>
        </p:nvSpPr>
        <p:spPr/>
        <p:txBody>
          <a:bodyPr/>
          <a:lstStyle/>
          <a:p>
            <a:pPr marL="0" indent="0" algn="just">
              <a:buNone/>
            </a:pPr>
            <a:r>
              <a:rPr lang="en-US" dirty="0" smtClean="0"/>
              <a:t>One interpretation of partial derivatives deals with the tangent slope. As with single-variable functions, the partial derivatives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a:t>
            </a:r>
            <a:r>
              <a:rPr lang="en-US" dirty="0" smtClean="0"/>
              <a:t>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smtClean="0"/>
              <a:t> have a tangent slope interpretation.</a:t>
            </a:r>
            <a:endParaRPr lang="en-US" dirty="0"/>
          </a:p>
        </p:txBody>
      </p:sp>
    </p:spTree>
    <p:extLst>
      <p:ext uri="{BB962C8B-B14F-4D97-AF65-F5344CB8AC3E}">
        <p14:creationId xmlns="" xmlns:p14="http://schemas.microsoft.com/office/powerpoint/2010/main" val="19950109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04800"/>
            <a:ext cx="8229600" cy="1143000"/>
          </a:xfrm>
        </p:spPr>
        <p:txBody>
          <a:bodyPr>
            <a:normAutofit fontScale="90000"/>
          </a:bodyPr>
          <a:lstStyle/>
          <a:p>
            <a:r>
              <a:rPr lang="en-US" b="1" dirty="0" smtClean="0">
                <a:solidFill>
                  <a:schemeClr val="tx2"/>
                </a:solidFill>
              </a:rPr>
              <a:t>SLOPE INTERPRETATION OF </a:t>
            </a:r>
            <a:r>
              <a:rPr lang="en-US" b="1" i="1" dirty="0" err="1">
                <a:solidFill>
                  <a:schemeClr val="tx2"/>
                </a:solidFill>
                <a:latin typeface="Times New Roman" pitchFamily="18" charset="0"/>
                <a:cs typeface="Times New Roman" pitchFamily="18" charset="0"/>
              </a:rPr>
              <a:t>f</a:t>
            </a:r>
            <a:r>
              <a:rPr lang="en-US" b="1" i="1" baseline="-25000" dirty="0" err="1">
                <a:solidFill>
                  <a:schemeClr val="tx2"/>
                </a:solidFill>
                <a:latin typeface="Times New Roman" pitchFamily="18" charset="0"/>
                <a:cs typeface="Times New Roman" pitchFamily="18" charset="0"/>
              </a:rPr>
              <a:t>x</a:t>
            </a:r>
            <a:r>
              <a:rPr lang="en-US" b="1" dirty="0" smtClean="0">
                <a:solidFill>
                  <a:schemeClr val="tx2"/>
                </a:solidFill>
              </a:rPr>
              <a:t> AND </a:t>
            </a:r>
            <a:r>
              <a:rPr lang="en-US" b="1" i="1" dirty="0" err="1" smtClean="0">
                <a:solidFill>
                  <a:schemeClr val="tx2"/>
                </a:solidFill>
                <a:latin typeface="Times New Roman" pitchFamily="18" charset="0"/>
                <a:cs typeface="Times New Roman" pitchFamily="18" charset="0"/>
              </a:rPr>
              <a:t>f</a:t>
            </a:r>
            <a:r>
              <a:rPr lang="en-US" b="1" i="1" baseline="-25000" dirty="0" err="1" smtClean="0">
                <a:solidFill>
                  <a:schemeClr val="tx2"/>
                </a:solidFill>
                <a:latin typeface="Times New Roman" pitchFamily="18" charset="0"/>
                <a:cs typeface="Times New Roman" pitchFamily="18" charset="0"/>
              </a:rPr>
              <a:t>y</a:t>
            </a:r>
            <a:endParaRPr lang="en-US" b="1" i="1" baseline="-25000" dirty="0">
              <a:solidFill>
                <a:schemeClr val="tx2"/>
              </a:solidFill>
              <a:latin typeface="Times New Roman" pitchFamily="18" charset="0"/>
              <a:cs typeface="Times New Roman" pitchFamily="18" charset="0"/>
            </a:endParaRPr>
          </a:p>
        </p:txBody>
      </p:sp>
      <p:sp>
        <p:nvSpPr>
          <p:cNvPr id="5" name="Content Placeholder 2"/>
          <p:cNvSpPr>
            <a:spLocks noGrp="1"/>
          </p:cNvSpPr>
          <p:nvPr>
            <p:ph idx="1"/>
          </p:nvPr>
        </p:nvSpPr>
        <p:spPr>
          <a:xfrm>
            <a:off x="457200" y="1752600"/>
            <a:ext cx="8229600" cy="3962400"/>
          </a:xfrm>
        </p:spPr>
        <p:txBody>
          <a:bodyPr/>
          <a:lstStyle/>
          <a:p>
            <a:pPr marL="573088" indent="-573088" algn="just">
              <a:buNone/>
            </a:pPr>
            <a:r>
              <a:rPr lang="en-US" b="1" dirty="0" smtClean="0"/>
              <a:t>I-</a:t>
            </a:r>
            <a:r>
              <a:rPr lang="en-US" dirty="0" smtClean="0"/>
              <a:t>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a:t>
            </a:r>
            <a:r>
              <a:rPr lang="en-US" dirty="0" smtClean="0"/>
              <a:t> is a general expression for the tangent slope of the family of traces which are parallel to the </a:t>
            </a:r>
            <a:r>
              <a:rPr lang="en-US" i="1" dirty="0" err="1" smtClean="0">
                <a:latin typeface="Times New Roman" pitchFamily="18" charset="0"/>
                <a:cs typeface="Times New Roman" pitchFamily="18" charset="0"/>
              </a:rPr>
              <a:t>xz</a:t>
            </a:r>
            <a:r>
              <a:rPr lang="en-US" i="1" dirty="0" smtClean="0">
                <a:latin typeface="Times New Roman" pitchFamily="18" charset="0"/>
                <a:cs typeface="Times New Roman" pitchFamily="18" charset="0"/>
              </a:rPr>
              <a:t>-</a:t>
            </a:r>
            <a:r>
              <a:rPr lang="en-US" dirty="0" smtClean="0"/>
              <a:t>plane.</a:t>
            </a:r>
          </a:p>
          <a:p>
            <a:pPr marL="573088" indent="-573088" algn="just">
              <a:buNone/>
            </a:pPr>
            <a:endParaRPr lang="en-US" b="1" dirty="0" smtClean="0"/>
          </a:p>
          <a:p>
            <a:pPr marL="573088" indent="-573088" algn="just">
              <a:buNone/>
            </a:pPr>
            <a:r>
              <a:rPr lang="en-US" b="1" dirty="0" smtClean="0"/>
              <a:t>II-</a:t>
            </a:r>
            <a:r>
              <a:rPr lang="en-US" dirty="0" smtClean="0"/>
              <a:t>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smtClean="0"/>
              <a:t> is a general expression for the tangent slope of the family of traces which are parallel to the </a:t>
            </a:r>
            <a:r>
              <a:rPr lang="en-US" i="1" dirty="0" err="1" smtClean="0">
                <a:latin typeface="Times New Roman" pitchFamily="18" charset="0"/>
                <a:cs typeface="Times New Roman" pitchFamily="18" charset="0"/>
              </a:rPr>
              <a:t>yz</a:t>
            </a:r>
            <a:r>
              <a:rPr lang="en-US" dirty="0"/>
              <a:t>-</a:t>
            </a:r>
            <a:r>
              <a:rPr lang="en-US" dirty="0" smtClean="0"/>
              <a:t>plane.</a:t>
            </a:r>
            <a:endParaRPr lang="en-US" dirty="0"/>
          </a:p>
        </p:txBody>
      </p:sp>
      <p:sp>
        <p:nvSpPr>
          <p:cNvPr id="2" name="Rectangle 1"/>
          <p:cNvSpPr/>
          <p:nvPr/>
        </p:nvSpPr>
        <p:spPr>
          <a:xfrm>
            <a:off x="381000" y="457200"/>
            <a:ext cx="8458200" cy="5334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3371125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normAutofit/>
          </a:bodyPr>
          <a:lstStyle/>
          <a:p>
            <a:pPr marL="0" indent="0" algn="just">
              <a:buNone/>
            </a:pPr>
            <a:r>
              <a:rPr lang="en-US" dirty="0" smtClean="0"/>
              <a:t>The partial derivative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a:t>
            </a:r>
            <a:r>
              <a:rPr lang="en-US" dirty="0" smtClean="0"/>
              <a:t> estimates the change in </a:t>
            </a:r>
            <a:r>
              <a:rPr lang="en-US" i="1" dirty="0">
                <a:latin typeface="Times New Roman" pitchFamily="18" charset="0"/>
                <a:cs typeface="Times New Roman" pitchFamily="18" charset="0"/>
              </a:rPr>
              <a:t>z</a:t>
            </a:r>
            <a:r>
              <a:rPr lang="en-US" dirty="0" smtClean="0"/>
              <a:t> given a change in </a:t>
            </a:r>
            <a:r>
              <a:rPr lang="en-US" i="1" dirty="0">
                <a:latin typeface="Times New Roman" pitchFamily="18" charset="0"/>
                <a:cs typeface="Times New Roman" pitchFamily="18" charset="0"/>
              </a:rPr>
              <a:t>x</a:t>
            </a:r>
            <a:r>
              <a:rPr lang="en-US" dirty="0" smtClean="0"/>
              <a:t>, assuming </a:t>
            </a:r>
            <a:r>
              <a:rPr lang="en-US" i="1" dirty="0">
                <a:latin typeface="Times New Roman" pitchFamily="18" charset="0"/>
                <a:cs typeface="Times New Roman" pitchFamily="18" charset="0"/>
              </a:rPr>
              <a:t>y</a:t>
            </a:r>
            <a:r>
              <a:rPr lang="en-US" dirty="0" smtClean="0"/>
              <a:t> is held constant. In previous lecture, we saw that when </a:t>
            </a:r>
            <a:r>
              <a:rPr lang="en-US" i="1" dirty="0">
                <a:latin typeface="Times New Roman" pitchFamily="18" charset="0"/>
                <a:cs typeface="Times New Roman" pitchFamily="18" charset="0"/>
              </a:rPr>
              <a:t>y</a:t>
            </a:r>
            <a:r>
              <a:rPr lang="en-US" dirty="0" smtClean="0"/>
              <a:t> is held constant, the corresponding traces are graphed parallel to the </a:t>
            </a:r>
            <a:r>
              <a:rPr lang="en-US" i="1" dirty="0" err="1">
                <a:latin typeface="Times New Roman" pitchFamily="18" charset="0"/>
                <a:cs typeface="Times New Roman" pitchFamily="18" charset="0"/>
              </a:rPr>
              <a:t>xz</a:t>
            </a:r>
            <a:r>
              <a:rPr lang="en-US" dirty="0" smtClean="0"/>
              <a:t> plane.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a:t>
            </a:r>
            <a:r>
              <a:rPr lang="en-US" dirty="0" smtClean="0"/>
              <a:t> represents the slope of these traces. </a:t>
            </a:r>
          </a:p>
        </p:txBody>
      </p:sp>
    </p:spTree>
    <p:extLst>
      <p:ext uri="{BB962C8B-B14F-4D97-AF65-F5344CB8AC3E}">
        <p14:creationId xmlns="" xmlns:p14="http://schemas.microsoft.com/office/powerpoint/2010/main" val="8287796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txBody>
          <a:bodyPr/>
          <a:lstStyle/>
          <a:p>
            <a:pPr marL="0" indent="0">
              <a:buNone/>
            </a:pPr>
            <a:r>
              <a:rPr lang="en-US" dirty="0"/>
              <a:t>Similarly,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a:t> assumes that </a:t>
            </a:r>
            <a:r>
              <a:rPr lang="en-US" i="1" dirty="0">
                <a:latin typeface="Times New Roman" pitchFamily="18" charset="0"/>
                <a:cs typeface="Times New Roman" pitchFamily="18" charset="0"/>
              </a:rPr>
              <a:t>x</a:t>
            </a:r>
            <a:r>
              <a:rPr lang="en-US" dirty="0"/>
              <a:t> is held constant. When </a:t>
            </a:r>
            <a:r>
              <a:rPr lang="en-US" i="1" dirty="0">
                <a:latin typeface="Times New Roman" pitchFamily="18" charset="0"/>
                <a:cs typeface="Times New Roman" pitchFamily="18" charset="0"/>
              </a:rPr>
              <a:t>x</a:t>
            </a:r>
            <a:r>
              <a:rPr lang="en-US" dirty="0"/>
              <a:t> was held </a:t>
            </a:r>
            <a:r>
              <a:rPr lang="en-US" dirty="0" smtClean="0"/>
              <a:t>constant, </a:t>
            </a:r>
            <a:r>
              <a:rPr lang="en-US" dirty="0"/>
              <a:t>the result was a family of traces which were parallel to the </a:t>
            </a:r>
            <a:r>
              <a:rPr lang="en-US" i="1" dirty="0" err="1">
                <a:latin typeface="Times New Roman" pitchFamily="18" charset="0"/>
                <a:cs typeface="Times New Roman" pitchFamily="18" charset="0"/>
              </a:rPr>
              <a:t>yz</a:t>
            </a:r>
            <a:r>
              <a:rPr lang="en-US" dirty="0"/>
              <a:t> plane.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a:t> represents the slope of these traces. The following figure illustrates the slope representation.</a:t>
            </a:r>
          </a:p>
          <a:p>
            <a:pPr marL="0" indent="0">
              <a:buNone/>
            </a:pPr>
            <a:endParaRPr lang="en-US" dirty="0"/>
          </a:p>
        </p:txBody>
      </p:sp>
    </p:spTree>
    <p:extLst>
      <p:ext uri="{BB962C8B-B14F-4D97-AF65-F5344CB8AC3E}">
        <p14:creationId xmlns="" xmlns:p14="http://schemas.microsoft.com/office/powerpoint/2010/main" val="17128151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3819163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533400"/>
            <a:ext cx="8229600" cy="5791200"/>
          </a:xfrm>
        </p:spPr>
        <p:txBody>
          <a:bodyPr/>
          <a:lstStyle/>
          <a:p>
            <a:pPr marL="0" indent="0" algn="just">
              <a:buNone/>
            </a:pPr>
            <a:r>
              <a:rPr lang="en-US" b="1" dirty="0" smtClean="0">
                <a:solidFill>
                  <a:schemeClr val="tx2"/>
                </a:solidFill>
              </a:rPr>
              <a:t>Example:</a:t>
            </a:r>
          </a:p>
          <a:p>
            <a:pPr marL="0" indent="0" algn="just">
              <a:buNone/>
            </a:pPr>
            <a:endParaRPr lang="en-US" dirty="0" smtClean="0"/>
          </a:p>
          <a:p>
            <a:pPr marL="0" indent="0" algn="just">
              <a:buNone/>
            </a:pPr>
            <a:r>
              <a:rPr lang="en-US" b="1" dirty="0" smtClean="0">
                <a:solidFill>
                  <a:schemeClr val="tx2"/>
                </a:solidFill>
              </a:rPr>
              <a:t>(Multiproduct Demand Interrelationships)</a:t>
            </a:r>
          </a:p>
          <a:p>
            <a:pPr marL="0" indent="0" algn="just">
              <a:buNone/>
            </a:pPr>
            <a:endParaRPr lang="en-US" dirty="0" smtClean="0"/>
          </a:p>
          <a:p>
            <a:pPr marL="0" indent="0" algn="just">
              <a:buNone/>
            </a:pPr>
            <a:r>
              <a:rPr lang="en-US" dirty="0" smtClean="0"/>
              <a:t>Until this point, we have assumed that the demand for a product only depends on the price of that product. Thus, the demand functions we have examined have had the form.</a:t>
            </a:r>
          </a:p>
          <a:p>
            <a:pPr marL="0" indent="0" algn="just">
              <a:buNone/>
            </a:pPr>
            <a:endParaRPr lang="en-US" dirty="0" smtClean="0"/>
          </a:p>
          <a:p>
            <a:pPr marL="0" indent="0" algn="just">
              <a:buNone/>
            </a:pPr>
            <a:endParaRPr lang="en-US" dirty="0"/>
          </a:p>
          <a:p>
            <a:pPr marL="0" indent="0" algn="just">
              <a:buNone/>
            </a:pPr>
            <a:endParaRPr lang="en-US" dirty="0"/>
          </a:p>
        </p:txBody>
      </p:sp>
      <p:graphicFrame>
        <p:nvGraphicFramePr>
          <p:cNvPr id="6" name="Object 5"/>
          <p:cNvGraphicFramePr>
            <a:graphicFrameLocks noChangeAspect="1"/>
          </p:cNvGraphicFramePr>
          <p:nvPr>
            <p:extLst>
              <p:ext uri="{D42A27DB-BD31-4B8C-83A1-F6EECF244321}">
                <p14:modId xmlns="" xmlns:p14="http://schemas.microsoft.com/office/powerpoint/2010/main" val="715530384"/>
              </p:ext>
            </p:extLst>
          </p:nvPr>
        </p:nvGraphicFramePr>
        <p:xfrm>
          <a:off x="3657600" y="5181600"/>
          <a:ext cx="1905000" cy="648510"/>
        </p:xfrm>
        <a:graphic>
          <a:graphicData uri="http://schemas.openxmlformats.org/presentationml/2006/ole">
            <p:oleObj spid="_x0000_s43022" name="Equation" r:id="rId3" imgW="596880" imgH="203040" progId="Equation.3">
              <p:embed/>
            </p:oleObj>
          </a:graphicData>
        </a:graphic>
      </p:graphicFrame>
    </p:spTree>
    <p:extLst>
      <p:ext uri="{BB962C8B-B14F-4D97-AF65-F5344CB8AC3E}">
        <p14:creationId xmlns="" xmlns:p14="http://schemas.microsoft.com/office/powerpoint/2010/main" val="37905046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791200"/>
          </a:xfrm>
        </p:spPr>
        <p:txBody>
          <a:bodyPr/>
          <a:lstStyle/>
          <a:p>
            <a:pPr marL="0" indent="0" algn="just">
              <a:buNone/>
            </a:pPr>
            <a:r>
              <a:rPr lang="en-US" dirty="0" smtClean="0"/>
              <a:t>Frequently, the demand for a product or service is influenced not only by its own price but also by the prices of other products or services. Equation below is a demand function which expresses the quantity demanded of product 1 (</a:t>
            </a:r>
            <a:r>
              <a:rPr lang="en-US" i="1" dirty="0" smtClean="0">
                <a:latin typeface="Times New Roman" pitchFamily="18" charset="0"/>
                <a:cs typeface="Times New Roman" pitchFamily="18" charset="0"/>
              </a:rPr>
              <a:t>q</a:t>
            </a:r>
            <a:r>
              <a:rPr lang="en-US" baseline="-25000" dirty="0" smtClean="0">
                <a:latin typeface="Times New Roman" pitchFamily="18" charset="0"/>
                <a:cs typeface="Times New Roman" pitchFamily="18" charset="0"/>
              </a:rPr>
              <a:t>1</a:t>
            </a:r>
            <a:r>
              <a:rPr lang="en-US" dirty="0" smtClean="0"/>
              <a:t>) as a function of its price (</a:t>
            </a:r>
            <a:r>
              <a:rPr lang="en-US" i="1" dirty="0">
                <a:latin typeface="Times New Roman" pitchFamily="18" charset="0"/>
                <a:cs typeface="Times New Roman" pitchFamily="18" charset="0"/>
              </a:rPr>
              <a:t>p</a:t>
            </a:r>
            <a:r>
              <a:rPr lang="en-US" baseline="-25000" dirty="0">
                <a:latin typeface="Times New Roman" pitchFamily="18" charset="0"/>
                <a:cs typeface="Times New Roman" pitchFamily="18" charset="0"/>
              </a:rPr>
              <a:t>1</a:t>
            </a:r>
            <a:r>
              <a:rPr lang="en-US" dirty="0" smtClean="0"/>
              <a:t>) as well as the prices of two other products (</a:t>
            </a:r>
            <a:r>
              <a:rPr lang="en-US" i="1" dirty="0">
                <a:latin typeface="Times New Roman" pitchFamily="18" charset="0"/>
                <a:cs typeface="Times New Roman" pitchFamily="18" charset="0"/>
              </a:rPr>
              <a:t>p</a:t>
            </a:r>
            <a:r>
              <a:rPr lang="en-US" baseline="-25000" dirty="0">
                <a:latin typeface="Times New Roman" pitchFamily="18" charset="0"/>
                <a:cs typeface="Times New Roman" pitchFamily="18" charset="0"/>
              </a:rPr>
              <a:t>2</a:t>
            </a:r>
            <a:r>
              <a:rPr lang="en-US" dirty="0" smtClean="0"/>
              <a:t> and </a:t>
            </a:r>
            <a:r>
              <a:rPr lang="en-US" i="1" dirty="0">
                <a:latin typeface="Times New Roman" pitchFamily="18" charset="0"/>
                <a:cs typeface="Times New Roman" pitchFamily="18" charset="0"/>
              </a:rPr>
              <a:t>p</a:t>
            </a:r>
            <a:r>
              <a:rPr lang="en-US" baseline="-25000" dirty="0">
                <a:latin typeface="Times New Roman" pitchFamily="18" charset="0"/>
                <a:cs typeface="Times New Roman" pitchFamily="18" charset="0"/>
              </a:rPr>
              <a:t>3</a:t>
            </a:r>
            <a:r>
              <a:rPr lang="en-US" dirty="0" smtClean="0"/>
              <a:t>), all stated in dollars.</a:t>
            </a:r>
            <a:endParaRPr lang="en-US"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4275508709"/>
              </p:ext>
            </p:extLst>
          </p:nvPr>
        </p:nvGraphicFramePr>
        <p:xfrm>
          <a:off x="609600" y="5029200"/>
          <a:ext cx="8001000" cy="624018"/>
        </p:xfrm>
        <a:graphic>
          <a:graphicData uri="http://schemas.openxmlformats.org/presentationml/2006/ole">
            <p:oleObj spid="_x0000_s44047" name="Equation" r:id="rId3" imgW="2933640" imgH="228600" progId="Equation.3">
              <p:embed/>
            </p:oleObj>
          </a:graphicData>
        </a:graphic>
      </p:graphicFrame>
    </p:spTree>
    <p:extLst>
      <p:ext uri="{BB962C8B-B14F-4D97-AF65-F5344CB8AC3E}">
        <p14:creationId xmlns="" xmlns:p14="http://schemas.microsoft.com/office/powerpoint/2010/main" val="17575382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791200"/>
          </a:xfrm>
        </p:spPr>
        <p:txBody>
          <a:bodyPr/>
          <a:lstStyle/>
          <a:p>
            <a:pPr marL="0" indent="0" algn="just">
              <a:buNone/>
            </a:pPr>
            <a:r>
              <a:rPr lang="en-US" dirty="0" smtClean="0"/>
              <a:t>Partial Derivatives of this demand function can provide a measure of the instantaneous response of demand to changes in the prices of the three goods. For example,</a:t>
            </a:r>
          </a:p>
          <a:p>
            <a:pPr marL="0" indent="0" algn="just">
              <a:buNone/>
            </a:pPr>
            <a:endParaRPr lang="en-US" dirty="0"/>
          </a:p>
          <a:p>
            <a:pPr marL="0" indent="0" algn="just">
              <a:buNone/>
            </a:pPr>
            <a:r>
              <a:rPr lang="en-US" dirty="0"/>
              <a:t>s</a:t>
            </a:r>
            <a:r>
              <a:rPr lang="en-US" dirty="0" smtClean="0"/>
              <a:t>uggests that if p</a:t>
            </a:r>
            <a:r>
              <a:rPr lang="en-US" baseline="-25000" dirty="0" smtClean="0"/>
              <a:t>2</a:t>
            </a:r>
            <a:r>
              <a:rPr lang="en-US" dirty="0" smtClean="0"/>
              <a:t> and p</a:t>
            </a:r>
            <a:r>
              <a:rPr lang="en-US" baseline="-25000" dirty="0" smtClean="0"/>
              <a:t>3</a:t>
            </a:r>
            <a:r>
              <a:rPr lang="en-US" dirty="0" smtClean="0"/>
              <a:t> are held constant, the demand for product 1 will decrease at an instantaneous rate of 2.5 units for every unit (dollar) that p</a:t>
            </a:r>
            <a:r>
              <a:rPr lang="en-US" baseline="-25000" dirty="0" smtClean="0"/>
              <a:t>1</a:t>
            </a:r>
            <a:r>
              <a:rPr lang="en-US" dirty="0" smtClean="0"/>
              <a:t> increases. Similarly, the partial derivatives</a:t>
            </a:r>
            <a:endParaRPr lang="en-US" dirty="0"/>
          </a:p>
        </p:txBody>
      </p:sp>
      <p:graphicFrame>
        <p:nvGraphicFramePr>
          <p:cNvPr id="5" name="Object 4"/>
          <p:cNvGraphicFramePr>
            <a:graphicFrameLocks noChangeAspect="1"/>
          </p:cNvGraphicFramePr>
          <p:nvPr>
            <p:extLst>
              <p:ext uri="{D42A27DB-BD31-4B8C-83A1-F6EECF244321}">
                <p14:modId xmlns="" xmlns:p14="http://schemas.microsoft.com/office/powerpoint/2010/main" val="910164754"/>
              </p:ext>
            </p:extLst>
          </p:nvPr>
        </p:nvGraphicFramePr>
        <p:xfrm>
          <a:off x="2617788" y="5697538"/>
          <a:ext cx="3983037" cy="658812"/>
        </p:xfrm>
        <a:graphic>
          <a:graphicData uri="http://schemas.openxmlformats.org/presentationml/2006/ole">
            <p:oleObj spid="_x0000_s45083" name="Equation" r:id="rId3" imgW="1460160" imgH="241200" progId="Equation.3">
              <p:embed/>
            </p:oleObj>
          </a:graphicData>
        </a:graphic>
      </p:graphicFrame>
      <p:graphicFrame>
        <p:nvGraphicFramePr>
          <p:cNvPr id="6" name="Object 5"/>
          <p:cNvGraphicFramePr>
            <a:graphicFrameLocks noChangeAspect="1"/>
          </p:cNvGraphicFramePr>
          <p:nvPr>
            <p:extLst>
              <p:ext uri="{D42A27DB-BD31-4B8C-83A1-F6EECF244321}">
                <p14:modId xmlns="" xmlns:p14="http://schemas.microsoft.com/office/powerpoint/2010/main" val="3272605704"/>
              </p:ext>
            </p:extLst>
          </p:nvPr>
        </p:nvGraphicFramePr>
        <p:xfrm>
          <a:off x="3708400" y="2573338"/>
          <a:ext cx="1801813" cy="658812"/>
        </p:xfrm>
        <a:graphic>
          <a:graphicData uri="http://schemas.openxmlformats.org/presentationml/2006/ole">
            <p:oleObj spid="_x0000_s45084" name="Equation" r:id="rId4" imgW="660240" imgH="241200" progId="Equation.3">
              <p:embed/>
            </p:oleObj>
          </a:graphicData>
        </a:graphic>
      </p:graphicFrame>
    </p:spTree>
    <p:extLst>
      <p:ext uri="{BB962C8B-B14F-4D97-AF65-F5344CB8AC3E}">
        <p14:creationId xmlns="" xmlns:p14="http://schemas.microsoft.com/office/powerpoint/2010/main" val="24476831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lgn="just">
              <a:buNone/>
            </a:pPr>
            <a:r>
              <a:rPr lang="en-US" dirty="0" smtClean="0"/>
              <a:t>indicate the instantaneous rate of change in demand associated with changes in the prices of the other two products 		suggests that demand for product 1 will increase at an instantaneous rate of 3 units for every unit (dollar) that </a:t>
            </a:r>
            <a:r>
              <a:rPr lang="en-US" i="1" dirty="0" smtClean="0">
                <a:latin typeface="Times New Roman" pitchFamily="18" charset="0"/>
                <a:cs typeface="Times New Roman" pitchFamily="18" charset="0"/>
              </a:rPr>
              <a:t>p</a:t>
            </a:r>
            <a:r>
              <a:rPr lang="en-US" baseline="-25000" dirty="0" smtClean="0">
                <a:latin typeface="Times New Roman" pitchFamily="18" charset="0"/>
                <a:cs typeface="Times New Roman" pitchFamily="18" charset="0"/>
              </a:rPr>
              <a:t>2</a:t>
            </a:r>
            <a:r>
              <a:rPr lang="en-US" dirty="0" smtClean="0"/>
              <a:t> increases (</a:t>
            </a:r>
            <a:r>
              <a:rPr lang="en-US" i="1" dirty="0" smtClean="0">
                <a:latin typeface="Times New Roman" pitchFamily="18" charset="0"/>
                <a:cs typeface="Times New Roman" pitchFamily="18" charset="0"/>
              </a:rPr>
              <a:t>p</a:t>
            </a:r>
            <a:r>
              <a:rPr lang="en-US" baseline="-25000" dirty="0">
                <a:latin typeface="Times New Roman" pitchFamily="18" charset="0"/>
                <a:cs typeface="Times New Roman" pitchFamily="18" charset="0"/>
              </a:rPr>
              <a:t>1</a:t>
            </a:r>
            <a:r>
              <a:rPr lang="en-US" dirty="0" smtClean="0"/>
              <a:t> and </a:t>
            </a:r>
            <a:r>
              <a:rPr lang="en-US" i="1" dirty="0">
                <a:latin typeface="Times New Roman" pitchFamily="18" charset="0"/>
                <a:cs typeface="Times New Roman" pitchFamily="18" charset="0"/>
              </a:rPr>
              <a:t>p</a:t>
            </a:r>
            <a:r>
              <a:rPr lang="en-US" baseline="-25000" dirty="0">
                <a:latin typeface="Times New Roman" pitchFamily="18" charset="0"/>
                <a:cs typeface="Times New Roman" pitchFamily="18" charset="0"/>
              </a:rPr>
              <a:t>3</a:t>
            </a:r>
            <a:r>
              <a:rPr lang="en-US" dirty="0" smtClean="0"/>
              <a:t> held constant), and		   indicates that demand for product 1 will increase at an instantaneous rate of 1.5 units for each unit (dollar) that </a:t>
            </a:r>
            <a:r>
              <a:rPr lang="en-US" i="1" dirty="0">
                <a:latin typeface="Times New Roman" pitchFamily="18" charset="0"/>
                <a:cs typeface="Times New Roman" pitchFamily="18" charset="0"/>
              </a:rPr>
              <a:t>p</a:t>
            </a:r>
            <a:r>
              <a:rPr lang="en-US" baseline="-25000" dirty="0">
                <a:latin typeface="Times New Roman" pitchFamily="18" charset="0"/>
                <a:cs typeface="Times New Roman" pitchFamily="18" charset="0"/>
              </a:rPr>
              <a:t>3</a:t>
            </a:r>
            <a:r>
              <a:rPr lang="en-US" dirty="0" smtClean="0"/>
              <a:t> increases (</a:t>
            </a:r>
            <a:r>
              <a:rPr lang="en-US" i="1" dirty="0">
                <a:latin typeface="Times New Roman" pitchFamily="18" charset="0"/>
                <a:cs typeface="Times New Roman" pitchFamily="18" charset="0"/>
              </a:rPr>
              <a:t>p</a:t>
            </a:r>
            <a:r>
              <a:rPr lang="en-US" baseline="-25000" dirty="0">
                <a:latin typeface="Times New Roman" pitchFamily="18" charset="0"/>
                <a:cs typeface="Times New Roman" pitchFamily="18" charset="0"/>
              </a:rPr>
              <a:t>1</a:t>
            </a:r>
            <a:r>
              <a:rPr lang="en-US" dirty="0" smtClean="0"/>
              <a:t> and </a:t>
            </a:r>
            <a:r>
              <a:rPr lang="en-US" i="1" dirty="0">
                <a:latin typeface="Times New Roman" pitchFamily="18" charset="0"/>
                <a:cs typeface="Times New Roman" pitchFamily="18" charset="0"/>
              </a:rPr>
              <a:t>p</a:t>
            </a:r>
            <a:r>
              <a:rPr lang="en-US" baseline="-25000" dirty="0">
                <a:latin typeface="Times New Roman" pitchFamily="18" charset="0"/>
                <a:cs typeface="Times New Roman" pitchFamily="18" charset="0"/>
              </a:rPr>
              <a:t>2</a:t>
            </a:r>
            <a:r>
              <a:rPr lang="en-US" dirty="0" smtClean="0"/>
              <a:t> held constant).</a:t>
            </a:r>
            <a:endParaRPr lang="en-US" dirty="0"/>
          </a:p>
        </p:txBody>
      </p:sp>
      <p:graphicFrame>
        <p:nvGraphicFramePr>
          <p:cNvPr id="2" name="Object 1"/>
          <p:cNvGraphicFramePr>
            <a:graphicFrameLocks noChangeAspect="1"/>
          </p:cNvGraphicFramePr>
          <p:nvPr>
            <p:extLst>
              <p:ext uri="{D42A27DB-BD31-4B8C-83A1-F6EECF244321}">
                <p14:modId xmlns="" xmlns:p14="http://schemas.microsoft.com/office/powerpoint/2010/main" val="2993812010"/>
              </p:ext>
            </p:extLst>
          </p:nvPr>
        </p:nvGraphicFramePr>
        <p:xfrm>
          <a:off x="4706938" y="1676400"/>
          <a:ext cx="1282700" cy="582613"/>
        </p:xfrm>
        <a:graphic>
          <a:graphicData uri="http://schemas.openxmlformats.org/presentationml/2006/ole">
            <p:oleObj spid="_x0000_s48135" name="Equation" r:id="rId3" imgW="469800" imgH="241200" progId="Equation.3">
              <p:embed/>
            </p:oleObj>
          </a:graphicData>
        </a:graphic>
      </p:graphicFrame>
      <p:graphicFrame>
        <p:nvGraphicFramePr>
          <p:cNvPr id="4" name="Object 3"/>
          <p:cNvGraphicFramePr>
            <a:graphicFrameLocks noChangeAspect="1"/>
          </p:cNvGraphicFramePr>
          <p:nvPr>
            <p:extLst>
              <p:ext uri="{D42A27DB-BD31-4B8C-83A1-F6EECF244321}">
                <p14:modId xmlns="" xmlns:p14="http://schemas.microsoft.com/office/powerpoint/2010/main" val="1685699900"/>
              </p:ext>
            </p:extLst>
          </p:nvPr>
        </p:nvGraphicFramePr>
        <p:xfrm>
          <a:off x="2895600" y="3581400"/>
          <a:ext cx="1525587" cy="582613"/>
        </p:xfrm>
        <a:graphic>
          <a:graphicData uri="http://schemas.openxmlformats.org/presentationml/2006/ole">
            <p:oleObj spid="_x0000_s48136" name="Equation" r:id="rId4" imgW="558720" imgH="241200" progId="Equation.3">
              <p:embed/>
            </p:oleObj>
          </a:graphicData>
        </a:graphic>
      </p:graphicFrame>
    </p:spTree>
    <p:extLst>
      <p:ext uri="{BB962C8B-B14F-4D97-AF65-F5344CB8AC3E}">
        <p14:creationId xmlns="" xmlns:p14="http://schemas.microsoft.com/office/powerpoint/2010/main" val="30873379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Second-Order Derivatives</a:t>
            </a:r>
            <a:endParaRPr lang="en-US" b="1" dirty="0">
              <a:solidFill>
                <a:schemeClr val="tx2"/>
              </a:solidFill>
            </a:endParaRPr>
          </a:p>
        </p:txBody>
      </p:sp>
      <p:sp>
        <p:nvSpPr>
          <p:cNvPr id="3" name="Content Placeholder 2"/>
          <p:cNvSpPr>
            <a:spLocks noGrp="1"/>
          </p:cNvSpPr>
          <p:nvPr>
            <p:ph idx="1"/>
          </p:nvPr>
        </p:nvSpPr>
        <p:spPr>
          <a:xfrm>
            <a:off x="457200" y="1371600"/>
            <a:ext cx="8229600" cy="4953000"/>
          </a:xfrm>
        </p:spPr>
        <p:txBody>
          <a:bodyPr>
            <a:normAutofit/>
          </a:bodyPr>
          <a:lstStyle/>
          <a:p>
            <a:pPr marL="0" indent="0" algn="just">
              <a:buNone/>
            </a:pPr>
            <a:r>
              <a:rPr lang="en-US" dirty="0" smtClean="0"/>
              <a:t>For functions of the form </a:t>
            </a:r>
            <a:r>
              <a:rPr lang="en-US" i="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 y</a:t>
            </a:r>
            <a:r>
              <a:rPr lang="en-US" dirty="0" smtClean="0">
                <a:latin typeface="Times New Roman" pitchFamily="18" charset="0"/>
                <a:cs typeface="Times New Roman" pitchFamily="18" charset="0"/>
              </a:rPr>
              <a:t>)</a:t>
            </a:r>
            <a:r>
              <a:rPr lang="en-US" dirty="0" smtClean="0"/>
              <a:t>, there are four different second-order derivatives. </a:t>
            </a:r>
          </a:p>
          <a:p>
            <a:pPr marL="0" indent="0" algn="just">
              <a:buNone/>
            </a:pPr>
            <a:endParaRPr lang="en-US" dirty="0" smtClean="0"/>
          </a:p>
          <a:p>
            <a:pPr marL="0" indent="0" algn="just">
              <a:buNone/>
            </a:pPr>
            <a:r>
              <a:rPr lang="en-US" dirty="0" smtClean="0"/>
              <a:t>These are divided into two  types: </a:t>
            </a:r>
          </a:p>
          <a:p>
            <a:pPr algn="just"/>
            <a:r>
              <a:rPr lang="en-US" dirty="0" smtClean="0"/>
              <a:t>pure second-order partial derivatives, and </a:t>
            </a:r>
          </a:p>
          <a:p>
            <a:pPr algn="just"/>
            <a:r>
              <a:rPr lang="en-US" dirty="0" smtClean="0"/>
              <a:t>mixed partial derivatives.</a:t>
            </a:r>
          </a:p>
        </p:txBody>
      </p:sp>
    </p:spTree>
    <p:extLst>
      <p:ext uri="{BB962C8B-B14F-4D97-AF65-F5344CB8AC3E}">
        <p14:creationId xmlns="" xmlns:p14="http://schemas.microsoft.com/office/powerpoint/2010/main" val="22735590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marL="0" indent="0" algn="just">
              <a:buNone/>
            </a:pPr>
            <a:r>
              <a:rPr lang="en-US" dirty="0"/>
              <a:t>The two pure partial derivatives are denoted by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xx</a:t>
            </a:r>
            <a:r>
              <a:rPr lang="en-US" dirty="0"/>
              <a:t>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yy</a:t>
            </a:r>
            <a:r>
              <a:rPr lang="en-US" dirty="0"/>
              <a:t>. </a:t>
            </a:r>
            <a:endParaRPr lang="en-US" dirty="0" smtClean="0"/>
          </a:p>
          <a:p>
            <a:pPr marL="0" indent="0" algn="just">
              <a:buNone/>
            </a:pPr>
            <a:endParaRPr lang="en-US" dirty="0"/>
          </a:p>
          <a:p>
            <a:pPr marL="0" indent="0" algn="just">
              <a:buNone/>
            </a:pPr>
            <a:r>
              <a:rPr lang="en-US" dirty="0" smtClean="0"/>
              <a:t>The </a:t>
            </a:r>
            <a:r>
              <a:rPr lang="en-US" dirty="0"/>
              <a:t>pure second-order partial derivative with respect to </a:t>
            </a:r>
            <a:r>
              <a:rPr lang="en-US" i="1" dirty="0">
                <a:latin typeface="Times New Roman" pitchFamily="18" charset="0"/>
                <a:cs typeface="Times New Roman" pitchFamily="18" charset="0"/>
              </a:rPr>
              <a:t>x</a:t>
            </a:r>
            <a:r>
              <a:rPr lang="en-US" dirty="0"/>
              <a:t>,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xx</a:t>
            </a:r>
            <a:r>
              <a:rPr lang="en-US" dirty="0"/>
              <a:t>, is found by first finding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a:t>
            </a:r>
            <a:r>
              <a:rPr lang="en-US" dirty="0"/>
              <a:t> and then differentiating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a:t>
            </a:r>
            <a:r>
              <a:rPr lang="en-US" dirty="0"/>
              <a:t> with respect to </a:t>
            </a:r>
            <a:r>
              <a:rPr lang="en-US" i="1" dirty="0">
                <a:latin typeface="Times New Roman" pitchFamily="18" charset="0"/>
                <a:cs typeface="Times New Roman" pitchFamily="18" charset="0"/>
              </a:rPr>
              <a:t>x</a:t>
            </a:r>
            <a:r>
              <a:rPr lang="en-US" dirty="0"/>
              <a:t>. </a:t>
            </a:r>
            <a:endParaRPr lang="en-US" dirty="0" smtClean="0"/>
          </a:p>
          <a:p>
            <a:pPr marL="0" indent="0" algn="just">
              <a:buNone/>
            </a:pPr>
            <a:endParaRPr lang="en-US" dirty="0"/>
          </a:p>
          <a:p>
            <a:pPr marL="0" indent="0" algn="just">
              <a:buNone/>
            </a:pPr>
            <a:r>
              <a:rPr lang="en-US" dirty="0" smtClean="0"/>
              <a:t>Similarly</a:t>
            </a:r>
            <a:r>
              <a:rPr lang="en-US" dirty="0"/>
              <a:t>,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yy</a:t>
            </a:r>
            <a:r>
              <a:rPr lang="en-US" dirty="0"/>
              <a:t> is found by determining the expression for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a:t> and then differentiating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a:t> with respect to </a:t>
            </a:r>
            <a:r>
              <a:rPr lang="en-US" i="1" dirty="0">
                <a:latin typeface="Times New Roman" pitchFamily="18" charset="0"/>
                <a:cs typeface="Times New Roman" pitchFamily="18" charset="0"/>
              </a:rPr>
              <a:t>y</a:t>
            </a:r>
            <a:r>
              <a:rPr lang="en-US" dirty="0"/>
              <a:t>. </a:t>
            </a:r>
          </a:p>
        </p:txBody>
      </p:sp>
    </p:spTree>
    <p:extLst>
      <p:ext uri="{BB962C8B-B14F-4D97-AF65-F5344CB8AC3E}">
        <p14:creationId xmlns="" xmlns:p14="http://schemas.microsoft.com/office/powerpoint/2010/main" val="1768315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410200"/>
          </a:xfrm>
        </p:spPr>
        <p:txBody>
          <a:bodyPr>
            <a:normAutofit/>
          </a:bodyPr>
          <a:lstStyle/>
          <a:p>
            <a:pPr marL="0" indent="0">
              <a:buNone/>
            </a:pPr>
            <a:r>
              <a:rPr lang="en-US" dirty="0"/>
              <a:t>The two mixed partial derivatives are denoted by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xy</a:t>
            </a:r>
            <a:r>
              <a:rPr lang="en-US" dirty="0"/>
              <a:t> and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yx</a:t>
            </a:r>
            <a:r>
              <a:rPr lang="en-US" dirty="0" smtClean="0"/>
              <a:t>. </a:t>
            </a:r>
          </a:p>
          <a:p>
            <a:pPr marL="0" indent="0">
              <a:buNone/>
            </a:pPr>
            <a:endParaRPr lang="en-US" dirty="0" smtClean="0"/>
          </a:p>
          <a:p>
            <a:pPr marL="0" indent="0">
              <a:buNone/>
            </a:pPr>
            <a:r>
              <a:rPr lang="en-US" dirty="0" smtClean="0"/>
              <a:t>The </a:t>
            </a:r>
            <a:r>
              <a:rPr lang="en-US" dirty="0"/>
              <a:t>mixed partial derivative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xy</a:t>
            </a:r>
            <a:r>
              <a:rPr lang="en-US" dirty="0"/>
              <a:t> is found by determining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a:t>
            </a:r>
            <a:r>
              <a:rPr lang="en-US" dirty="0"/>
              <a:t> and then differentiating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a:t>
            </a:r>
            <a:r>
              <a:rPr lang="en-US" dirty="0"/>
              <a:t> with respect to </a:t>
            </a:r>
            <a:r>
              <a:rPr lang="en-US" i="1" dirty="0">
                <a:latin typeface="Times New Roman" pitchFamily="18" charset="0"/>
                <a:cs typeface="Times New Roman" pitchFamily="18" charset="0"/>
              </a:rPr>
              <a:t>y</a:t>
            </a:r>
            <a:r>
              <a:rPr lang="en-US" dirty="0"/>
              <a:t>. </a:t>
            </a:r>
            <a:endParaRPr lang="en-US" dirty="0" smtClean="0"/>
          </a:p>
          <a:p>
            <a:pPr marL="0" indent="0">
              <a:buNone/>
            </a:pPr>
            <a:endParaRPr lang="en-US" dirty="0" smtClean="0"/>
          </a:p>
          <a:p>
            <a:pPr marL="0" indent="0">
              <a:buNone/>
            </a:pPr>
            <a:r>
              <a:rPr lang="en-US" dirty="0" smtClean="0"/>
              <a:t>Similarly</a:t>
            </a:r>
            <a:r>
              <a:rPr lang="en-US" dirty="0"/>
              <a:t>,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yx</a:t>
            </a:r>
            <a:r>
              <a:rPr lang="en-US" dirty="0" smtClean="0"/>
              <a:t> </a:t>
            </a:r>
            <a:r>
              <a:rPr lang="en-US" dirty="0"/>
              <a:t>is found by determining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a:t> and then differentiating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a:t>
            </a:r>
            <a:r>
              <a:rPr lang="en-US" dirty="0"/>
              <a:t> with respect to </a:t>
            </a:r>
            <a:r>
              <a:rPr lang="en-US" i="1" dirty="0">
                <a:latin typeface="Times New Roman" pitchFamily="18" charset="0"/>
                <a:cs typeface="Times New Roman" pitchFamily="18" charset="0"/>
              </a:rPr>
              <a:t>x</a:t>
            </a:r>
            <a:r>
              <a:rPr lang="en-US" dirty="0"/>
              <a:t>.</a:t>
            </a:r>
          </a:p>
          <a:p>
            <a:pPr marL="0" indent="0">
              <a:buNone/>
            </a:pPr>
            <a:endParaRPr lang="en-US" dirty="0"/>
          </a:p>
        </p:txBody>
      </p:sp>
    </p:spTree>
    <p:extLst>
      <p:ext uri="{BB962C8B-B14F-4D97-AF65-F5344CB8AC3E}">
        <p14:creationId xmlns="" xmlns:p14="http://schemas.microsoft.com/office/powerpoint/2010/main" val="5684166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7121446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b="1" dirty="0" smtClean="0">
                <a:solidFill>
                  <a:schemeClr val="tx2"/>
                </a:solidFill>
              </a:rPr>
              <a:t>Example:</a:t>
            </a:r>
          </a:p>
          <a:p>
            <a:pPr marL="0" indent="0">
              <a:buNone/>
            </a:pPr>
            <a:endParaRPr lang="en-US" dirty="0" smtClean="0"/>
          </a:p>
          <a:p>
            <a:pPr marL="0" indent="0">
              <a:buNone/>
            </a:pPr>
            <a:r>
              <a:rPr lang="en-US" dirty="0" smtClean="0"/>
              <a:t>Determine all first and second-order derivatives for the function.</a:t>
            </a:r>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4104755147"/>
              </p:ext>
            </p:extLst>
          </p:nvPr>
        </p:nvGraphicFramePr>
        <p:xfrm>
          <a:off x="1752600" y="3352800"/>
          <a:ext cx="5486400" cy="742520"/>
        </p:xfrm>
        <a:graphic>
          <a:graphicData uri="http://schemas.openxmlformats.org/presentationml/2006/ole">
            <p:oleObj spid="_x0000_s46087" name="Equation" r:id="rId3" imgW="1688760" imgH="228600" progId="Equation.3">
              <p:embed/>
            </p:oleObj>
          </a:graphicData>
        </a:graphic>
      </p:graphicFrame>
    </p:spTree>
    <p:extLst>
      <p:ext uri="{BB962C8B-B14F-4D97-AF65-F5344CB8AC3E}">
        <p14:creationId xmlns="" xmlns:p14="http://schemas.microsoft.com/office/powerpoint/2010/main" val="25997653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7551526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15000"/>
          </a:xfrm>
        </p:spPr>
        <p:txBody>
          <a:bodyPr>
            <a:normAutofit/>
          </a:bodyPr>
          <a:lstStyle/>
          <a:p>
            <a:pPr marL="0" indent="0" algn="just">
              <a:buNone/>
            </a:pPr>
            <a:r>
              <a:rPr lang="en-US" dirty="0" smtClean="0"/>
              <a:t>The pure partial derivatives </a:t>
            </a:r>
            <a:r>
              <a:rPr lang="en-US" i="1" dirty="0" err="1" smtClean="0">
                <a:latin typeface="Times New Roman" pitchFamily="18" charset="0"/>
                <a:cs typeface="Times New Roman" pitchFamily="18" charset="0"/>
              </a:rPr>
              <a:t>f</a:t>
            </a:r>
            <a:r>
              <a:rPr lang="en-US" i="1" baseline="-25000" dirty="0" err="1" smtClean="0">
                <a:latin typeface="Times New Roman" pitchFamily="18" charset="0"/>
                <a:cs typeface="Times New Roman" pitchFamily="18" charset="0"/>
              </a:rPr>
              <a:t>xx</a:t>
            </a:r>
            <a:r>
              <a:rPr lang="en-US" dirty="0" smtClean="0"/>
              <a:t> and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yy</a:t>
            </a:r>
            <a:r>
              <a:rPr lang="en-US" dirty="0" smtClean="0"/>
              <a:t> convey information about the concavity of a function (just as the second derivative does for single-variable functions).</a:t>
            </a:r>
          </a:p>
          <a:p>
            <a:pPr marL="0" indent="0" algn="just">
              <a:buNone/>
            </a:pPr>
            <a:r>
              <a:rPr lang="en-US" dirty="0" smtClean="0"/>
              <a:t>Specifically,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xx</a:t>
            </a:r>
            <a:r>
              <a:rPr lang="en-US" dirty="0" smtClean="0"/>
              <a:t> offers information about the concavity of traces which are parallel to the </a:t>
            </a:r>
            <a:r>
              <a:rPr lang="en-US" i="1" dirty="0" err="1" smtClean="0">
                <a:latin typeface="Times New Roman" pitchFamily="18" charset="0"/>
                <a:cs typeface="Times New Roman" pitchFamily="18" charset="0"/>
              </a:rPr>
              <a:t>xz</a:t>
            </a:r>
            <a:r>
              <a:rPr lang="en-US" i="1" dirty="0" smtClean="0">
                <a:latin typeface="Times New Roman" pitchFamily="18" charset="0"/>
                <a:cs typeface="Times New Roman" pitchFamily="18" charset="0"/>
              </a:rPr>
              <a:t>-</a:t>
            </a:r>
            <a:r>
              <a:rPr lang="en-US" dirty="0" smtClean="0"/>
              <a:t>plane.</a:t>
            </a:r>
          </a:p>
          <a:p>
            <a:pPr marL="0" indent="0" algn="just">
              <a:buNone/>
            </a:pPr>
            <a:r>
              <a:rPr lang="en-US" dirty="0" smtClean="0"/>
              <a:t>Similarly, </a:t>
            </a:r>
            <a:r>
              <a:rPr lang="en-US" i="1" dirty="0" err="1">
                <a:latin typeface="Times New Roman" pitchFamily="18" charset="0"/>
                <a:cs typeface="Times New Roman" pitchFamily="18" charset="0"/>
              </a:rPr>
              <a:t>f</a:t>
            </a:r>
            <a:r>
              <a:rPr lang="en-US" i="1" baseline="-25000" dirty="0" err="1">
                <a:latin typeface="Times New Roman" pitchFamily="18" charset="0"/>
                <a:cs typeface="Times New Roman" pitchFamily="18" charset="0"/>
              </a:rPr>
              <a:t>yy</a:t>
            </a:r>
            <a:r>
              <a:rPr lang="en-US" dirty="0" smtClean="0"/>
              <a:t> provides information about the concavity of traces which are parallel to the </a:t>
            </a:r>
            <a:r>
              <a:rPr lang="en-US" i="1" dirty="0" err="1" smtClean="0">
                <a:latin typeface="Times New Roman" pitchFamily="18" charset="0"/>
                <a:cs typeface="Times New Roman" pitchFamily="18" charset="0"/>
              </a:rPr>
              <a:t>yz</a:t>
            </a:r>
            <a:r>
              <a:rPr lang="en-US" dirty="0"/>
              <a:t>-</a:t>
            </a:r>
            <a:r>
              <a:rPr lang="en-US" dirty="0" smtClean="0"/>
              <a:t>plane.</a:t>
            </a:r>
            <a:endParaRPr lang="en-US" dirty="0"/>
          </a:p>
        </p:txBody>
      </p:sp>
    </p:spTree>
    <p:extLst>
      <p:ext uri="{BB962C8B-B14F-4D97-AF65-F5344CB8AC3E}">
        <p14:creationId xmlns="" xmlns:p14="http://schemas.microsoft.com/office/powerpoint/2010/main" val="21606802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marL="0" indent="0">
              <a:buNone/>
            </a:pPr>
            <a:r>
              <a:rPr lang="en-US" dirty="0" smtClean="0"/>
              <a:t>We covered </a:t>
            </a:r>
            <a:r>
              <a:rPr lang="en-US" dirty="0"/>
              <a:t>section 20.2: Partial Derivatives</a:t>
            </a:r>
          </a:p>
          <a:p>
            <a:pPr marL="0" indent="0">
              <a:buNone/>
            </a:pPr>
            <a:endParaRPr lang="en-US" dirty="0"/>
          </a:p>
          <a:p>
            <a:r>
              <a:rPr lang="en-US" dirty="0"/>
              <a:t>Partial Derivatives of Bivariate Functions</a:t>
            </a:r>
          </a:p>
          <a:p>
            <a:r>
              <a:rPr lang="en-US" dirty="0"/>
              <a:t>Interpreting Partial Derivatives</a:t>
            </a:r>
          </a:p>
          <a:p>
            <a:r>
              <a:rPr lang="en-US" dirty="0"/>
              <a:t>Second-Order </a:t>
            </a:r>
            <a:r>
              <a:rPr lang="en-US" dirty="0" smtClean="0"/>
              <a:t>Partial </a:t>
            </a:r>
            <a:r>
              <a:rPr lang="en-US" dirty="0"/>
              <a:t>Derivatives</a:t>
            </a:r>
          </a:p>
          <a:p>
            <a:pPr marL="0" indent="0">
              <a:buNone/>
            </a:pPr>
            <a:endParaRPr lang="en-US" dirty="0"/>
          </a:p>
          <a:p>
            <a:pPr marL="0" indent="0">
              <a:buNone/>
            </a:pPr>
            <a:r>
              <a:rPr lang="en-US" dirty="0" smtClean="0"/>
              <a:t>Next time, optimization of bivariate functions.</a:t>
            </a:r>
            <a:endParaRPr lang="en-US" dirty="0"/>
          </a:p>
        </p:txBody>
      </p:sp>
    </p:spTree>
    <p:extLst>
      <p:ext uri="{BB962C8B-B14F-4D97-AF65-F5344CB8AC3E}">
        <p14:creationId xmlns="" xmlns:p14="http://schemas.microsoft.com/office/powerpoint/2010/main" val="24876838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4545</TotalTime>
  <Words>1014</Words>
  <Application>Microsoft Office PowerPoint</Application>
  <PresentationFormat>On-screen Show (4:3)</PresentationFormat>
  <Paragraphs>113</Paragraphs>
  <Slides>50</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50</vt:i4>
      </vt:variant>
    </vt:vector>
  </HeadingPairs>
  <TitlesOfParts>
    <vt:vector size="53" baseType="lpstr">
      <vt:lpstr>Office Theme</vt:lpstr>
      <vt:lpstr>Equation</vt:lpstr>
      <vt:lpstr>Microsoft Equation 3.0</vt:lpstr>
      <vt:lpstr>Lecture 30</vt:lpstr>
      <vt:lpstr>Last Lecture Summary</vt:lpstr>
      <vt:lpstr>Today</vt:lpstr>
      <vt:lpstr>PARTIAL DERIVATIVES</vt:lpstr>
      <vt:lpstr>Derivatives of Bivariate Functions</vt:lpstr>
      <vt:lpstr>Slide 6</vt:lpstr>
      <vt:lpstr>Slide 7</vt:lpstr>
      <vt:lpstr>Slide 8</vt:lpstr>
      <vt:lpstr>Partial Derivatives</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Interpreting Partial Derivatives</vt:lpstr>
      <vt:lpstr>SLOPE INTERPRETATION OF fx AND fy</vt:lpstr>
      <vt:lpstr>Slide 30</vt:lpstr>
      <vt:lpstr>Slide 31</vt:lpstr>
      <vt:lpstr>Slide 32</vt:lpstr>
      <vt:lpstr>Slide 33</vt:lpstr>
      <vt:lpstr>Slide 34</vt:lpstr>
      <vt:lpstr>Slide 35</vt:lpstr>
      <vt:lpstr>Slide 36</vt:lpstr>
      <vt:lpstr>Second-Order Derivatives</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811</cp:revision>
  <dcterms:created xsi:type="dcterms:W3CDTF">2012-08-14T18:22:23Z</dcterms:created>
  <dcterms:modified xsi:type="dcterms:W3CDTF">2012-09-28T11:45:56Z</dcterms:modified>
</cp:coreProperties>
</file>