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67" r:id="rId2"/>
    <p:sldId id="290" r:id="rId3"/>
    <p:sldId id="291" r:id="rId4"/>
    <p:sldId id="306" r:id="rId5"/>
    <p:sldId id="307" r:id="rId6"/>
    <p:sldId id="308" r:id="rId7"/>
    <p:sldId id="270" r:id="rId8"/>
    <p:sldId id="271" r:id="rId9"/>
    <p:sldId id="309" r:id="rId10"/>
    <p:sldId id="343" r:id="rId11"/>
    <p:sldId id="274" r:id="rId12"/>
    <p:sldId id="341" r:id="rId13"/>
    <p:sldId id="339" r:id="rId14"/>
    <p:sldId id="340" r:id="rId15"/>
    <p:sldId id="342" r:id="rId16"/>
    <p:sldId id="313" r:id="rId17"/>
    <p:sldId id="278" r:id="rId18"/>
    <p:sldId id="280" r:id="rId19"/>
    <p:sldId id="281" r:id="rId20"/>
    <p:sldId id="332" r:id="rId21"/>
    <p:sldId id="302" r:id="rId22"/>
    <p:sldId id="333" r:id="rId23"/>
    <p:sldId id="305" r:id="rId24"/>
    <p:sldId id="303" r:id="rId25"/>
    <p:sldId id="334" r:id="rId26"/>
    <p:sldId id="336" r:id="rId27"/>
    <p:sldId id="337" r:id="rId28"/>
    <p:sldId id="338" r:id="rId29"/>
    <p:sldId id="335" r:id="rId30"/>
  </p:sldIdLst>
  <p:sldSz cx="9144000" cy="6858000" type="screen4x3"/>
  <p:notesSz cx="6858000" cy="9144000"/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2E0986-2FC3-4C3E-AD30-ED5F0B8018B9}" type="datetimeFigureOut">
              <a:rPr lang="en-US" smtClean="0"/>
              <a:pPr/>
              <a:t>8/15/2012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2732C4-A472-4395-AD2E-340ED2C752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8/15/2012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8/15/2012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8/15/2012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8/15/2012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8/15/2012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8/15/2012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8/15/2012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8/15/2012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8/15/2012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8/15/2012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0885-86AD-4A2E-9103-6E8AE51C9875}" type="datetimeFigureOut">
              <a:rPr lang="en-US" smtClean="0"/>
              <a:pPr/>
              <a:t>8/15/2012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540885-86AD-4A2E-9103-6E8AE51C9875}" type="datetimeFigureOut">
              <a:rPr lang="en-US" smtClean="0"/>
              <a:pPr/>
              <a:t>8/15/2012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EECA5-2D53-4C92-AE89-960B299ED0BF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Lecture 3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u="sng" dirty="0" smtClean="0">
                <a:solidFill>
                  <a:schemeClr val="tx2"/>
                </a:solidFill>
              </a:rPr>
              <a:t>Last Lecture Summary: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Covered remaining of Sec. 10.2 and Sec. 10.3</a:t>
            </a:r>
          </a:p>
          <a:p>
            <a:r>
              <a:rPr lang="en-GB" dirty="0" smtClean="0"/>
              <a:t>Alternative optimal solution.</a:t>
            </a:r>
          </a:p>
          <a:p>
            <a:r>
              <a:rPr lang="en-GB" dirty="0" smtClean="0"/>
              <a:t>No feasible solution.</a:t>
            </a:r>
          </a:p>
          <a:p>
            <a:r>
              <a:rPr lang="en-GB" dirty="0" smtClean="0"/>
              <a:t>Unbounded solution.</a:t>
            </a:r>
          </a:p>
          <a:p>
            <a:r>
              <a:rPr lang="en-GB" dirty="0" smtClean="0"/>
              <a:t>Applications of linear programming.</a:t>
            </a:r>
          </a:p>
          <a:p>
            <a:r>
              <a:rPr lang="en-GB" dirty="0" smtClean="0"/>
              <a:t>Diet mix model and transportation model.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>
                <a:solidFill>
                  <a:schemeClr val="tx2"/>
                </a:solidFill>
              </a:rPr>
              <a:t>Today’s Main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will start Chapter 11</a:t>
            </a:r>
          </a:p>
          <a:p>
            <a:r>
              <a:rPr lang="en-US" dirty="0" smtClean="0"/>
              <a:t>Sec. 11.1: Simplex Preliminaries</a:t>
            </a:r>
          </a:p>
          <a:p>
            <a:r>
              <a:rPr lang="en-US" dirty="0" smtClean="0"/>
              <a:t>Overview of the Simplex Method</a:t>
            </a:r>
          </a:p>
          <a:p>
            <a:r>
              <a:rPr lang="en-US" dirty="0" smtClean="0"/>
              <a:t>Requirements of Simplex Method</a:t>
            </a:r>
          </a:p>
          <a:p>
            <a:r>
              <a:rPr lang="en-US" dirty="0" smtClean="0"/>
              <a:t>Basic feasible solutions</a:t>
            </a:r>
          </a:p>
          <a:p>
            <a:r>
              <a:rPr lang="en-US" dirty="0" smtClean="0"/>
              <a:t>Definitions of Feasible Solution; Basic Solution; and Basic Feasible Solution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11560" y="126876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Chapter 11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403648" y="34290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n-GB" sz="40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Simplex and Computer Solutions Methods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>
                <a:solidFill>
                  <a:schemeClr val="tx2"/>
                </a:solidFill>
              </a:rPr>
              <a:t>Chapter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Provide an understanding of the simplex method of solving LP problems</a:t>
            </a:r>
          </a:p>
          <a:p>
            <a:r>
              <a:rPr lang="en-US" dirty="0" smtClean="0"/>
              <a:t>Illustrate the ways in which special LP phenomena evidence themselves when using the simplex method</a:t>
            </a:r>
          </a:p>
          <a:p>
            <a:r>
              <a:rPr lang="en-US" dirty="0" smtClean="0"/>
              <a:t>Discuss computer solution methods for LP problems, with particular emphasis on the interpretation of computer results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>
                <a:solidFill>
                  <a:schemeClr val="tx2"/>
                </a:solidFill>
              </a:rPr>
              <a:t>Main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Simplex Preliminaries</a:t>
            </a:r>
          </a:p>
          <a:p>
            <a:r>
              <a:rPr lang="en-US" dirty="0" smtClean="0"/>
              <a:t>The Simplex Method</a:t>
            </a:r>
          </a:p>
          <a:p>
            <a:r>
              <a:rPr lang="en-US" dirty="0" smtClean="0"/>
              <a:t>Special Phenomena</a:t>
            </a:r>
          </a:p>
          <a:p>
            <a:r>
              <a:rPr lang="en-US" dirty="0" smtClean="0"/>
              <a:t>Computer Solution Methods</a:t>
            </a:r>
          </a:p>
          <a:p>
            <a:r>
              <a:rPr lang="en-US" dirty="0" smtClean="0"/>
              <a:t>The Dual Problem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u="sng" dirty="0" smtClean="0">
                <a:solidFill>
                  <a:schemeClr val="tx2"/>
                </a:solidFill>
              </a:rPr>
              <a:t>Simplex Preliminaries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19"/>
          </a:xfrm>
        </p:spPr>
        <p:txBody>
          <a:bodyPr>
            <a:normAutofit/>
          </a:bodyPr>
          <a:lstStyle/>
          <a:p>
            <a:r>
              <a:rPr lang="en-GB" sz="2800" dirty="0" smtClean="0"/>
              <a:t>WHY SIMPLEX METHOD???</a:t>
            </a:r>
          </a:p>
          <a:p>
            <a:pPr>
              <a:buNone/>
            </a:pPr>
            <a:r>
              <a:rPr lang="en-GB" sz="2800" u="sng" dirty="0" smtClean="0"/>
              <a:t>ANSWER:</a:t>
            </a:r>
          </a:p>
          <a:p>
            <a:r>
              <a:rPr lang="en-GB" sz="2800" dirty="0" smtClean="0"/>
              <a:t>Graphical solution methods are applicable to LP problems involving  TWO variables</a:t>
            </a:r>
          </a:p>
          <a:p>
            <a:r>
              <a:rPr lang="en-GB" sz="2800" dirty="0" smtClean="0"/>
              <a:t>The geometry of THREE-variable problems is very complicated, and</a:t>
            </a:r>
          </a:p>
          <a:p>
            <a:r>
              <a:rPr lang="en-GB" sz="2800" dirty="0" smtClean="0"/>
              <a:t>Beyond Three-variables, there is no geometric frame of reference</a:t>
            </a:r>
          </a:p>
          <a:p>
            <a:pPr>
              <a:buNone/>
            </a:pPr>
            <a:r>
              <a:rPr lang="en-GB" sz="2800" dirty="0" smtClean="0"/>
              <a:t>SO, NEED some NONGRAPHICAL Method...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	The most popular </a:t>
            </a:r>
            <a:r>
              <a:rPr lang="en-GB" sz="2800" dirty="0" err="1" smtClean="0"/>
              <a:t>nongraphical</a:t>
            </a:r>
            <a:r>
              <a:rPr lang="en-GB" sz="2800" dirty="0" smtClean="0"/>
              <a:t> procedure is called </a:t>
            </a:r>
          </a:p>
          <a:p>
            <a:pPr algn="ctr">
              <a:buNone/>
            </a:pPr>
            <a:r>
              <a:rPr lang="en-GB" sz="2800" b="1" i="1" u="sng" dirty="0" smtClean="0">
                <a:solidFill>
                  <a:schemeClr val="tx2"/>
                </a:solidFill>
              </a:rPr>
              <a:t>The Simplex Method</a:t>
            </a:r>
            <a:endParaRPr lang="en-GB" sz="2800" dirty="0" smtClean="0"/>
          </a:p>
          <a:p>
            <a:r>
              <a:rPr lang="en-GB" sz="2800" dirty="0" smtClean="0"/>
              <a:t>This is an </a:t>
            </a:r>
            <a:r>
              <a:rPr lang="en-GB" sz="2800" b="1" dirty="0" smtClean="0"/>
              <a:t>algebraic</a:t>
            </a:r>
            <a:r>
              <a:rPr lang="en-GB" sz="2800" dirty="0" smtClean="0"/>
              <a:t> procedure for solving system of equations where an objective function needs to be optimized.</a:t>
            </a:r>
          </a:p>
          <a:p>
            <a:r>
              <a:rPr lang="en-GB" sz="2800" dirty="0" smtClean="0"/>
              <a:t>It is an </a:t>
            </a:r>
            <a:r>
              <a:rPr lang="en-GB" sz="2800" b="1" dirty="0" smtClean="0"/>
              <a:t>iterative</a:t>
            </a:r>
            <a:r>
              <a:rPr lang="en-GB" sz="2800" dirty="0" smtClean="0"/>
              <a:t> process, which identifies a feasible starting solution</a:t>
            </a:r>
          </a:p>
          <a:p>
            <a:r>
              <a:rPr lang="en-GB" sz="2800" dirty="0" smtClean="0"/>
              <a:t>The procedure then searches to see whether there exists a </a:t>
            </a:r>
            <a:r>
              <a:rPr lang="en-GB" sz="2800" b="1" dirty="0" smtClean="0"/>
              <a:t>better</a:t>
            </a:r>
            <a:r>
              <a:rPr lang="en-GB" sz="2800" dirty="0" smtClean="0"/>
              <a:t> solution</a:t>
            </a:r>
          </a:p>
          <a:p>
            <a:r>
              <a:rPr lang="en-GB" sz="2800" dirty="0" smtClean="0"/>
              <a:t>“</a:t>
            </a:r>
            <a:r>
              <a:rPr lang="en-GB" sz="2800" b="1" dirty="0" smtClean="0"/>
              <a:t>Better</a:t>
            </a:r>
            <a:r>
              <a:rPr lang="en-GB" sz="2800" dirty="0" smtClean="0"/>
              <a:t>” is measured by whether the value of the objective function can be improved</a:t>
            </a:r>
          </a:p>
          <a:p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>
              <a:buNone/>
            </a:pPr>
            <a:r>
              <a:rPr lang="en-GB" u="sng" dirty="0" smtClean="0">
                <a:solidFill>
                  <a:schemeClr val="tx2"/>
                </a:solidFill>
              </a:rPr>
              <a:t>The Simplex Method Cont’d...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If better solution is signaled, the search resumes</a:t>
            </a:r>
          </a:p>
          <a:p>
            <a:r>
              <a:rPr lang="en-US" dirty="0" smtClean="0"/>
              <a:t>The generation of each successive solution requires solving a system of linear equations</a:t>
            </a:r>
          </a:p>
          <a:p>
            <a:r>
              <a:rPr lang="en-US" dirty="0" smtClean="0"/>
              <a:t>The search continues until no further improvement is possible in the objective function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u="sng" dirty="0" smtClean="0">
                <a:solidFill>
                  <a:schemeClr val="tx2"/>
                </a:solidFill>
              </a:rPr>
              <a:t>Requirements of the Simplex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 smtClean="0"/>
              <a:t>All constraints must be stated as equations.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 smtClean="0"/>
              <a:t>The right side of the constraint cannot be negative.</a:t>
            </a:r>
          </a:p>
          <a:p>
            <a:pPr marL="571500" indent="-571500">
              <a:buFont typeface="+mj-lt"/>
              <a:buAutoNum type="romanUcPeriod"/>
            </a:pPr>
            <a:r>
              <a:rPr lang="en-US" dirty="0" smtClean="0"/>
              <a:t>All variables are restricted to nonnegative values.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00034" y="1643050"/>
            <a:ext cx="8143932" cy="27146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752528"/>
          </a:xfrm>
        </p:spPr>
        <p:txBody>
          <a:bodyPr/>
          <a:lstStyle/>
          <a:p>
            <a:r>
              <a:rPr lang="en-US" dirty="0" smtClean="0"/>
              <a:t>Most linear programming problems contain constraints which are inequalities.</a:t>
            </a:r>
          </a:p>
          <a:p>
            <a:r>
              <a:rPr lang="en-US" dirty="0" smtClean="0"/>
              <a:t>Before we solve by the simplex method, these inequalities must be restated as equations.</a:t>
            </a:r>
          </a:p>
          <a:p>
            <a:r>
              <a:rPr lang="en-US" dirty="0" smtClean="0"/>
              <a:t>The transformation from inequalities to equations varies, depending on the nature of the constraints.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7158" y="285728"/>
            <a:ext cx="8572560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dirty="0" smtClean="0"/>
              <a:t>	</a:t>
            </a:r>
            <a:endParaRPr lang="en-GB" dirty="0" smtClean="0"/>
          </a:p>
          <a:p>
            <a:pPr algn="ctr"/>
            <a:r>
              <a:rPr lang="en-GB" sz="3200" u="sng" dirty="0" smtClean="0">
                <a:solidFill>
                  <a:schemeClr val="tx2"/>
                </a:solidFill>
              </a:rPr>
              <a:t>Transformation procedure for </a:t>
            </a:r>
            <a:r>
              <a:rPr lang="en-GB" sz="3200" u="sng" dirty="0" smtClean="0">
                <a:solidFill>
                  <a:schemeClr val="tx2"/>
                </a:solidFill>
              </a:rPr>
              <a:t>≤ constraints</a:t>
            </a:r>
          </a:p>
          <a:p>
            <a:pPr>
              <a:buNone/>
            </a:pPr>
            <a:r>
              <a:rPr lang="en-GB" sz="3200" dirty="0" smtClean="0"/>
              <a:t>For </a:t>
            </a:r>
            <a:r>
              <a:rPr lang="en-GB" sz="3200" dirty="0" smtClean="0"/>
              <a:t>each “less than or equal to” constraint, a non-negative variable, called </a:t>
            </a:r>
            <a:r>
              <a:rPr lang="en-GB" sz="3200" b="1" i="1" dirty="0" smtClean="0"/>
              <a:t>a slack variable,</a:t>
            </a:r>
            <a:r>
              <a:rPr lang="en-GB" sz="3200" dirty="0" smtClean="0"/>
              <a:t> is added to the left side of the constraint. This variable serves the function of balancing the two sides of the equation.</a:t>
            </a:r>
          </a:p>
          <a:p>
            <a:pPr>
              <a:buNone/>
            </a:pPr>
            <a:endParaRPr lang="en-GB" sz="3200" dirty="0" smtClean="0"/>
          </a:p>
          <a:p>
            <a:pPr>
              <a:buNone/>
            </a:pPr>
            <a:r>
              <a:rPr lang="en-GB" sz="3200" dirty="0" smtClean="0"/>
              <a:t>Note </a:t>
            </a:r>
            <a:r>
              <a:rPr lang="en-GB" sz="3200" dirty="0" smtClean="0"/>
              <a:t>that the slack variables become additional variables in the problem and must be treated like any other variables. That means they are also subject to Requirement III; that is, they cannot assume negative values.</a:t>
            </a:r>
            <a:endParaRPr lang="en-GB" sz="32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428596" y="1071546"/>
            <a:ext cx="8501122" cy="250033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US" u="sng" dirty="0" smtClean="0">
                <a:solidFill>
                  <a:schemeClr val="tx2"/>
                </a:solidFill>
              </a:rPr>
              <a:t>Example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Consider the two constraints</a:t>
            </a:r>
          </a:p>
          <a:p>
            <a:pPr algn="ctr">
              <a:buNone/>
            </a:pPr>
            <a:r>
              <a:rPr lang="en-US" dirty="0" smtClean="0"/>
              <a:t>2x</a:t>
            </a:r>
            <a:r>
              <a:rPr lang="en-US" baseline="-25000" dirty="0" smtClean="0"/>
              <a:t>1</a:t>
            </a:r>
            <a:r>
              <a:rPr lang="en-US" dirty="0" smtClean="0"/>
              <a:t> + 3x</a:t>
            </a:r>
            <a:r>
              <a:rPr lang="en-US" baseline="-25000" dirty="0" smtClean="0"/>
              <a:t>2</a:t>
            </a:r>
            <a:r>
              <a:rPr lang="en-US" dirty="0" smtClean="0"/>
              <a:t> ≤ 50</a:t>
            </a:r>
          </a:p>
          <a:p>
            <a:pPr algn="ctr">
              <a:buNone/>
            </a:pPr>
            <a:r>
              <a:rPr lang="en-US" dirty="0" smtClean="0"/>
              <a:t>4x</a:t>
            </a:r>
            <a:r>
              <a:rPr lang="en-US" baseline="-25000" dirty="0" smtClean="0"/>
              <a:t>1</a:t>
            </a:r>
            <a:r>
              <a:rPr lang="en-US" dirty="0" smtClean="0"/>
              <a:t> + 2x</a:t>
            </a:r>
            <a:r>
              <a:rPr lang="en-US" baseline="-25000" dirty="0" smtClean="0"/>
              <a:t>2</a:t>
            </a:r>
            <a:r>
              <a:rPr lang="en-US" dirty="0" smtClean="0"/>
              <a:t> ≤ 60</a:t>
            </a:r>
          </a:p>
          <a:p>
            <a:pPr>
              <a:buNone/>
            </a:pPr>
            <a:r>
              <a:rPr lang="en-US" dirty="0" smtClean="0"/>
              <a:t>	where x</a:t>
            </a:r>
            <a:r>
              <a:rPr lang="en-US" baseline="-25000" dirty="0" smtClean="0"/>
              <a:t>1</a:t>
            </a:r>
            <a:r>
              <a:rPr lang="en-US" dirty="0" smtClean="0"/>
              <a:t> and x</a:t>
            </a:r>
            <a:r>
              <a:rPr lang="en-US" baseline="-25000" dirty="0" smtClean="0"/>
              <a:t>2</a:t>
            </a:r>
            <a:r>
              <a:rPr lang="en-US" dirty="0" smtClean="0"/>
              <a:t> are the number of units produced of products A and B, respectively. Assume that the two constraints represent the limited labor availability in two departments.</a:t>
            </a:r>
            <a:endParaRPr lang="en-US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Transformation procedure for ≥ </a:t>
            </a:r>
            <a:r>
              <a:rPr lang="en-GB" sz="2800" u="sng" dirty="0" smtClean="0">
                <a:solidFill>
                  <a:schemeClr val="tx2"/>
                </a:solidFill>
              </a:rPr>
              <a:t>constraints</a:t>
            </a:r>
            <a:endParaRPr lang="en-US" sz="2800" dirty="0" smtClean="0"/>
          </a:p>
          <a:p>
            <a:pPr>
              <a:buNone/>
            </a:pPr>
            <a:r>
              <a:rPr lang="en-GB" sz="2800" dirty="0" smtClean="0"/>
              <a:t>	For each “greater than or equal to” constraint, a non-negative variable </a:t>
            </a:r>
            <a:r>
              <a:rPr lang="en-GB" sz="2800" b="1" i="1" dirty="0" smtClean="0"/>
              <a:t>E</a:t>
            </a:r>
            <a:r>
              <a:rPr lang="en-GB" sz="2800" dirty="0" smtClean="0"/>
              <a:t>, called </a:t>
            </a:r>
            <a:r>
              <a:rPr lang="en-GB" sz="2800" b="1" i="1" dirty="0" smtClean="0"/>
              <a:t>a surplus variable,</a:t>
            </a:r>
            <a:r>
              <a:rPr lang="en-GB" sz="2800" dirty="0" smtClean="0"/>
              <a:t> is subtracted from the left side of the constraint. It keeps the two sides of equation in balance. In addition, a non-negative variable </a:t>
            </a:r>
            <a:r>
              <a:rPr lang="en-GB" sz="2800" b="1" i="1" dirty="0" smtClean="0"/>
              <a:t>A,</a:t>
            </a:r>
            <a:r>
              <a:rPr lang="en-GB" sz="2800" dirty="0" smtClean="0"/>
              <a:t> called </a:t>
            </a:r>
            <a:r>
              <a:rPr lang="en-GB" sz="2800" b="1" i="1" dirty="0" smtClean="0"/>
              <a:t>an artificial variable</a:t>
            </a:r>
            <a:r>
              <a:rPr lang="en-GB" sz="2800" dirty="0" smtClean="0"/>
              <a:t>, is added to the left of side of the constraint</a:t>
            </a:r>
            <a:r>
              <a:rPr lang="en-GB" sz="2800" dirty="0" smtClean="0"/>
              <a:t>.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	The  artificial variable has no real meaning in the problem</a:t>
            </a:r>
            <a:r>
              <a:rPr lang="en-US" sz="2800" dirty="0" smtClean="0"/>
              <a:t>; its only function is to provide a convenient starting point (initial guess) for the simplex</a:t>
            </a:r>
            <a:r>
              <a:rPr lang="en-US" sz="2800" dirty="0" smtClean="0"/>
              <a:t>.</a:t>
            </a:r>
            <a:endParaRPr lang="en-US" sz="28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785786" y="1214422"/>
            <a:ext cx="7858180" cy="307183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57158" y="1571612"/>
            <a:ext cx="8460432" cy="3429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754038"/>
            <a:ext cx="8229600" cy="4960978"/>
          </a:xfrm>
          <a:noFill/>
        </p:spPr>
        <p:txBody>
          <a:bodyPr/>
          <a:lstStyle/>
          <a:p>
            <a:pPr algn="ctr">
              <a:buNone/>
            </a:pPr>
            <a:r>
              <a:rPr lang="en-GB" u="sng" dirty="0" smtClean="0">
                <a:solidFill>
                  <a:schemeClr val="tx2"/>
                </a:solidFill>
              </a:rPr>
              <a:t>Transformation procedure for = </a:t>
            </a:r>
            <a:r>
              <a:rPr lang="en-GB" u="sng" dirty="0" smtClean="0">
                <a:solidFill>
                  <a:schemeClr val="tx2"/>
                </a:solidFill>
              </a:rPr>
              <a:t>constraints</a:t>
            </a:r>
          </a:p>
          <a:p>
            <a:pPr algn="ctr">
              <a:buNone/>
            </a:pPr>
            <a:endParaRPr lang="en-GB" u="sng" dirty="0" smtClean="0">
              <a:solidFill>
                <a:schemeClr val="tx2"/>
              </a:solidFill>
            </a:endParaRPr>
          </a:p>
          <a:p>
            <a:pPr algn="ctr">
              <a:buNone/>
            </a:pPr>
            <a:endParaRPr lang="en-GB" u="sng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dirty="0" smtClean="0"/>
              <a:t>	For each “equal to” constraint, </a:t>
            </a:r>
            <a:r>
              <a:rPr lang="en-GB" b="1" i="1" dirty="0" smtClean="0"/>
              <a:t>an artificial variable</a:t>
            </a:r>
            <a:r>
              <a:rPr lang="en-GB" dirty="0" smtClean="0"/>
              <a:t>, is added to the left of side of the constraint.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544" y="1268760"/>
            <a:ext cx="8229600" cy="47133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Transform</a:t>
            </a:r>
            <a:r>
              <a:rPr kumimoji="0" lang="en-GB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following constraint set into the standard form required by the simplex method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x</a:t>
            </a:r>
            <a:r>
              <a:rPr lang="en-GB" sz="2800" baseline="-25000" dirty="0" smtClean="0"/>
              <a:t>1</a:t>
            </a: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+   x</a:t>
            </a:r>
            <a:r>
              <a:rPr kumimoji="0" lang="en-GB" sz="32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GB" sz="3200" dirty="0" smtClean="0"/>
              <a:t>≤ </a:t>
            </a: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100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2x</a:t>
            </a:r>
            <a:r>
              <a:rPr kumimoji="0" lang="en-GB" sz="32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+</a:t>
            </a:r>
            <a:r>
              <a:rPr kumimoji="0" lang="en-GB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3x</a:t>
            </a:r>
            <a:r>
              <a:rPr kumimoji="0" lang="en-GB" sz="32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GB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GB" sz="3200" dirty="0" smtClean="0"/>
              <a:t>≥ </a:t>
            </a: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40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3200" dirty="0" smtClean="0"/>
              <a:t>   x</a:t>
            </a:r>
            <a:r>
              <a:rPr lang="en-GB" sz="3200" baseline="-25000" dirty="0" smtClean="0"/>
              <a:t>1</a:t>
            </a:r>
            <a:r>
              <a:rPr lang="en-GB" sz="3200" dirty="0" smtClean="0"/>
              <a:t> –   x</a:t>
            </a:r>
            <a:r>
              <a:rPr lang="en-GB" sz="3200" baseline="-25000" dirty="0" smtClean="0"/>
              <a:t>2</a:t>
            </a:r>
            <a:r>
              <a:rPr lang="en-GB" sz="3200" dirty="0" smtClean="0"/>
              <a:t> = 25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x</a:t>
            </a:r>
            <a:r>
              <a:rPr kumimoji="0" lang="en-GB" sz="32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lang="en-GB" sz="3200" dirty="0" smtClean="0"/>
              <a:t>x</a:t>
            </a:r>
            <a:r>
              <a:rPr lang="en-GB" sz="3200" baseline="-25000" dirty="0" smtClean="0"/>
              <a:t>2</a:t>
            </a:r>
            <a:r>
              <a:rPr lang="en-GB" sz="3200" dirty="0" smtClean="0"/>
              <a:t>  ≥ 0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en-GB" sz="3600" u="sng" dirty="0" smtClean="0">
                <a:solidFill>
                  <a:schemeClr val="tx2"/>
                </a:solidFill>
              </a:rPr>
              <a:t>Solution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4056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GB" sz="2800" dirty="0" smtClean="0"/>
              <a:t>The transformed constraint set is</a:t>
            </a:r>
          </a:p>
          <a:p>
            <a:pPr lvl="0" algn="ctr">
              <a:buNone/>
              <a:defRPr/>
            </a:pPr>
            <a:r>
              <a:rPr lang="en-GB" sz="2800" dirty="0" smtClean="0"/>
              <a:t>    x</a:t>
            </a:r>
            <a:r>
              <a:rPr lang="en-GB" sz="2400" baseline="-25000" dirty="0" smtClean="0"/>
              <a:t>1</a:t>
            </a:r>
            <a:r>
              <a:rPr lang="en-GB" sz="2800" dirty="0" smtClean="0"/>
              <a:t> +   x</a:t>
            </a:r>
            <a:r>
              <a:rPr lang="en-GB" sz="2800" baseline="-25000" dirty="0" smtClean="0"/>
              <a:t>2</a:t>
            </a:r>
            <a:r>
              <a:rPr lang="en-GB" sz="2800" dirty="0" smtClean="0"/>
              <a:t> + S</a:t>
            </a:r>
            <a:r>
              <a:rPr lang="en-GB" sz="2800" baseline="-25000" dirty="0" smtClean="0"/>
              <a:t>1</a:t>
            </a:r>
            <a:r>
              <a:rPr lang="en-GB" sz="2800" dirty="0" smtClean="0"/>
              <a:t>  	           </a:t>
            </a:r>
            <a:r>
              <a:rPr lang="en-GB" sz="2800" dirty="0" smtClean="0"/>
              <a:t>  = </a:t>
            </a:r>
            <a:r>
              <a:rPr lang="en-GB" sz="2800" dirty="0" smtClean="0"/>
              <a:t>100</a:t>
            </a:r>
          </a:p>
          <a:p>
            <a:pPr lvl="0" algn="ctr">
              <a:buNone/>
              <a:defRPr/>
            </a:pPr>
            <a:r>
              <a:rPr lang="en-GB" sz="2800" dirty="0" smtClean="0"/>
              <a:t>2x</a:t>
            </a:r>
            <a:r>
              <a:rPr lang="en-GB" sz="2800" baseline="-25000" dirty="0" smtClean="0"/>
              <a:t>1</a:t>
            </a:r>
            <a:r>
              <a:rPr lang="en-GB" sz="2800" dirty="0" smtClean="0"/>
              <a:t> + 3x</a:t>
            </a:r>
            <a:r>
              <a:rPr lang="en-GB" sz="2800" baseline="-25000" dirty="0" smtClean="0"/>
              <a:t>2</a:t>
            </a:r>
            <a:r>
              <a:rPr lang="en-GB" sz="2800" dirty="0" smtClean="0"/>
              <a:t> 	– E</a:t>
            </a:r>
            <a:r>
              <a:rPr lang="en-GB" sz="2800" baseline="-25000" dirty="0" smtClean="0"/>
              <a:t>2</a:t>
            </a:r>
            <a:r>
              <a:rPr lang="en-GB" sz="2800" dirty="0" smtClean="0"/>
              <a:t> + A</a:t>
            </a:r>
            <a:r>
              <a:rPr lang="en-GB" sz="2800" baseline="-25000" dirty="0" smtClean="0"/>
              <a:t>2</a:t>
            </a:r>
            <a:r>
              <a:rPr lang="en-GB" sz="2800" dirty="0" smtClean="0"/>
              <a:t> 	</a:t>
            </a:r>
            <a:r>
              <a:rPr lang="en-GB" sz="2800" dirty="0" smtClean="0"/>
              <a:t>= </a:t>
            </a:r>
            <a:r>
              <a:rPr lang="en-GB" sz="2800" dirty="0" smtClean="0"/>
              <a:t>40</a:t>
            </a:r>
          </a:p>
          <a:p>
            <a:pPr lvl="0" algn="ctr">
              <a:buNone/>
              <a:defRPr/>
            </a:pPr>
            <a:r>
              <a:rPr lang="en-GB" sz="2800" dirty="0" smtClean="0"/>
              <a:t>   x</a:t>
            </a:r>
            <a:r>
              <a:rPr lang="en-GB" sz="2800" baseline="-25000" dirty="0" smtClean="0"/>
              <a:t>1</a:t>
            </a:r>
            <a:r>
              <a:rPr lang="en-GB" sz="2800" dirty="0" smtClean="0"/>
              <a:t> –   x</a:t>
            </a:r>
            <a:r>
              <a:rPr lang="en-GB" sz="2800" baseline="-25000" dirty="0" smtClean="0"/>
              <a:t>2</a:t>
            </a:r>
            <a:r>
              <a:rPr lang="en-GB" sz="2800" dirty="0" smtClean="0"/>
              <a:t> 	 	   +  A</a:t>
            </a:r>
            <a:r>
              <a:rPr lang="en-GB" sz="2800" baseline="-25000" dirty="0" smtClean="0"/>
              <a:t>3</a:t>
            </a:r>
            <a:r>
              <a:rPr lang="en-GB" sz="2800" dirty="0" smtClean="0"/>
              <a:t> = 25</a:t>
            </a:r>
          </a:p>
          <a:p>
            <a:pPr lvl="0" algn="ctr">
              <a:buNone/>
              <a:defRPr/>
            </a:pPr>
            <a:r>
              <a:rPr lang="en-GB" sz="2800" dirty="0" smtClean="0"/>
              <a:t>	x</a:t>
            </a:r>
            <a:r>
              <a:rPr lang="en-GB" sz="2800" baseline="-25000" dirty="0" smtClean="0"/>
              <a:t>1</a:t>
            </a:r>
            <a:r>
              <a:rPr lang="en-GB" sz="2800" dirty="0" smtClean="0"/>
              <a:t>, x</a:t>
            </a:r>
            <a:r>
              <a:rPr lang="en-GB" sz="2800" baseline="-25000" dirty="0" smtClean="0"/>
              <a:t>2</a:t>
            </a:r>
            <a:r>
              <a:rPr lang="en-GB" sz="2800" dirty="0" smtClean="0"/>
              <a:t>, S</a:t>
            </a:r>
            <a:r>
              <a:rPr lang="en-GB" sz="2800" baseline="-25000" dirty="0" smtClean="0"/>
              <a:t>1</a:t>
            </a:r>
            <a:r>
              <a:rPr lang="en-GB" sz="2800" dirty="0" smtClean="0"/>
              <a:t>, E</a:t>
            </a:r>
            <a:r>
              <a:rPr lang="en-GB" sz="2800" baseline="-25000" dirty="0" smtClean="0"/>
              <a:t>2</a:t>
            </a:r>
            <a:r>
              <a:rPr lang="en-GB" sz="2800" dirty="0" smtClean="0"/>
              <a:t>, A</a:t>
            </a:r>
            <a:r>
              <a:rPr lang="en-GB" sz="2800" baseline="-25000" dirty="0" smtClean="0"/>
              <a:t>2</a:t>
            </a:r>
            <a:r>
              <a:rPr lang="en-GB" sz="2800" dirty="0" smtClean="0"/>
              <a:t>, A</a:t>
            </a:r>
            <a:r>
              <a:rPr lang="en-GB" sz="2800" baseline="-25000" dirty="0" smtClean="0"/>
              <a:t>3</a:t>
            </a:r>
            <a:r>
              <a:rPr lang="en-GB" sz="2800" dirty="0" smtClean="0"/>
              <a:t> ≥ 0</a:t>
            </a:r>
          </a:p>
          <a:p>
            <a:pPr marL="0" indent="0" algn="just">
              <a:buNone/>
            </a:pPr>
            <a:r>
              <a:rPr lang="en-GB" sz="2800" dirty="0" smtClean="0"/>
              <a:t>Note that each supplemental variable (slack, surplus, artificial) is assigned a subscript which corresponds to the constraint number. Also, the non-negativity restriction (requirement III) applies to all supplemental variables.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95536" y="1700808"/>
            <a:ext cx="8229600" cy="3600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GB" b="1" u="sng" dirty="0" smtClean="0"/>
              <a:t>Requirement II</a:t>
            </a:r>
            <a:r>
              <a:rPr lang="en-GB" dirty="0" smtClean="0"/>
              <a:t> of the simplex method states that the right side of any constraint equation not be negative. If a constraint has a negative right side, the constraint can be multiplied by – 1 to make the right side positive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680520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	</a:t>
            </a:r>
            <a:r>
              <a:rPr lang="en-GB" b="1" u="sng" dirty="0" smtClean="0"/>
              <a:t>Requirement III</a:t>
            </a:r>
            <a:r>
              <a:rPr lang="en-GB" dirty="0" smtClean="0"/>
              <a:t> of the simplex method states that all variables be restricted to nonnegative values. There are specialize techniques for dealing with variables which can assume negative values; however, we will not examine these methods. The only point which should be repeated is that slack, surplus, and artificial variable are also restricted to being nonnegative.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58326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u="sng" dirty="0" smtClean="0">
                <a:solidFill>
                  <a:schemeClr val="tx2"/>
                </a:solidFill>
              </a:rPr>
              <a:t>Example</a:t>
            </a: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An LP problem has 5 decision variables;</a:t>
            </a:r>
          </a:p>
          <a:p>
            <a:pPr marL="0" indent="0" algn="just">
              <a:buNone/>
            </a:pPr>
            <a:r>
              <a:rPr lang="en-US" dirty="0" smtClean="0"/>
              <a:t>10 (≤) constraints; 8 (≥) constraints; and</a:t>
            </a:r>
          </a:p>
          <a:p>
            <a:pPr marL="0" indent="0" algn="just">
              <a:buNone/>
            </a:pPr>
            <a:r>
              <a:rPr lang="en-US" dirty="0" smtClean="0"/>
              <a:t>2 (=) constraints.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When this problem is restated to comply with requirement I of the simplex method, how many variables will there be and of what types?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92088"/>
          </a:xfrm>
        </p:spPr>
        <p:txBody>
          <a:bodyPr>
            <a:normAutofit/>
          </a:bodyPr>
          <a:lstStyle/>
          <a:p>
            <a:r>
              <a:rPr lang="en-US" u="sng" dirty="0" smtClean="0">
                <a:solidFill>
                  <a:schemeClr val="tx2"/>
                </a:solidFill>
              </a:rPr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 smtClean="0"/>
              <a:t>There will be 33 variables:</a:t>
            </a:r>
          </a:p>
          <a:p>
            <a:pPr marL="0" indent="0" algn="just">
              <a:buNone/>
            </a:pPr>
            <a:r>
              <a:rPr lang="en-US" dirty="0" smtClean="0"/>
              <a:t>5 decision variables, 10 slack variables associated with the 10 (≤) constraints,</a:t>
            </a:r>
          </a:p>
          <a:p>
            <a:pPr marL="0" indent="0" algn="just">
              <a:buNone/>
            </a:pPr>
            <a:r>
              <a:rPr lang="en-US" dirty="0" smtClean="0"/>
              <a:t>8 surplus variables associated with the 8 (≥) constraints, and</a:t>
            </a:r>
          </a:p>
          <a:p>
            <a:pPr marL="0" indent="0" algn="just">
              <a:buNone/>
            </a:pPr>
            <a:r>
              <a:rPr lang="en-US" dirty="0" smtClean="0"/>
              <a:t>10 artificial variables associated with the (≥) and (=) constraints.</a:t>
            </a:r>
          </a:p>
          <a:p>
            <a:pPr algn="ctr">
              <a:buNone/>
            </a:pPr>
            <a:r>
              <a:rPr lang="en-US" dirty="0" smtClean="0"/>
              <a:t>5 + 10 + 8 + 10 = 33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tx2"/>
                </a:solidFill>
              </a:rPr>
              <a:t>Basic Feasible Solutions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 smtClean="0"/>
              <a:t>Let’s state some definitions which are significant to our coming discussions. Assume the standard form of an LP problem which has </a:t>
            </a:r>
            <a:r>
              <a:rPr lang="en-US" i="1" dirty="0" smtClean="0"/>
              <a:t>m</a:t>
            </a:r>
            <a:r>
              <a:rPr lang="en-US" dirty="0" smtClean="0"/>
              <a:t> structural constraints and a total of </a:t>
            </a:r>
            <a:r>
              <a:rPr lang="en-US" i="1" dirty="0" smtClean="0"/>
              <a:t>n’</a:t>
            </a:r>
            <a:r>
              <a:rPr lang="en-US" dirty="0" smtClean="0"/>
              <a:t> decision and supplemental variables.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612068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u="sng" dirty="0" smtClean="0">
                <a:solidFill>
                  <a:schemeClr val="tx2"/>
                </a:solidFill>
              </a:rPr>
              <a:t>FEASIBLE SOLUTION</a:t>
            </a:r>
          </a:p>
          <a:p>
            <a:pPr marL="0" indent="0">
              <a:buNone/>
            </a:pPr>
            <a:r>
              <a:rPr lang="en-US" b="1" i="1" dirty="0" smtClean="0"/>
              <a:t>A feasible solution </a:t>
            </a:r>
            <a:r>
              <a:rPr lang="en-US" dirty="0" smtClean="0"/>
              <a:t>is any set of values for the </a:t>
            </a:r>
            <a:r>
              <a:rPr lang="en-US" i="1" dirty="0" smtClean="0"/>
              <a:t>n’</a:t>
            </a:r>
            <a:r>
              <a:rPr lang="en-US" dirty="0" smtClean="0"/>
              <a:t> variables which satisfies both the structural and non-negativity constraints.</a:t>
            </a:r>
          </a:p>
          <a:p>
            <a:pPr marL="0" indent="0">
              <a:buNone/>
            </a:pPr>
            <a:r>
              <a:rPr lang="en-US" b="1" u="sng" dirty="0" smtClean="0">
                <a:solidFill>
                  <a:schemeClr val="tx2"/>
                </a:solidFill>
              </a:rPr>
              <a:t>BASIC SOLUTION</a:t>
            </a:r>
          </a:p>
          <a:p>
            <a:pPr marL="0" indent="0" algn="just">
              <a:buNone/>
            </a:pPr>
            <a:r>
              <a:rPr lang="en-US" b="1" i="1" dirty="0" smtClean="0"/>
              <a:t>A basic solution </a:t>
            </a:r>
            <a:r>
              <a:rPr lang="en-US" dirty="0" smtClean="0"/>
              <a:t>is any solution obtained by setting </a:t>
            </a:r>
            <a:r>
              <a:rPr lang="en-US" i="1" dirty="0" smtClean="0"/>
              <a:t>(n’–m)</a:t>
            </a:r>
            <a:r>
              <a:rPr lang="en-US" dirty="0" smtClean="0"/>
              <a:t> variables equal to 0 and solving the system of equations for the values of the remaining m variables. The m variables solved for are called </a:t>
            </a:r>
            <a:r>
              <a:rPr lang="en-US" b="1" i="1" dirty="0" smtClean="0"/>
              <a:t>basic variables</a:t>
            </a:r>
            <a:r>
              <a:rPr lang="en-US" dirty="0" smtClean="0"/>
              <a:t>. These variables are said to constitute a basis. The remaining  </a:t>
            </a:r>
            <a:r>
              <a:rPr lang="en-US" i="1" dirty="0" smtClean="0"/>
              <a:t>(n’–m)</a:t>
            </a:r>
            <a:r>
              <a:rPr lang="en-US" dirty="0" smtClean="0"/>
              <a:t> variables, or those which have been assigned values of 0, are called </a:t>
            </a:r>
            <a:r>
              <a:rPr lang="en-US" b="1" i="1" dirty="0" smtClean="0"/>
              <a:t>non-basic variables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r>
              <a:rPr lang="en-US" b="1" u="sng" dirty="0" smtClean="0">
                <a:solidFill>
                  <a:schemeClr val="tx2"/>
                </a:solidFill>
              </a:rPr>
              <a:t>BASIC FEASIBLE SOLUTION</a:t>
            </a:r>
          </a:p>
          <a:p>
            <a:pPr marL="0" indent="0" algn="just">
              <a:buNone/>
            </a:pPr>
            <a:r>
              <a:rPr lang="en-US" b="1" i="1" dirty="0" smtClean="0"/>
              <a:t>A basic feasible solution </a:t>
            </a:r>
            <a:r>
              <a:rPr lang="en-US" dirty="0" smtClean="0"/>
              <a:t>is a basic solution which also satisfies the non-</a:t>
            </a:r>
            <a:r>
              <a:rPr lang="en-US" dirty="0" err="1" smtClean="0"/>
              <a:t>ngativity</a:t>
            </a:r>
            <a:r>
              <a:rPr lang="en-US" dirty="0" smtClean="0"/>
              <a:t> constraints.</a:t>
            </a:r>
          </a:p>
        </p:txBody>
      </p:sp>
      <p:sp>
        <p:nvSpPr>
          <p:cNvPr id="4" name="Rectangle 3"/>
          <p:cNvSpPr/>
          <p:nvPr/>
        </p:nvSpPr>
        <p:spPr>
          <a:xfrm>
            <a:off x="395536" y="332656"/>
            <a:ext cx="8424936" cy="62646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can be shown that the optimal solution to an LP problem is included in the set of basic feasible solutions.</a:t>
            </a:r>
          </a:p>
          <a:p>
            <a:r>
              <a:rPr lang="en-US" dirty="0" smtClean="0"/>
              <a:t>Thus, the optimal solution can be found by performing a search of the set of </a:t>
            </a:r>
            <a:r>
              <a:rPr lang="en-US" i="1" u="sng" dirty="0" smtClean="0"/>
              <a:t>basic feasible solutions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tx2"/>
                </a:solidFill>
              </a:rPr>
              <a:t>Review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Covered Sec. 11.1: Simplex Preliminaries</a:t>
            </a:r>
          </a:p>
          <a:p>
            <a:r>
              <a:rPr lang="en-US" dirty="0" smtClean="0"/>
              <a:t>Requirements of Simplex Method</a:t>
            </a:r>
          </a:p>
          <a:p>
            <a:r>
              <a:rPr lang="en-US" dirty="0" smtClean="0"/>
              <a:t>Requirement I for different types of constraints</a:t>
            </a:r>
          </a:p>
          <a:p>
            <a:r>
              <a:rPr lang="en-US" dirty="0" smtClean="0"/>
              <a:t>Basic Feasible Solutions</a:t>
            </a:r>
          </a:p>
          <a:p>
            <a:endParaRPr lang="en-US" dirty="0" smtClean="0"/>
          </a:p>
          <a:p>
            <a:r>
              <a:rPr lang="en-US" dirty="0" smtClean="0"/>
              <a:t>Next time, we’ll start Sec 11.2:</a:t>
            </a:r>
          </a:p>
          <a:p>
            <a:pPr>
              <a:buNone/>
            </a:pPr>
            <a:r>
              <a:rPr lang="en-US" dirty="0" smtClean="0"/>
              <a:t>	The Simplex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NA@YFEIMOOFUVWYY57I" val="41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2291</TotalTime>
  <Words>711</Words>
  <Application>Microsoft Office PowerPoint</Application>
  <PresentationFormat>On-screen Show (4:3)</PresentationFormat>
  <Paragraphs>115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Lecture 3</vt:lpstr>
      <vt:lpstr>Last Lecture Summary: </vt:lpstr>
      <vt:lpstr>Today’s Main Topics</vt:lpstr>
      <vt:lpstr>Slide 4</vt:lpstr>
      <vt:lpstr>Chapter Objectives</vt:lpstr>
      <vt:lpstr>Main Topics</vt:lpstr>
      <vt:lpstr>Simplex Preliminaries</vt:lpstr>
      <vt:lpstr>Slide 8</vt:lpstr>
      <vt:lpstr>Slide 9</vt:lpstr>
      <vt:lpstr>Requirements of the Simplex Method</vt:lpstr>
      <vt:lpstr>Slide 11</vt:lpstr>
      <vt:lpstr>Slide 12</vt:lpstr>
      <vt:lpstr>Example</vt:lpstr>
      <vt:lpstr>Slide 14</vt:lpstr>
      <vt:lpstr>Slide 15</vt:lpstr>
      <vt:lpstr>Slide 16</vt:lpstr>
      <vt:lpstr>Example</vt:lpstr>
      <vt:lpstr>Solution</vt:lpstr>
      <vt:lpstr>Slide 19</vt:lpstr>
      <vt:lpstr>Slide 20</vt:lpstr>
      <vt:lpstr>Slide 21</vt:lpstr>
      <vt:lpstr>Solution</vt:lpstr>
      <vt:lpstr>Basic Feasible Solutions</vt:lpstr>
      <vt:lpstr>Slide 24</vt:lpstr>
      <vt:lpstr>Slide 25</vt:lpstr>
      <vt:lpstr>Slide 26</vt:lpstr>
      <vt:lpstr>Slide 27</vt:lpstr>
      <vt:lpstr>Slide 28</vt:lpstr>
      <vt:lpstr>Review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MTH108 Business Mathematics I</dc:title>
  <dc:creator>Tazeen athar</dc:creator>
  <cp:lastModifiedBy>NTS</cp:lastModifiedBy>
  <cp:revision>291</cp:revision>
  <dcterms:created xsi:type="dcterms:W3CDTF">2012-06-13T07:25:30Z</dcterms:created>
  <dcterms:modified xsi:type="dcterms:W3CDTF">2012-08-15T11:01:49Z</dcterms:modified>
</cp:coreProperties>
</file>