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422" r:id="rId3"/>
    <p:sldId id="423" r:id="rId4"/>
    <p:sldId id="440" r:id="rId5"/>
    <p:sldId id="289" r:id="rId6"/>
    <p:sldId id="290" r:id="rId7"/>
    <p:sldId id="361" r:id="rId8"/>
    <p:sldId id="302" r:id="rId9"/>
    <p:sldId id="374" r:id="rId10"/>
    <p:sldId id="441" r:id="rId11"/>
    <p:sldId id="424" r:id="rId12"/>
    <p:sldId id="442" r:id="rId13"/>
    <p:sldId id="402" r:id="rId14"/>
    <p:sldId id="418" r:id="rId15"/>
    <p:sldId id="419" r:id="rId16"/>
    <p:sldId id="443" r:id="rId17"/>
    <p:sldId id="394" r:id="rId18"/>
    <p:sldId id="434" r:id="rId19"/>
    <p:sldId id="435" r:id="rId20"/>
    <p:sldId id="436" r:id="rId21"/>
    <p:sldId id="445" r:id="rId22"/>
    <p:sldId id="421" r:id="rId23"/>
    <p:sldId id="437" r:id="rId24"/>
    <p:sldId id="438" r:id="rId25"/>
    <p:sldId id="446" r:id="rId26"/>
    <p:sldId id="447" r:id="rId27"/>
    <p:sldId id="448" r:id="rId28"/>
    <p:sldId id="449" r:id="rId29"/>
    <p:sldId id="450" r:id="rId30"/>
    <p:sldId id="451" r:id="rId31"/>
    <p:sldId id="444" r:id="rId32"/>
  </p:sldIdLst>
  <p:sldSz cx="9144000" cy="6858000" type="screen4x3"/>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94660"/>
  </p:normalViewPr>
  <p:slideViewPr>
    <p:cSldViewPr>
      <p:cViewPr varScale="1">
        <p:scale>
          <a:sx n="45" d="100"/>
          <a:sy n="45" d="100"/>
        </p:scale>
        <p:origin x="-1474"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29</a:t>
            </a:r>
            <a:endParaRPr lang="en-US" dirty="0"/>
          </a:p>
        </p:txBody>
      </p:sp>
      <p:sp>
        <p:nvSpPr>
          <p:cNvPr id="3" name="Subtitle 2"/>
          <p:cNvSpPr>
            <a:spLocks noGrp="1"/>
          </p:cNvSpPr>
          <p:nvPr>
            <p:ph type="subTitle" idx="1"/>
          </p:nvPr>
        </p:nvSpPr>
        <p:spPr>
          <a:xfrm>
            <a:off x="1371600" y="3505200"/>
            <a:ext cx="6400800" cy="2590800"/>
          </a:xfrm>
        </p:spPr>
        <p:txBody>
          <a:bodyPr>
            <a:normAutofit/>
          </a:bodyPr>
          <a:lstStyle/>
          <a:p>
            <a:r>
              <a:rPr lang="en-US" sz="4000" b="1" dirty="0" smtClean="0">
                <a:solidFill>
                  <a:schemeClr val="tx2"/>
                </a:solidFill>
              </a:rPr>
              <a:t>Graphical Representation of </a:t>
            </a:r>
            <a:r>
              <a:rPr lang="en-US" sz="4000" b="1" dirty="0" err="1" smtClean="0">
                <a:solidFill>
                  <a:schemeClr val="tx2"/>
                </a:solidFill>
              </a:rPr>
              <a:t>Bivariate</a:t>
            </a:r>
            <a:r>
              <a:rPr lang="en-US" sz="4000" b="1" dirty="0" smtClean="0">
                <a:solidFill>
                  <a:schemeClr val="tx2"/>
                </a:solidFill>
              </a:rPr>
              <a:t> Functions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 Summary</a:t>
            </a:r>
            <a:endParaRPr lang="en-US" u="sng" dirty="0">
              <a:solidFill>
                <a:schemeClr val="tx2"/>
              </a:solidFill>
            </a:endParaRPr>
          </a:p>
        </p:txBody>
      </p:sp>
      <p:sp>
        <p:nvSpPr>
          <p:cNvPr id="3" name="Content Placeholder 2"/>
          <p:cNvSpPr>
            <a:spLocks noGrp="1"/>
          </p:cNvSpPr>
          <p:nvPr>
            <p:ph idx="1"/>
          </p:nvPr>
        </p:nvSpPr>
        <p:spPr>
          <a:xfrm>
            <a:off x="457200" y="1447800"/>
            <a:ext cx="8229600" cy="4525963"/>
          </a:xfrm>
        </p:spPr>
        <p:txBody>
          <a:bodyPr/>
          <a:lstStyle/>
          <a:p>
            <a:pPr marL="0" indent="0">
              <a:buNone/>
            </a:pPr>
            <a:r>
              <a:rPr lang="en-US" dirty="0" smtClean="0"/>
              <a:t>Last time, we covered the topics:</a:t>
            </a:r>
          </a:p>
          <a:p>
            <a:pPr marL="0" indent="0">
              <a:buNone/>
            </a:pPr>
            <a:endParaRPr lang="en-US" dirty="0" smtClean="0"/>
          </a:p>
          <a:p>
            <a:pPr marL="0" indent="0">
              <a:buNone/>
            </a:pPr>
            <a:r>
              <a:rPr lang="en-US" dirty="0" smtClean="0"/>
              <a:t>Linear Differential Equations and the Method of Solutions </a:t>
            </a:r>
          </a:p>
          <a:p>
            <a:pPr marL="0" indent="0">
              <a:buNone/>
            </a:pPr>
            <a:endParaRPr lang="en-US" dirty="0" smtClean="0"/>
          </a:p>
          <a:p>
            <a:endParaRPr lang="en-US" dirty="0"/>
          </a:p>
        </p:txBody>
      </p:sp>
    </p:spTree>
    <p:extLst>
      <p:ext uri="{BB962C8B-B14F-4D97-AF65-F5344CB8AC3E}">
        <p14:creationId xmlns="" xmlns:p14="http://schemas.microsoft.com/office/powerpoint/2010/main" val="3189552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marL="0" indent="0">
              <a:buNone/>
            </a:pPr>
            <a:r>
              <a:rPr lang="en-US" dirty="0" smtClean="0"/>
              <a:t>We will go over section 20.1:</a:t>
            </a:r>
          </a:p>
          <a:p>
            <a:pPr marL="0" indent="0">
              <a:buNone/>
            </a:pPr>
            <a:r>
              <a:rPr lang="en-US" dirty="0" smtClean="0"/>
              <a:t>Graphical Representation of </a:t>
            </a:r>
            <a:r>
              <a:rPr lang="en-US" dirty="0" err="1" smtClean="0"/>
              <a:t>Bivariate</a:t>
            </a:r>
            <a:r>
              <a:rPr lang="en-US" dirty="0" smtClean="0"/>
              <a:t> Functions</a:t>
            </a:r>
          </a:p>
          <a:p>
            <a:pPr marL="0" indent="0">
              <a:buNone/>
            </a:pPr>
            <a:endParaRPr lang="en-US" dirty="0" smtClean="0"/>
          </a:p>
          <a:p>
            <a:pPr marL="0" indent="0"/>
            <a:r>
              <a:rPr lang="en-US" dirty="0" smtClean="0"/>
              <a:t> Sketching </a:t>
            </a:r>
            <a:r>
              <a:rPr lang="en-US" dirty="0" err="1" smtClean="0"/>
              <a:t>bivariate</a:t>
            </a:r>
            <a:r>
              <a:rPr lang="en-US" dirty="0" smtClean="0"/>
              <a:t> functions</a:t>
            </a:r>
          </a:p>
          <a:p>
            <a:pPr marL="0" indent="0"/>
            <a:r>
              <a:rPr lang="en-US" dirty="0" smtClean="0"/>
              <a:t> Trace of a function</a:t>
            </a:r>
          </a:p>
          <a:p>
            <a:pPr marL="0" indent="0">
              <a:buNone/>
            </a:pPr>
            <a:endParaRPr lang="en-US" dirty="0"/>
          </a:p>
          <a:p>
            <a:pPr marL="0" indent="0">
              <a:buNone/>
            </a:pPr>
            <a:endParaRPr lang="en-US" dirty="0"/>
          </a:p>
        </p:txBody>
      </p:sp>
    </p:spTree>
    <p:extLst>
      <p:ext uri="{BB962C8B-B14F-4D97-AF65-F5344CB8AC3E}">
        <p14:creationId xmlns="" xmlns:p14="http://schemas.microsoft.com/office/powerpoint/2010/main" val="2590299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20</a:t>
            </a:r>
            <a:endParaRPr lang="en-US" dirty="0"/>
          </a:p>
        </p:txBody>
      </p:sp>
      <p:sp>
        <p:nvSpPr>
          <p:cNvPr id="3" name="Subtitle 2"/>
          <p:cNvSpPr>
            <a:spLocks noGrp="1"/>
          </p:cNvSpPr>
          <p:nvPr>
            <p:ph type="subTitle" idx="1"/>
          </p:nvPr>
        </p:nvSpPr>
        <p:spPr>
          <a:xfrm>
            <a:off x="1371600" y="3505200"/>
            <a:ext cx="6400800" cy="2590800"/>
          </a:xfrm>
        </p:spPr>
        <p:txBody>
          <a:bodyPr>
            <a:normAutofit/>
          </a:bodyPr>
          <a:lstStyle/>
          <a:p>
            <a:r>
              <a:rPr lang="en-US" sz="4000" b="1" dirty="0" smtClean="0">
                <a:solidFill>
                  <a:schemeClr val="tx2"/>
                </a:solidFill>
              </a:rPr>
              <a:t>Optimization:</a:t>
            </a:r>
          </a:p>
          <a:p>
            <a:r>
              <a:rPr lang="en-US" sz="4000" b="1" dirty="0" smtClean="0">
                <a:solidFill>
                  <a:schemeClr val="tx2"/>
                </a:solidFill>
              </a:rPr>
              <a:t>Functions of Several Variables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81600"/>
          </a:xfrm>
        </p:spPr>
        <p:txBody>
          <a:bodyPr>
            <a:normAutofit fontScale="92500" lnSpcReduction="10000"/>
          </a:bodyPr>
          <a:lstStyle/>
          <a:p>
            <a:pPr algn="just">
              <a:buFont typeface="Wingdings" pitchFamily="2" charset="2"/>
              <a:buChar char="q"/>
            </a:pPr>
            <a:r>
              <a:rPr lang="en-US" dirty="0" smtClean="0"/>
              <a:t>Provide an understanding of the calculus of functions which contain two independent variables.</a:t>
            </a:r>
          </a:p>
          <a:p>
            <a:pPr algn="just">
              <a:buFont typeface="Wingdings" pitchFamily="2" charset="2"/>
              <a:buChar char="q"/>
            </a:pPr>
            <a:r>
              <a:rPr lang="en-US" dirty="0" smtClean="0"/>
              <a:t>Illustrate the graphical representation of functions in three dimensions.</a:t>
            </a:r>
          </a:p>
          <a:p>
            <a:pPr algn="just">
              <a:buFont typeface="Wingdings" pitchFamily="2" charset="2"/>
              <a:buChar char="q"/>
            </a:pPr>
            <a:r>
              <a:rPr lang="en-US" dirty="0" smtClean="0"/>
              <a:t>Overview the optimization procedures for functions which contain more than two independent variables.</a:t>
            </a:r>
          </a:p>
          <a:p>
            <a:pPr algn="just">
              <a:buFont typeface="Wingdings" pitchFamily="2" charset="2"/>
              <a:buChar char="q"/>
            </a:pPr>
            <a:r>
              <a:rPr lang="en-US" dirty="0" smtClean="0"/>
              <a:t>Introduce the nature of and procedures for optimization of functions subject to constraining conditions.</a:t>
            </a:r>
            <a:endParaRPr lang="en-US" dirty="0"/>
          </a:p>
        </p:txBody>
      </p:sp>
      <p:sp>
        <p:nvSpPr>
          <p:cNvPr id="4" name="Title 1"/>
          <p:cNvSpPr>
            <a:spLocks noGrp="1"/>
          </p:cNvSpPr>
          <p:nvPr>
            <p:ph type="title"/>
          </p:nvPr>
        </p:nvSpPr>
        <p:spPr>
          <a:xfrm>
            <a:off x="457200" y="274638"/>
            <a:ext cx="8229600" cy="1143000"/>
          </a:xfrm>
        </p:spPr>
        <p:txBody>
          <a:bodyPr>
            <a:normAutofit/>
          </a:bodyPr>
          <a:lstStyle/>
          <a:p>
            <a:r>
              <a:rPr lang="en-US" sz="4000" b="1" u="sng" dirty="0" smtClean="0">
                <a:solidFill>
                  <a:schemeClr val="tx2"/>
                </a:solidFill>
              </a:rPr>
              <a:t>CHAPTER OBJECTIVES</a:t>
            </a:r>
            <a:endParaRPr lang="en-US" b="1" u="sng" dirty="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295400"/>
            <a:ext cx="8229600" cy="5181600"/>
          </a:xfrm>
        </p:spPr>
        <p:txBody>
          <a:bodyPr>
            <a:normAutofit/>
          </a:bodyPr>
          <a:lstStyle/>
          <a:p>
            <a:pPr algn="just"/>
            <a:endParaRPr lang="en-US" dirty="0" smtClean="0"/>
          </a:p>
          <a:p>
            <a:pPr algn="just"/>
            <a:r>
              <a:rPr lang="en-US" dirty="0" smtClean="0"/>
              <a:t>Graphical representation of bivariate functions</a:t>
            </a:r>
          </a:p>
          <a:p>
            <a:pPr algn="just"/>
            <a:r>
              <a:rPr lang="en-US" dirty="0" smtClean="0"/>
              <a:t>Partial Derivatives</a:t>
            </a:r>
          </a:p>
          <a:p>
            <a:pPr algn="just"/>
            <a:r>
              <a:rPr lang="en-US" dirty="0" smtClean="0"/>
              <a:t>Optimization of Bivariate Functions</a:t>
            </a:r>
          </a:p>
          <a:p>
            <a:pPr algn="just"/>
            <a:r>
              <a:rPr lang="en-US" dirty="0" smtClean="0"/>
              <a:t>Applications of </a:t>
            </a:r>
            <a:r>
              <a:rPr lang="en-US" dirty="0" err="1" smtClean="0"/>
              <a:t>Bivariate</a:t>
            </a:r>
            <a:r>
              <a:rPr lang="en-US" dirty="0" smtClean="0"/>
              <a:t> Optimization</a:t>
            </a:r>
          </a:p>
        </p:txBody>
      </p:sp>
      <p:sp>
        <p:nvSpPr>
          <p:cNvPr id="7" name="Title 1"/>
          <p:cNvSpPr>
            <a:spLocks noGrp="1"/>
          </p:cNvSpPr>
          <p:nvPr>
            <p:ph type="title"/>
          </p:nvPr>
        </p:nvSpPr>
        <p:spPr>
          <a:xfrm>
            <a:off x="457200" y="274638"/>
            <a:ext cx="8229600" cy="1143000"/>
          </a:xfrm>
        </p:spPr>
        <p:txBody>
          <a:bodyPr>
            <a:normAutofit/>
          </a:bodyPr>
          <a:lstStyle/>
          <a:p>
            <a:r>
              <a:rPr lang="en-US" sz="4000" b="1" u="sng" dirty="0" smtClean="0">
                <a:solidFill>
                  <a:schemeClr val="tx2"/>
                </a:solidFill>
              </a:rPr>
              <a:t>Main Topics</a:t>
            </a:r>
            <a:endParaRPr lang="en-US" b="1" u="sng" dirty="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762000"/>
            <a:ext cx="7848600" cy="5334000"/>
          </a:xfrm>
        </p:spPr>
        <p:txBody>
          <a:bodyPr>
            <a:normAutofit fontScale="92500" lnSpcReduction="10000"/>
          </a:bodyPr>
          <a:lstStyle/>
          <a:p>
            <a:pPr marL="0" indent="0" algn="just">
              <a:buNone/>
            </a:pPr>
            <a:r>
              <a:rPr lang="en-US" dirty="0" smtClean="0"/>
              <a:t>Chapter 15 to 17 provided a methodology for examining functions which involve one independent variable. Functions which involve more than one independent variable are referred to as multivariate functions, or functions of several variables. </a:t>
            </a:r>
            <a:endParaRPr lang="en-US" dirty="0"/>
          </a:p>
          <a:p>
            <a:pPr marL="0" indent="0" algn="just">
              <a:buNone/>
            </a:pPr>
            <a:r>
              <a:rPr lang="en-US" dirty="0" smtClean="0"/>
              <a:t>	This chapter will concentrate initially on bivariate functions (functions involving two independent variable). The graphics of these functions will be illustrated, and a discussion of the derivatives of these functions and their interpretation will follow.</a:t>
            </a:r>
          </a:p>
        </p:txBody>
      </p:sp>
    </p:spTree>
    <p:extLst>
      <p:ext uri="{BB962C8B-B14F-4D97-AF65-F5344CB8AC3E}">
        <p14:creationId xmlns="" xmlns:p14="http://schemas.microsoft.com/office/powerpoint/2010/main" val="2282580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295400"/>
            <a:ext cx="8229600" cy="5181600"/>
          </a:xfrm>
        </p:spPr>
        <p:txBody>
          <a:bodyPr>
            <a:normAutofit/>
          </a:bodyPr>
          <a:lstStyle/>
          <a:p>
            <a:pPr marL="0" indent="0" algn="just">
              <a:buNone/>
            </a:pPr>
            <a:endParaRPr lang="en-US" dirty="0" smtClean="0"/>
          </a:p>
          <a:p>
            <a:pPr marL="0" indent="0" algn="just">
              <a:buNone/>
            </a:pPr>
            <a:r>
              <a:rPr lang="en-US" b="1" dirty="0" smtClean="0">
                <a:solidFill>
                  <a:schemeClr val="tx2"/>
                </a:solidFill>
              </a:rPr>
              <a:t>Graphical Representation</a:t>
            </a:r>
          </a:p>
          <a:p>
            <a:pPr marL="0" indent="0" algn="just">
              <a:buNone/>
            </a:pPr>
            <a:endParaRPr lang="en-US" dirty="0" smtClean="0"/>
          </a:p>
          <a:p>
            <a:pPr marL="0" indent="0" algn="just">
              <a:buNone/>
            </a:pPr>
            <a:r>
              <a:rPr lang="en-US" dirty="0" smtClean="0"/>
              <a:t>A function involving a dependent variable </a:t>
            </a:r>
            <a:r>
              <a:rPr lang="en-US" i="1" dirty="0" smtClean="0">
                <a:latin typeface="Times New Roman" pitchFamily="18" charset="0"/>
                <a:cs typeface="Times New Roman" pitchFamily="18" charset="0"/>
              </a:rPr>
              <a:t>z</a:t>
            </a:r>
            <a:r>
              <a:rPr lang="en-US" dirty="0" smtClean="0"/>
              <a:t> and two independent variables </a:t>
            </a:r>
            <a:r>
              <a:rPr lang="en-US" i="1" dirty="0">
                <a:latin typeface="Times New Roman" pitchFamily="18" charset="0"/>
                <a:cs typeface="Times New Roman" pitchFamily="18" charset="0"/>
              </a:rPr>
              <a:t>x</a:t>
            </a:r>
            <a:r>
              <a:rPr lang="en-US" dirty="0" smtClean="0"/>
              <a:t> and </a:t>
            </a:r>
            <a:r>
              <a:rPr lang="en-US" i="1" dirty="0">
                <a:latin typeface="Times New Roman" pitchFamily="18" charset="0"/>
                <a:cs typeface="Times New Roman" pitchFamily="18" charset="0"/>
              </a:rPr>
              <a:t>y</a:t>
            </a:r>
            <a:r>
              <a:rPr lang="en-US" dirty="0" smtClean="0"/>
              <a:t> may be represented using the notation.</a:t>
            </a:r>
          </a:p>
          <a:p>
            <a:pPr marL="0" indent="0" algn="just">
              <a:buNone/>
            </a:pPr>
            <a:endParaRPr lang="en-US" dirty="0"/>
          </a:p>
        </p:txBody>
      </p:sp>
      <p:sp>
        <p:nvSpPr>
          <p:cNvPr id="7" name="Title 1"/>
          <p:cNvSpPr>
            <a:spLocks noGrp="1"/>
          </p:cNvSpPr>
          <p:nvPr>
            <p:ph type="title"/>
          </p:nvPr>
        </p:nvSpPr>
        <p:spPr>
          <a:xfrm>
            <a:off x="457200" y="274638"/>
            <a:ext cx="8229600" cy="1143000"/>
          </a:xfrm>
        </p:spPr>
        <p:txBody>
          <a:bodyPr>
            <a:normAutofit fontScale="90000"/>
          </a:bodyPr>
          <a:lstStyle/>
          <a:p>
            <a:r>
              <a:rPr lang="en-US" sz="4000" b="1" u="sng" dirty="0" smtClean="0">
                <a:solidFill>
                  <a:schemeClr val="tx2"/>
                </a:solidFill>
              </a:rPr>
              <a:t>Graphical Representation of Bivariate Functions</a:t>
            </a:r>
            <a:endParaRPr lang="en-US" b="1" u="sng" dirty="0">
              <a:solidFill>
                <a:schemeClr val="tx2"/>
              </a:solidFill>
            </a:endParaRPr>
          </a:p>
        </p:txBody>
      </p:sp>
      <p:graphicFrame>
        <p:nvGraphicFramePr>
          <p:cNvPr id="8" name="Object 7"/>
          <p:cNvGraphicFramePr>
            <a:graphicFrameLocks noChangeAspect="1"/>
          </p:cNvGraphicFramePr>
          <p:nvPr>
            <p:extLst>
              <p:ext uri="{D42A27DB-BD31-4B8C-83A1-F6EECF244321}">
                <p14:modId xmlns="" xmlns:p14="http://schemas.microsoft.com/office/powerpoint/2010/main" val="1477806468"/>
              </p:ext>
            </p:extLst>
          </p:nvPr>
        </p:nvGraphicFramePr>
        <p:xfrm>
          <a:off x="3352800" y="5072743"/>
          <a:ext cx="2514600" cy="718457"/>
        </p:xfrm>
        <a:graphic>
          <a:graphicData uri="http://schemas.openxmlformats.org/presentationml/2006/ole">
            <p:oleObj spid="_x0000_s26653" name="Equation" r:id="rId3" imgW="711000" imgH="2030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16563"/>
          </a:xfrm>
        </p:spPr>
        <p:txBody>
          <a:bodyPr>
            <a:normAutofit lnSpcReduction="10000"/>
          </a:bodyPr>
          <a:lstStyle/>
          <a:p>
            <a:pPr marL="0" indent="0" algn="just">
              <a:buNone/>
            </a:pPr>
            <a:r>
              <a:rPr lang="en-US" dirty="0" smtClean="0"/>
              <a:t>We established earlier in the text that the number of variables in a function determines the number of dimensions required to graph the function. Whereas two dimensions are required to graph single-variable functions, three dimensions are required to graph bivariate functions</a:t>
            </a:r>
          </a:p>
          <a:p>
            <a:pPr marL="0" indent="0" algn="just">
              <a:buNone/>
            </a:pPr>
            <a:r>
              <a:rPr lang="en-US" dirty="0"/>
              <a:t>	</a:t>
            </a:r>
            <a:r>
              <a:rPr lang="en-US" dirty="0" smtClean="0"/>
              <a:t>Linear functions involving one independent variable graph as straight lines in two dimensions. Linear function involving two independent variables graph as planes in three dimensions.</a:t>
            </a:r>
            <a:endParaRPr lang="en-US" dirty="0"/>
          </a:p>
        </p:txBody>
      </p:sp>
    </p:spTree>
    <p:extLst>
      <p:ext uri="{BB962C8B-B14F-4D97-AF65-F5344CB8AC3E}">
        <p14:creationId xmlns="" xmlns:p14="http://schemas.microsoft.com/office/powerpoint/2010/main" val="1981796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lgn="just">
              <a:buNone/>
            </a:pPr>
            <a:r>
              <a:rPr lang="en-US" dirty="0" smtClean="0"/>
              <a:t>Generally speaking, nonlinear functions involving one independent variable graph as curves in two dimensions, And nonlinear functions containing two independent variable graph as curved surfaces in three dimensions, Examples of nonlinear surfaces include the undulating surface of a golf green, a mogul-laden ski slope, and a billowing sail on a sailboat. An important point is that these functions are represented by surfaces, not solids.</a:t>
            </a:r>
            <a:endParaRPr lang="en-US" dirty="0"/>
          </a:p>
        </p:txBody>
      </p:sp>
    </p:spTree>
    <p:extLst>
      <p:ext uri="{BB962C8B-B14F-4D97-AF65-F5344CB8AC3E}">
        <p14:creationId xmlns="" xmlns:p14="http://schemas.microsoft.com/office/powerpoint/2010/main" val="3484647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524000"/>
            <a:ext cx="8229600" cy="5181600"/>
          </a:xfrm>
        </p:spPr>
        <p:txBody>
          <a:bodyPr>
            <a:normAutofit/>
          </a:bodyPr>
          <a:lstStyle/>
          <a:p>
            <a:pPr marL="0" indent="0" algn="just">
              <a:buNone/>
            </a:pPr>
            <a:r>
              <a:rPr lang="en-US" dirty="0" smtClean="0"/>
              <a:t>Although graphing in three dimensions is difficult, there are procedures that can be used in some instances to sketch the general shape of the graph of a bivariate function. An understanding of the graphics of these functions can assist with the material which follows.</a:t>
            </a:r>
          </a:p>
          <a:p>
            <a:pPr marL="0" indent="0" algn="just">
              <a:buNone/>
            </a:pPr>
            <a:r>
              <a:rPr lang="en-US" dirty="0"/>
              <a:t>	</a:t>
            </a:r>
            <a:r>
              <a:rPr lang="en-US" dirty="0" smtClean="0"/>
              <a:t>Consider the bivariate function</a:t>
            </a:r>
          </a:p>
          <a:p>
            <a:pPr marL="0" indent="0" algn="just">
              <a:buNone/>
            </a:pPr>
            <a:endParaRPr lang="en-US" dirty="0"/>
          </a:p>
        </p:txBody>
      </p:sp>
      <p:sp>
        <p:nvSpPr>
          <p:cNvPr id="6" name="Title 1"/>
          <p:cNvSpPr>
            <a:spLocks noGrp="1"/>
          </p:cNvSpPr>
          <p:nvPr>
            <p:ph type="title"/>
          </p:nvPr>
        </p:nvSpPr>
        <p:spPr>
          <a:xfrm>
            <a:off x="457200" y="274638"/>
            <a:ext cx="8229600" cy="1143000"/>
          </a:xfrm>
        </p:spPr>
        <p:txBody>
          <a:bodyPr>
            <a:normAutofit/>
          </a:bodyPr>
          <a:lstStyle/>
          <a:p>
            <a:r>
              <a:rPr lang="en-US" sz="4000" b="1" u="sng" dirty="0" smtClean="0">
                <a:solidFill>
                  <a:schemeClr val="tx2"/>
                </a:solidFill>
              </a:rPr>
              <a:t>Sketching Bivariate Functions</a:t>
            </a:r>
            <a:endParaRPr lang="en-US" b="1" u="sng" dirty="0">
              <a:solidFill>
                <a:schemeClr val="tx2"/>
              </a:solidFill>
            </a:endParaRPr>
          </a:p>
        </p:txBody>
      </p:sp>
      <p:graphicFrame>
        <p:nvGraphicFramePr>
          <p:cNvPr id="7" name="Object 6"/>
          <p:cNvGraphicFramePr>
            <a:graphicFrameLocks noChangeAspect="1"/>
          </p:cNvGraphicFramePr>
          <p:nvPr>
            <p:extLst>
              <p:ext uri="{D42A27DB-BD31-4B8C-83A1-F6EECF244321}">
                <p14:modId xmlns="" xmlns:p14="http://schemas.microsoft.com/office/powerpoint/2010/main" val="2664505473"/>
              </p:ext>
            </p:extLst>
          </p:nvPr>
        </p:nvGraphicFramePr>
        <p:xfrm>
          <a:off x="2228850" y="5410200"/>
          <a:ext cx="4686300" cy="685800"/>
        </p:xfrm>
        <a:graphic>
          <a:graphicData uri="http://schemas.openxmlformats.org/presentationml/2006/ole">
            <p:oleObj spid="_x0000_s15429" name="Equation" r:id="rId3" imgW="1562040" imgH="228600" progId="Equation.3">
              <p:embed/>
            </p:oleObj>
          </a:graphicData>
        </a:graphic>
      </p:graphicFrame>
    </p:spTree>
    <p:extLst>
      <p:ext uri="{BB962C8B-B14F-4D97-AF65-F5344CB8AC3E}">
        <p14:creationId xmlns="" xmlns:p14="http://schemas.microsoft.com/office/powerpoint/2010/main" val="269276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1"/>
            <a:ext cx="8229600" cy="4876800"/>
          </a:xfrm>
        </p:spPr>
        <p:txBody>
          <a:bodyPr/>
          <a:lstStyle/>
          <a:p>
            <a:pPr marL="0" indent="0" algn="just">
              <a:buNone/>
            </a:pPr>
            <a:r>
              <a:rPr lang="en-US" dirty="0" smtClean="0"/>
              <a:t>where 0 ≤ </a:t>
            </a:r>
            <a:r>
              <a:rPr lang="en-US" i="1" dirty="0" smtClean="0">
                <a:latin typeface="Times New Roman" pitchFamily="18" charset="0"/>
                <a:cs typeface="Times New Roman" pitchFamily="18" charset="0"/>
              </a:rPr>
              <a:t>x</a:t>
            </a:r>
            <a:r>
              <a:rPr lang="en-US" dirty="0" smtClean="0"/>
              <a:t> ≤ 5 and 0 ≤ </a:t>
            </a:r>
            <a:r>
              <a:rPr lang="en-US" i="1" dirty="0">
                <a:latin typeface="Times New Roman" pitchFamily="18" charset="0"/>
                <a:cs typeface="Times New Roman" pitchFamily="18" charset="0"/>
              </a:rPr>
              <a:t>y</a:t>
            </a:r>
            <a:r>
              <a:rPr lang="en-US" dirty="0" smtClean="0"/>
              <a:t> ≤ 5. In order to sketch this function, let’s fix the value of one of the independent variables and graph the resulting function. For example, if we let </a:t>
            </a:r>
            <a:r>
              <a:rPr lang="en-US" i="1" dirty="0">
                <a:latin typeface="Times New Roman" pitchFamily="18" charset="0"/>
                <a:cs typeface="Times New Roman" pitchFamily="18" charset="0"/>
              </a:rPr>
              <a:t>y</a:t>
            </a:r>
            <a:r>
              <a:rPr lang="en-US" dirty="0" smtClean="0"/>
              <a:t> = 0, the function </a:t>
            </a:r>
            <a:r>
              <a:rPr lang="en-US" i="1" dirty="0">
                <a:latin typeface="Times New Roman" pitchFamily="18" charset="0"/>
                <a:cs typeface="Times New Roman" pitchFamily="18" charset="0"/>
              </a:rPr>
              <a:t>f</a:t>
            </a:r>
            <a:r>
              <a:rPr lang="en-US" dirty="0" smtClean="0"/>
              <a:t> becomes.</a:t>
            </a:r>
          </a:p>
          <a:p>
            <a:pPr marL="0" indent="0" algn="just">
              <a:buNone/>
            </a:pPr>
            <a:endParaRPr lang="en-US" dirty="0" smtClean="0"/>
          </a:p>
          <a:p>
            <a:pPr marL="0" indent="0" algn="just">
              <a:buNone/>
            </a:pPr>
            <a:endParaRPr lang="en-US" dirty="0"/>
          </a:p>
          <a:p>
            <a:pPr marL="0" indent="0" algn="just">
              <a:buNone/>
            </a:pPr>
            <a:r>
              <a:rPr lang="en-US" dirty="0" smtClean="0"/>
              <a:t>or</a:t>
            </a:r>
          </a:p>
        </p:txBody>
      </p:sp>
      <p:graphicFrame>
        <p:nvGraphicFramePr>
          <p:cNvPr id="4" name="Object 3"/>
          <p:cNvGraphicFramePr>
            <a:graphicFrameLocks noChangeAspect="1"/>
          </p:cNvGraphicFramePr>
          <p:nvPr>
            <p:extLst>
              <p:ext uri="{D42A27DB-BD31-4B8C-83A1-F6EECF244321}">
                <p14:modId xmlns="" xmlns:p14="http://schemas.microsoft.com/office/powerpoint/2010/main" val="4020356082"/>
              </p:ext>
            </p:extLst>
          </p:nvPr>
        </p:nvGraphicFramePr>
        <p:xfrm>
          <a:off x="3124200" y="3505200"/>
          <a:ext cx="2895600" cy="1371600"/>
        </p:xfrm>
        <a:graphic>
          <a:graphicData uri="http://schemas.openxmlformats.org/presentationml/2006/ole">
            <p:oleObj spid="_x0000_s28682" name="Equation" r:id="rId3" imgW="965160" imgH="457200" progId="Equation.3">
              <p:embed/>
            </p:oleObj>
          </a:graphicData>
        </a:graphic>
      </p:graphicFrame>
    </p:spTree>
    <p:extLst>
      <p:ext uri="{BB962C8B-B14F-4D97-AF65-F5344CB8AC3E}">
        <p14:creationId xmlns="" xmlns:p14="http://schemas.microsoft.com/office/powerpoint/2010/main" val="1141474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gn="just">
              <a:buNone/>
            </a:pPr>
            <a:r>
              <a:rPr lang="en-US" dirty="0" smtClean="0"/>
              <a:t>By fixing the value of one of the independent variables, the function is restated in terms of the other independent variable. That is, once the value of one independent variable is specified, the value of the dependent variable varies with the value of the remaining independent variable. Given above equation, and the following Table indicates selected value for </a:t>
            </a:r>
            <a:r>
              <a:rPr lang="en-US" i="1" dirty="0" smtClean="0">
                <a:latin typeface="Times New Roman" pitchFamily="18" charset="0"/>
                <a:cs typeface="Times New Roman" pitchFamily="18" charset="0"/>
              </a:rPr>
              <a:t>x</a:t>
            </a:r>
            <a:r>
              <a:rPr lang="en-US" dirty="0" smtClean="0"/>
              <a:t> and resulting values of </a:t>
            </a:r>
            <a:r>
              <a:rPr lang="en-US" i="1" dirty="0">
                <a:latin typeface="Times New Roman" pitchFamily="18" charset="0"/>
                <a:cs typeface="Times New Roman" pitchFamily="18" charset="0"/>
              </a:rPr>
              <a:t>z</a:t>
            </a:r>
            <a:r>
              <a:rPr lang="en-US" dirty="0" smtClean="0"/>
              <a:t>.</a:t>
            </a:r>
            <a:endParaRPr lang="en-US" dirty="0"/>
          </a:p>
        </p:txBody>
      </p:sp>
    </p:spTree>
    <p:extLst>
      <p:ext uri="{BB962C8B-B14F-4D97-AF65-F5344CB8AC3E}">
        <p14:creationId xmlns="" xmlns:p14="http://schemas.microsoft.com/office/powerpoint/2010/main" val="40718407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440363"/>
          </a:xfrm>
        </p:spPr>
        <p:txBody>
          <a:bodyPr>
            <a:normAutofit/>
          </a:bodyPr>
          <a:lstStyle/>
          <a:p>
            <a:pPr marL="0" indent="0" algn="just">
              <a:buNone/>
            </a:pPr>
            <a:r>
              <a:rPr lang="en-US" dirty="0" smtClean="0"/>
              <a:t>	If we let </a:t>
            </a:r>
            <a:r>
              <a:rPr lang="en-US" i="1" dirty="0" smtClean="0">
                <a:latin typeface="Times New Roman" pitchFamily="18" charset="0"/>
                <a:cs typeface="Times New Roman" pitchFamily="18" charset="0"/>
              </a:rPr>
              <a:t>x</a:t>
            </a:r>
            <a:r>
              <a:rPr lang="en-US" dirty="0" smtClean="0"/>
              <a:t> = 0 in the original function, f becomes.</a:t>
            </a:r>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r>
              <a:rPr lang="en-US" dirty="0" smtClean="0"/>
              <a:t>or</a:t>
            </a:r>
          </a:p>
          <a:p>
            <a:pPr marL="0" indent="0" algn="just">
              <a:buNone/>
            </a:pPr>
            <a:endParaRPr lang="en-US" dirty="0"/>
          </a:p>
          <a:p>
            <a:pPr marL="0" indent="0" algn="just">
              <a:buNone/>
            </a:pPr>
            <a:endParaRPr lang="en-US" dirty="0" smtClean="0"/>
          </a:p>
        </p:txBody>
      </p:sp>
      <p:graphicFrame>
        <p:nvGraphicFramePr>
          <p:cNvPr id="2" name="Object 1"/>
          <p:cNvGraphicFramePr>
            <a:graphicFrameLocks noChangeAspect="1"/>
          </p:cNvGraphicFramePr>
          <p:nvPr>
            <p:extLst>
              <p:ext uri="{D42A27DB-BD31-4B8C-83A1-F6EECF244321}">
                <p14:modId xmlns="" xmlns:p14="http://schemas.microsoft.com/office/powerpoint/2010/main" val="1094343480"/>
              </p:ext>
            </p:extLst>
          </p:nvPr>
        </p:nvGraphicFramePr>
        <p:xfrm>
          <a:off x="3352800" y="2743200"/>
          <a:ext cx="2667000" cy="1316182"/>
        </p:xfrm>
        <a:graphic>
          <a:graphicData uri="http://schemas.openxmlformats.org/presentationml/2006/ole">
            <p:oleObj spid="_x0000_s27666" name="Equation" r:id="rId3" imgW="977760" imgH="482400" progId="Equation.3">
              <p:embed/>
            </p:oleObj>
          </a:graphicData>
        </a:graphic>
      </p:graphicFrame>
    </p:spTree>
    <p:extLst>
      <p:ext uri="{BB962C8B-B14F-4D97-AF65-F5344CB8AC3E}">
        <p14:creationId xmlns="" xmlns:p14="http://schemas.microsoft.com/office/powerpoint/2010/main" val="993690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3611549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770945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465775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7"/>
            <a:ext cx="8229600" cy="1143000"/>
          </a:xfrm>
        </p:spPr>
        <p:txBody>
          <a:bodyPr/>
          <a:lstStyle/>
          <a:p>
            <a:r>
              <a:rPr lang="en-US" u="sng" dirty="0" smtClean="0">
                <a:solidFill>
                  <a:schemeClr val="tx2"/>
                </a:solidFill>
              </a:rPr>
              <a:t>Definition: 	TRACE</a:t>
            </a:r>
            <a:endParaRPr lang="en-US" u="sng" dirty="0">
              <a:solidFill>
                <a:schemeClr val="tx2"/>
              </a:solidFill>
            </a:endParaRP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1828800"/>
                <a:ext cx="8229600" cy="1219200"/>
              </a:xfrm>
            </p:spPr>
            <p:txBody>
              <a:bodyPr/>
              <a:lstStyle/>
              <a:p>
                <a:pPr marL="0" indent="0">
                  <a:buNone/>
                </a:pPr>
                <a:r>
                  <a:rPr lang="en-US" dirty="0" smtClean="0"/>
                  <a:t>Given </a:t>
                </a:r>
                <a14:m>
                  <m:oMath xmlns:m="http://schemas.openxmlformats.org/officeDocument/2006/math">
                    <m:r>
                      <a:rPr lang="en-US" b="0" i="1" smtClean="0">
                        <a:latin typeface="Cambria Math"/>
                      </a:rPr>
                      <m:t>𝑧</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 </m:t>
                        </m:r>
                        <m:r>
                          <a:rPr lang="en-US" b="0" i="1" smtClean="0">
                            <a:latin typeface="Cambria Math"/>
                          </a:rPr>
                          <m:t>𝑦</m:t>
                        </m:r>
                      </m:e>
                    </m:d>
                    <m:r>
                      <a:rPr lang="en-US" b="0" i="1" smtClean="0">
                        <a:latin typeface="Cambria Math"/>
                      </a:rPr>
                      <m:t>,</m:t>
                    </m:r>
                  </m:oMath>
                </a14:m>
                <a:r>
                  <a:rPr lang="en-US" dirty="0" smtClean="0"/>
                  <a:t> a trace is the graph of f when one variable is held constant.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828800"/>
                <a:ext cx="8229600" cy="1219200"/>
              </a:xfrm>
              <a:blipFill rotWithShape="1">
                <a:blip r:embed="rId3" cstate="print"/>
                <a:stretch>
                  <a:fillRect l="-1852" t="-6000" r="-1778" b="-4000"/>
                </a:stretch>
              </a:blipFill>
            </p:spPr>
            <p:txBody>
              <a:bodyPr/>
              <a:lstStyle/>
              <a:p>
                <a:r>
                  <a:rPr lang="en-US">
                    <a:noFill/>
                  </a:rPr>
                  <a:t> </a:t>
                </a:r>
              </a:p>
            </p:txBody>
          </p:sp>
        </mc:Fallback>
      </mc:AlternateContent>
      <p:sp>
        <p:nvSpPr>
          <p:cNvPr id="4" name="Rectangle 3"/>
          <p:cNvSpPr/>
          <p:nvPr/>
        </p:nvSpPr>
        <p:spPr>
          <a:xfrm>
            <a:off x="381000" y="609600"/>
            <a:ext cx="8229600" cy="2362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4108870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309908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7905160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t>We </a:t>
            </a:r>
            <a:r>
              <a:rPr lang="en-US" dirty="0" smtClean="0"/>
              <a:t>covered </a:t>
            </a:r>
            <a:r>
              <a:rPr lang="en-US" dirty="0" smtClean="0"/>
              <a:t>section 20.1:</a:t>
            </a:r>
          </a:p>
          <a:p>
            <a:pPr marL="0" indent="0">
              <a:buNone/>
            </a:pPr>
            <a:r>
              <a:rPr lang="en-US" dirty="0" smtClean="0"/>
              <a:t>Graphical Representation of </a:t>
            </a:r>
            <a:r>
              <a:rPr lang="en-US" dirty="0" err="1" smtClean="0"/>
              <a:t>Bivariate</a:t>
            </a:r>
            <a:r>
              <a:rPr lang="en-US" dirty="0" smtClean="0"/>
              <a:t> Functions</a:t>
            </a:r>
          </a:p>
          <a:p>
            <a:pPr marL="0" indent="0">
              <a:buNone/>
            </a:pPr>
            <a:endParaRPr lang="en-US" dirty="0" smtClean="0"/>
          </a:p>
          <a:p>
            <a:pPr marL="0" indent="0"/>
            <a:r>
              <a:rPr lang="en-US" dirty="0" smtClean="0"/>
              <a:t> Sketching </a:t>
            </a:r>
            <a:r>
              <a:rPr lang="en-US" dirty="0" err="1" smtClean="0"/>
              <a:t>bivariate</a:t>
            </a:r>
            <a:r>
              <a:rPr lang="en-US" dirty="0" smtClean="0"/>
              <a:t> functions</a:t>
            </a:r>
          </a:p>
          <a:p>
            <a:pPr marL="0" indent="0"/>
            <a:r>
              <a:rPr lang="en-US" dirty="0" smtClean="0"/>
              <a:t> Trace of a function</a:t>
            </a:r>
          </a:p>
          <a:p>
            <a:pPr>
              <a:buNone/>
            </a:pPr>
            <a:endParaRPr lang="en-US" dirty="0" smtClean="0"/>
          </a:p>
          <a:p>
            <a:pPr>
              <a:buNone/>
            </a:pPr>
            <a:r>
              <a:rPr lang="en-US" dirty="0" smtClean="0"/>
              <a:t>Next time, we will go over differentiation of </a:t>
            </a:r>
            <a:r>
              <a:rPr lang="en-US" dirty="0" err="1" smtClean="0"/>
              <a:t>bivariate</a:t>
            </a:r>
            <a:r>
              <a:rPr lang="en-US" dirty="0" smtClean="0"/>
              <a:t> functions.</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4367</TotalTime>
  <Words>515</Words>
  <Application>Microsoft Office PowerPoint</Application>
  <PresentationFormat>On-screen Show (4:3)</PresentationFormat>
  <Paragraphs>59</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Equation</vt:lpstr>
      <vt:lpstr>Lecture 29</vt:lpstr>
      <vt:lpstr>Last Lecture Summary</vt:lpstr>
      <vt:lpstr>Today</vt:lpstr>
      <vt:lpstr>Chapter 20</vt:lpstr>
      <vt:lpstr>CHAPTER OBJECTIVES</vt:lpstr>
      <vt:lpstr>Main Topics</vt:lpstr>
      <vt:lpstr>Slide 7</vt:lpstr>
      <vt:lpstr>Graphical Representation of Bivariate Functions</vt:lpstr>
      <vt:lpstr>Slide 9</vt:lpstr>
      <vt:lpstr>Slide 10</vt:lpstr>
      <vt:lpstr>Slide 11</vt:lpstr>
      <vt:lpstr>Slide 12</vt:lpstr>
      <vt:lpstr>Sketching Bivariate Functions</vt:lpstr>
      <vt:lpstr>Slide 14</vt:lpstr>
      <vt:lpstr>Slide 15</vt:lpstr>
      <vt:lpstr>Slide 16</vt:lpstr>
      <vt:lpstr>Slide 17</vt:lpstr>
      <vt:lpstr>Slide 18</vt:lpstr>
      <vt:lpstr>Slide 19</vt:lpstr>
      <vt:lpstr>Slide 20</vt:lpstr>
      <vt:lpstr>Slide 21</vt:lpstr>
      <vt:lpstr>Definition:  TRACE</vt:lpstr>
      <vt:lpstr>Slide 23</vt:lpstr>
      <vt:lpstr>Slide 24</vt:lpstr>
      <vt:lpstr>Slide 25</vt:lpstr>
      <vt:lpstr>Slide 26</vt:lpstr>
      <vt:lpstr>Slide 27</vt:lpstr>
      <vt:lpstr>Slide 28</vt:lpstr>
      <vt:lpstr>Slide 29</vt:lpstr>
      <vt:lpstr>Slide 30</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793</cp:revision>
  <dcterms:created xsi:type="dcterms:W3CDTF">2012-08-14T18:22:23Z</dcterms:created>
  <dcterms:modified xsi:type="dcterms:W3CDTF">2012-09-24T06:00:33Z</dcterms:modified>
</cp:coreProperties>
</file>