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316" r:id="rId2"/>
    <p:sldId id="317" r:id="rId3"/>
    <p:sldId id="318" r:id="rId4"/>
    <p:sldId id="321" r:id="rId5"/>
    <p:sldId id="322" r:id="rId6"/>
    <p:sldId id="323" r:id="rId7"/>
    <p:sldId id="324" r:id="rId8"/>
    <p:sldId id="325" r:id="rId9"/>
    <p:sldId id="347" r:id="rId10"/>
    <p:sldId id="330" r:id="rId11"/>
    <p:sldId id="331" r:id="rId12"/>
    <p:sldId id="367" r:id="rId13"/>
    <p:sldId id="368" r:id="rId14"/>
    <p:sldId id="332" r:id="rId15"/>
    <p:sldId id="333" r:id="rId16"/>
    <p:sldId id="348" r:id="rId17"/>
    <p:sldId id="351" r:id="rId18"/>
    <p:sldId id="369" r:id="rId19"/>
    <p:sldId id="356" r:id="rId20"/>
    <p:sldId id="357" r:id="rId21"/>
    <p:sldId id="358" r:id="rId22"/>
    <p:sldId id="359" r:id="rId23"/>
    <p:sldId id="360" r:id="rId24"/>
    <p:sldId id="361" r:id="rId25"/>
    <p:sldId id="362" r:id="rId26"/>
    <p:sldId id="363" r:id="rId27"/>
    <p:sldId id="370" r:id="rId28"/>
    <p:sldId id="364" r:id="rId29"/>
    <p:sldId id="365" r:id="rId30"/>
    <p:sldId id="371" r:id="rId31"/>
    <p:sldId id="349" r:id="rId32"/>
    <p:sldId id="354" r:id="rId33"/>
    <p:sldId id="355" r:id="rId34"/>
    <p:sldId id="366" r:id="rId35"/>
    <p:sldId id="372" r:id="rId36"/>
    <p:sldId id="373" r:id="rId37"/>
    <p:sldId id="374" r:id="rId38"/>
    <p:sldId id="375" r:id="rId39"/>
    <p:sldId id="376" r:id="rId40"/>
    <p:sldId id="346"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 d="1"/>
        <a:sy n="1" d="1"/>
      </p:scale>
      <p:origin x="0" y="0"/>
    </p:cViewPr>
  </p:notesTextViewPr>
  <p:sorterViewPr>
    <p:cViewPr>
      <p:scale>
        <a:sx n="66" d="100"/>
        <a:sy n="66" d="100"/>
      </p:scale>
      <p:origin x="0" y="3648"/>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wmf"/><Relationship Id="rId1" Type="http://schemas.openxmlformats.org/officeDocument/2006/relationships/image" Target="../media/image2.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image" Target="../media/image5.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10.wmf"/><Relationship Id="rId4" Type="http://schemas.openxmlformats.org/officeDocument/2006/relationships/image" Target="../media/image13.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19.wmf"/><Relationship Id="rId1" Type="http://schemas.openxmlformats.org/officeDocument/2006/relationships/image" Target="../media/image18.wmf"/><Relationship Id="rId4" Type="http://schemas.openxmlformats.org/officeDocument/2006/relationships/image" Target="../media/image21.wmf"/></Relationships>
</file>

<file path=ppt/drawings/_rels/vmlDrawing19.v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image" Target="../media/image22.wmf"/></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image" Target="../media/image26.wmf"/><Relationship Id="rId1" Type="http://schemas.openxmlformats.org/officeDocument/2006/relationships/image" Target="../media/image25.wmf"/></Relationships>
</file>

<file path=ppt/drawings/_rels/vmlDrawing21.v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image" Target="../media/image30.wmf"/><Relationship Id="rId1" Type="http://schemas.openxmlformats.org/officeDocument/2006/relationships/image" Target="../media/image29.wmf"/><Relationship Id="rId5" Type="http://schemas.openxmlformats.org/officeDocument/2006/relationships/image" Target="../media/image33.wmf"/><Relationship Id="rId4" Type="http://schemas.openxmlformats.org/officeDocument/2006/relationships/image" Target="../media/image32.wmf"/></Relationships>
</file>

<file path=ppt/drawings/_rels/vmlDrawing23.vml.rels><?xml version="1.0" encoding="UTF-8" standalone="yes"?>
<Relationships xmlns="http://schemas.openxmlformats.org/package/2006/relationships"><Relationship Id="rId8" Type="http://schemas.openxmlformats.org/officeDocument/2006/relationships/image" Target="../media/image23.wmf"/><Relationship Id="rId3" Type="http://schemas.openxmlformats.org/officeDocument/2006/relationships/image" Target="../media/image36.wmf"/><Relationship Id="rId7" Type="http://schemas.openxmlformats.org/officeDocument/2006/relationships/image" Target="../media/image40.wmf"/><Relationship Id="rId2" Type="http://schemas.openxmlformats.org/officeDocument/2006/relationships/image" Target="../media/image35.wmf"/><Relationship Id="rId1" Type="http://schemas.openxmlformats.org/officeDocument/2006/relationships/image" Target="../media/image34.wmf"/><Relationship Id="rId6" Type="http://schemas.openxmlformats.org/officeDocument/2006/relationships/image" Target="../media/image39.wmf"/><Relationship Id="rId5" Type="http://schemas.openxmlformats.org/officeDocument/2006/relationships/image" Target="../media/image38.wmf"/><Relationship Id="rId4" Type="http://schemas.openxmlformats.org/officeDocument/2006/relationships/image" Target="../media/image37.wmf"/></Relationships>
</file>

<file path=ppt/drawings/_rels/vmlDrawing24.vml.rels><?xml version="1.0" encoding="UTF-8" standalone="yes"?>
<Relationships xmlns="http://schemas.openxmlformats.org/package/2006/relationships"><Relationship Id="rId3" Type="http://schemas.openxmlformats.org/officeDocument/2006/relationships/image" Target="../media/image43.wmf"/><Relationship Id="rId2" Type="http://schemas.openxmlformats.org/officeDocument/2006/relationships/image" Target="../media/image42.wmf"/><Relationship Id="rId1" Type="http://schemas.openxmlformats.org/officeDocument/2006/relationships/image" Target="../media/image41.wmf"/><Relationship Id="rId6" Type="http://schemas.openxmlformats.org/officeDocument/2006/relationships/image" Target="../media/image23.wmf"/><Relationship Id="rId5" Type="http://schemas.openxmlformats.org/officeDocument/2006/relationships/image" Target="../media/image45.wmf"/><Relationship Id="rId4" Type="http://schemas.openxmlformats.org/officeDocument/2006/relationships/image" Target="../media/image4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C9E3409-085D-4D05-8A3B-F6A7E6F140FE}" type="datetimeFigureOut">
              <a:rPr lang="en-US" smtClean="0"/>
              <a:pPr/>
              <a:t>10/3/2012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72037B-F5D5-4678-A139-805B2C5450E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672037B-F5D5-4678-A139-805B2C5450E8}" type="slidenum">
              <a:rPr lang="en-US" smtClean="0"/>
              <a:pPr/>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3849677-C8BB-4653-9B27-B927AFB0FC62}" type="datetimeFigureOut">
              <a:rPr lang="en-US" smtClean="0"/>
              <a:pPr/>
              <a:t>10/3/2012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E0FF4B-797C-4FCE-B6F4-4CD5197DBC2B}" type="slidenum">
              <a:rPr lang="en-US" smtClean="0"/>
              <a:pPr/>
              <a:t>‹#›</a:t>
            </a:fld>
            <a:endParaRPr lang="en-US"/>
          </a:p>
        </p:txBody>
      </p:sp>
    </p:spTree>
    <p:extLst>
      <p:ext uri="{BB962C8B-B14F-4D97-AF65-F5344CB8AC3E}">
        <p14:creationId xmlns:p14="http://schemas.microsoft.com/office/powerpoint/2010/main" xmlns="" val="36950068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3849677-C8BB-4653-9B27-B927AFB0FC62}" type="datetimeFigureOut">
              <a:rPr lang="en-US" smtClean="0"/>
              <a:pPr/>
              <a:t>10/3/2012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E0FF4B-797C-4FCE-B6F4-4CD5197DBC2B}" type="slidenum">
              <a:rPr lang="en-US" smtClean="0"/>
              <a:pPr/>
              <a:t>‹#›</a:t>
            </a:fld>
            <a:endParaRPr lang="en-US"/>
          </a:p>
        </p:txBody>
      </p:sp>
    </p:spTree>
    <p:extLst>
      <p:ext uri="{BB962C8B-B14F-4D97-AF65-F5344CB8AC3E}">
        <p14:creationId xmlns:p14="http://schemas.microsoft.com/office/powerpoint/2010/main" xmlns="" val="28795278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3849677-C8BB-4653-9B27-B927AFB0FC62}" type="datetimeFigureOut">
              <a:rPr lang="en-US" smtClean="0"/>
              <a:pPr/>
              <a:t>10/3/2012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E0FF4B-797C-4FCE-B6F4-4CD5197DBC2B}" type="slidenum">
              <a:rPr lang="en-US" smtClean="0"/>
              <a:pPr/>
              <a:t>‹#›</a:t>
            </a:fld>
            <a:endParaRPr lang="en-US"/>
          </a:p>
        </p:txBody>
      </p:sp>
    </p:spTree>
    <p:extLst>
      <p:ext uri="{BB962C8B-B14F-4D97-AF65-F5344CB8AC3E}">
        <p14:creationId xmlns:p14="http://schemas.microsoft.com/office/powerpoint/2010/main" xmlns="" val="16190915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3849677-C8BB-4653-9B27-B927AFB0FC62}" type="datetimeFigureOut">
              <a:rPr lang="en-US" smtClean="0"/>
              <a:pPr/>
              <a:t>10/3/2012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E0FF4B-797C-4FCE-B6F4-4CD5197DBC2B}" type="slidenum">
              <a:rPr lang="en-US" smtClean="0"/>
              <a:pPr/>
              <a:t>‹#›</a:t>
            </a:fld>
            <a:endParaRPr lang="en-US"/>
          </a:p>
        </p:txBody>
      </p:sp>
    </p:spTree>
    <p:extLst>
      <p:ext uri="{BB962C8B-B14F-4D97-AF65-F5344CB8AC3E}">
        <p14:creationId xmlns:p14="http://schemas.microsoft.com/office/powerpoint/2010/main" xmlns="" val="27237842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3849677-C8BB-4653-9B27-B927AFB0FC62}" type="datetimeFigureOut">
              <a:rPr lang="en-US" smtClean="0"/>
              <a:pPr/>
              <a:t>10/3/2012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DE0FF4B-797C-4FCE-B6F4-4CD5197DBC2B}" type="slidenum">
              <a:rPr lang="en-US" smtClean="0"/>
              <a:pPr/>
              <a:t>‹#›</a:t>
            </a:fld>
            <a:endParaRPr lang="en-US"/>
          </a:p>
        </p:txBody>
      </p:sp>
    </p:spTree>
    <p:extLst>
      <p:ext uri="{BB962C8B-B14F-4D97-AF65-F5344CB8AC3E}">
        <p14:creationId xmlns:p14="http://schemas.microsoft.com/office/powerpoint/2010/main" xmlns="" val="11815657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3849677-C8BB-4653-9B27-B927AFB0FC62}" type="datetimeFigureOut">
              <a:rPr lang="en-US" smtClean="0"/>
              <a:pPr/>
              <a:t>10/3/2012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E0FF4B-797C-4FCE-B6F4-4CD5197DBC2B}" type="slidenum">
              <a:rPr lang="en-US" smtClean="0"/>
              <a:pPr/>
              <a:t>‹#›</a:t>
            </a:fld>
            <a:endParaRPr lang="en-US"/>
          </a:p>
        </p:txBody>
      </p:sp>
    </p:spTree>
    <p:extLst>
      <p:ext uri="{BB962C8B-B14F-4D97-AF65-F5344CB8AC3E}">
        <p14:creationId xmlns:p14="http://schemas.microsoft.com/office/powerpoint/2010/main" xmlns="" val="9685130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849677-C8BB-4653-9B27-B927AFB0FC62}" type="datetimeFigureOut">
              <a:rPr lang="en-US" smtClean="0"/>
              <a:pPr/>
              <a:t>10/3/2012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DE0FF4B-797C-4FCE-B6F4-4CD5197DBC2B}" type="slidenum">
              <a:rPr lang="en-US" smtClean="0"/>
              <a:pPr/>
              <a:t>‹#›</a:t>
            </a:fld>
            <a:endParaRPr lang="en-US"/>
          </a:p>
        </p:txBody>
      </p:sp>
    </p:spTree>
    <p:extLst>
      <p:ext uri="{BB962C8B-B14F-4D97-AF65-F5344CB8AC3E}">
        <p14:creationId xmlns:p14="http://schemas.microsoft.com/office/powerpoint/2010/main" xmlns="" val="20125743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3849677-C8BB-4653-9B27-B927AFB0FC62}" type="datetimeFigureOut">
              <a:rPr lang="en-US" smtClean="0"/>
              <a:pPr/>
              <a:t>10/3/2012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E0FF4B-797C-4FCE-B6F4-4CD5197DBC2B}" type="slidenum">
              <a:rPr lang="en-US" smtClean="0"/>
              <a:pPr/>
              <a:t>‹#›</a:t>
            </a:fld>
            <a:endParaRPr lang="en-US"/>
          </a:p>
        </p:txBody>
      </p:sp>
    </p:spTree>
    <p:extLst>
      <p:ext uri="{BB962C8B-B14F-4D97-AF65-F5344CB8AC3E}">
        <p14:creationId xmlns:p14="http://schemas.microsoft.com/office/powerpoint/2010/main" xmlns="" val="15163652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3849677-C8BB-4653-9B27-B927AFB0FC62}" type="datetimeFigureOut">
              <a:rPr lang="en-US" smtClean="0"/>
              <a:pPr/>
              <a:t>10/3/2012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E0FF4B-797C-4FCE-B6F4-4CD5197DBC2B}" type="slidenum">
              <a:rPr lang="en-US" smtClean="0"/>
              <a:pPr/>
              <a:t>‹#›</a:t>
            </a:fld>
            <a:endParaRPr lang="en-US"/>
          </a:p>
        </p:txBody>
      </p:sp>
    </p:spTree>
    <p:extLst>
      <p:ext uri="{BB962C8B-B14F-4D97-AF65-F5344CB8AC3E}">
        <p14:creationId xmlns:p14="http://schemas.microsoft.com/office/powerpoint/2010/main" xmlns="" val="2687784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3849677-C8BB-4653-9B27-B927AFB0FC62}" type="datetimeFigureOut">
              <a:rPr lang="en-US" smtClean="0"/>
              <a:pPr/>
              <a:t>10/3/2012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E0FF4B-797C-4FCE-B6F4-4CD5197DBC2B}" type="slidenum">
              <a:rPr lang="en-US" smtClean="0"/>
              <a:pPr/>
              <a:t>‹#›</a:t>
            </a:fld>
            <a:endParaRPr lang="en-US"/>
          </a:p>
        </p:txBody>
      </p:sp>
    </p:spTree>
    <p:extLst>
      <p:ext uri="{BB962C8B-B14F-4D97-AF65-F5344CB8AC3E}">
        <p14:creationId xmlns:p14="http://schemas.microsoft.com/office/powerpoint/2010/main" xmlns="" val="6628379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3849677-C8BB-4653-9B27-B927AFB0FC62}" type="datetimeFigureOut">
              <a:rPr lang="en-US" smtClean="0"/>
              <a:pPr/>
              <a:t>10/3/2012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E0FF4B-797C-4FCE-B6F4-4CD5197DBC2B}" type="slidenum">
              <a:rPr lang="en-US" smtClean="0"/>
              <a:pPr/>
              <a:t>‹#›</a:t>
            </a:fld>
            <a:endParaRPr lang="en-US"/>
          </a:p>
        </p:txBody>
      </p:sp>
    </p:spTree>
    <p:extLst>
      <p:ext uri="{BB962C8B-B14F-4D97-AF65-F5344CB8AC3E}">
        <p14:creationId xmlns:p14="http://schemas.microsoft.com/office/powerpoint/2010/main" xmlns="" val="40827053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A602FC60-D4D6-40CD-94AC-738404F31056}"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C4B2536B-706B-45B4-9098-B6E38B51CC3D}"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849677-C8BB-4653-9B27-B927AFB0FC62}" type="datetimeFigureOut">
              <a:rPr lang="en-US" smtClean="0"/>
              <a:pPr/>
              <a:t>10/3/2012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E0FF4B-797C-4FCE-B6F4-4CD5197DBC2B}" type="slidenum">
              <a:rPr lang="en-US" smtClean="0"/>
              <a:pPr/>
              <a:t>‹#›</a:t>
            </a:fld>
            <a:endParaRPr lang="en-US"/>
          </a:p>
        </p:txBody>
      </p:sp>
    </p:spTree>
    <p:extLst>
      <p:ext uri="{BB962C8B-B14F-4D97-AF65-F5344CB8AC3E}">
        <p14:creationId xmlns:p14="http://schemas.microsoft.com/office/powerpoint/2010/main" xmlns="" val="42172027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oleObject" Target="../embeddings/oleObject4.bin"/><Relationship Id="rId4" Type="http://schemas.openxmlformats.org/officeDocument/2006/relationships/oleObject" Target="../embeddings/oleObject3.bin"/></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oleObject6.bin"/></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oleObject" Target="../embeddings/oleObject8.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oleObject" Target="../embeddings/oleObject9.bin"/></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oleObject" Target="../embeddings/oleObject13.bin"/><Relationship Id="rId5" Type="http://schemas.openxmlformats.org/officeDocument/2006/relationships/oleObject" Target="../embeddings/oleObject12.bin"/><Relationship Id="rId4" Type="http://schemas.openxmlformats.org/officeDocument/2006/relationships/oleObject" Target="../embeddings/oleObject11.bin"/></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2.xml"/><Relationship Id="rId1" Type="http://schemas.openxmlformats.org/officeDocument/2006/relationships/vmlDrawing" Target="../drawings/vmlDrawing17.vml"/><Relationship Id="rId4" Type="http://schemas.openxmlformats.org/officeDocument/2006/relationships/oleObject" Target="../embeddings/oleObject16.bin"/></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12.xml"/><Relationship Id="rId1" Type="http://schemas.openxmlformats.org/officeDocument/2006/relationships/vmlDrawing" Target="../drawings/vmlDrawing18.vml"/><Relationship Id="rId6" Type="http://schemas.openxmlformats.org/officeDocument/2006/relationships/oleObject" Target="../embeddings/oleObject20.bin"/><Relationship Id="rId5" Type="http://schemas.openxmlformats.org/officeDocument/2006/relationships/oleObject" Target="../embeddings/oleObject19.bin"/><Relationship Id="rId4" Type="http://schemas.openxmlformats.org/officeDocument/2006/relationships/oleObject" Target="../embeddings/oleObject18.bin"/></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13.xml"/><Relationship Id="rId1" Type="http://schemas.openxmlformats.org/officeDocument/2006/relationships/vmlDrawing" Target="../drawings/vmlDrawing19.vml"/><Relationship Id="rId6" Type="http://schemas.openxmlformats.org/officeDocument/2006/relationships/oleObject" Target="../embeddings/oleObject24.bin"/><Relationship Id="rId5" Type="http://schemas.openxmlformats.org/officeDocument/2006/relationships/oleObject" Target="../embeddings/oleObject23.bin"/><Relationship Id="rId4" Type="http://schemas.openxmlformats.org/officeDocument/2006/relationships/oleObject" Target="../embeddings/oleObject22.bin"/></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2.xml"/><Relationship Id="rId1" Type="http://schemas.openxmlformats.org/officeDocument/2006/relationships/vmlDrawing" Target="../drawings/vmlDrawing20.vml"/><Relationship Id="rId6" Type="http://schemas.openxmlformats.org/officeDocument/2006/relationships/oleObject" Target="../embeddings/oleObject27.bin"/><Relationship Id="rId5" Type="http://schemas.openxmlformats.org/officeDocument/2006/relationships/oleObject" Target="../embeddings/oleObject26.bin"/><Relationship Id="rId4" Type="http://schemas.openxmlformats.org/officeDocument/2006/relationships/oleObject" Target="../embeddings/oleObject25.bin"/></Relationships>
</file>

<file path=ppt/slides/_rels/slide26.xml.rels><?xml version="1.0" encoding="UTF-8" standalone="yes"?>
<Relationships xmlns="http://schemas.openxmlformats.org/package/2006/relationships"><Relationship Id="rId8" Type="http://schemas.openxmlformats.org/officeDocument/2006/relationships/oleObject" Target="../embeddings/oleObject33.bin"/><Relationship Id="rId3" Type="http://schemas.openxmlformats.org/officeDocument/2006/relationships/oleObject" Target="../embeddings/oleObject28.bin"/><Relationship Id="rId7" Type="http://schemas.openxmlformats.org/officeDocument/2006/relationships/oleObject" Target="../embeddings/oleObject32.bin"/><Relationship Id="rId2" Type="http://schemas.openxmlformats.org/officeDocument/2006/relationships/slideLayout" Target="../slideLayouts/slideLayout2.xml"/><Relationship Id="rId1" Type="http://schemas.openxmlformats.org/officeDocument/2006/relationships/vmlDrawing" Target="../drawings/vmlDrawing21.vml"/><Relationship Id="rId6" Type="http://schemas.openxmlformats.org/officeDocument/2006/relationships/oleObject" Target="../embeddings/oleObject31.bin"/><Relationship Id="rId5" Type="http://schemas.openxmlformats.org/officeDocument/2006/relationships/oleObject" Target="../embeddings/oleObject30.bin"/><Relationship Id="rId4" Type="http://schemas.openxmlformats.org/officeDocument/2006/relationships/oleObject" Target="../embeddings/oleObject29.bin"/></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28.xml.rels><?xml version="1.0" encoding="UTF-8" standalone="yes"?>
<Relationships xmlns="http://schemas.openxmlformats.org/package/2006/relationships"><Relationship Id="rId8" Type="http://schemas.openxmlformats.org/officeDocument/2006/relationships/oleObject" Target="../embeddings/oleObject39.bin"/><Relationship Id="rId3" Type="http://schemas.openxmlformats.org/officeDocument/2006/relationships/oleObject" Target="../embeddings/oleObject34.bin"/><Relationship Id="rId7" Type="http://schemas.openxmlformats.org/officeDocument/2006/relationships/oleObject" Target="../embeddings/oleObject38.bin"/><Relationship Id="rId12" Type="http://schemas.openxmlformats.org/officeDocument/2006/relationships/oleObject" Target="../embeddings/oleObject43.bin"/><Relationship Id="rId2" Type="http://schemas.openxmlformats.org/officeDocument/2006/relationships/slideLayout" Target="../slideLayouts/slideLayout12.xml"/><Relationship Id="rId1" Type="http://schemas.openxmlformats.org/officeDocument/2006/relationships/vmlDrawing" Target="../drawings/vmlDrawing23.vml"/><Relationship Id="rId6" Type="http://schemas.openxmlformats.org/officeDocument/2006/relationships/oleObject" Target="../embeddings/oleObject37.bin"/><Relationship Id="rId11" Type="http://schemas.openxmlformats.org/officeDocument/2006/relationships/oleObject" Target="../embeddings/oleObject42.bin"/><Relationship Id="rId5" Type="http://schemas.openxmlformats.org/officeDocument/2006/relationships/oleObject" Target="../embeddings/oleObject36.bin"/><Relationship Id="rId10" Type="http://schemas.openxmlformats.org/officeDocument/2006/relationships/oleObject" Target="../embeddings/oleObject41.bin"/><Relationship Id="rId4" Type="http://schemas.openxmlformats.org/officeDocument/2006/relationships/oleObject" Target="../embeddings/oleObject35.bin"/><Relationship Id="rId9" Type="http://schemas.openxmlformats.org/officeDocument/2006/relationships/oleObject" Target="../embeddings/oleObject40.bin"/></Relationships>
</file>

<file path=ppt/slides/_rels/slide29.xml.rels><?xml version="1.0" encoding="UTF-8" standalone="yes"?>
<Relationships xmlns="http://schemas.openxmlformats.org/package/2006/relationships"><Relationship Id="rId8" Type="http://schemas.openxmlformats.org/officeDocument/2006/relationships/oleObject" Target="../embeddings/oleObject49.bin"/><Relationship Id="rId3" Type="http://schemas.openxmlformats.org/officeDocument/2006/relationships/oleObject" Target="../embeddings/oleObject44.bin"/><Relationship Id="rId7" Type="http://schemas.openxmlformats.org/officeDocument/2006/relationships/oleObject" Target="../embeddings/oleObject48.bin"/><Relationship Id="rId2" Type="http://schemas.openxmlformats.org/officeDocument/2006/relationships/slideLayout" Target="../slideLayouts/slideLayout2.xml"/><Relationship Id="rId1" Type="http://schemas.openxmlformats.org/officeDocument/2006/relationships/vmlDrawing" Target="../drawings/vmlDrawing24.vml"/><Relationship Id="rId6" Type="http://schemas.openxmlformats.org/officeDocument/2006/relationships/oleObject" Target="../embeddings/oleObject47.bin"/><Relationship Id="rId11" Type="http://schemas.openxmlformats.org/officeDocument/2006/relationships/oleObject" Target="../embeddings/oleObject52.bin"/><Relationship Id="rId5" Type="http://schemas.openxmlformats.org/officeDocument/2006/relationships/oleObject" Target="../embeddings/oleObject46.bin"/><Relationship Id="rId10" Type="http://schemas.openxmlformats.org/officeDocument/2006/relationships/oleObject" Target="../embeddings/oleObject51.bin"/><Relationship Id="rId4" Type="http://schemas.openxmlformats.org/officeDocument/2006/relationships/oleObject" Target="../embeddings/oleObject45.bin"/><Relationship Id="rId9" Type="http://schemas.openxmlformats.org/officeDocument/2006/relationships/oleObject" Target="../embeddings/oleObject50.bin"/></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3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slideLayout" Target="../slideLayouts/slideLayout2.xml"/><Relationship Id="rId1" Type="http://schemas.openxmlformats.org/officeDocument/2006/relationships/vmlDrawing" Target="../drawings/vmlDrawing26.v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7.v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8.v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9.v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0.v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1.v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2.v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3.v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4.v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Lecture 28</a:t>
            </a:r>
            <a:endParaRPr lang="en-US" dirty="0"/>
          </a:p>
        </p:txBody>
      </p:sp>
      <p:sp>
        <p:nvSpPr>
          <p:cNvPr id="3" name="Subtitle 2"/>
          <p:cNvSpPr>
            <a:spLocks noGrp="1"/>
          </p:cNvSpPr>
          <p:nvPr>
            <p:ph type="subTitle" idx="1"/>
          </p:nvPr>
        </p:nvSpPr>
        <p:spPr/>
        <p:txBody>
          <a:bodyPr>
            <a:normAutofit/>
          </a:bodyPr>
          <a:lstStyle/>
          <a:p>
            <a:r>
              <a:rPr lang="en-US" sz="4000" b="1" dirty="0" smtClean="0">
                <a:solidFill>
                  <a:schemeClr val="tx2"/>
                </a:solidFill>
              </a:rPr>
              <a:t>Linear Differential Equations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2"/>
                </a:solidFill>
              </a:rPr>
              <a:t>Last Lecture Summary</a:t>
            </a:r>
            <a:endParaRPr lang="en-US" dirty="0">
              <a:solidFill>
                <a:schemeClr val="tx2"/>
              </a:solidFill>
            </a:endParaRPr>
          </a:p>
        </p:txBody>
      </p:sp>
      <p:sp>
        <p:nvSpPr>
          <p:cNvPr id="3" name="Content Placeholder 2"/>
          <p:cNvSpPr>
            <a:spLocks noGrp="1"/>
          </p:cNvSpPr>
          <p:nvPr>
            <p:ph idx="1"/>
          </p:nvPr>
        </p:nvSpPr>
        <p:spPr/>
        <p:txBody>
          <a:bodyPr/>
          <a:lstStyle/>
          <a:p>
            <a:pPr>
              <a:buNone/>
            </a:pPr>
            <a:r>
              <a:rPr lang="en-US" dirty="0" smtClean="0"/>
              <a:t>Last time, we covered the topic:</a:t>
            </a:r>
          </a:p>
          <a:p>
            <a:pPr algn="ctr">
              <a:buNone/>
            </a:pPr>
            <a:r>
              <a:rPr lang="en-US" dirty="0" smtClean="0"/>
              <a:t> Separable Differential Equations</a:t>
            </a:r>
          </a:p>
          <a:p>
            <a:pPr algn="ctr">
              <a:buNone/>
            </a:pPr>
            <a:endParaRPr lang="en-US" dirty="0" smtClean="0"/>
          </a:p>
          <a:p>
            <a:r>
              <a:rPr lang="en-US" dirty="0" smtClean="0"/>
              <a:t>Separable Equations</a:t>
            </a:r>
          </a:p>
          <a:p>
            <a:r>
              <a:rPr lang="en-US" dirty="0" smtClean="0"/>
              <a:t>Method of Solution</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2"/>
                </a:solidFill>
              </a:rPr>
              <a:t>Today</a:t>
            </a:r>
            <a:endParaRPr lang="en-US" dirty="0">
              <a:solidFill>
                <a:schemeClr val="tx2"/>
              </a:solidFill>
            </a:endParaRPr>
          </a:p>
        </p:txBody>
      </p:sp>
      <p:sp>
        <p:nvSpPr>
          <p:cNvPr id="3" name="Content Placeholder 2"/>
          <p:cNvSpPr>
            <a:spLocks noGrp="1"/>
          </p:cNvSpPr>
          <p:nvPr>
            <p:ph idx="1"/>
          </p:nvPr>
        </p:nvSpPr>
        <p:spPr/>
        <p:txBody>
          <a:bodyPr/>
          <a:lstStyle/>
          <a:p>
            <a:pPr>
              <a:buNone/>
            </a:pPr>
            <a:r>
              <a:rPr lang="en-US" dirty="0" smtClean="0"/>
              <a:t>We will cover the topic:</a:t>
            </a:r>
          </a:p>
          <a:p>
            <a:pPr>
              <a:buNone/>
            </a:pPr>
            <a:endParaRPr lang="en-US" dirty="0" smtClean="0"/>
          </a:p>
          <a:p>
            <a:r>
              <a:rPr lang="en-US" dirty="0" smtClean="0"/>
              <a:t>Linear Differential Equations</a:t>
            </a:r>
          </a:p>
          <a:p>
            <a:r>
              <a:rPr lang="en-US" dirty="0" smtClean="0"/>
              <a:t>Applications of Differential Equation – Mathematical Modeling</a:t>
            </a:r>
          </a:p>
          <a:p>
            <a:pPr>
              <a:buNone/>
            </a:pPr>
            <a:endParaRPr lang="en-US" dirty="0" smtClean="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2"/>
                </a:solidFill>
              </a:rPr>
              <a:t>Linear Equations</a:t>
            </a:r>
            <a:endParaRPr lang="en-US" dirty="0"/>
          </a:p>
        </p:txBody>
      </p:sp>
      <p:sp>
        <p:nvSpPr>
          <p:cNvPr id="3" name="Content Placeholder 2"/>
          <p:cNvSpPr>
            <a:spLocks noGrp="1"/>
          </p:cNvSpPr>
          <p:nvPr>
            <p:ph idx="1"/>
          </p:nvPr>
        </p:nvSpPr>
        <p:spPr/>
        <p:txBody>
          <a:bodyPr/>
          <a:lstStyle/>
          <a:p>
            <a:pPr>
              <a:buNone/>
            </a:pPr>
            <a:r>
              <a:rPr lang="en-US" dirty="0" smtClean="0"/>
              <a:t>An equation of the form</a:t>
            </a:r>
          </a:p>
          <a:p>
            <a:pPr>
              <a:buNone/>
            </a:pPr>
            <a:endParaRPr lang="en-US" dirty="0" smtClean="0"/>
          </a:p>
          <a:p>
            <a:pPr>
              <a:buNone/>
            </a:pPr>
            <a:endParaRPr lang="en-US" dirty="0" smtClean="0"/>
          </a:p>
          <a:p>
            <a:pPr>
              <a:buNone/>
            </a:pPr>
            <a:r>
              <a:rPr lang="en-US" dirty="0" smtClean="0"/>
              <a:t>is called a (1</a:t>
            </a:r>
            <a:r>
              <a:rPr lang="en-US" baseline="30000" dirty="0" smtClean="0"/>
              <a:t>st</a:t>
            </a:r>
            <a:r>
              <a:rPr lang="en-US" dirty="0" smtClean="0"/>
              <a:t> Order) Linear Differential Equation.</a:t>
            </a:r>
          </a:p>
          <a:p>
            <a:pPr>
              <a:buNone/>
            </a:pPr>
            <a:r>
              <a:rPr lang="en-US" dirty="0" smtClean="0"/>
              <a:t>1</a:t>
            </a:r>
            <a:r>
              <a:rPr lang="en-US" baseline="30000" dirty="0" smtClean="0"/>
              <a:t>st</a:t>
            </a:r>
            <a:r>
              <a:rPr lang="en-US" dirty="0" smtClean="0"/>
              <a:t> Order – because the highest derivative appearing in the equation is of order 1.</a:t>
            </a:r>
            <a:endParaRPr lang="en-US" dirty="0"/>
          </a:p>
        </p:txBody>
      </p:sp>
      <p:graphicFrame>
        <p:nvGraphicFramePr>
          <p:cNvPr id="48130" name="Object 2"/>
          <p:cNvGraphicFramePr>
            <a:graphicFrameLocks noChangeAspect="1"/>
          </p:cNvGraphicFramePr>
          <p:nvPr/>
        </p:nvGraphicFramePr>
        <p:xfrm>
          <a:off x="2447925" y="2209800"/>
          <a:ext cx="3898900" cy="1066800"/>
        </p:xfrm>
        <a:graphic>
          <a:graphicData uri="http://schemas.openxmlformats.org/presentationml/2006/ole">
            <p:oleObj spid="_x0000_s48130" name="Equation" r:id="rId3" imgW="1396800" imgH="39348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1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5"/>
          <p:cNvSpPr>
            <a:spLocks noGrp="1" noChangeArrowheads="1"/>
          </p:cNvSpPr>
          <p:nvPr>
            <p:ph type="body" idx="1"/>
          </p:nvPr>
        </p:nvSpPr>
        <p:spPr>
          <a:xfrm>
            <a:off x="228600" y="304800"/>
            <a:ext cx="8686800" cy="6400800"/>
          </a:xfrm>
        </p:spPr>
        <p:txBody>
          <a:bodyPr/>
          <a:lstStyle/>
          <a:p>
            <a:pPr algn="ctr">
              <a:lnSpc>
                <a:spcPct val="90000"/>
              </a:lnSpc>
              <a:buFontTx/>
              <a:buNone/>
            </a:pPr>
            <a:endParaRPr lang="en-US" b="1" u="sng" dirty="0">
              <a:latin typeface="Times New Roman" pitchFamily="18" charset="0"/>
            </a:endParaRPr>
          </a:p>
          <a:p>
            <a:pPr marL="0" indent="0">
              <a:lnSpc>
                <a:spcPct val="90000"/>
              </a:lnSpc>
              <a:buFontTx/>
              <a:buNone/>
            </a:pPr>
            <a:r>
              <a:rPr lang="en-US" dirty="0" smtClean="0"/>
              <a:t>The equation can be rewritten in the following </a:t>
            </a:r>
            <a:r>
              <a:rPr lang="en-US" b="1" dirty="0" smtClean="0"/>
              <a:t>famous form</a:t>
            </a:r>
          </a:p>
          <a:p>
            <a:pPr>
              <a:lnSpc>
                <a:spcPct val="90000"/>
              </a:lnSpc>
              <a:buFontTx/>
              <a:buNone/>
            </a:pPr>
            <a:endParaRPr lang="en-US" dirty="0" smtClean="0"/>
          </a:p>
          <a:p>
            <a:pPr>
              <a:lnSpc>
                <a:spcPct val="90000"/>
              </a:lnSpc>
              <a:buFontTx/>
              <a:buNone/>
            </a:pPr>
            <a:endParaRPr lang="en-US" dirty="0" smtClean="0"/>
          </a:p>
          <a:p>
            <a:pPr>
              <a:lnSpc>
                <a:spcPct val="90000"/>
              </a:lnSpc>
              <a:buFontTx/>
              <a:buNone/>
            </a:pPr>
            <a:endParaRPr lang="en-US" dirty="0" smtClean="0"/>
          </a:p>
          <a:p>
            <a:pPr>
              <a:lnSpc>
                <a:spcPct val="90000"/>
              </a:lnSpc>
              <a:buFontTx/>
              <a:buNone/>
            </a:pPr>
            <a:r>
              <a:rPr lang="en-US" dirty="0" smtClean="0"/>
              <a:t>where         and         are continuous functions</a:t>
            </a:r>
            <a:r>
              <a:rPr lang="en-US" sz="2400" dirty="0" smtClean="0">
                <a:latin typeface="Times New Roman" pitchFamily="18" charset="0"/>
              </a:rPr>
              <a:t>.</a:t>
            </a:r>
            <a:endParaRPr lang="en-US" sz="2400" b="1" dirty="0" smtClean="0">
              <a:latin typeface="Times New Roman" pitchFamily="18" charset="0"/>
            </a:endParaRPr>
          </a:p>
        </p:txBody>
      </p:sp>
      <p:sp>
        <p:nvSpPr>
          <p:cNvPr id="2055" name="Rectangle 7"/>
          <p:cNvSpPr>
            <a:spLocks noChangeArrowheads="1"/>
          </p:cNvSpPr>
          <p:nvPr/>
        </p:nvSpPr>
        <p:spPr bwMode="auto">
          <a:xfrm>
            <a:off x="0" y="0"/>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057" name="Rectangle 9"/>
          <p:cNvSpPr>
            <a:spLocks noChangeArrowheads="1"/>
          </p:cNvSpPr>
          <p:nvPr/>
        </p:nvSpPr>
        <p:spPr bwMode="auto">
          <a:xfrm>
            <a:off x="0" y="0"/>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aphicFrame>
        <p:nvGraphicFramePr>
          <p:cNvPr id="2056" name="Object 8"/>
          <p:cNvGraphicFramePr>
            <a:graphicFrameLocks noChangeAspect="1"/>
          </p:cNvGraphicFramePr>
          <p:nvPr/>
        </p:nvGraphicFramePr>
        <p:xfrm>
          <a:off x="2286000" y="1905000"/>
          <a:ext cx="3448013" cy="1143000"/>
        </p:xfrm>
        <a:graphic>
          <a:graphicData uri="http://schemas.openxmlformats.org/presentationml/2006/ole">
            <p:oleObj spid="_x0000_s69635" name="Equation" r:id="rId3" imgW="1167893" imgH="393529" progId="Equation.3">
              <p:embed/>
            </p:oleObj>
          </a:graphicData>
        </a:graphic>
      </p:graphicFrame>
      <p:sp>
        <p:nvSpPr>
          <p:cNvPr id="2059" name="Rectangle 11"/>
          <p:cNvSpPr>
            <a:spLocks noChangeArrowheads="1"/>
          </p:cNvSpPr>
          <p:nvPr/>
        </p:nvSpPr>
        <p:spPr bwMode="auto">
          <a:xfrm>
            <a:off x="0" y="3314700"/>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aphicFrame>
        <p:nvGraphicFramePr>
          <p:cNvPr id="2058" name="Object 10"/>
          <p:cNvGraphicFramePr>
            <a:graphicFrameLocks noChangeAspect="1"/>
          </p:cNvGraphicFramePr>
          <p:nvPr/>
        </p:nvGraphicFramePr>
        <p:xfrm>
          <a:off x="1371600" y="3429000"/>
          <a:ext cx="743919" cy="457200"/>
        </p:xfrm>
        <a:graphic>
          <a:graphicData uri="http://schemas.openxmlformats.org/presentationml/2006/ole">
            <p:oleObj spid="_x0000_s69636" name="Equation" r:id="rId4" imgW="330057" imgH="203112" progId="Equation.3">
              <p:embed/>
            </p:oleObj>
          </a:graphicData>
        </a:graphic>
      </p:graphicFrame>
      <p:sp>
        <p:nvSpPr>
          <p:cNvPr id="2061" name="Rectangle 13"/>
          <p:cNvSpPr>
            <a:spLocks noChangeArrowheads="1"/>
          </p:cNvSpPr>
          <p:nvPr/>
        </p:nvSpPr>
        <p:spPr bwMode="auto">
          <a:xfrm>
            <a:off x="0" y="3314700"/>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aphicFrame>
        <p:nvGraphicFramePr>
          <p:cNvPr id="2060" name="Object 12"/>
          <p:cNvGraphicFramePr>
            <a:graphicFrameLocks noChangeAspect="1"/>
          </p:cNvGraphicFramePr>
          <p:nvPr/>
        </p:nvGraphicFramePr>
        <p:xfrm>
          <a:off x="2819400" y="3429000"/>
          <a:ext cx="722488" cy="457200"/>
        </p:xfrm>
        <a:graphic>
          <a:graphicData uri="http://schemas.openxmlformats.org/presentationml/2006/ole">
            <p:oleObj spid="_x0000_s69637" name="Equation" r:id="rId5" imgW="317160" imgH="203040" progId="Equation.3">
              <p:embed/>
            </p:oleObj>
          </a:graphicData>
        </a:graphic>
      </p:graphicFrame>
      <p:sp>
        <p:nvSpPr>
          <p:cNvPr id="2064" name="Rectangle 16"/>
          <p:cNvSpPr>
            <a:spLocks noChangeArrowheads="1"/>
          </p:cNvSpPr>
          <p:nvPr/>
        </p:nvSpPr>
        <p:spPr bwMode="auto">
          <a:xfrm>
            <a:off x="0" y="0"/>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Tree>
    <p:extLst>
      <p:ext uri="{BB962C8B-B14F-4D97-AF65-F5344CB8AC3E}">
        <p14:creationId xmlns="" xmlns:p14="http://schemas.microsoft.com/office/powerpoint/2010/main" val="2788743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5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53F33188-EBC0-4F44-99AA-35AD5D1C446D}" type="slidenum">
              <a:rPr lang="en-US"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chemeClr val="tx2"/>
                </a:solidFill>
              </a:rPr>
              <a:t>Method </a:t>
            </a:r>
            <a:r>
              <a:rPr lang="en-US" dirty="0">
                <a:solidFill>
                  <a:schemeClr val="tx2"/>
                </a:solidFill>
              </a:rPr>
              <a:t>of </a:t>
            </a:r>
            <a:r>
              <a:rPr lang="en-US" dirty="0" smtClean="0">
                <a:solidFill>
                  <a:schemeClr val="tx2"/>
                </a:solidFill>
              </a:rPr>
              <a:t>solution</a:t>
            </a:r>
            <a:endParaRPr lang="en-US" dirty="0">
              <a:solidFill>
                <a:schemeClr val="tx2"/>
              </a:solidFill>
            </a:endParaRPr>
          </a:p>
        </p:txBody>
      </p:sp>
      <p:sp>
        <p:nvSpPr>
          <p:cNvPr id="3" name="Content Placeholder 2"/>
          <p:cNvSpPr>
            <a:spLocks noGrp="1"/>
          </p:cNvSpPr>
          <p:nvPr>
            <p:ph idx="1"/>
          </p:nvPr>
        </p:nvSpPr>
        <p:spPr>
          <a:xfrm>
            <a:off x="381000" y="1371600"/>
            <a:ext cx="8229600" cy="4876800"/>
          </a:xfrm>
        </p:spPr>
        <p:txBody>
          <a:bodyPr>
            <a:normAutofit/>
          </a:bodyPr>
          <a:lstStyle/>
          <a:p>
            <a:pPr>
              <a:lnSpc>
                <a:spcPct val="90000"/>
              </a:lnSpc>
              <a:buFontTx/>
              <a:buNone/>
            </a:pPr>
            <a:r>
              <a:rPr lang="en-US" dirty="0"/>
              <a:t>The general solution of the first order linear differential equation is </a:t>
            </a:r>
            <a:r>
              <a:rPr lang="en-US" dirty="0" smtClean="0"/>
              <a:t>given </a:t>
            </a:r>
            <a:r>
              <a:rPr lang="en-US" dirty="0"/>
              <a:t>by </a:t>
            </a:r>
          </a:p>
          <a:p>
            <a:pPr marL="609600" indent="-609600">
              <a:lnSpc>
                <a:spcPct val="90000"/>
              </a:lnSpc>
              <a:buFontTx/>
              <a:buNone/>
            </a:pPr>
            <a:endParaRPr lang="en-US" dirty="0" smtClean="0"/>
          </a:p>
          <a:p>
            <a:pPr marL="609600" indent="-609600">
              <a:lnSpc>
                <a:spcPct val="90000"/>
              </a:lnSpc>
              <a:buFontTx/>
              <a:buNone/>
            </a:pPr>
            <a:endParaRPr lang="en-US" dirty="0"/>
          </a:p>
          <a:p>
            <a:pPr marL="0" indent="0">
              <a:lnSpc>
                <a:spcPct val="90000"/>
              </a:lnSpc>
              <a:buFontTx/>
              <a:buNone/>
            </a:pPr>
            <a:r>
              <a:rPr lang="en-US" dirty="0" smtClean="0"/>
              <a:t>The </a:t>
            </a:r>
            <a:r>
              <a:rPr lang="en-US" dirty="0"/>
              <a:t>function             </a:t>
            </a:r>
            <a:r>
              <a:rPr lang="en-US" dirty="0" smtClean="0"/>
              <a:t>           	    is </a:t>
            </a:r>
            <a:r>
              <a:rPr lang="en-US" dirty="0"/>
              <a:t>called the </a:t>
            </a:r>
            <a:r>
              <a:rPr lang="en-US" b="1" dirty="0" smtClean="0"/>
              <a:t>integrating </a:t>
            </a:r>
            <a:r>
              <a:rPr lang="en-US" b="1" dirty="0"/>
              <a:t>factor</a:t>
            </a:r>
            <a:r>
              <a:rPr lang="en-US" dirty="0"/>
              <a:t>. </a:t>
            </a:r>
            <a:endParaRPr lang="en-US" dirty="0" smtClean="0"/>
          </a:p>
          <a:p>
            <a:pPr marL="0" indent="0">
              <a:lnSpc>
                <a:spcPct val="90000"/>
              </a:lnSpc>
              <a:buFontTx/>
              <a:buNone/>
            </a:pPr>
            <a:endParaRPr lang="en-US" dirty="0" smtClean="0"/>
          </a:p>
          <a:p>
            <a:pPr marL="0" indent="0">
              <a:lnSpc>
                <a:spcPct val="90000"/>
              </a:lnSpc>
              <a:buFontTx/>
              <a:buNone/>
            </a:pPr>
            <a:r>
              <a:rPr lang="en-US" dirty="0" smtClean="0"/>
              <a:t>If there </a:t>
            </a:r>
            <a:r>
              <a:rPr lang="en-US" dirty="0"/>
              <a:t>is an </a:t>
            </a:r>
            <a:r>
              <a:rPr lang="en-US" dirty="0" smtClean="0"/>
              <a:t>IC given, then we </a:t>
            </a:r>
            <a:r>
              <a:rPr lang="en-US" dirty="0"/>
              <a:t>use it to find the constant </a:t>
            </a:r>
            <a:r>
              <a:rPr lang="en-US" i="1" dirty="0"/>
              <a:t>C</a:t>
            </a:r>
            <a:r>
              <a:rPr lang="en-US" dirty="0"/>
              <a:t>.</a:t>
            </a:r>
            <a:endParaRPr lang="en-US" b="1" dirty="0"/>
          </a:p>
          <a:p>
            <a:pPr marL="0" indent="0">
              <a:buNone/>
            </a:pPr>
            <a:endParaRPr lang="en-US" dirty="0"/>
          </a:p>
        </p:txBody>
      </p:sp>
      <p:sp>
        <p:nvSpPr>
          <p:cNvPr id="4" name="Slide Number Placeholder 3"/>
          <p:cNvSpPr>
            <a:spLocks noGrp="1"/>
          </p:cNvSpPr>
          <p:nvPr>
            <p:ph type="sldNum" sz="quarter" idx="12"/>
          </p:nvPr>
        </p:nvSpPr>
        <p:spPr/>
        <p:txBody>
          <a:bodyPr/>
          <a:lstStyle/>
          <a:p>
            <a:pPr>
              <a:defRPr/>
            </a:pPr>
            <a:fld id="{53F33188-EBC0-4F44-99AA-35AD5D1C446D}" type="slidenum">
              <a:rPr lang="en-US" smtClean="0"/>
              <a:pPr>
                <a:defRPr/>
              </a:pPr>
              <a:t>7</a:t>
            </a:fld>
            <a:endParaRPr lang="en-US"/>
          </a:p>
        </p:txBody>
      </p:sp>
      <p:graphicFrame>
        <p:nvGraphicFramePr>
          <p:cNvPr id="5" name="Object 4"/>
          <p:cNvGraphicFramePr>
            <a:graphicFrameLocks noChangeAspect="1"/>
          </p:cNvGraphicFramePr>
          <p:nvPr>
            <p:extLst>
              <p:ext uri="{D42A27DB-BD31-4B8C-83A1-F6EECF244321}">
                <p14:modId xmlns="" xmlns:p14="http://schemas.microsoft.com/office/powerpoint/2010/main" val="1606066604"/>
              </p:ext>
            </p:extLst>
          </p:nvPr>
        </p:nvGraphicFramePr>
        <p:xfrm>
          <a:off x="1871663" y="2225675"/>
          <a:ext cx="5083175" cy="1109663"/>
        </p:xfrm>
        <a:graphic>
          <a:graphicData uri="http://schemas.openxmlformats.org/presentationml/2006/ole">
            <p:oleObj spid="_x0000_s70658" name="Equation" r:id="rId3" imgW="1892160" imgH="419040" progId="Equation.3">
              <p:embed/>
            </p:oleObj>
          </a:graphicData>
        </a:graphic>
      </p:graphicFrame>
      <p:graphicFrame>
        <p:nvGraphicFramePr>
          <p:cNvPr id="6" name="Object 5"/>
          <p:cNvGraphicFramePr>
            <a:graphicFrameLocks noChangeAspect="1"/>
          </p:cNvGraphicFramePr>
          <p:nvPr>
            <p:extLst>
              <p:ext uri="{D42A27DB-BD31-4B8C-83A1-F6EECF244321}">
                <p14:modId xmlns="" xmlns:p14="http://schemas.microsoft.com/office/powerpoint/2010/main" val="2154496891"/>
              </p:ext>
            </p:extLst>
          </p:nvPr>
        </p:nvGraphicFramePr>
        <p:xfrm>
          <a:off x="2667000" y="3352800"/>
          <a:ext cx="2619047" cy="685800"/>
        </p:xfrm>
        <a:graphic>
          <a:graphicData uri="http://schemas.openxmlformats.org/presentationml/2006/ole">
            <p:oleObj spid="_x0000_s70659" name="Equation" r:id="rId4" imgW="876240" imgH="228600" progId="Equation.3">
              <p:embed/>
            </p:oleObj>
          </a:graphicData>
        </a:graphic>
      </p:graphicFrame>
    </p:spTree>
    <p:extLst>
      <p:ext uri="{BB962C8B-B14F-4D97-AF65-F5344CB8AC3E}">
        <p14:creationId xmlns="" xmlns:p14="http://schemas.microsoft.com/office/powerpoint/2010/main" val="2169695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type="body" idx="1"/>
          </p:nvPr>
        </p:nvSpPr>
        <p:spPr>
          <a:xfrm>
            <a:off x="228600" y="533400"/>
            <a:ext cx="8610600" cy="5791200"/>
          </a:xfrm>
        </p:spPr>
        <p:txBody>
          <a:bodyPr/>
          <a:lstStyle/>
          <a:p>
            <a:pPr marL="609600" indent="-609600">
              <a:lnSpc>
                <a:spcPct val="90000"/>
              </a:lnSpc>
              <a:buFontTx/>
              <a:buNone/>
            </a:pPr>
            <a:r>
              <a:rPr lang="en-US" sz="2400" b="1" dirty="0" smtClean="0">
                <a:latin typeface="Times New Roman" pitchFamily="18" charset="0"/>
              </a:rPr>
              <a:t> </a:t>
            </a:r>
            <a:r>
              <a:rPr lang="en-US" b="1" dirty="0" smtClean="0">
                <a:solidFill>
                  <a:schemeClr val="tx2"/>
                </a:solidFill>
              </a:rPr>
              <a:t>Summary</a:t>
            </a:r>
            <a:r>
              <a:rPr lang="en-US" dirty="0" smtClean="0">
                <a:solidFill>
                  <a:schemeClr val="tx2"/>
                </a:solidFill>
              </a:rPr>
              <a:t>:</a:t>
            </a:r>
          </a:p>
          <a:p>
            <a:pPr marL="609600" indent="-609600">
              <a:lnSpc>
                <a:spcPct val="90000"/>
              </a:lnSpc>
              <a:buFontTx/>
              <a:buNone/>
            </a:pPr>
            <a:endParaRPr lang="en-US" b="1" dirty="0">
              <a:solidFill>
                <a:schemeClr val="tx2"/>
              </a:solidFill>
            </a:endParaRPr>
          </a:p>
          <a:p>
            <a:pPr marL="609600" indent="-609600">
              <a:lnSpc>
                <a:spcPct val="90000"/>
              </a:lnSpc>
              <a:buFontTx/>
              <a:buAutoNum type="arabicPeriod"/>
            </a:pPr>
            <a:r>
              <a:rPr lang="en-US" dirty="0"/>
              <a:t>Identify that the equation is 1st order linear equation. Rewrite it in the form </a:t>
            </a:r>
          </a:p>
          <a:p>
            <a:pPr marL="609600" indent="-609600">
              <a:lnSpc>
                <a:spcPct val="90000"/>
              </a:lnSpc>
              <a:buFontTx/>
              <a:buAutoNum type="arabicPeriod"/>
            </a:pPr>
            <a:endParaRPr lang="en-US" dirty="0" smtClean="0"/>
          </a:p>
          <a:p>
            <a:pPr marL="609600" indent="-609600">
              <a:lnSpc>
                <a:spcPct val="90000"/>
              </a:lnSpc>
              <a:buFontTx/>
              <a:buAutoNum type="arabicPeriod"/>
            </a:pPr>
            <a:endParaRPr lang="en-US" dirty="0"/>
          </a:p>
          <a:p>
            <a:pPr marL="609600" indent="-609600">
              <a:lnSpc>
                <a:spcPct val="90000"/>
              </a:lnSpc>
              <a:buFontTx/>
              <a:buNone/>
            </a:pPr>
            <a:r>
              <a:rPr lang="en-US" dirty="0"/>
              <a:t>	if the equation is not already in this form</a:t>
            </a:r>
            <a:r>
              <a:rPr lang="en-US" dirty="0" smtClean="0"/>
              <a:t>.</a:t>
            </a:r>
          </a:p>
          <a:p>
            <a:pPr marL="609600" indent="-609600">
              <a:lnSpc>
                <a:spcPct val="90000"/>
              </a:lnSpc>
              <a:buFontTx/>
              <a:buNone/>
            </a:pPr>
            <a:endParaRPr lang="en-US" b="1" dirty="0" smtClean="0"/>
          </a:p>
          <a:p>
            <a:pPr marL="609600" indent="-609600">
              <a:lnSpc>
                <a:spcPct val="90000"/>
              </a:lnSpc>
              <a:buFontTx/>
              <a:buNone/>
            </a:pPr>
            <a:r>
              <a:rPr lang="en-US" b="1" dirty="0" smtClean="0"/>
              <a:t>2.</a:t>
            </a:r>
            <a:r>
              <a:rPr lang="en-US" dirty="0" smtClean="0"/>
              <a:t>  Find </a:t>
            </a:r>
            <a:r>
              <a:rPr lang="en-US" dirty="0"/>
              <a:t>the integrating factor 	  </a:t>
            </a:r>
          </a:p>
        </p:txBody>
      </p:sp>
      <p:sp>
        <p:nvSpPr>
          <p:cNvPr id="4101" name="Rectangle 5"/>
          <p:cNvSpPr>
            <a:spLocks noChangeArrowheads="1"/>
          </p:cNvSpPr>
          <p:nvPr/>
        </p:nvSpPr>
        <p:spPr bwMode="auto">
          <a:xfrm>
            <a:off x="0" y="0"/>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4103" name="Rectangle 7"/>
          <p:cNvSpPr>
            <a:spLocks noChangeArrowheads="1"/>
          </p:cNvSpPr>
          <p:nvPr/>
        </p:nvSpPr>
        <p:spPr bwMode="auto">
          <a:xfrm>
            <a:off x="0" y="0"/>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4105" name="Rectangle 9"/>
          <p:cNvSpPr>
            <a:spLocks noChangeArrowheads="1"/>
          </p:cNvSpPr>
          <p:nvPr/>
        </p:nvSpPr>
        <p:spPr bwMode="auto">
          <a:xfrm>
            <a:off x="0" y="0"/>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aphicFrame>
        <p:nvGraphicFramePr>
          <p:cNvPr id="4104" name="Object 8"/>
          <p:cNvGraphicFramePr>
            <a:graphicFrameLocks noChangeAspect="1"/>
          </p:cNvGraphicFramePr>
          <p:nvPr>
            <p:extLst>
              <p:ext uri="{D42A27DB-BD31-4B8C-83A1-F6EECF244321}">
                <p14:modId xmlns="" xmlns:p14="http://schemas.microsoft.com/office/powerpoint/2010/main" val="983293198"/>
              </p:ext>
            </p:extLst>
          </p:nvPr>
        </p:nvGraphicFramePr>
        <p:xfrm>
          <a:off x="2590800" y="2590800"/>
          <a:ext cx="3118884" cy="1047750"/>
        </p:xfrm>
        <a:graphic>
          <a:graphicData uri="http://schemas.openxmlformats.org/presentationml/2006/ole">
            <p:oleObj spid="_x0000_s71682" name="Equation" r:id="rId3" imgW="1167893" imgH="393529" progId="Equation.3">
              <p:embed/>
            </p:oleObj>
          </a:graphicData>
        </a:graphic>
      </p:graphicFrame>
      <p:sp>
        <p:nvSpPr>
          <p:cNvPr id="4107" name="Rectangle 11"/>
          <p:cNvSpPr>
            <a:spLocks noChangeArrowheads="1"/>
          </p:cNvSpPr>
          <p:nvPr/>
        </p:nvSpPr>
        <p:spPr bwMode="auto">
          <a:xfrm>
            <a:off x="0" y="3209925"/>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aphicFrame>
        <p:nvGraphicFramePr>
          <p:cNvPr id="4106" name="Object 10"/>
          <p:cNvGraphicFramePr>
            <a:graphicFrameLocks noChangeAspect="1"/>
          </p:cNvGraphicFramePr>
          <p:nvPr>
            <p:extLst>
              <p:ext uri="{D42A27DB-BD31-4B8C-83A1-F6EECF244321}">
                <p14:modId xmlns="" xmlns:p14="http://schemas.microsoft.com/office/powerpoint/2010/main" val="2144745428"/>
              </p:ext>
            </p:extLst>
          </p:nvPr>
        </p:nvGraphicFramePr>
        <p:xfrm>
          <a:off x="5297228" y="4419600"/>
          <a:ext cx="2703772" cy="914400"/>
        </p:xfrm>
        <a:graphic>
          <a:graphicData uri="http://schemas.openxmlformats.org/presentationml/2006/ole">
            <p:oleObj spid="_x0000_s71683" name="Equation" r:id="rId4" imgW="888840" imgH="291960" progId="Equation.3">
              <p:embed/>
            </p:oleObj>
          </a:graphicData>
        </a:graphic>
      </p:graphicFrame>
      <p:sp>
        <p:nvSpPr>
          <p:cNvPr id="4109" name="Rectangle 13"/>
          <p:cNvSpPr>
            <a:spLocks noChangeArrowheads="1"/>
          </p:cNvSpPr>
          <p:nvPr/>
        </p:nvSpPr>
        <p:spPr bwMode="auto">
          <a:xfrm>
            <a:off x="0" y="0"/>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Tree>
    <p:extLst>
      <p:ext uri="{BB962C8B-B14F-4D97-AF65-F5344CB8AC3E}">
        <p14:creationId xmlns="" xmlns:p14="http://schemas.microsoft.com/office/powerpoint/2010/main" val="3768847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0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099">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099">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1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txBody>
          <a:bodyPr/>
          <a:lstStyle/>
          <a:p>
            <a:pPr marL="609600" indent="-609600">
              <a:lnSpc>
                <a:spcPct val="90000"/>
              </a:lnSpc>
              <a:buFontTx/>
              <a:buNone/>
            </a:pPr>
            <a:r>
              <a:rPr lang="en-US" b="1" dirty="0" smtClean="0"/>
              <a:t>3.</a:t>
            </a:r>
            <a:r>
              <a:rPr lang="en-US" dirty="0" smtClean="0"/>
              <a:t> Write down the general solution </a:t>
            </a:r>
          </a:p>
          <a:p>
            <a:pPr marL="609600" indent="-609600">
              <a:lnSpc>
                <a:spcPct val="90000"/>
              </a:lnSpc>
              <a:buFontTx/>
              <a:buNone/>
            </a:pPr>
            <a:r>
              <a:rPr lang="en-US" dirty="0" smtClean="0"/>
              <a:t>	</a:t>
            </a:r>
          </a:p>
          <a:p>
            <a:pPr>
              <a:buFontTx/>
              <a:buNone/>
            </a:pPr>
            <a:endParaRPr lang="en-US" b="1" dirty="0" smtClean="0">
              <a:latin typeface="Times New Roman" pitchFamily="18" charset="0"/>
            </a:endParaRPr>
          </a:p>
          <a:p>
            <a:pPr>
              <a:buFontTx/>
              <a:buNone/>
            </a:pPr>
            <a:endParaRPr lang="en-US" b="1" dirty="0" smtClean="0">
              <a:latin typeface="Times New Roman" pitchFamily="18" charset="0"/>
            </a:endParaRPr>
          </a:p>
          <a:p>
            <a:pPr>
              <a:buFontTx/>
              <a:buNone/>
            </a:pPr>
            <a:r>
              <a:rPr lang="en-US" b="1" dirty="0" smtClean="0">
                <a:latin typeface="Times New Roman" pitchFamily="18" charset="0"/>
              </a:rPr>
              <a:t>4.</a:t>
            </a:r>
            <a:r>
              <a:rPr lang="en-US" dirty="0" smtClean="0">
                <a:latin typeface="Times New Roman" pitchFamily="18" charset="0"/>
              </a:rPr>
              <a:t> If you are given an IVP, use the initial condition to find the constant </a:t>
            </a:r>
            <a:r>
              <a:rPr lang="en-US" i="1" dirty="0" smtClean="0">
                <a:latin typeface="Times New Roman" pitchFamily="18" charset="0"/>
              </a:rPr>
              <a:t>C</a:t>
            </a:r>
            <a:r>
              <a:rPr lang="en-US" dirty="0" smtClean="0">
                <a:latin typeface="Times New Roman" pitchFamily="18" charset="0"/>
              </a:rPr>
              <a:t>. </a:t>
            </a:r>
            <a:endParaRPr lang="en-US" b="1" dirty="0" smtClean="0">
              <a:latin typeface="Times New Roman" pitchFamily="18" charset="0"/>
            </a:endParaRPr>
          </a:p>
          <a:p>
            <a:pPr>
              <a:buFontTx/>
              <a:buNone/>
            </a:pPr>
            <a:endParaRPr lang="en-US" b="1" dirty="0" smtClean="0">
              <a:latin typeface="Times New Roman" pitchFamily="18" charset="0"/>
            </a:endParaRPr>
          </a:p>
          <a:p>
            <a:pPr>
              <a:buFontTx/>
              <a:buNone/>
            </a:pPr>
            <a:r>
              <a:rPr lang="en-US" b="1" dirty="0" smtClean="0">
                <a:latin typeface="Times New Roman" pitchFamily="18" charset="0"/>
              </a:rPr>
              <a:t>5. </a:t>
            </a:r>
            <a:r>
              <a:rPr lang="en-US" dirty="0" smtClean="0">
                <a:latin typeface="Times New Roman" pitchFamily="18" charset="0"/>
              </a:rPr>
              <a:t>Plug in</a:t>
            </a:r>
            <a:r>
              <a:rPr lang="en-US" b="1" dirty="0" smtClean="0">
                <a:latin typeface="Times New Roman" pitchFamily="18" charset="0"/>
              </a:rPr>
              <a:t> </a:t>
            </a:r>
            <a:r>
              <a:rPr lang="en-US" dirty="0" smtClean="0">
                <a:latin typeface="Times New Roman" pitchFamily="18" charset="0"/>
              </a:rPr>
              <a:t>the calculated value to write the particular solution of the problem. </a:t>
            </a:r>
            <a:endParaRPr lang="en-US" b="1" dirty="0" smtClean="0">
              <a:latin typeface="Times New Roman" pitchFamily="18" charset="0"/>
            </a:endParaRPr>
          </a:p>
          <a:p>
            <a:pPr>
              <a:buNone/>
            </a:pPr>
            <a:endParaRPr lang="en-US" dirty="0"/>
          </a:p>
        </p:txBody>
      </p:sp>
      <p:graphicFrame>
        <p:nvGraphicFramePr>
          <p:cNvPr id="92164" name="Object 4"/>
          <p:cNvGraphicFramePr>
            <a:graphicFrameLocks noChangeAspect="1"/>
          </p:cNvGraphicFramePr>
          <p:nvPr/>
        </p:nvGraphicFramePr>
        <p:xfrm>
          <a:off x="1820863" y="1371600"/>
          <a:ext cx="5081587" cy="1109663"/>
        </p:xfrm>
        <a:graphic>
          <a:graphicData uri="http://schemas.openxmlformats.org/presentationml/2006/ole">
            <p:oleObj spid="_x0000_s92164" name="Equation" r:id="rId4" imgW="1892160" imgH="41904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21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type="body" idx="1"/>
          </p:nvPr>
        </p:nvSpPr>
        <p:spPr>
          <a:xfrm>
            <a:off x="152400" y="190500"/>
            <a:ext cx="8839200" cy="6477000"/>
          </a:xfrm>
        </p:spPr>
        <p:txBody>
          <a:bodyPr>
            <a:noAutofit/>
          </a:bodyPr>
          <a:lstStyle/>
          <a:p>
            <a:pPr marL="609600" indent="-609600" algn="ctr">
              <a:buFontTx/>
              <a:buNone/>
            </a:pPr>
            <a:r>
              <a:rPr lang="en-US" sz="4000" b="1" dirty="0" smtClean="0">
                <a:solidFill>
                  <a:schemeClr val="tx2"/>
                </a:solidFill>
              </a:rPr>
              <a:t>Example</a:t>
            </a:r>
            <a:endParaRPr lang="en-US" sz="4000" b="1" dirty="0"/>
          </a:p>
          <a:p>
            <a:pPr marL="609600" indent="-609600">
              <a:buFontTx/>
              <a:buNone/>
            </a:pPr>
            <a:r>
              <a:rPr lang="en-US" dirty="0" smtClean="0"/>
              <a:t>Solve</a:t>
            </a:r>
            <a:r>
              <a:rPr lang="en-US" b="1" dirty="0" smtClean="0"/>
              <a:t> </a:t>
            </a:r>
            <a:r>
              <a:rPr lang="en-US" b="1" dirty="0"/>
              <a:t>	</a:t>
            </a:r>
            <a:endParaRPr lang="en-US" dirty="0"/>
          </a:p>
          <a:p>
            <a:pPr marL="609600" indent="-609600">
              <a:buFontTx/>
              <a:buNone/>
            </a:pPr>
            <a:endParaRPr lang="en-US" b="1" dirty="0" smtClean="0"/>
          </a:p>
          <a:p>
            <a:pPr marL="609600" indent="-609600">
              <a:buFontTx/>
              <a:buNone/>
            </a:pPr>
            <a:r>
              <a:rPr lang="en-US" b="1" dirty="0" smtClean="0">
                <a:solidFill>
                  <a:schemeClr val="tx2"/>
                </a:solidFill>
              </a:rPr>
              <a:t>Solution</a:t>
            </a:r>
            <a:r>
              <a:rPr lang="en-US" b="1" dirty="0">
                <a:solidFill>
                  <a:schemeClr val="tx2"/>
                </a:solidFill>
              </a:rPr>
              <a:t>: </a:t>
            </a:r>
            <a:r>
              <a:rPr lang="en-US" dirty="0" smtClean="0"/>
              <a:t>This is already in the standard form </a:t>
            </a:r>
            <a:endParaRPr lang="en-US" dirty="0">
              <a:solidFill>
                <a:schemeClr val="tx2"/>
              </a:solidFill>
            </a:endParaRPr>
          </a:p>
          <a:p>
            <a:pPr marL="609600" indent="-609600">
              <a:buFontTx/>
              <a:buNone/>
            </a:pPr>
            <a:r>
              <a:rPr lang="en-US" dirty="0"/>
              <a:t>   </a:t>
            </a:r>
            <a:endParaRPr lang="en-US" dirty="0" smtClean="0"/>
          </a:p>
          <a:p>
            <a:pPr marL="609600" indent="-609600">
              <a:buFontTx/>
              <a:buNone/>
            </a:pPr>
            <a:endParaRPr lang="en-US" dirty="0"/>
          </a:p>
          <a:p>
            <a:pPr marL="609600" indent="-609600">
              <a:buFontTx/>
              <a:buNone/>
            </a:pPr>
            <a:endParaRPr lang="en-US" dirty="0"/>
          </a:p>
          <a:p>
            <a:pPr marL="609600" indent="-609600">
              <a:buFontTx/>
              <a:buNone/>
            </a:pPr>
            <a:r>
              <a:rPr lang="en-US" dirty="0" smtClean="0"/>
              <a:t>Where			 and </a:t>
            </a:r>
          </a:p>
          <a:p>
            <a:pPr marL="609600" indent="-609600">
              <a:buFontTx/>
              <a:buNone/>
            </a:pPr>
            <a:endParaRPr lang="en-US" dirty="0" smtClean="0"/>
          </a:p>
        </p:txBody>
      </p:sp>
      <p:sp>
        <p:nvSpPr>
          <p:cNvPr id="13319" name="Rectangle 7"/>
          <p:cNvSpPr>
            <a:spLocks noChangeArrowheads="1"/>
          </p:cNvSpPr>
          <p:nvPr/>
        </p:nvSpPr>
        <p:spPr bwMode="auto">
          <a:xfrm>
            <a:off x="838200" y="3429000"/>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3321" name="Rectangle 9"/>
          <p:cNvSpPr>
            <a:spLocks noChangeArrowheads="1"/>
          </p:cNvSpPr>
          <p:nvPr/>
        </p:nvSpPr>
        <p:spPr bwMode="auto">
          <a:xfrm>
            <a:off x="0" y="3338513"/>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3323" name="Rectangle 11"/>
          <p:cNvSpPr>
            <a:spLocks noChangeArrowheads="1"/>
          </p:cNvSpPr>
          <p:nvPr/>
        </p:nvSpPr>
        <p:spPr bwMode="auto">
          <a:xfrm>
            <a:off x="0" y="3314700"/>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3325" name="Rectangle 13"/>
          <p:cNvSpPr>
            <a:spLocks noChangeArrowheads="1"/>
          </p:cNvSpPr>
          <p:nvPr/>
        </p:nvSpPr>
        <p:spPr bwMode="auto">
          <a:xfrm>
            <a:off x="0" y="3200400"/>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3327" name="Rectangle 15"/>
          <p:cNvSpPr>
            <a:spLocks noChangeArrowheads="1"/>
          </p:cNvSpPr>
          <p:nvPr/>
        </p:nvSpPr>
        <p:spPr bwMode="auto">
          <a:xfrm>
            <a:off x="0" y="3186113"/>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3344" name="Rectangle 32"/>
          <p:cNvSpPr>
            <a:spLocks noChangeArrowheads="1"/>
          </p:cNvSpPr>
          <p:nvPr/>
        </p:nvSpPr>
        <p:spPr bwMode="auto">
          <a:xfrm>
            <a:off x="0" y="3176588"/>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3346" name="Rectangle 34"/>
          <p:cNvSpPr>
            <a:spLocks noChangeArrowheads="1"/>
          </p:cNvSpPr>
          <p:nvPr/>
        </p:nvSpPr>
        <p:spPr bwMode="auto">
          <a:xfrm>
            <a:off x="0" y="3200400"/>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aphicFrame>
        <p:nvGraphicFramePr>
          <p:cNvPr id="13345" name="Object 33"/>
          <p:cNvGraphicFramePr>
            <a:graphicFrameLocks noChangeAspect="1"/>
          </p:cNvGraphicFramePr>
          <p:nvPr/>
        </p:nvGraphicFramePr>
        <p:xfrm>
          <a:off x="1371600" y="838200"/>
          <a:ext cx="2049463" cy="871537"/>
        </p:xfrm>
        <a:graphic>
          <a:graphicData uri="http://schemas.openxmlformats.org/presentationml/2006/ole">
            <p:oleObj spid="_x0000_s76809" name="Equation" r:id="rId3" imgW="927000" imgH="393480" progId="Equation.3">
              <p:embed/>
            </p:oleObj>
          </a:graphicData>
        </a:graphic>
      </p:graphicFrame>
      <p:graphicFrame>
        <p:nvGraphicFramePr>
          <p:cNvPr id="76810" name="Object 10"/>
          <p:cNvGraphicFramePr>
            <a:graphicFrameLocks noChangeAspect="1"/>
          </p:cNvGraphicFramePr>
          <p:nvPr/>
        </p:nvGraphicFramePr>
        <p:xfrm>
          <a:off x="2438400" y="2667000"/>
          <a:ext cx="3352800" cy="1041400"/>
        </p:xfrm>
        <a:graphic>
          <a:graphicData uri="http://schemas.openxmlformats.org/presentationml/2006/ole">
            <p:oleObj spid="_x0000_s76810" name="Equation" r:id="rId4" imgW="1167893" imgH="393529" progId="Equation.3">
              <p:embed/>
            </p:oleObj>
          </a:graphicData>
        </a:graphic>
      </p:graphicFrame>
      <p:graphicFrame>
        <p:nvGraphicFramePr>
          <p:cNvPr id="76811" name="Object 11"/>
          <p:cNvGraphicFramePr>
            <a:graphicFrameLocks noChangeAspect="1"/>
          </p:cNvGraphicFramePr>
          <p:nvPr/>
        </p:nvGraphicFramePr>
        <p:xfrm>
          <a:off x="1676400" y="4165600"/>
          <a:ext cx="1971675" cy="1092200"/>
        </p:xfrm>
        <a:graphic>
          <a:graphicData uri="http://schemas.openxmlformats.org/presentationml/2006/ole">
            <p:oleObj spid="_x0000_s76811" name="Equation" r:id="rId5" imgW="698400" imgH="393480" progId="Equation.3">
              <p:embed/>
            </p:oleObj>
          </a:graphicData>
        </a:graphic>
      </p:graphicFrame>
      <p:graphicFrame>
        <p:nvGraphicFramePr>
          <p:cNvPr id="76812" name="Object 12"/>
          <p:cNvGraphicFramePr>
            <a:graphicFrameLocks noChangeAspect="1"/>
          </p:cNvGraphicFramePr>
          <p:nvPr/>
        </p:nvGraphicFramePr>
        <p:xfrm>
          <a:off x="5029200" y="4318000"/>
          <a:ext cx="1900238" cy="635000"/>
        </p:xfrm>
        <a:graphic>
          <a:graphicData uri="http://schemas.openxmlformats.org/presentationml/2006/ole">
            <p:oleObj spid="_x0000_s76812" name="Equation" r:id="rId6" imgW="672840" imgH="228600" progId="Equation.3">
              <p:embed/>
            </p:oleObj>
          </a:graphicData>
        </a:graphic>
      </p:graphicFrame>
    </p:spTree>
    <p:extLst>
      <p:ext uri="{BB962C8B-B14F-4D97-AF65-F5344CB8AC3E}">
        <p14:creationId xmlns="" xmlns:p14="http://schemas.microsoft.com/office/powerpoint/2010/main" val="4284976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31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31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31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31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315">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3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type="body" idx="1"/>
          </p:nvPr>
        </p:nvSpPr>
        <p:spPr>
          <a:xfrm>
            <a:off x="152400" y="304800"/>
            <a:ext cx="8839200" cy="6400800"/>
          </a:xfrm>
        </p:spPr>
        <p:txBody>
          <a:bodyPr>
            <a:normAutofit/>
          </a:bodyPr>
          <a:lstStyle/>
          <a:p>
            <a:pPr>
              <a:buFontTx/>
              <a:buNone/>
            </a:pPr>
            <a:r>
              <a:rPr lang="en-US" dirty="0" smtClean="0"/>
              <a:t>Now the integrating factor is</a:t>
            </a:r>
          </a:p>
          <a:p>
            <a:pPr>
              <a:buFontTx/>
              <a:buNone/>
            </a:pPr>
            <a:endParaRPr lang="en-US" i="1" dirty="0"/>
          </a:p>
          <a:p>
            <a:pPr>
              <a:buFontTx/>
              <a:buNone/>
            </a:pPr>
            <a:r>
              <a:rPr lang="en-US" dirty="0"/>
              <a:t>	     	</a:t>
            </a:r>
          </a:p>
          <a:p>
            <a:pPr>
              <a:buFontTx/>
              <a:buNone/>
            </a:pPr>
            <a:endParaRPr lang="en-US" dirty="0"/>
          </a:p>
          <a:p>
            <a:pPr>
              <a:buFontTx/>
              <a:buNone/>
            </a:pPr>
            <a:r>
              <a:rPr lang="en-US" dirty="0"/>
              <a:t>Multiplying with the                 </a:t>
            </a:r>
            <a:r>
              <a:rPr lang="en-US" dirty="0" smtClean="0"/>
              <a:t> , </a:t>
            </a:r>
            <a:r>
              <a:rPr lang="en-US" dirty="0"/>
              <a:t>we </a:t>
            </a:r>
            <a:r>
              <a:rPr lang="en-US" dirty="0" smtClean="0"/>
              <a:t>get</a:t>
            </a:r>
            <a:endParaRPr lang="en-US" dirty="0"/>
          </a:p>
        </p:txBody>
      </p:sp>
      <p:sp>
        <p:nvSpPr>
          <p:cNvPr id="14341" name="Rectangle 5"/>
          <p:cNvSpPr>
            <a:spLocks noChangeArrowheads="1"/>
          </p:cNvSpPr>
          <p:nvPr/>
        </p:nvSpPr>
        <p:spPr bwMode="auto">
          <a:xfrm>
            <a:off x="0" y="3167063"/>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4343" name="Rectangle 7"/>
          <p:cNvSpPr>
            <a:spLocks noChangeArrowheads="1"/>
          </p:cNvSpPr>
          <p:nvPr/>
        </p:nvSpPr>
        <p:spPr bwMode="auto">
          <a:xfrm>
            <a:off x="0" y="3219450"/>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aphicFrame>
        <p:nvGraphicFramePr>
          <p:cNvPr id="14342" name="Object 6"/>
          <p:cNvGraphicFramePr>
            <a:graphicFrameLocks noChangeAspect="1"/>
          </p:cNvGraphicFramePr>
          <p:nvPr/>
        </p:nvGraphicFramePr>
        <p:xfrm>
          <a:off x="3657600" y="2514600"/>
          <a:ext cx="1537944" cy="914400"/>
        </p:xfrm>
        <a:graphic>
          <a:graphicData uri="http://schemas.openxmlformats.org/presentationml/2006/ole">
            <p:oleObj spid="_x0000_s77827" name="Equation" r:id="rId3" imgW="596880" imgH="419040" progId="Equation.3">
              <p:embed/>
            </p:oleObj>
          </a:graphicData>
        </a:graphic>
      </p:graphicFrame>
      <p:sp>
        <p:nvSpPr>
          <p:cNvPr id="14345" name="Rectangle 9"/>
          <p:cNvSpPr>
            <a:spLocks noChangeArrowheads="1"/>
          </p:cNvSpPr>
          <p:nvPr/>
        </p:nvSpPr>
        <p:spPr bwMode="auto">
          <a:xfrm>
            <a:off x="0" y="0"/>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4347" name="Rectangle 11"/>
          <p:cNvSpPr>
            <a:spLocks noChangeArrowheads="1"/>
          </p:cNvSpPr>
          <p:nvPr/>
        </p:nvSpPr>
        <p:spPr bwMode="auto">
          <a:xfrm>
            <a:off x="0" y="3200400"/>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4349" name="Rectangle 13"/>
          <p:cNvSpPr>
            <a:spLocks noChangeArrowheads="1"/>
          </p:cNvSpPr>
          <p:nvPr/>
        </p:nvSpPr>
        <p:spPr bwMode="auto">
          <a:xfrm>
            <a:off x="0" y="3190875"/>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4351" name="Rectangle 15"/>
          <p:cNvSpPr>
            <a:spLocks noChangeArrowheads="1"/>
          </p:cNvSpPr>
          <p:nvPr/>
        </p:nvSpPr>
        <p:spPr bwMode="auto">
          <a:xfrm>
            <a:off x="0" y="3267075"/>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4353" name="Rectangle 17"/>
          <p:cNvSpPr>
            <a:spLocks noChangeArrowheads="1"/>
          </p:cNvSpPr>
          <p:nvPr/>
        </p:nvSpPr>
        <p:spPr bwMode="auto">
          <a:xfrm>
            <a:off x="0" y="3281363"/>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Tree>
    <p:extLst>
      <p:ext uri="{BB962C8B-B14F-4D97-AF65-F5344CB8AC3E}">
        <p14:creationId xmlns="" xmlns:p14="http://schemas.microsoft.com/office/powerpoint/2010/main" val="572203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339">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3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2"/>
                </a:solidFill>
              </a:rPr>
              <a:t>Example</a:t>
            </a:r>
            <a:endParaRPr lang="en-US" dirty="0">
              <a:solidFill>
                <a:schemeClr val="tx2"/>
              </a:solidFill>
            </a:endParaRPr>
          </a:p>
        </p:txBody>
      </p:sp>
      <p:sp>
        <p:nvSpPr>
          <p:cNvPr id="3" name="Content Placeholder 2"/>
          <p:cNvSpPr>
            <a:spLocks noGrp="1"/>
          </p:cNvSpPr>
          <p:nvPr>
            <p:ph idx="1"/>
          </p:nvPr>
        </p:nvSpPr>
        <p:spPr/>
        <p:txBody>
          <a:bodyPr/>
          <a:lstStyle/>
          <a:p>
            <a:pPr marL="0" indent="0">
              <a:buNone/>
            </a:pPr>
            <a:r>
              <a:rPr lang="en-US" dirty="0">
                <a:latin typeface="Times New Roman" pitchFamily="18" charset="0"/>
              </a:rPr>
              <a:t>Solve</a:t>
            </a:r>
            <a:endParaRPr lang="en-US" b="1" dirty="0">
              <a:latin typeface="Times New Roman" pitchFamily="18" charset="0"/>
            </a:endParaRPr>
          </a:p>
          <a:p>
            <a:pPr marL="0" indent="0">
              <a:buNone/>
            </a:pPr>
            <a:endParaRPr lang="en-US" dirty="0"/>
          </a:p>
        </p:txBody>
      </p:sp>
      <p:sp>
        <p:nvSpPr>
          <p:cNvPr id="4" name="Slide Number Placeholder 3"/>
          <p:cNvSpPr>
            <a:spLocks noGrp="1"/>
          </p:cNvSpPr>
          <p:nvPr>
            <p:ph type="sldNum" sz="quarter" idx="12"/>
          </p:nvPr>
        </p:nvSpPr>
        <p:spPr/>
        <p:txBody>
          <a:bodyPr/>
          <a:lstStyle/>
          <a:p>
            <a:pPr>
              <a:defRPr/>
            </a:pPr>
            <a:fld id="{53F33188-EBC0-4F44-99AA-35AD5D1C446D}" type="slidenum">
              <a:rPr lang="en-US" smtClean="0"/>
              <a:pPr>
                <a:defRPr/>
              </a:pPr>
              <a:t>14</a:t>
            </a:fld>
            <a:endParaRPr lang="en-US"/>
          </a:p>
        </p:txBody>
      </p:sp>
      <p:graphicFrame>
        <p:nvGraphicFramePr>
          <p:cNvPr id="5" name="Object 4"/>
          <p:cNvGraphicFramePr>
            <a:graphicFrameLocks noChangeAspect="1"/>
          </p:cNvGraphicFramePr>
          <p:nvPr>
            <p:extLst>
              <p:ext uri="{D42A27DB-BD31-4B8C-83A1-F6EECF244321}">
                <p14:modId xmlns="" xmlns:p14="http://schemas.microsoft.com/office/powerpoint/2010/main" val="1296001253"/>
              </p:ext>
            </p:extLst>
          </p:nvPr>
        </p:nvGraphicFramePr>
        <p:xfrm>
          <a:off x="1752600" y="1447800"/>
          <a:ext cx="5397290" cy="914400"/>
        </p:xfrm>
        <a:graphic>
          <a:graphicData uri="http://schemas.openxmlformats.org/presentationml/2006/ole">
            <p:oleObj spid="_x0000_s78850" name="Equation" r:id="rId3" imgW="1879600" imgH="393700" progId="Equation.3">
              <p:embed/>
            </p:oleObj>
          </a:graphicData>
        </a:graphic>
      </p:graphicFrame>
    </p:spTree>
    <p:extLst>
      <p:ext uri="{BB962C8B-B14F-4D97-AF65-F5344CB8AC3E}">
        <p14:creationId xmlns="" xmlns:p14="http://schemas.microsoft.com/office/powerpoint/2010/main" val="385780988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27800180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5"/>
          <p:cNvSpPr>
            <a:spLocks noChangeArrowheads="1"/>
          </p:cNvSpPr>
          <p:nvPr/>
        </p:nvSpPr>
        <p:spPr bwMode="auto">
          <a:xfrm>
            <a:off x="304800" y="1422400"/>
            <a:ext cx="9144000" cy="0"/>
          </a:xfrm>
          <a:prstGeom prst="rect">
            <a:avLst/>
          </a:prstGeom>
          <a:noFill/>
          <a:ln w="9525">
            <a:noFill/>
            <a:miter lim="800000"/>
            <a:headEnd/>
            <a:tailEnd/>
          </a:ln>
          <a:effectLst/>
        </p:spPr>
        <p:txBody>
          <a:bodyPr wrap="none" anchor="ctr">
            <a:spAutoFit/>
          </a:bodyPr>
          <a:lstStyle/>
          <a:p>
            <a:endParaRPr lang="en-US"/>
          </a:p>
        </p:txBody>
      </p:sp>
      <p:sp>
        <p:nvSpPr>
          <p:cNvPr id="3075" name="Rectangle 7"/>
          <p:cNvSpPr>
            <a:spLocks noChangeArrowheads="1"/>
          </p:cNvSpPr>
          <p:nvPr/>
        </p:nvSpPr>
        <p:spPr bwMode="auto">
          <a:xfrm>
            <a:off x="304800" y="1422400"/>
            <a:ext cx="9144000" cy="0"/>
          </a:xfrm>
          <a:prstGeom prst="rect">
            <a:avLst/>
          </a:prstGeom>
          <a:noFill/>
          <a:ln w="9525">
            <a:noFill/>
            <a:miter lim="800000"/>
            <a:headEnd/>
            <a:tailEnd/>
          </a:ln>
          <a:effectLst/>
        </p:spPr>
        <p:txBody>
          <a:bodyPr wrap="none" anchor="ctr">
            <a:spAutoFit/>
          </a:bodyPr>
          <a:lstStyle/>
          <a:p>
            <a:endParaRPr lang="en-US"/>
          </a:p>
        </p:txBody>
      </p:sp>
      <p:sp>
        <p:nvSpPr>
          <p:cNvPr id="3076" name="Rectangle 10"/>
          <p:cNvSpPr>
            <a:spLocks noChangeArrowheads="1"/>
          </p:cNvSpPr>
          <p:nvPr/>
        </p:nvSpPr>
        <p:spPr bwMode="auto">
          <a:xfrm>
            <a:off x="304800" y="1422400"/>
            <a:ext cx="9144000" cy="0"/>
          </a:xfrm>
          <a:prstGeom prst="rect">
            <a:avLst/>
          </a:prstGeom>
          <a:noFill/>
          <a:ln w="9525">
            <a:noFill/>
            <a:miter lim="800000"/>
            <a:headEnd/>
            <a:tailEnd/>
          </a:ln>
          <a:effectLst/>
        </p:spPr>
        <p:txBody>
          <a:bodyPr wrap="none" anchor="ctr">
            <a:spAutoFit/>
          </a:bodyPr>
          <a:lstStyle/>
          <a:p>
            <a:endParaRPr lang="en-US"/>
          </a:p>
        </p:txBody>
      </p:sp>
      <p:sp>
        <p:nvSpPr>
          <p:cNvPr id="3077" name="Rectangle 12"/>
          <p:cNvSpPr>
            <a:spLocks noChangeArrowheads="1"/>
          </p:cNvSpPr>
          <p:nvPr/>
        </p:nvSpPr>
        <p:spPr bwMode="auto">
          <a:xfrm>
            <a:off x="304800" y="1370013"/>
            <a:ext cx="9144000" cy="0"/>
          </a:xfrm>
          <a:prstGeom prst="rect">
            <a:avLst/>
          </a:prstGeom>
          <a:noFill/>
          <a:ln w="9525">
            <a:noFill/>
            <a:miter lim="800000"/>
            <a:headEnd/>
            <a:tailEnd/>
          </a:ln>
          <a:effectLst/>
        </p:spPr>
        <p:txBody>
          <a:bodyPr wrap="none" anchor="ctr">
            <a:spAutoFit/>
          </a:bodyPr>
          <a:lstStyle/>
          <a:p>
            <a:endParaRPr lang="en-US"/>
          </a:p>
        </p:txBody>
      </p:sp>
      <p:sp>
        <p:nvSpPr>
          <p:cNvPr id="3079" name="Rectangle 17"/>
          <p:cNvSpPr>
            <a:spLocks noChangeArrowheads="1"/>
          </p:cNvSpPr>
          <p:nvPr/>
        </p:nvSpPr>
        <p:spPr bwMode="auto">
          <a:xfrm>
            <a:off x="457200" y="1828800"/>
            <a:ext cx="8356600" cy="3539430"/>
          </a:xfrm>
          <a:prstGeom prst="rect">
            <a:avLst/>
          </a:prstGeom>
          <a:noFill/>
          <a:ln w="9525">
            <a:noFill/>
            <a:miter lim="800000"/>
            <a:headEnd/>
            <a:tailEnd/>
          </a:ln>
          <a:effectLst/>
        </p:spPr>
        <p:txBody>
          <a:bodyPr wrap="square" anchor="ctr">
            <a:spAutoFit/>
          </a:bodyPr>
          <a:lstStyle/>
          <a:p>
            <a:pPr algn="just"/>
            <a:r>
              <a:rPr lang="en-US" sz="3200" dirty="0"/>
              <a:t>By the term mathematical modeling we mean the process whereby the behavior of a real – life system or phenomenon, whether physical, sociological, or even economics is described by a set of mathematical relations, after approximation and idealizations. Construction of mathematical model starts with </a:t>
            </a:r>
          </a:p>
        </p:txBody>
      </p:sp>
      <p:sp>
        <p:nvSpPr>
          <p:cNvPr id="3080" name="Rectangle 19"/>
          <p:cNvSpPr>
            <a:spLocks noChangeArrowheads="1"/>
          </p:cNvSpPr>
          <p:nvPr/>
        </p:nvSpPr>
        <p:spPr bwMode="auto">
          <a:xfrm>
            <a:off x="3733800" y="3657600"/>
            <a:ext cx="184150" cy="336550"/>
          </a:xfrm>
          <a:prstGeom prst="rect">
            <a:avLst/>
          </a:prstGeom>
          <a:noFill/>
          <a:ln w="9525">
            <a:noFill/>
            <a:miter lim="800000"/>
            <a:headEnd/>
            <a:tailEnd/>
          </a:ln>
          <a:effectLst/>
        </p:spPr>
        <p:txBody>
          <a:bodyPr wrap="none" anchor="ctr">
            <a:spAutoFit/>
          </a:bodyPr>
          <a:lstStyle/>
          <a:p>
            <a:pPr marL="457200" indent="-457200"/>
            <a:endParaRPr lang="en-US" sz="1600">
              <a:latin typeface="Arial" charset="0"/>
            </a:endParaRPr>
          </a:p>
        </p:txBody>
      </p:sp>
      <p:sp>
        <p:nvSpPr>
          <p:cNvPr id="3081" name="Rectangle 20"/>
          <p:cNvSpPr>
            <a:spLocks noChangeArrowheads="1"/>
          </p:cNvSpPr>
          <p:nvPr/>
        </p:nvSpPr>
        <p:spPr bwMode="auto">
          <a:xfrm>
            <a:off x="304800" y="3976688"/>
            <a:ext cx="184150" cy="336550"/>
          </a:xfrm>
          <a:prstGeom prst="rect">
            <a:avLst/>
          </a:prstGeom>
          <a:noFill/>
          <a:ln w="9525">
            <a:noFill/>
            <a:miter lim="800000"/>
            <a:headEnd/>
            <a:tailEnd/>
          </a:ln>
          <a:effectLst/>
        </p:spPr>
        <p:txBody>
          <a:bodyPr wrap="none" anchor="ctr">
            <a:spAutoFit/>
          </a:bodyPr>
          <a:lstStyle/>
          <a:p>
            <a:pPr marL="457200" indent="-457200"/>
            <a:endParaRPr lang="en-US" sz="1600">
              <a:latin typeface="Arial" charset="0"/>
            </a:endParaRPr>
          </a:p>
        </p:txBody>
      </p:sp>
      <p:sp>
        <p:nvSpPr>
          <p:cNvPr id="10" name="Title 1"/>
          <p:cNvSpPr>
            <a:spLocks noGrp="1"/>
          </p:cNvSpPr>
          <p:nvPr>
            <p:ph type="title"/>
          </p:nvPr>
        </p:nvSpPr>
        <p:spPr>
          <a:xfrm>
            <a:off x="457200" y="381000"/>
            <a:ext cx="8229600" cy="1143000"/>
          </a:xfrm>
        </p:spPr>
        <p:txBody>
          <a:bodyPr>
            <a:normAutofit fontScale="90000"/>
          </a:bodyPr>
          <a:lstStyle/>
          <a:p>
            <a:r>
              <a:rPr lang="en-US" dirty="0" smtClean="0">
                <a:solidFill>
                  <a:schemeClr val="tx2"/>
                </a:solidFill>
              </a:rPr>
              <a:t>Modeling with Differential Equations</a:t>
            </a:r>
            <a:endParaRPr lang="en-US" dirty="0">
              <a:solidFill>
                <a:schemeClr val="tx2"/>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079">
                                            <p:txEl>
                                              <p:pRg st="0" end="0"/>
                                            </p:txEl>
                                          </p:spTgt>
                                        </p:tgtEl>
                                        <p:attrNameLst>
                                          <p:attrName>style.visibility</p:attrName>
                                        </p:attrNameLst>
                                      </p:cBhvr>
                                      <p:to>
                                        <p:strVal val="visible"/>
                                      </p:to>
                                    </p:set>
                                    <p:animEffect transition="in" filter="fade">
                                      <p:cBhvr>
                                        <p:cTn id="7" dur="500"/>
                                        <p:tgtEl>
                                          <p:spTgt spid="307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6"/>
          <p:cNvSpPr>
            <a:spLocks noChangeArrowheads="1"/>
          </p:cNvSpPr>
          <p:nvPr/>
        </p:nvSpPr>
        <p:spPr bwMode="auto">
          <a:xfrm>
            <a:off x="533400" y="533400"/>
            <a:ext cx="8077200" cy="5312223"/>
          </a:xfrm>
          <a:prstGeom prst="rect">
            <a:avLst/>
          </a:prstGeom>
          <a:noFill/>
          <a:ln w="9525">
            <a:noFill/>
            <a:miter lim="800000"/>
            <a:headEnd/>
            <a:tailEnd/>
          </a:ln>
          <a:effectLst/>
        </p:spPr>
        <p:txBody>
          <a:bodyPr wrap="square">
            <a:spAutoFit/>
          </a:bodyPr>
          <a:lstStyle/>
          <a:p>
            <a:pPr marL="514350" indent="-514350" algn="just">
              <a:lnSpc>
                <a:spcPct val="80000"/>
              </a:lnSpc>
              <a:buFont typeface="+mj-lt"/>
              <a:buAutoNum type="arabicPeriod"/>
            </a:pPr>
            <a:r>
              <a:rPr lang="en-US" sz="3200" dirty="0" smtClean="0"/>
              <a:t>Identification of the system for modeling.      This requires selection of some variables as important to understanding or describing the behavior of the system and ignoring other as marginal or irrelevant to this understanding.</a:t>
            </a:r>
          </a:p>
          <a:p>
            <a:pPr marL="514350" indent="-514350" algn="just">
              <a:lnSpc>
                <a:spcPct val="80000"/>
              </a:lnSpc>
              <a:buFont typeface="+mj-lt"/>
              <a:buAutoNum type="arabicPeriod"/>
            </a:pPr>
            <a:endParaRPr lang="en-US" sz="3200" dirty="0" smtClean="0"/>
          </a:p>
          <a:p>
            <a:pPr marL="514350" indent="-514350">
              <a:buFont typeface="+mj-lt"/>
              <a:buAutoNum type="arabicPeriod"/>
            </a:pPr>
            <a:r>
              <a:rPr lang="en-US" sz="3200" dirty="0" smtClean="0"/>
              <a:t>Making some realistic assumption, or hypothesis, about the system we are describing. These assumptions will also include any empirical laws that may be applicable of the system.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9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a:spLocks noGrp="1" noChangeArrowheads="1"/>
          </p:cNvSpPr>
          <p:nvPr>
            <p:ph type="body" idx="1"/>
          </p:nvPr>
        </p:nvSpPr>
        <p:spPr>
          <a:xfrm>
            <a:off x="533400" y="533400"/>
            <a:ext cx="8229600" cy="3962400"/>
          </a:xfrm>
        </p:spPr>
        <p:txBody>
          <a:bodyPr>
            <a:noAutofit/>
          </a:bodyPr>
          <a:lstStyle/>
          <a:p>
            <a:pPr marL="514350" indent="-514350">
              <a:lnSpc>
                <a:spcPct val="80000"/>
              </a:lnSpc>
              <a:buAutoNum type="arabicPeriod" startAt="3"/>
            </a:pPr>
            <a:r>
              <a:rPr lang="en-US" dirty="0" smtClean="0"/>
              <a:t>Modeling steps are the steps that lead from the physical situation to a mathematical formulation and solution, then physical interpretation of the result. </a:t>
            </a:r>
          </a:p>
          <a:p>
            <a:pPr marL="514350" indent="-514350">
              <a:lnSpc>
                <a:spcPct val="80000"/>
              </a:lnSpc>
              <a:buAutoNum type="arabicPeriod" startAt="3"/>
            </a:pPr>
            <a:endParaRPr lang="en-US" dirty="0" smtClean="0"/>
          </a:p>
          <a:p>
            <a:pPr marL="514350" indent="-514350">
              <a:lnSpc>
                <a:spcPct val="80000"/>
              </a:lnSpc>
              <a:buNone/>
            </a:pPr>
            <a:r>
              <a:rPr lang="en-US" dirty="0" smtClean="0"/>
              <a:t>Now, let’s solve some models that are described by linear first order differential equations.</a:t>
            </a:r>
          </a:p>
        </p:txBody>
      </p:sp>
      <p:sp>
        <p:nvSpPr>
          <p:cNvPr id="5123" name="Rectangle 21"/>
          <p:cNvSpPr>
            <a:spLocks noChangeArrowheads="1"/>
          </p:cNvSpPr>
          <p:nvPr/>
        </p:nvSpPr>
        <p:spPr bwMode="auto">
          <a:xfrm>
            <a:off x="0" y="3233738"/>
            <a:ext cx="9144000" cy="0"/>
          </a:xfrm>
          <a:prstGeom prst="rect">
            <a:avLst/>
          </a:prstGeom>
          <a:noFill/>
          <a:ln w="9525">
            <a:noFill/>
            <a:miter lim="800000"/>
            <a:headEnd/>
            <a:tailEnd/>
          </a:ln>
          <a:effectLst/>
        </p:spPr>
        <p:txBody>
          <a:bodyPr wrap="none" anchor="ctr">
            <a:spAutoFit/>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1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normAutofit fontScale="90000"/>
          </a:bodyPr>
          <a:lstStyle/>
          <a:p>
            <a:r>
              <a:rPr lang="en-US" b="1" u="sng" smtClean="0"/>
              <a:t>Growth and Decay :</a:t>
            </a:r>
            <a:br>
              <a:rPr lang="en-US" b="1" u="sng" smtClean="0"/>
            </a:br>
            <a:endParaRPr lang="en-US" smtClean="0"/>
          </a:p>
        </p:txBody>
      </p:sp>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1852" t="-1752" r="-1704"/>
            </a:stretch>
          </a:blipFill>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defRPr/>
            </a:pPr>
            <a:r>
              <a:rPr lang="en-US" dirty="0">
                <a:noFill/>
              </a:rPr>
              <a:t> </a:t>
            </a:r>
          </a:p>
        </p:txBody>
      </p:sp>
      <p:graphicFrame>
        <p:nvGraphicFramePr>
          <p:cNvPr id="6148" name="Object 3"/>
          <p:cNvGraphicFramePr>
            <a:graphicFrameLocks noChangeAspect="1"/>
          </p:cNvGraphicFramePr>
          <p:nvPr/>
        </p:nvGraphicFramePr>
        <p:xfrm>
          <a:off x="2792413" y="4572000"/>
          <a:ext cx="3125787" cy="1381125"/>
        </p:xfrm>
        <a:graphic>
          <a:graphicData uri="http://schemas.openxmlformats.org/presentationml/2006/ole">
            <p:oleObj spid="_x0000_s94210" name="Equation" r:id="rId4" imgW="507960" imgH="39348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1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10"/>
          <p:cNvSpPr>
            <a:spLocks noChangeArrowheads="1"/>
          </p:cNvSpPr>
          <p:nvPr/>
        </p:nvSpPr>
        <p:spPr bwMode="auto">
          <a:xfrm>
            <a:off x="0" y="2941351"/>
            <a:ext cx="184731" cy="584775"/>
          </a:xfrm>
          <a:prstGeom prst="rect">
            <a:avLst/>
          </a:prstGeom>
          <a:noFill/>
          <a:ln w="9525">
            <a:noFill/>
            <a:miter lim="800000"/>
            <a:headEnd/>
            <a:tailEnd/>
          </a:ln>
          <a:effectLst/>
        </p:spPr>
        <p:txBody>
          <a:bodyPr wrap="none" anchor="ctr">
            <a:spAutoFit/>
          </a:bodyPr>
          <a:lstStyle/>
          <a:p>
            <a:endParaRPr lang="en-US" sz="3200"/>
          </a:p>
        </p:txBody>
      </p:sp>
      <p:sp>
        <p:nvSpPr>
          <p:cNvPr id="7173" name="Rectangle 11"/>
          <p:cNvSpPr>
            <a:spLocks noChangeArrowheads="1"/>
          </p:cNvSpPr>
          <p:nvPr/>
        </p:nvSpPr>
        <p:spPr bwMode="auto">
          <a:xfrm>
            <a:off x="304800" y="457200"/>
            <a:ext cx="8500532" cy="584775"/>
          </a:xfrm>
          <a:prstGeom prst="rect">
            <a:avLst/>
          </a:prstGeom>
          <a:noFill/>
          <a:ln w="9525">
            <a:noFill/>
            <a:miter lim="800000"/>
            <a:headEnd/>
            <a:tailEnd/>
          </a:ln>
          <a:effectLst/>
        </p:spPr>
        <p:txBody>
          <a:bodyPr wrap="none" anchor="ctr">
            <a:spAutoFit/>
          </a:bodyPr>
          <a:lstStyle/>
          <a:p>
            <a:r>
              <a:rPr lang="en-US" sz="3200" b="1" dirty="0"/>
              <a:t>Step </a:t>
            </a:r>
            <a:r>
              <a:rPr lang="en-US" sz="3200" b="1" dirty="0" smtClean="0"/>
              <a:t>2: </a:t>
            </a:r>
            <a:r>
              <a:rPr lang="en-US" sz="3200" dirty="0" smtClean="0"/>
              <a:t>Solving the differential equation obtained </a:t>
            </a:r>
            <a:endParaRPr lang="en-US" sz="3200" dirty="0"/>
          </a:p>
        </p:txBody>
      </p:sp>
      <p:sp>
        <p:nvSpPr>
          <p:cNvPr id="7177" name="Rectangle 16"/>
          <p:cNvSpPr>
            <a:spLocks noChangeArrowheads="1"/>
          </p:cNvSpPr>
          <p:nvPr/>
        </p:nvSpPr>
        <p:spPr bwMode="auto">
          <a:xfrm>
            <a:off x="0" y="2941351"/>
            <a:ext cx="184731" cy="584775"/>
          </a:xfrm>
          <a:prstGeom prst="rect">
            <a:avLst/>
          </a:prstGeom>
          <a:noFill/>
          <a:ln w="9525">
            <a:noFill/>
            <a:miter lim="800000"/>
            <a:headEnd/>
            <a:tailEnd/>
          </a:ln>
          <a:effectLst/>
        </p:spPr>
        <p:txBody>
          <a:bodyPr wrap="none" anchor="ctr">
            <a:spAutoFit/>
          </a:bodyPr>
          <a:lstStyle/>
          <a:p>
            <a:endParaRPr lang="en-US" sz="3200"/>
          </a:p>
        </p:txBody>
      </p:sp>
      <p:graphicFrame>
        <p:nvGraphicFramePr>
          <p:cNvPr id="7178" name="Object 15"/>
          <p:cNvGraphicFramePr>
            <a:graphicFrameLocks noChangeAspect="1"/>
          </p:cNvGraphicFramePr>
          <p:nvPr/>
        </p:nvGraphicFramePr>
        <p:xfrm>
          <a:off x="2895600" y="1219200"/>
          <a:ext cx="1905000" cy="839788"/>
        </p:xfrm>
        <a:graphic>
          <a:graphicData uri="http://schemas.openxmlformats.org/presentationml/2006/ole">
            <p:oleObj spid="_x0000_s95234" name="Equation" r:id="rId3" imgW="685800" imgH="393700" progId="Equation.3">
              <p:embed/>
            </p:oleObj>
          </a:graphicData>
        </a:graphic>
      </p:graphicFrame>
      <p:sp>
        <p:nvSpPr>
          <p:cNvPr id="7179" name="Rectangle 18"/>
          <p:cNvSpPr>
            <a:spLocks noChangeArrowheads="1"/>
          </p:cNvSpPr>
          <p:nvPr/>
        </p:nvSpPr>
        <p:spPr bwMode="auto">
          <a:xfrm>
            <a:off x="0" y="2941351"/>
            <a:ext cx="184731" cy="584775"/>
          </a:xfrm>
          <a:prstGeom prst="rect">
            <a:avLst/>
          </a:prstGeom>
          <a:noFill/>
          <a:ln w="9525">
            <a:noFill/>
            <a:miter lim="800000"/>
            <a:headEnd/>
            <a:tailEnd/>
          </a:ln>
          <a:effectLst/>
        </p:spPr>
        <p:txBody>
          <a:bodyPr wrap="none" anchor="ctr">
            <a:spAutoFit/>
          </a:bodyPr>
          <a:lstStyle/>
          <a:p>
            <a:endParaRPr lang="en-US" sz="3200"/>
          </a:p>
        </p:txBody>
      </p:sp>
      <p:graphicFrame>
        <p:nvGraphicFramePr>
          <p:cNvPr id="7180" name="Object 17"/>
          <p:cNvGraphicFramePr>
            <a:graphicFrameLocks noChangeAspect="1"/>
          </p:cNvGraphicFramePr>
          <p:nvPr/>
        </p:nvGraphicFramePr>
        <p:xfrm>
          <a:off x="2819400" y="2362200"/>
          <a:ext cx="1981200" cy="852488"/>
        </p:xfrm>
        <a:graphic>
          <a:graphicData uri="http://schemas.openxmlformats.org/presentationml/2006/ole">
            <p:oleObj spid="_x0000_s95235" name="Equation" r:id="rId4" imgW="761669" imgH="393529" progId="Equation.3">
              <p:embed/>
            </p:oleObj>
          </a:graphicData>
        </a:graphic>
      </p:graphicFrame>
      <p:sp>
        <p:nvSpPr>
          <p:cNvPr id="7181" name="Rectangle 19"/>
          <p:cNvSpPr>
            <a:spLocks noChangeArrowheads="1"/>
          </p:cNvSpPr>
          <p:nvPr/>
        </p:nvSpPr>
        <p:spPr bwMode="auto">
          <a:xfrm>
            <a:off x="5105400" y="2362200"/>
            <a:ext cx="2553904" cy="584775"/>
          </a:xfrm>
          <a:prstGeom prst="rect">
            <a:avLst/>
          </a:prstGeom>
          <a:noFill/>
          <a:ln w="9525">
            <a:noFill/>
            <a:miter lim="800000"/>
            <a:headEnd/>
            <a:tailEnd/>
          </a:ln>
          <a:effectLst/>
        </p:spPr>
        <p:txBody>
          <a:bodyPr wrap="none" anchor="ctr">
            <a:spAutoFit/>
          </a:bodyPr>
          <a:lstStyle/>
          <a:p>
            <a:r>
              <a:rPr lang="en-US" sz="3200" dirty="0"/>
              <a:t>………………..(1)</a:t>
            </a:r>
          </a:p>
        </p:txBody>
      </p:sp>
      <p:sp>
        <p:nvSpPr>
          <p:cNvPr id="7182" name="Rectangle 20"/>
          <p:cNvSpPr>
            <a:spLocks noChangeArrowheads="1"/>
          </p:cNvSpPr>
          <p:nvPr/>
        </p:nvSpPr>
        <p:spPr bwMode="auto">
          <a:xfrm>
            <a:off x="304800" y="3429000"/>
            <a:ext cx="4501232" cy="584775"/>
          </a:xfrm>
          <a:prstGeom prst="rect">
            <a:avLst/>
          </a:prstGeom>
          <a:noFill/>
          <a:ln w="9525">
            <a:noFill/>
            <a:miter lim="800000"/>
            <a:headEnd/>
            <a:tailEnd/>
          </a:ln>
          <a:effectLst/>
        </p:spPr>
        <p:txBody>
          <a:bodyPr wrap="none" anchor="ctr">
            <a:spAutoFit/>
          </a:bodyPr>
          <a:lstStyle/>
          <a:p>
            <a:r>
              <a:rPr lang="en-US" sz="3200" dirty="0"/>
              <a:t>Integrating (1</a:t>
            </a:r>
            <a:r>
              <a:rPr lang="en-US" sz="3200" dirty="0" smtClean="0"/>
              <a:t>), we obtain </a:t>
            </a:r>
            <a:endParaRPr lang="en-US" sz="3200" dirty="0"/>
          </a:p>
        </p:txBody>
      </p:sp>
      <p:sp>
        <p:nvSpPr>
          <p:cNvPr id="7183" name="Rectangle 22"/>
          <p:cNvSpPr>
            <a:spLocks noChangeArrowheads="1"/>
          </p:cNvSpPr>
          <p:nvPr/>
        </p:nvSpPr>
        <p:spPr bwMode="auto">
          <a:xfrm>
            <a:off x="0" y="3008026"/>
            <a:ext cx="184731" cy="584775"/>
          </a:xfrm>
          <a:prstGeom prst="rect">
            <a:avLst/>
          </a:prstGeom>
          <a:noFill/>
          <a:ln w="9525">
            <a:noFill/>
            <a:miter lim="800000"/>
            <a:headEnd/>
            <a:tailEnd/>
          </a:ln>
          <a:effectLst/>
        </p:spPr>
        <p:txBody>
          <a:bodyPr wrap="none" anchor="ctr">
            <a:spAutoFit/>
          </a:bodyPr>
          <a:lstStyle/>
          <a:p>
            <a:endParaRPr lang="en-US" sz="3200"/>
          </a:p>
        </p:txBody>
      </p:sp>
      <p:graphicFrame>
        <p:nvGraphicFramePr>
          <p:cNvPr id="7184" name="Object 21"/>
          <p:cNvGraphicFramePr>
            <a:graphicFrameLocks noChangeAspect="1"/>
          </p:cNvGraphicFramePr>
          <p:nvPr/>
        </p:nvGraphicFramePr>
        <p:xfrm>
          <a:off x="2590800" y="4419600"/>
          <a:ext cx="3217863" cy="609600"/>
        </p:xfrm>
        <a:graphic>
          <a:graphicData uri="http://schemas.openxmlformats.org/presentationml/2006/ole">
            <p:oleObj spid="_x0000_s95236" name="Equation" r:id="rId5" imgW="1155700" imgH="254000" progId="Equation.3">
              <p:embed/>
            </p:oleObj>
          </a:graphicData>
        </a:graphic>
      </p:graphicFrame>
      <p:sp>
        <p:nvSpPr>
          <p:cNvPr id="7185" name="Rectangle 24"/>
          <p:cNvSpPr>
            <a:spLocks noChangeArrowheads="1"/>
          </p:cNvSpPr>
          <p:nvPr/>
        </p:nvSpPr>
        <p:spPr bwMode="auto">
          <a:xfrm>
            <a:off x="0" y="3008026"/>
            <a:ext cx="184731" cy="584775"/>
          </a:xfrm>
          <a:prstGeom prst="rect">
            <a:avLst/>
          </a:prstGeom>
          <a:noFill/>
          <a:ln w="9525">
            <a:noFill/>
            <a:miter lim="800000"/>
            <a:headEnd/>
            <a:tailEnd/>
          </a:ln>
          <a:effectLst/>
        </p:spPr>
        <p:txBody>
          <a:bodyPr wrap="none" anchor="ctr">
            <a:spAutoFit/>
          </a:bodyPr>
          <a:lstStyle/>
          <a:p>
            <a:endParaRPr lang="en-US" sz="3200"/>
          </a:p>
        </p:txBody>
      </p:sp>
      <p:graphicFrame>
        <p:nvGraphicFramePr>
          <p:cNvPr id="7186" name="Object 23"/>
          <p:cNvGraphicFramePr>
            <a:graphicFrameLocks noChangeAspect="1"/>
          </p:cNvGraphicFramePr>
          <p:nvPr/>
        </p:nvGraphicFramePr>
        <p:xfrm>
          <a:off x="2286000" y="5257800"/>
          <a:ext cx="4648200" cy="609600"/>
        </p:xfrm>
        <a:graphic>
          <a:graphicData uri="http://schemas.openxmlformats.org/presentationml/2006/ole">
            <p:oleObj spid="_x0000_s95237" name="Equation" r:id="rId6" imgW="1345616" imgH="253890" progId="Equation.3">
              <p:embed/>
            </p:oleObj>
          </a:graphicData>
        </a:graphic>
      </p:graphicFrame>
      <p:sp>
        <p:nvSpPr>
          <p:cNvPr id="7187" name="Rectangle 26"/>
          <p:cNvSpPr>
            <a:spLocks noChangeArrowheads="1"/>
          </p:cNvSpPr>
          <p:nvPr/>
        </p:nvSpPr>
        <p:spPr bwMode="auto">
          <a:xfrm>
            <a:off x="0" y="3060413"/>
            <a:ext cx="184731" cy="584775"/>
          </a:xfrm>
          <a:prstGeom prst="rect">
            <a:avLst/>
          </a:prstGeom>
          <a:noFill/>
          <a:ln w="9525">
            <a:noFill/>
            <a:miter lim="800000"/>
            <a:headEnd/>
            <a:tailEnd/>
          </a:ln>
          <a:effectLst/>
        </p:spPr>
        <p:txBody>
          <a:bodyPr wrap="none" anchor="ctr">
            <a:spAutoFit/>
          </a:bodyPr>
          <a:lstStyle/>
          <a:p>
            <a:endParaRPr lang="en-US" sz="3200"/>
          </a:p>
        </p:txBody>
      </p:sp>
      <p:sp>
        <p:nvSpPr>
          <p:cNvPr id="7189" name="Rectangle 28"/>
          <p:cNvSpPr>
            <a:spLocks noChangeArrowheads="1"/>
          </p:cNvSpPr>
          <p:nvPr/>
        </p:nvSpPr>
        <p:spPr bwMode="auto">
          <a:xfrm>
            <a:off x="0" y="3060413"/>
            <a:ext cx="184731" cy="584775"/>
          </a:xfrm>
          <a:prstGeom prst="rect">
            <a:avLst/>
          </a:prstGeom>
          <a:noFill/>
          <a:ln w="9525">
            <a:noFill/>
            <a:miter lim="800000"/>
            <a:headEnd/>
            <a:tailEnd/>
          </a:ln>
          <a:effectLst/>
        </p:spPr>
        <p:txBody>
          <a:bodyPr wrap="none" anchor="ctr">
            <a:spAutoFit/>
          </a:bodyPr>
          <a:lstStyle/>
          <a:p>
            <a:endParaRPr lang="en-US" sz="3200"/>
          </a:p>
        </p:txBody>
      </p:sp>
      <p:sp>
        <p:nvSpPr>
          <p:cNvPr id="7190" name="Rectangle 30"/>
          <p:cNvSpPr>
            <a:spLocks noChangeArrowheads="1"/>
          </p:cNvSpPr>
          <p:nvPr/>
        </p:nvSpPr>
        <p:spPr bwMode="auto">
          <a:xfrm>
            <a:off x="0" y="3060413"/>
            <a:ext cx="184731" cy="584775"/>
          </a:xfrm>
          <a:prstGeom prst="rect">
            <a:avLst/>
          </a:prstGeom>
          <a:noFill/>
          <a:ln w="9525">
            <a:noFill/>
            <a:miter lim="800000"/>
            <a:headEnd/>
            <a:tailEnd/>
          </a:ln>
          <a:effectLst/>
        </p:spPr>
        <p:txBody>
          <a:bodyPr wrap="none" anchor="ctr">
            <a:spAutoFit/>
          </a:bodyPr>
          <a:lstStyle/>
          <a:p>
            <a:endParaRPr lang="en-US" sz="32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7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17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18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18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18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18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1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3" grpId="0"/>
      <p:bldP spid="7181" grpId="0"/>
      <p:bldP spid="718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194" name="Object 4"/>
          <p:cNvGraphicFramePr>
            <a:graphicFrameLocks noChangeAspect="1"/>
          </p:cNvGraphicFramePr>
          <p:nvPr>
            <p:ph sz="half" idx="1"/>
          </p:nvPr>
        </p:nvGraphicFramePr>
        <p:xfrm>
          <a:off x="2209800" y="381000"/>
          <a:ext cx="4092420" cy="762000"/>
        </p:xfrm>
        <a:graphic>
          <a:graphicData uri="http://schemas.openxmlformats.org/presentationml/2006/ole">
            <p:oleObj spid="_x0000_s96258" name="Equation" r:id="rId3" imgW="1168200" imgH="253800" progId="Equation.3">
              <p:embed/>
            </p:oleObj>
          </a:graphicData>
        </a:graphic>
      </p:graphicFrame>
      <p:graphicFrame>
        <p:nvGraphicFramePr>
          <p:cNvPr id="8195" name="Object 6"/>
          <p:cNvGraphicFramePr>
            <a:graphicFrameLocks noChangeAspect="1"/>
          </p:cNvGraphicFramePr>
          <p:nvPr>
            <p:ph sz="quarter" idx="2"/>
          </p:nvPr>
        </p:nvGraphicFramePr>
        <p:xfrm>
          <a:off x="1752600" y="685800"/>
          <a:ext cx="190500" cy="152400"/>
        </p:xfrm>
        <a:graphic>
          <a:graphicData uri="http://schemas.openxmlformats.org/presentationml/2006/ole">
            <p:oleObj spid="_x0000_s96259" name="Equation" r:id="rId4" imgW="190417" imgH="152334" progId="Equation.3">
              <p:embed/>
            </p:oleObj>
          </a:graphicData>
        </a:graphic>
      </p:graphicFrame>
      <p:graphicFrame>
        <p:nvGraphicFramePr>
          <p:cNvPr id="8196" name="Object 9"/>
          <p:cNvGraphicFramePr>
            <a:graphicFrameLocks noChangeAspect="1"/>
          </p:cNvGraphicFramePr>
          <p:nvPr>
            <p:ph sz="quarter" idx="3"/>
          </p:nvPr>
        </p:nvGraphicFramePr>
        <p:xfrm>
          <a:off x="2743200" y="1219200"/>
          <a:ext cx="2500745" cy="723900"/>
        </p:xfrm>
        <a:graphic>
          <a:graphicData uri="http://schemas.openxmlformats.org/presentationml/2006/ole">
            <p:oleObj spid="_x0000_s96260" name="Equation" r:id="rId5" imgW="774364" imgH="228501" progId="Equation.3">
              <p:embed/>
            </p:oleObj>
          </a:graphicData>
        </a:graphic>
      </p:graphicFrame>
      <p:sp>
        <p:nvSpPr>
          <p:cNvPr id="8197" name="Rectangle 15"/>
          <p:cNvSpPr>
            <a:spLocks noChangeArrowheads="1"/>
          </p:cNvSpPr>
          <p:nvPr/>
        </p:nvSpPr>
        <p:spPr bwMode="auto">
          <a:xfrm>
            <a:off x="381000" y="2133600"/>
            <a:ext cx="4953000" cy="1077218"/>
          </a:xfrm>
          <a:prstGeom prst="rect">
            <a:avLst/>
          </a:prstGeom>
          <a:noFill/>
          <a:ln w="9525">
            <a:noFill/>
            <a:miter lim="800000"/>
            <a:headEnd/>
            <a:tailEnd/>
          </a:ln>
          <a:effectLst/>
        </p:spPr>
        <p:txBody>
          <a:bodyPr wrap="square">
            <a:spAutoFit/>
          </a:bodyPr>
          <a:lstStyle/>
          <a:p>
            <a:r>
              <a:rPr lang="en-US" sz="3200" dirty="0"/>
              <a:t>K &gt; 0,    for growth </a:t>
            </a:r>
          </a:p>
          <a:p>
            <a:r>
              <a:rPr lang="en-US" sz="3200" dirty="0"/>
              <a:t>K &lt; 0,    for decay </a:t>
            </a:r>
          </a:p>
        </p:txBody>
      </p:sp>
      <p:sp>
        <p:nvSpPr>
          <p:cNvPr id="8198" name="Rectangle 16"/>
          <p:cNvSpPr>
            <a:spLocks noChangeArrowheads="1"/>
          </p:cNvSpPr>
          <p:nvPr/>
        </p:nvSpPr>
        <p:spPr bwMode="auto">
          <a:xfrm>
            <a:off x="457200" y="3352800"/>
            <a:ext cx="7391400" cy="2062103"/>
          </a:xfrm>
          <a:prstGeom prst="rect">
            <a:avLst/>
          </a:prstGeom>
          <a:noFill/>
          <a:ln w="9525">
            <a:noFill/>
            <a:miter lim="800000"/>
            <a:headEnd/>
            <a:tailEnd/>
          </a:ln>
          <a:effectLst/>
        </p:spPr>
        <p:txBody>
          <a:bodyPr>
            <a:spAutoFit/>
          </a:bodyPr>
          <a:lstStyle/>
          <a:p>
            <a:r>
              <a:rPr lang="en-US" sz="3200" i="1" dirty="0" smtClean="0"/>
              <a:t>C  </a:t>
            </a:r>
            <a:r>
              <a:rPr lang="en-US" sz="3200" dirty="0" smtClean="0"/>
              <a:t>is an </a:t>
            </a:r>
            <a:r>
              <a:rPr lang="en-US" sz="3200" dirty="0"/>
              <a:t>arbitrary constant and can be determined by using initial condition and value of k changes from problem to problem.</a:t>
            </a:r>
          </a:p>
        </p:txBody>
      </p:sp>
      <p:sp>
        <p:nvSpPr>
          <p:cNvPr id="8199" name="Rectangle 17"/>
          <p:cNvSpPr>
            <a:spLocks noChangeArrowheads="1"/>
          </p:cNvSpPr>
          <p:nvPr/>
        </p:nvSpPr>
        <p:spPr bwMode="auto">
          <a:xfrm>
            <a:off x="5638800" y="1295400"/>
            <a:ext cx="2629246" cy="584775"/>
          </a:xfrm>
          <a:prstGeom prst="rect">
            <a:avLst/>
          </a:prstGeom>
          <a:noFill/>
          <a:ln w="9525">
            <a:noFill/>
            <a:miter lim="800000"/>
            <a:headEnd/>
            <a:tailEnd/>
          </a:ln>
          <a:effectLst/>
        </p:spPr>
        <p:txBody>
          <a:bodyPr wrap="none">
            <a:spAutoFit/>
          </a:bodyPr>
          <a:lstStyle/>
          <a:p>
            <a:r>
              <a:rPr lang="en-US" sz="3200" dirty="0"/>
              <a:t>…………………(2)</a:t>
            </a:r>
          </a:p>
        </p:txBody>
      </p:sp>
      <p:sp>
        <p:nvSpPr>
          <p:cNvPr id="8200" name="Rectangle 19"/>
          <p:cNvSpPr>
            <a:spLocks noChangeArrowheads="1"/>
          </p:cNvSpPr>
          <p:nvPr/>
        </p:nvSpPr>
        <p:spPr bwMode="auto">
          <a:xfrm>
            <a:off x="0" y="3060413"/>
            <a:ext cx="184731" cy="584775"/>
          </a:xfrm>
          <a:prstGeom prst="rect">
            <a:avLst/>
          </a:prstGeom>
          <a:noFill/>
          <a:ln w="9525">
            <a:noFill/>
            <a:miter lim="800000"/>
            <a:headEnd/>
            <a:tailEnd/>
          </a:ln>
          <a:effectLst/>
        </p:spPr>
        <p:txBody>
          <a:bodyPr wrap="none" anchor="ctr">
            <a:spAutoFit/>
          </a:bodyPr>
          <a:lstStyle/>
          <a:p>
            <a:endParaRPr lang="en-US" sz="3200"/>
          </a:p>
        </p:txBody>
      </p:sp>
      <p:graphicFrame>
        <p:nvGraphicFramePr>
          <p:cNvPr id="8201" name="Object 18"/>
          <p:cNvGraphicFramePr>
            <a:graphicFrameLocks noChangeAspect="1"/>
          </p:cNvGraphicFramePr>
          <p:nvPr/>
        </p:nvGraphicFramePr>
        <p:xfrm>
          <a:off x="1752600" y="1570038"/>
          <a:ext cx="228600" cy="182562"/>
        </p:xfrm>
        <a:graphic>
          <a:graphicData uri="http://schemas.openxmlformats.org/presentationml/2006/ole">
            <p:oleObj spid="_x0000_s96261" name="Equation" r:id="rId6" imgW="190417" imgH="152334" progId="Equation.3">
              <p:embed/>
            </p:oleObj>
          </a:graphicData>
        </a:graphic>
      </p:graphicFrame>
      <p:sp>
        <p:nvSpPr>
          <p:cNvPr id="10" name="Rectangle 14"/>
          <p:cNvSpPr>
            <a:spLocks noChangeArrowheads="1"/>
          </p:cNvSpPr>
          <p:nvPr/>
        </p:nvSpPr>
        <p:spPr bwMode="auto">
          <a:xfrm>
            <a:off x="533400" y="5498812"/>
            <a:ext cx="7315200" cy="584775"/>
          </a:xfrm>
          <a:prstGeom prst="rect">
            <a:avLst/>
          </a:prstGeom>
          <a:noFill/>
          <a:ln w="9525">
            <a:noFill/>
            <a:miter lim="800000"/>
            <a:headEnd/>
            <a:tailEnd/>
          </a:ln>
          <a:effectLst/>
        </p:spPr>
        <p:txBody>
          <a:bodyPr wrap="square" anchor="ctr">
            <a:spAutoFit/>
          </a:bodyPr>
          <a:lstStyle/>
          <a:p>
            <a:r>
              <a:rPr lang="en-US" sz="3200" b="1" u="sng" dirty="0" smtClean="0"/>
              <a:t>Step 3:</a:t>
            </a:r>
            <a:r>
              <a:rPr lang="en-US" sz="3200" dirty="0" smtClean="0"/>
              <a:t>  Interpretation </a:t>
            </a:r>
            <a:r>
              <a:rPr lang="en-US" sz="3200" dirty="0"/>
              <a:t>of the result.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19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20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19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19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19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7" grpId="0"/>
      <p:bldP spid="8198" grpId="0"/>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5"/>
          <p:cNvSpPr>
            <a:spLocks noChangeArrowheads="1"/>
          </p:cNvSpPr>
          <p:nvPr/>
        </p:nvSpPr>
        <p:spPr bwMode="auto">
          <a:xfrm>
            <a:off x="0" y="3072841"/>
            <a:ext cx="184731" cy="584775"/>
          </a:xfrm>
          <a:prstGeom prst="rect">
            <a:avLst/>
          </a:prstGeom>
          <a:noFill/>
          <a:ln w="9525">
            <a:noFill/>
            <a:miter lim="800000"/>
            <a:headEnd/>
            <a:tailEnd/>
          </a:ln>
          <a:effectLst/>
        </p:spPr>
        <p:txBody>
          <a:bodyPr wrap="none" anchor="ctr">
            <a:spAutoFit/>
          </a:bodyPr>
          <a:lstStyle/>
          <a:p>
            <a:endParaRPr lang="en-US" sz="3200"/>
          </a:p>
        </p:txBody>
      </p:sp>
      <p:sp>
        <p:nvSpPr>
          <p:cNvPr id="9219" name="Rectangle 7"/>
          <p:cNvSpPr>
            <a:spLocks noChangeArrowheads="1"/>
          </p:cNvSpPr>
          <p:nvPr/>
        </p:nvSpPr>
        <p:spPr bwMode="auto">
          <a:xfrm>
            <a:off x="0" y="3087128"/>
            <a:ext cx="184731" cy="584775"/>
          </a:xfrm>
          <a:prstGeom prst="rect">
            <a:avLst/>
          </a:prstGeom>
          <a:noFill/>
          <a:ln w="9525">
            <a:noFill/>
            <a:miter lim="800000"/>
            <a:headEnd/>
            <a:tailEnd/>
          </a:ln>
          <a:effectLst/>
        </p:spPr>
        <p:txBody>
          <a:bodyPr wrap="none" anchor="ctr">
            <a:spAutoFit/>
          </a:bodyPr>
          <a:lstStyle/>
          <a:p>
            <a:endParaRPr lang="en-US" sz="3200"/>
          </a:p>
        </p:txBody>
      </p:sp>
      <p:sp>
        <p:nvSpPr>
          <p:cNvPr id="9220" name="Rectangle 9"/>
          <p:cNvSpPr>
            <a:spLocks noChangeArrowheads="1"/>
          </p:cNvSpPr>
          <p:nvPr/>
        </p:nvSpPr>
        <p:spPr bwMode="auto">
          <a:xfrm>
            <a:off x="0" y="3125228"/>
            <a:ext cx="184731" cy="584775"/>
          </a:xfrm>
          <a:prstGeom prst="rect">
            <a:avLst/>
          </a:prstGeom>
          <a:noFill/>
          <a:ln w="9525">
            <a:noFill/>
            <a:miter lim="800000"/>
            <a:headEnd/>
            <a:tailEnd/>
          </a:ln>
          <a:effectLst/>
        </p:spPr>
        <p:txBody>
          <a:bodyPr wrap="none" anchor="ctr">
            <a:spAutoFit/>
          </a:bodyPr>
          <a:lstStyle/>
          <a:p>
            <a:endParaRPr lang="en-US" sz="3200"/>
          </a:p>
        </p:txBody>
      </p:sp>
      <p:sp>
        <p:nvSpPr>
          <p:cNvPr id="9221" name="Rectangle 11"/>
          <p:cNvSpPr>
            <a:spLocks noChangeArrowheads="1"/>
          </p:cNvSpPr>
          <p:nvPr/>
        </p:nvSpPr>
        <p:spPr bwMode="auto">
          <a:xfrm>
            <a:off x="0" y="3125228"/>
            <a:ext cx="184731" cy="584775"/>
          </a:xfrm>
          <a:prstGeom prst="rect">
            <a:avLst/>
          </a:prstGeom>
          <a:noFill/>
          <a:ln w="9525">
            <a:noFill/>
            <a:miter lim="800000"/>
            <a:headEnd/>
            <a:tailEnd/>
          </a:ln>
          <a:effectLst/>
        </p:spPr>
        <p:txBody>
          <a:bodyPr wrap="none" anchor="ctr">
            <a:spAutoFit/>
          </a:bodyPr>
          <a:lstStyle/>
          <a:p>
            <a:endParaRPr lang="en-US" sz="3200"/>
          </a:p>
        </p:txBody>
      </p:sp>
      <p:sp>
        <p:nvSpPr>
          <p:cNvPr id="9222" name="Rectangle 15"/>
          <p:cNvSpPr>
            <a:spLocks noChangeArrowheads="1"/>
          </p:cNvSpPr>
          <p:nvPr/>
        </p:nvSpPr>
        <p:spPr bwMode="auto">
          <a:xfrm>
            <a:off x="533400" y="502622"/>
            <a:ext cx="7772400" cy="646331"/>
          </a:xfrm>
          <a:prstGeom prst="rect">
            <a:avLst/>
          </a:prstGeom>
          <a:noFill/>
          <a:ln w="9525">
            <a:noFill/>
            <a:miter lim="800000"/>
            <a:headEnd/>
            <a:tailEnd/>
          </a:ln>
          <a:effectLst/>
        </p:spPr>
        <p:txBody>
          <a:bodyPr wrap="square" anchor="ctr">
            <a:spAutoFit/>
          </a:bodyPr>
          <a:lstStyle/>
          <a:p>
            <a:pPr algn="ctr"/>
            <a:r>
              <a:rPr lang="en-US" sz="3600" u="sng" dirty="0" smtClean="0">
                <a:solidFill>
                  <a:schemeClr val="tx2"/>
                </a:solidFill>
              </a:rPr>
              <a:t>Example (Bacterial Growth)</a:t>
            </a:r>
            <a:endParaRPr lang="en-US" sz="3600" u="sng" dirty="0">
              <a:solidFill>
                <a:schemeClr val="tx2"/>
              </a:solidFill>
            </a:endParaRPr>
          </a:p>
        </p:txBody>
      </p:sp>
      <p:sp>
        <p:nvSpPr>
          <p:cNvPr id="11282" name="Rectangle 18"/>
          <p:cNvSpPr>
            <a:spLocks noRot="1" noChangeAspect="1" noMove="1" noResize="1" noEditPoints="1" noAdjustHandles="1" noChangeArrowheads="1" noChangeShapeType="1" noTextEdit="1"/>
          </p:cNvSpPr>
          <p:nvPr/>
        </p:nvSpPr>
        <p:spPr bwMode="auto">
          <a:xfrm>
            <a:off x="381000" y="1604397"/>
            <a:ext cx="7848600" cy="2677656"/>
          </a:xfrm>
          <a:prstGeom prst="rect">
            <a:avLst/>
          </a:prstGeom>
          <a:blipFill rotWithShape="1">
            <a:blip r:embed="rId3" cstate="print"/>
            <a:stretch>
              <a:fillRect l="-1243" t="-1367" b="-4784"/>
            </a:stretch>
          </a:blip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defRPr/>
            </a:pPr>
            <a:r>
              <a:rPr lang="en-US" sz="3200">
                <a:noFill/>
              </a:rPr>
              <a:t> </a:t>
            </a:r>
          </a:p>
        </p:txBody>
      </p:sp>
      <p:graphicFrame>
        <p:nvGraphicFramePr>
          <p:cNvPr id="9225" name="Object 17"/>
          <p:cNvGraphicFramePr>
            <a:graphicFrameLocks noChangeAspect="1"/>
          </p:cNvGraphicFramePr>
          <p:nvPr/>
        </p:nvGraphicFramePr>
        <p:xfrm>
          <a:off x="3093720" y="1676400"/>
          <a:ext cx="487680" cy="457200"/>
        </p:xfrm>
        <a:graphic>
          <a:graphicData uri="http://schemas.openxmlformats.org/presentationml/2006/ole">
            <p:oleObj spid="_x0000_s97282" name="Equation" r:id="rId4" imgW="215640" imgH="228600" progId="Equation.3">
              <p:embed/>
            </p:oleObj>
          </a:graphicData>
        </a:graphic>
      </p:graphicFrame>
      <p:graphicFrame>
        <p:nvGraphicFramePr>
          <p:cNvPr id="9226" name="Object 20"/>
          <p:cNvGraphicFramePr>
            <a:graphicFrameLocks noChangeAspect="1"/>
          </p:cNvGraphicFramePr>
          <p:nvPr/>
        </p:nvGraphicFramePr>
        <p:xfrm>
          <a:off x="5029200" y="1949450"/>
          <a:ext cx="788987" cy="565150"/>
        </p:xfrm>
        <a:graphic>
          <a:graphicData uri="http://schemas.openxmlformats.org/presentationml/2006/ole">
            <p:oleObj spid="_x0000_s97283" name="Equation" r:id="rId5" imgW="457200" imgH="431640" progId="Equation.3">
              <p:embed/>
            </p:oleObj>
          </a:graphicData>
        </a:graphic>
      </p:graphicFrame>
      <p:sp>
        <p:nvSpPr>
          <p:cNvPr id="9228" name="Rectangle 24"/>
          <p:cNvSpPr>
            <a:spLocks noChangeArrowheads="1"/>
          </p:cNvSpPr>
          <p:nvPr/>
        </p:nvSpPr>
        <p:spPr bwMode="auto">
          <a:xfrm>
            <a:off x="533400" y="3613384"/>
            <a:ext cx="2057400" cy="584775"/>
          </a:xfrm>
          <a:prstGeom prst="rect">
            <a:avLst/>
          </a:prstGeom>
          <a:noFill/>
          <a:ln w="9525">
            <a:noFill/>
            <a:miter lim="800000"/>
            <a:headEnd/>
            <a:tailEnd/>
          </a:ln>
          <a:effectLst/>
        </p:spPr>
        <p:txBody>
          <a:bodyPr anchor="ctr">
            <a:spAutoFit/>
          </a:bodyPr>
          <a:lstStyle/>
          <a:p>
            <a:r>
              <a:rPr lang="en-US" sz="3200" b="1" u="sng"/>
              <a:t>Solution:</a:t>
            </a:r>
          </a:p>
        </p:txBody>
      </p:sp>
      <p:sp>
        <p:nvSpPr>
          <p:cNvPr id="9229" name="Rectangle 25"/>
          <p:cNvSpPr>
            <a:spLocks noChangeArrowheads="1"/>
          </p:cNvSpPr>
          <p:nvPr/>
        </p:nvSpPr>
        <p:spPr bwMode="auto">
          <a:xfrm>
            <a:off x="1371600" y="4222805"/>
            <a:ext cx="5859874" cy="523220"/>
          </a:xfrm>
          <a:prstGeom prst="rect">
            <a:avLst/>
          </a:prstGeom>
          <a:noFill/>
          <a:ln w="9525">
            <a:noFill/>
            <a:miter lim="800000"/>
            <a:headEnd/>
            <a:tailEnd/>
          </a:ln>
          <a:effectLst/>
        </p:spPr>
        <p:txBody>
          <a:bodyPr wrap="none" anchor="ctr">
            <a:spAutoFit/>
          </a:bodyPr>
          <a:lstStyle/>
          <a:p>
            <a:r>
              <a:rPr lang="en-US" sz="2800" dirty="0"/>
              <a:t>We first solve the differential equation </a:t>
            </a:r>
          </a:p>
        </p:txBody>
      </p:sp>
      <p:sp>
        <p:nvSpPr>
          <p:cNvPr id="9230" name="Rectangle 27"/>
          <p:cNvSpPr>
            <a:spLocks noChangeArrowheads="1"/>
          </p:cNvSpPr>
          <p:nvPr/>
        </p:nvSpPr>
        <p:spPr bwMode="auto">
          <a:xfrm>
            <a:off x="990600" y="2591828"/>
            <a:ext cx="184731" cy="584775"/>
          </a:xfrm>
          <a:prstGeom prst="rect">
            <a:avLst/>
          </a:prstGeom>
          <a:noFill/>
          <a:ln w="9525">
            <a:noFill/>
            <a:miter lim="800000"/>
            <a:headEnd/>
            <a:tailEnd/>
          </a:ln>
          <a:effectLst/>
        </p:spPr>
        <p:txBody>
          <a:bodyPr wrap="none" anchor="ctr">
            <a:spAutoFit/>
          </a:bodyPr>
          <a:lstStyle/>
          <a:p>
            <a:endParaRPr lang="en-US" sz="3200"/>
          </a:p>
        </p:txBody>
      </p:sp>
      <p:graphicFrame>
        <p:nvGraphicFramePr>
          <p:cNvPr id="9231" name="Object 26"/>
          <p:cNvGraphicFramePr>
            <a:graphicFrameLocks noChangeAspect="1"/>
          </p:cNvGraphicFramePr>
          <p:nvPr/>
        </p:nvGraphicFramePr>
        <p:xfrm>
          <a:off x="3124200" y="4865415"/>
          <a:ext cx="2952992" cy="1295400"/>
        </p:xfrm>
        <a:graphic>
          <a:graphicData uri="http://schemas.openxmlformats.org/presentationml/2006/ole">
            <p:oleObj spid="_x0000_s97284" name="Equation" r:id="rId6" imgW="609480" imgH="393480" progId="Equation.3">
              <p:embed/>
            </p:oleObj>
          </a:graphicData>
        </a:graphic>
      </p:graphicFrame>
      <p:sp>
        <p:nvSpPr>
          <p:cNvPr id="9232" name="Rectangle 28"/>
          <p:cNvSpPr>
            <a:spLocks noChangeArrowheads="1"/>
          </p:cNvSpPr>
          <p:nvPr/>
        </p:nvSpPr>
        <p:spPr bwMode="auto">
          <a:xfrm>
            <a:off x="5734050" y="5151672"/>
            <a:ext cx="2837636" cy="584775"/>
          </a:xfrm>
          <a:prstGeom prst="rect">
            <a:avLst/>
          </a:prstGeom>
          <a:noFill/>
          <a:ln w="9525">
            <a:noFill/>
            <a:miter lim="800000"/>
            <a:headEnd/>
            <a:tailEnd/>
          </a:ln>
          <a:effectLst/>
        </p:spPr>
        <p:txBody>
          <a:bodyPr wrap="none" anchor="ctr">
            <a:spAutoFit/>
          </a:bodyPr>
          <a:lstStyle/>
          <a:p>
            <a:r>
              <a:rPr lang="en-US" sz="3200"/>
              <a:t>…………………..(1)</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Grp="1" noChangeArrowheads="1"/>
          </p:cNvSpPr>
          <p:nvPr>
            <p:ph type="body" idx="1"/>
          </p:nvPr>
        </p:nvSpPr>
        <p:spPr>
          <a:xfrm>
            <a:off x="381000" y="381000"/>
            <a:ext cx="8077200" cy="1828800"/>
          </a:xfrm>
        </p:spPr>
        <p:txBody>
          <a:bodyPr>
            <a:normAutofit fontScale="92500" lnSpcReduction="10000"/>
          </a:bodyPr>
          <a:lstStyle/>
          <a:p>
            <a:pPr marL="0" indent="0" algn="just" eaLnBrk="1" hangingPunct="1">
              <a:spcBef>
                <a:spcPct val="0"/>
              </a:spcBef>
              <a:buFontTx/>
              <a:buNone/>
            </a:pPr>
            <a:r>
              <a:rPr lang="en-US" dirty="0" smtClean="0"/>
              <a:t>Subject to     	 . Then we use the empirical condition to determine the constant of proportionality k. Now Eq. (1) is both separable and linear. When it is put into the form</a:t>
            </a:r>
          </a:p>
          <a:p>
            <a:pPr eaLnBrk="1" hangingPunct="1"/>
            <a:endParaRPr lang="en-US" dirty="0" smtClean="0"/>
          </a:p>
        </p:txBody>
      </p:sp>
      <p:sp>
        <p:nvSpPr>
          <p:cNvPr id="10243" name="Rectangle 8"/>
          <p:cNvSpPr>
            <a:spLocks noChangeArrowheads="1"/>
          </p:cNvSpPr>
          <p:nvPr/>
        </p:nvSpPr>
        <p:spPr bwMode="auto">
          <a:xfrm>
            <a:off x="0" y="-292387"/>
            <a:ext cx="184731" cy="584775"/>
          </a:xfrm>
          <a:prstGeom prst="rect">
            <a:avLst/>
          </a:prstGeom>
          <a:noFill/>
          <a:ln w="9525">
            <a:noFill/>
            <a:miter lim="800000"/>
            <a:headEnd/>
            <a:tailEnd/>
          </a:ln>
          <a:effectLst/>
        </p:spPr>
        <p:txBody>
          <a:bodyPr wrap="none" anchor="ctr">
            <a:spAutoFit/>
          </a:bodyPr>
          <a:lstStyle/>
          <a:p>
            <a:endParaRPr lang="en-US" sz="3200"/>
          </a:p>
        </p:txBody>
      </p:sp>
      <p:graphicFrame>
        <p:nvGraphicFramePr>
          <p:cNvPr id="10244" name="Object 7"/>
          <p:cNvGraphicFramePr>
            <a:graphicFrameLocks noChangeAspect="1"/>
          </p:cNvGraphicFramePr>
          <p:nvPr/>
        </p:nvGraphicFramePr>
        <p:xfrm>
          <a:off x="2133600" y="381000"/>
          <a:ext cx="1143000" cy="457200"/>
        </p:xfrm>
        <a:graphic>
          <a:graphicData uri="http://schemas.openxmlformats.org/presentationml/2006/ole">
            <p:oleObj spid="_x0000_s98306" name="Equation" r:id="rId3" imgW="685800" imgH="228600" progId="Equation.3">
              <p:embed/>
            </p:oleObj>
          </a:graphicData>
        </a:graphic>
      </p:graphicFrame>
      <p:sp>
        <p:nvSpPr>
          <p:cNvPr id="10245" name="Rectangle 10"/>
          <p:cNvSpPr>
            <a:spLocks noChangeArrowheads="1"/>
          </p:cNvSpPr>
          <p:nvPr/>
        </p:nvSpPr>
        <p:spPr bwMode="auto">
          <a:xfrm>
            <a:off x="0" y="-292387"/>
            <a:ext cx="184731" cy="584775"/>
          </a:xfrm>
          <a:prstGeom prst="rect">
            <a:avLst/>
          </a:prstGeom>
          <a:noFill/>
          <a:ln w="9525">
            <a:noFill/>
            <a:miter lim="800000"/>
            <a:headEnd/>
            <a:tailEnd/>
          </a:ln>
          <a:effectLst/>
        </p:spPr>
        <p:txBody>
          <a:bodyPr wrap="none" anchor="ctr">
            <a:spAutoFit/>
          </a:bodyPr>
          <a:lstStyle/>
          <a:p>
            <a:endParaRPr lang="en-US" sz="3200"/>
          </a:p>
        </p:txBody>
      </p:sp>
      <p:sp>
        <p:nvSpPr>
          <p:cNvPr id="10246" name="Rectangle 12"/>
          <p:cNvSpPr>
            <a:spLocks noChangeArrowheads="1"/>
          </p:cNvSpPr>
          <p:nvPr/>
        </p:nvSpPr>
        <p:spPr bwMode="auto">
          <a:xfrm>
            <a:off x="0" y="2941351"/>
            <a:ext cx="184731" cy="584775"/>
          </a:xfrm>
          <a:prstGeom prst="rect">
            <a:avLst/>
          </a:prstGeom>
          <a:noFill/>
          <a:ln w="9525">
            <a:noFill/>
            <a:miter lim="800000"/>
            <a:headEnd/>
            <a:tailEnd/>
          </a:ln>
          <a:effectLst/>
        </p:spPr>
        <p:txBody>
          <a:bodyPr wrap="none" anchor="ctr">
            <a:spAutoFit/>
          </a:bodyPr>
          <a:lstStyle/>
          <a:p>
            <a:endParaRPr lang="en-US" sz="3200"/>
          </a:p>
        </p:txBody>
      </p:sp>
      <p:graphicFrame>
        <p:nvGraphicFramePr>
          <p:cNvPr id="10247" name="Object 11"/>
          <p:cNvGraphicFramePr>
            <a:graphicFrameLocks noChangeAspect="1"/>
          </p:cNvGraphicFramePr>
          <p:nvPr/>
        </p:nvGraphicFramePr>
        <p:xfrm>
          <a:off x="2970756" y="1981200"/>
          <a:ext cx="3582444" cy="990600"/>
        </p:xfrm>
        <a:graphic>
          <a:graphicData uri="http://schemas.openxmlformats.org/presentationml/2006/ole">
            <p:oleObj spid="_x0000_s98307" name="Equation" r:id="rId4" imgW="1091726" imgH="393529" progId="Equation.3">
              <p:embed/>
            </p:oleObj>
          </a:graphicData>
        </a:graphic>
      </p:graphicFrame>
      <p:sp>
        <p:nvSpPr>
          <p:cNvPr id="10248" name="Rectangle 13"/>
          <p:cNvSpPr>
            <a:spLocks noChangeArrowheads="1"/>
          </p:cNvSpPr>
          <p:nvPr/>
        </p:nvSpPr>
        <p:spPr bwMode="auto">
          <a:xfrm>
            <a:off x="6019800" y="2024569"/>
            <a:ext cx="2545890" cy="584775"/>
          </a:xfrm>
          <a:prstGeom prst="rect">
            <a:avLst/>
          </a:prstGeom>
          <a:noFill/>
          <a:ln w="9525">
            <a:noFill/>
            <a:miter lim="800000"/>
            <a:headEnd/>
            <a:tailEnd/>
          </a:ln>
          <a:effectLst/>
        </p:spPr>
        <p:txBody>
          <a:bodyPr wrap="none" anchor="ctr">
            <a:spAutoFit/>
          </a:bodyPr>
          <a:lstStyle/>
          <a:p>
            <a:r>
              <a:rPr lang="en-US" sz="3200"/>
              <a:t>          ……...(2) </a:t>
            </a:r>
          </a:p>
        </p:txBody>
      </p:sp>
      <p:sp>
        <p:nvSpPr>
          <p:cNvPr id="10249" name="Rectangle 14"/>
          <p:cNvSpPr>
            <a:spLocks noChangeArrowheads="1"/>
          </p:cNvSpPr>
          <p:nvPr/>
        </p:nvSpPr>
        <p:spPr bwMode="auto">
          <a:xfrm>
            <a:off x="304800" y="2743200"/>
            <a:ext cx="8305800" cy="2062103"/>
          </a:xfrm>
          <a:prstGeom prst="rect">
            <a:avLst/>
          </a:prstGeom>
          <a:noFill/>
          <a:ln w="9525">
            <a:noFill/>
            <a:miter lim="800000"/>
            <a:headEnd/>
            <a:tailEnd/>
          </a:ln>
          <a:effectLst/>
        </p:spPr>
        <p:txBody>
          <a:bodyPr wrap="square" anchor="ctr">
            <a:spAutoFit/>
          </a:bodyPr>
          <a:lstStyle/>
          <a:p>
            <a:r>
              <a:rPr lang="en-US" sz="3200" dirty="0">
                <a:cs typeface="Times New Roman" pitchFamily="18" charset="0"/>
              </a:rPr>
              <a:t>We can see by inspection that the integrating factor is          </a:t>
            </a:r>
            <a:r>
              <a:rPr lang="en-US" sz="3200" dirty="0" smtClean="0">
                <a:cs typeface="Times New Roman" pitchFamily="18" charset="0"/>
              </a:rPr>
              <a:t>.</a:t>
            </a:r>
            <a:endParaRPr lang="en-US" sz="3200" dirty="0">
              <a:cs typeface="Times New Roman" pitchFamily="18" charset="0"/>
            </a:endParaRPr>
          </a:p>
          <a:p>
            <a:r>
              <a:rPr lang="en-US" sz="3200" dirty="0">
                <a:cs typeface="Times New Roman" pitchFamily="18" charset="0"/>
              </a:rPr>
              <a:t> </a:t>
            </a:r>
            <a:r>
              <a:rPr lang="en-US" sz="3200" dirty="0"/>
              <a:t>Multiplying (2) with       </a:t>
            </a:r>
            <a:r>
              <a:rPr lang="en-US" sz="3200" dirty="0" smtClean="0"/>
              <a:t> , we </a:t>
            </a:r>
            <a:r>
              <a:rPr lang="en-US" sz="3200" dirty="0"/>
              <a:t>get</a:t>
            </a:r>
          </a:p>
          <a:p>
            <a:endParaRPr lang="en-US" sz="3200" dirty="0"/>
          </a:p>
        </p:txBody>
      </p:sp>
      <p:sp>
        <p:nvSpPr>
          <p:cNvPr id="10250" name="Rectangle 16"/>
          <p:cNvSpPr>
            <a:spLocks noChangeArrowheads="1"/>
          </p:cNvSpPr>
          <p:nvPr/>
        </p:nvSpPr>
        <p:spPr bwMode="auto">
          <a:xfrm>
            <a:off x="0" y="-292387"/>
            <a:ext cx="184731" cy="584775"/>
          </a:xfrm>
          <a:prstGeom prst="rect">
            <a:avLst/>
          </a:prstGeom>
          <a:noFill/>
          <a:ln w="9525">
            <a:noFill/>
            <a:miter lim="800000"/>
            <a:headEnd/>
            <a:tailEnd/>
          </a:ln>
          <a:effectLst/>
        </p:spPr>
        <p:txBody>
          <a:bodyPr wrap="none" anchor="ctr">
            <a:spAutoFit/>
          </a:bodyPr>
          <a:lstStyle/>
          <a:p>
            <a:endParaRPr lang="en-US" sz="3200"/>
          </a:p>
        </p:txBody>
      </p:sp>
      <p:graphicFrame>
        <p:nvGraphicFramePr>
          <p:cNvPr id="10251" name="Object 15"/>
          <p:cNvGraphicFramePr>
            <a:graphicFrameLocks noChangeAspect="1"/>
          </p:cNvGraphicFramePr>
          <p:nvPr/>
        </p:nvGraphicFramePr>
        <p:xfrm>
          <a:off x="3849254" y="3657600"/>
          <a:ext cx="646546" cy="533400"/>
        </p:xfrm>
        <a:graphic>
          <a:graphicData uri="http://schemas.openxmlformats.org/presentationml/2006/ole">
            <p:oleObj spid="_x0000_s98308" name="Equation" r:id="rId5" imgW="253780" imgH="203024" progId="Equation.3">
              <p:embed/>
            </p:oleObj>
          </a:graphicData>
        </a:graphic>
      </p:graphicFrame>
      <p:sp>
        <p:nvSpPr>
          <p:cNvPr id="10252" name="Rectangle 18"/>
          <p:cNvSpPr>
            <a:spLocks noChangeArrowheads="1"/>
          </p:cNvSpPr>
          <p:nvPr/>
        </p:nvSpPr>
        <p:spPr bwMode="auto">
          <a:xfrm>
            <a:off x="0" y="-292387"/>
            <a:ext cx="184731" cy="584775"/>
          </a:xfrm>
          <a:prstGeom prst="rect">
            <a:avLst/>
          </a:prstGeom>
          <a:noFill/>
          <a:ln w="9525">
            <a:noFill/>
            <a:miter lim="800000"/>
            <a:headEnd/>
            <a:tailEnd/>
          </a:ln>
          <a:effectLst/>
        </p:spPr>
        <p:txBody>
          <a:bodyPr wrap="none" anchor="ctr">
            <a:spAutoFit/>
          </a:bodyPr>
          <a:lstStyle/>
          <a:p>
            <a:endParaRPr lang="en-US" sz="3200"/>
          </a:p>
        </p:txBody>
      </p:sp>
      <p:graphicFrame>
        <p:nvGraphicFramePr>
          <p:cNvPr id="10253" name="Object 17"/>
          <p:cNvGraphicFramePr>
            <a:graphicFrameLocks noChangeAspect="1"/>
          </p:cNvGraphicFramePr>
          <p:nvPr/>
        </p:nvGraphicFramePr>
        <p:xfrm>
          <a:off x="1752600" y="3048000"/>
          <a:ext cx="685800" cy="763136"/>
        </p:xfrm>
        <a:graphic>
          <a:graphicData uri="http://schemas.openxmlformats.org/presentationml/2006/ole">
            <p:oleObj spid="_x0000_s98309" name="Equation" r:id="rId6" imgW="253780" imgH="203024" progId="Equation.3">
              <p:embed/>
            </p:oleObj>
          </a:graphicData>
        </a:graphic>
      </p:graphicFrame>
      <p:sp>
        <p:nvSpPr>
          <p:cNvPr id="10254" name="Rectangle 20"/>
          <p:cNvSpPr>
            <a:spLocks noChangeArrowheads="1"/>
          </p:cNvSpPr>
          <p:nvPr/>
        </p:nvSpPr>
        <p:spPr bwMode="auto">
          <a:xfrm>
            <a:off x="0" y="2941351"/>
            <a:ext cx="184731" cy="584775"/>
          </a:xfrm>
          <a:prstGeom prst="rect">
            <a:avLst/>
          </a:prstGeom>
          <a:noFill/>
          <a:ln w="9525">
            <a:noFill/>
            <a:miter lim="800000"/>
            <a:headEnd/>
            <a:tailEnd/>
          </a:ln>
          <a:effectLst/>
        </p:spPr>
        <p:txBody>
          <a:bodyPr wrap="none" anchor="ctr">
            <a:spAutoFit/>
          </a:bodyPr>
          <a:lstStyle/>
          <a:p>
            <a:endParaRPr lang="en-US" sz="3200"/>
          </a:p>
        </p:txBody>
      </p:sp>
      <p:graphicFrame>
        <p:nvGraphicFramePr>
          <p:cNvPr id="10255" name="Object 19"/>
          <p:cNvGraphicFramePr>
            <a:graphicFrameLocks noChangeAspect="1"/>
          </p:cNvGraphicFramePr>
          <p:nvPr/>
        </p:nvGraphicFramePr>
        <p:xfrm>
          <a:off x="2667000" y="4191000"/>
          <a:ext cx="3291840" cy="990600"/>
        </p:xfrm>
        <a:graphic>
          <a:graphicData uri="http://schemas.openxmlformats.org/presentationml/2006/ole">
            <p:oleObj spid="_x0000_s98310" name="Equation" r:id="rId7" imgW="1143000" imgH="393700" progId="Equation.3">
              <p:embed/>
            </p:oleObj>
          </a:graphicData>
        </a:graphic>
      </p:graphicFrame>
      <p:sp>
        <p:nvSpPr>
          <p:cNvPr id="10256" name="Rectangle 21"/>
          <p:cNvSpPr>
            <a:spLocks noChangeArrowheads="1"/>
          </p:cNvSpPr>
          <p:nvPr/>
        </p:nvSpPr>
        <p:spPr bwMode="auto">
          <a:xfrm>
            <a:off x="304800" y="4953000"/>
            <a:ext cx="2647328" cy="584775"/>
          </a:xfrm>
          <a:prstGeom prst="rect">
            <a:avLst/>
          </a:prstGeom>
          <a:noFill/>
          <a:ln w="9525">
            <a:noFill/>
            <a:miter lim="800000"/>
            <a:headEnd/>
            <a:tailEnd/>
          </a:ln>
          <a:effectLst/>
        </p:spPr>
        <p:txBody>
          <a:bodyPr wrap="none" anchor="ctr">
            <a:spAutoFit/>
          </a:bodyPr>
          <a:lstStyle/>
          <a:p>
            <a:r>
              <a:rPr lang="en-US" sz="3200"/>
              <a:t>Integrating (3) </a:t>
            </a:r>
          </a:p>
        </p:txBody>
      </p:sp>
      <p:sp>
        <p:nvSpPr>
          <p:cNvPr id="10257" name="Rectangle 22"/>
          <p:cNvSpPr>
            <a:spLocks noChangeArrowheads="1"/>
          </p:cNvSpPr>
          <p:nvPr/>
        </p:nvSpPr>
        <p:spPr bwMode="auto">
          <a:xfrm>
            <a:off x="6172200" y="4267200"/>
            <a:ext cx="2449710" cy="584775"/>
          </a:xfrm>
          <a:prstGeom prst="rect">
            <a:avLst/>
          </a:prstGeom>
          <a:noFill/>
          <a:ln w="9525">
            <a:noFill/>
            <a:miter lim="800000"/>
            <a:headEnd/>
            <a:tailEnd/>
          </a:ln>
          <a:effectLst/>
        </p:spPr>
        <p:txBody>
          <a:bodyPr wrap="none">
            <a:spAutoFit/>
          </a:bodyPr>
          <a:lstStyle/>
          <a:p>
            <a:r>
              <a:rPr lang="en-US" sz="3200"/>
              <a:t>……………….(3)</a:t>
            </a:r>
          </a:p>
        </p:txBody>
      </p:sp>
      <p:sp>
        <p:nvSpPr>
          <p:cNvPr id="10258" name="Rectangle 24"/>
          <p:cNvSpPr>
            <a:spLocks noChangeArrowheads="1"/>
          </p:cNvSpPr>
          <p:nvPr/>
        </p:nvSpPr>
        <p:spPr bwMode="auto">
          <a:xfrm>
            <a:off x="0" y="3136613"/>
            <a:ext cx="184731" cy="584775"/>
          </a:xfrm>
          <a:prstGeom prst="rect">
            <a:avLst/>
          </a:prstGeom>
          <a:noFill/>
          <a:ln w="9525">
            <a:noFill/>
            <a:miter lim="800000"/>
            <a:headEnd/>
            <a:tailEnd/>
          </a:ln>
          <a:effectLst/>
        </p:spPr>
        <p:txBody>
          <a:bodyPr wrap="none" anchor="ctr">
            <a:spAutoFit/>
          </a:bodyPr>
          <a:lstStyle/>
          <a:p>
            <a:endParaRPr lang="en-US" sz="3200"/>
          </a:p>
        </p:txBody>
      </p:sp>
      <p:graphicFrame>
        <p:nvGraphicFramePr>
          <p:cNvPr id="10259" name="Object 23"/>
          <p:cNvGraphicFramePr>
            <a:graphicFrameLocks noChangeAspect="1"/>
          </p:cNvGraphicFramePr>
          <p:nvPr/>
        </p:nvGraphicFramePr>
        <p:xfrm>
          <a:off x="838200" y="5410200"/>
          <a:ext cx="5486400" cy="685800"/>
        </p:xfrm>
        <a:graphic>
          <a:graphicData uri="http://schemas.openxmlformats.org/presentationml/2006/ole">
            <p:oleObj spid="_x0000_s98311" name="Equation" r:id="rId8" imgW="2667000" imgH="228600" progId="Equation.3">
              <p:embed/>
            </p:oleObj>
          </a:graphicData>
        </a:graphic>
      </p:graphicFrame>
      <p:sp>
        <p:nvSpPr>
          <p:cNvPr id="10260" name="Rectangle 25"/>
          <p:cNvSpPr>
            <a:spLocks noChangeArrowheads="1"/>
          </p:cNvSpPr>
          <p:nvPr/>
        </p:nvSpPr>
        <p:spPr bwMode="auto">
          <a:xfrm>
            <a:off x="6172200" y="5486400"/>
            <a:ext cx="2449710" cy="584775"/>
          </a:xfrm>
          <a:prstGeom prst="rect">
            <a:avLst/>
          </a:prstGeom>
          <a:noFill/>
          <a:ln w="9525">
            <a:noFill/>
            <a:miter lim="800000"/>
            <a:headEnd/>
            <a:tailEnd/>
          </a:ln>
          <a:effectLst/>
        </p:spPr>
        <p:txBody>
          <a:bodyPr wrap="none">
            <a:spAutoFit/>
          </a:bodyPr>
          <a:lstStyle/>
          <a:p>
            <a:r>
              <a:rPr lang="en-US" sz="3200"/>
              <a:t>……………….(4)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42">
                                            <p:txEl>
                                              <p:pRg st="0" end="0"/>
                                            </p:txEl>
                                          </p:spTgt>
                                        </p:tgtEl>
                                        <p:attrNameLst>
                                          <p:attrName>style.visibility</p:attrName>
                                        </p:attrNameLst>
                                      </p:cBhvr>
                                      <p:to>
                                        <p:strVal val="visible"/>
                                      </p:to>
                                    </p:set>
                                    <p:animEffect transition="in" filter="fade">
                                      <p:cBhvr>
                                        <p:cTn id="7" dur="500"/>
                                        <p:tgtEl>
                                          <p:spTgt spid="1024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024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0247"/>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0248"/>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0249"/>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0251"/>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10253"/>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0255"/>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10257"/>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10256"/>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10259"/>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102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8" grpId="0"/>
      <p:bldP spid="10249" grpId="0"/>
      <p:bldP spid="10256" grpId="0"/>
      <p:bldP spid="10257" grpId="0"/>
      <p:bldP spid="1026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9"/>
          <p:cNvSpPr>
            <a:spLocks noChangeArrowheads="1"/>
          </p:cNvSpPr>
          <p:nvPr/>
        </p:nvSpPr>
        <p:spPr bwMode="auto">
          <a:xfrm>
            <a:off x="0" y="2988976"/>
            <a:ext cx="184731" cy="584775"/>
          </a:xfrm>
          <a:prstGeom prst="rect">
            <a:avLst/>
          </a:prstGeom>
          <a:noFill/>
          <a:ln w="9525">
            <a:noFill/>
            <a:miter lim="800000"/>
            <a:headEnd/>
            <a:tailEnd/>
          </a:ln>
          <a:effectLst/>
        </p:spPr>
        <p:txBody>
          <a:bodyPr wrap="none" anchor="ctr">
            <a:spAutoFit/>
          </a:bodyPr>
          <a:lstStyle/>
          <a:p>
            <a:endParaRPr lang="en-US" sz="3200"/>
          </a:p>
        </p:txBody>
      </p:sp>
      <p:sp>
        <p:nvSpPr>
          <p:cNvPr id="11267" name="Rectangle 17"/>
          <p:cNvSpPr>
            <a:spLocks noChangeArrowheads="1"/>
          </p:cNvSpPr>
          <p:nvPr/>
        </p:nvSpPr>
        <p:spPr bwMode="auto">
          <a:xfrm>
            <a:off x="0" y="2988976"/>
            <a:ext cx="184731" cy="584775"/>
          </a:xfrm>
          <a:prstGeom prst="rect">
            <a:avLst/>
          </a:prstGeom>
          <a:noFill/>
          <a:ln w="9525">
            <a:noFill/>
            <a:miter lim="800000"/>
            <a:headEnd/>
            <a:tailEnd/>
          </a:ln>
          <a:effectLst/>
        </p:spPr>
        <p:txBody>
          <a:bodyPr wrap="none" anchor="ctr">
            <a:spAutoFit/>
          </a:bodyPr>
          <a:lstStyle/>
          <a:p>
            <a:endParaRPr lang="en-US" sz="3200"/>
          </a:p>
        </p:txBody>
      </p:sp>
      <p:sp>
        <p:nvSpPr>
          <p:cNvPr id="11268" name="Rectangle 21"/>
          <p:cNvSpPr>
            <a:spLocks noChangeArrowheads="1"/>
          </p:cNvSpPr>
          <p:nvPr/>
        </p:nvSpPr>
        <p:spPr bwMode="auto">
          <a:xfrm>
            <a:off x="0" y="3069938"/>
            <a:ext cx="184731" cy="584775"/>
          </a:xfrm>
          <a:prstGeom prst="rect">
            <a:avLst/>
          </a:prstGeom>
          <a:noFill/>
          <a:ln w="9525">
            <a:noFill/>
            <a:miter lim="800000"/>
            <a:headEnd/>
            <a:tailEnd/>
          </a:ln>
          <a:effectLst/>
        </p:spPr>
        <p:txBody>
          <a:bodyPr wrap="none" anchor="ctr">
            <a:spAutoFit/>
          </a:bodyPr>
          <a:lstStyle/>
          <a:p>
            <a:endParaRPr lang="en-US" sz="3200"/>
          </a:p>
        </p:txBody>
      </p:sp>
      <p:graphicFrame>
        <p:nvGraphicFramePr>
          <p:cNvPr id="11269" name="Object 24"/>
          <p:cNvGraphicFramePr>
            <a:graphicFrameLocks noChangeAspect="1"/>
          </p:cNvGraphicFramePr>
          <p:nvPr/>
        </p:nvGraphicFramePr>
        <p:xfrm>
          <a:off x="3124200" y="304800"/>
          <a:ext cx="914400" cy="593558"/>
        </p:xfrm>
        <a:graphic>
          <a:graphicData uri="http://schemas.openxmlformats.org/presentationml/2006/ole">
            <p:oleObj spid="_x0000_s99330" name="Equation" r:id="rId3" imgW="317225" imgH="203024" progId="Equation.3">
              <p:embed/>
            </p:oleObj>
          </a:graphicData>
        </a:graphic>
      </p:graphicFrame>
      <p:sp>
        <p:nvSpPr>
          <p:cNvPr id="11270" name="Rectangle 26"/>
          <p:cNvSpPr>
            <a:spLocks noChangeArrowheads="1"/>
          </p:cNvSpPr>
          <p:nvPr/>
        </p:nvSpPr>
        <p:spPr bwMode="auto">
          <a:xfrm>
            <a:off x="609600" y="304513"/>
            <a:ext cx="5105400" cy="584775"/>
          </a:xfrm>
          <a:prstGeom prst="rect">
            <a:avLst/>
          </a:prstGeom>
          <a:noFill/>
          <a:ln w="9525">
            <a:noFill/>
            <a:miter lim="800000"/>
            <a:headEnd/>
            <a:tailEnd/>
          </a:ln>
          <a:effectLst/>
        </p:spPr>
        <p:txBody>
          <a:bodyPr wrap="square" anchor="ctr">
            <a:spAutoFit/>
          </a:bodyPr>
          <a:lstStyle/>
          <a:p>
            <a:r>
              <a:rPr lang="en-US" sz="3200" dirty="0" smtClean="0">
                <a:cs typeface="Times New Roman" pitchFamily="18" charset="0"/>
              </a:rPr>
              <a:t>It </a:t>
            </a:r>
            <a:r>
              <a:rPr lang="en-US" sz="3200" dirty="0">
                <a:cs typeface="Times New Roman" pitchFamily="18" charset="0"/>
              </a:rPr>
              <a:t>follows </a:t>
            </a:r>
            <a:r>
              <a:rPr lang="en-US" sz="3200" dirty="0" smtClean="0">
                <a:cs typeface="Times New Roman" pitchFamily="18" charset="0"/>
              </a:rPr>
              <a:t>from		, that</a:t>
            </a:r>
            <a:endParaRPr lang="en-US" sz="3200" dirty="0"/>
          </a:p>
        </p:txBody>
      </p:sp>
      <p:sp>
        <p:nvSpPr>
          <p:cNvPr id="11271" name="Rectangle 28"/>
          <p:cNvSpPr>
            <a:spLocks noChangeArrowheads="1"/>
          </p:cNvSpPr>
          <p:nvPr/>
        </p:nvSpPr>
        <p:spPr bwMode="auto">
          <a:xfrm>
            <a:off x="0" y="3065176"/>
            <a:ext cx="184731" cy="584775"/>
          </a:xfrm>
          <a:prstGeom prst="rect">
            <a:avLst/>
          </a:prstGeom>
          <a:noFill/>
          <a:ln w="9525">
            <a:noFill/>
            <a:miter lim="800000"/>
            <a:headEnd/>
            <a:tailEnd/>
          </a:ln>
          <a:effectLst/>
        </p:spPr>
        <p:txBody>
          <a:bodyPr wrap="none" anchor="ctr">
            <a:spAutoFit/>
          </a:bodyPr>
          <a:lstStyle/>
          <a:p>
            <a:endParaRPr lang="en-US" sz="3200"/>
          </a:p>
        </p:txBody>
      </p:sp>
      <p:graphicFrame>
        <p:nvGraphicFramePr>
          <p:cNvPr id="11272" name="Object 27"/>
          <p:cNvGraphicFramePr>
            <a:graphicFrameLocks noChangeAspect="1"/>
          </p:cNvGraphicFramePr>
          <p:nvPr/>
        </p:nvGraphicFramePr>
        <p:xfrm>
          <a:off x="2286000" y="962025"/>
          <a:ext cx="3429000" cy="609600"/>
        </p:xfrm>
        <a:graphic>
          <a:graphicData uri="http://schemas.openxmlformats.org/presentationml/2006/ole">
            <p:oleObj spid="_x0000_s99331" name="Equation" r:id="rId4" imgW="1536700" imgH="241300" progId="Equation.3">
              <p:embed/>
            </p:oleObj>
          </a:graphicData>
        </a:graphic>
      </p:graphicFrame>
      <p:sp>
        <p:nvSpPr>
          <p:cNvPr id="11273" name="Rectangle 30"/>
          <p:cNvSpPr>
            <a:spLocks noChangeArrowheads="1"/>
          </p:cNvSpPr>
          <p:nvPr/>
        </p:nvSpPr>
        <p:spPr bwMode="auto">
          <a:xfrm>
            <a:off x="0" y="3065176"/>
            <a:ext cx="184731" cy="584775"/>
          </a:xfrm>
          <a:prstGeom prst="rect">
            <a:avLst/>
          </a:prstGeom>
          <a:noFill/>
          <a:ln w="9525">
            <a:noFill/>
            <a:miter lim="800000"/>
            <a:headEnd/>
            <a:tailEnd/>
          </a:ln>
          <a:effectLst/>
        </p:spPr>
        <p:txBody>
          <a:bodyPr wrap="none" anchor="ctr">
            <a:spAutoFit/>
          </a:bodyPr>
          <a:lstStyle/>
          <a:p>
            <a:endParaRPr lang="en-US" sz="3200"/>
          </a:p>
        </p:txBody>
      </p:sp>
      <p:graphicFrame>
        <p:nvGraphicFramePr>
          <p:cNvPr id="11274" name="Object 29"/>
          <p:cNvGraphicFramePr>
            <a:graphicFrameLocks noChangeAspect="1"/>
          </p:cNvGraphicFramePr>
          <p:nvPr/>
        </p:nvGraphicFramePr>
        <p:xfrm>
          <a:off x="1219200" y="2257425"/>
          <a:ext cx="3733800" cy="619125"/>
        </p:xfrm>
        <a:graphic>
          <a:graphicData uri="http://schemas.openxmlformats.org/presentationml/2006/ole">
            <p:oleObj spid="_x0000_s99332" name="Equation" r:id="rId5" imgW="1459866" imgH="241195" progId="Equation.3">
              <p:embed/>
            </p:oleObj>
          </a:graphicData>
        </a:graphic>
      </p:graphicFrame>
      <p:sp>
        <p:nvSpPr>
          <p:cNvPr id="11275" name="Rectangle 32"/>
          <p:cNvSpPr>
            <a:spLocks noChangeArrowheads="1"/>
          </p:cNvSpPr>
          <p:nvPr/>
        </p:nvSpPr>
        <p:spPr bwMode="auto">
          <a:xfrm>
            <a:off x="6324600" y="2210307"/>
            <a:ext cx="2542684" cy="584775"/>
          </a:xfrm>
          <a:prstGeom prst="rect">
            <a:avLst/>
          </a:prstGeom>
          <a:noFill/>
          <a:ln w="9525">
            <a:noFill/>
            <a:miter lim="800000"/>
            <a:headEnd/>
            <a:tailEnd/>
          </a:ln>
          <a:effectLst/>
        </p:spPr>
        <p:txBody>
          <a:bodyPr wrap="none" anchor="ctr">
            <a:spAutoFit/>
          </a:bodyPr>
          <a:lstStyle/>
          <a:p>
            <a:r>
              <a:rPr lang="en-US" sz="3200"/>
              <a:t>……………….(5) </a:t>
            </a:r>
          </a:p>
        </p:txBody>
      </p:sp>
      <p:sp>
        <p:nvSpPr>
          <p:cNvPr id="11276" name="Rectangle 33"/>
          <p:cNvSpPr>
            <a:spLocks noChangeArrowheads="1"/>
          </p:cNvSpPr>
          <p:nvPr/>
        </p:nvSpPr>
        <p:spPr bwMode="auto">
          <a:xfrm>
            <a:off x="381000" y="1444179"/>
            <a:ext cx="4343400" cy="1077218"/>
          </a:xfrm>
          <a:prstGeom prst="rect">
            <a:avLst/>
          </a:prstGeom>
          <a:noFill/>
          <a:ln w="9525">
            <a:noFill/>
            <a:miter lim="800000"/>
            <a:headEnd/>
            <a:tailEnd/>
          </a:ln>
          <a:effectLst/>
        </p:spPr>
        <p:txBody>
          <a:bodyPr anchor="ctr">
            <a:spAutoFit/>
          </a:bodyPr>
          <a:lstStyle/>
          <a:p>
            <a:r>
              <a:rPr lang="en-US" sz="3200"/>
              <a:t>so equation (4) takes the form</a:t>
            </a:r>
          </a:p>
        </p:txBody>
      </p:sp>
      <p:sp>
        <p:nvSpPr>
          <p:cNvPr id="11277" name="Rectangle 34"/>
          <p:cNvSpPr>
            <a:spLocks noChangeArrowheads="1"/>
          </p:cNvSpPr>
          <p:nvPr/>
        </p:nvSpPr>
        <p:spPr bwMode="auto">
          <a:xfrm>
            <a:off x="609600" y="3022600"/>
            <a:ext cx="3019801" cy="584775"/>
          </a:xfrm>
          <a:prstGeom prst="rect">
            <a:avLst/>
          </a:prstGeom>
          <a:noFill/>
          <a:ln w="9525">
            <a:noFill/>
            <a:miter lim="800000"/>
            <a:headEnd/>
            <a:tailEnd/>
          </a:ln>
          <a:effectLst/>
        </p:spPr>
        <p:txBody>
          <a:bodyPr wrap="none">
            <a:spAutoFit/>
          </a:bodyPr>
          <a:lstStyle/>
          <a:p>
            <a:r>
              <a:rPr lang="en-US" sz="3200"/>
              <a:t>at         , we have </a:t>
            </a:r>
          </a:p>
        </p:txBody>
      </p:sp>
      <p:sp>
        <p:nvSpPr>
          <p:cNvPr id="11278" name="Rectangle 36"/>
          <p:cNvSpPr>
            <a:spLocks noChangeArrowheads="1"/>
          </p:cNvSpPr>
          <p:nvPr/>
        </p:nvSpPr>
        <p:spPr bwMode="auto">
          <a:xfrm>
            <a:off x="0" y="-244762"/>
            <a:ext cx="184731" cy="584775"/>
          </a:xfrm>
          <a:prstGeom prst="rect">
            <a:avLst/>
          </a:prstGeom>
          <a:noFill/>
          <a:ln w="9525">
            <a:noFill/>
            <a:miter lim="800000"/>
            <a:headEnd/>
            <a:tailEnd/>
          </a:ln>
          <a:effectLst/>
        </p:spPr>
        <p:txBody>
          <a:bodyPr wrap="none" anchor="ctr">
            <a:spAutoFit/>
          </a:bodyPr>
          <a:lstStyle/>
          <a:p>
            <a:endParaRPr lang="en-US" sz="3200"/>
          </a:p>
        </p:txBody>
      </p:sp>
      <p:graphicFrame>
        <p:nvGraphicFramePr>
          <p:cNvPr id="11279" name="Object 35"/>
          <p:cNvGraphicFramePr>
            <a:graphicFrameLocks noChangeAspect="1"/>
          </p:cNvGraphicFramePr>
          <p:nvPr/>
        </p:nvGraphicFramePr>
        <p:xfrm>
          <a:off x="990600" y="3048000"/>
          <a:ext cx="953872" cy="533400"/>
        </p:xfrm>
        <a:graphic>
          <a:graphicData uri="http://schemas.openxmlformats.org/presentationml/2006/ole">
            <p:oleObj spid="_x0000_s99333" name="Equation" r:id="rId6" imgW="291973" imgH="203112" progId="Equation.3">
              <p:embed/>
            </p:oleObj>
          </a:graphicData>
        </a:graphic>
      </p:graphicFrame>
      <p:sp>
        <p:nvSpPr>
          <p:cNvPr id="11280" name="Rectangle 38"/>
          <p:cNvSpPr>
            <a:spLocks noChangeArrowheads="1"/>
          </p:cNvSpPr>
          <p:nvPr/>
        </p:nvSpPr>
        <p:spPr bwMode="auto">
          <a:xfrm>
            <a:off x="0" y="2988976"/>
            <a:ext cx="184731" cy="584775"/>
          </a:xfrm>
          <a:prstGeom prst="rect">
            <a:avLst/>
          </a:prstGeom>
          <a:noFill/>
          <a:ln w="9525">
            <a:noFill/>
            <a:miter lim="800000"/>
            <a:headEnd/>
            <a:tailEnd/>
          </a:ln>
          <a:effectLst/>
        </p:spPr>
        <p:txBody>
          <a:bodyPr wrap="none" anchor="ctr">
            <a:spAutoFit/>
          </a:bodyPr>
          <a:lstStyle/>
          <a:p>
            <a:endParaRPr lang="en-US" sz="3200"/>
          </a:p>
        </p:txBody>
      </p:sp>
      <p:graphicFrame>
        <p:nvGraphicFramePr>
          <p:cNvPr id="11281" name="Object 37"/>
          <p:cNvGraphicFramePr>
            <a:graphicFrameLocks noChangeAspect="1"/>
          </p:cNvGraphicFramePr>
          <p:nvPr/>
        </p:nvGraphicFramePr>
        <p:xfrm>
          <a:off x="2590800" y="3400425"/>
          <a:ext cx="3581400" cy="914400"/>
        </p:xfrm>
        <a:graphic>
          <a:graphicData uri="http://schemas.openxmlformats.org/presentationml/2006/ole">
            <p:oleObj spid="_x0000_s99334" name="Equation" r:id="rId7" imgW="1345616" imgH="393529" progId="Equation.3">
              <p:embed/>
            </p:oleObj>
          </a:graphicData>
        </a:graphic>
      </p:graphicFrame>
      <p:graphicFrame>
        <p:nvGraphicFramePr>
          <p:cNvPr id="11282" name="Object 39"/>
          <p:cNvGraphicFramePr>
            <a:graphicFrameLocks noChangeAspect="1"/>
          </p:cNvGraphicFramePr>
          <p:nvPr>
            <p:ph/>
          </p:nvPr>
        </p:nvGraphicFramePr>
        <p:xfrm>
          <a:off x="2959100" y="4391025"/>
          <a:ext cx="2374900" cy="914400"/>
        </p:xfrm>
        <a:graphic>
          <a:graphicData uri="http://schemas.openxmlformats.org/presentationml/2006/ole">
            <p:oleObj spid="_x0000_s99335" name="Equation" r:id="rId8" imgW="977476" imgH="393529" progId="Equation.3">
              <p:embed/>
            </p:oleObj>
          </a:graphicData>
        </a:graphic>
      </p:graphicFrame>
      <p:sp>
        <p:nvSpPr>
          <p:cNvPr id="11283" name="Rectangle 45"/>
          <p:cNvSpPr>
            <a:spLocks noChangeArrowheads="1"/>
          </p:cNvSpPr>
          <p:nvPr/>
        </p:nvSpPr>
        <p:spPr bwMode="auto">
          <a:xfrm>
            <a:off x="0" y="2988976"/>
            <a:ext cx="184731" cy="584775"/>
          </a:xfrm>
          <a:prstGeom prst="rect">
            <a:avLst/>
          </a:prstGeom>
          <a:noFill/>
          <a:ln w="9525">
            <a:noFill/>
            <a:miter lim="800000"/>
            <a:headEnd/>
            <a:tailEnd/>
          </a:ln>
          <a:effectLst/>
        </p:spPr>
        <p:txBody>
          <a:bodyPr wrap="none" anchor="ctr">
            <a:spAutoFit/>
          </a:bodyPr>
          <a:lstStyle/>
          <a:p>
            <a:endParaRPr lang="en-US" sz="3200"/>
          </a:p>
        </p:txBody>
      </p:sp>
      <p:graphicFrame>
        <p:nvGraphicFramePr>
          <p:cNvPr id="11284" name="Object 44"/>
          <p:cNvGraphicFramePr>
            <a:graphicFrameLocks noChangeAspect="1"/>
          </p:cNvGraphicFramePr>
          <p:nvPr/>
        </p:nvGraphicFramePr>
        <p:xfrm>
          <a:off x="3276600" y="5457825"/>
          <a:ext cx="4267200" cy="838200"/>
        </p:xfrm>
        <a:graphic>
          <a:graphicData uri="http://schemas.openxmlformats.org/presentationml/2006/ole">
            <p:oleObj spid="_x0000_s99336" name="Equation" r:id="rId9" imgW="1866090" imgH="393529" progId="Equation.3">
              <p:embed/>
            </p:oleObj>
          </a:graphicData>
        </a:graphic>
      </p:graphicFrame>
      <p:sp>
        <p:nvSpPr>
          <p:cNvPr id="11285" name="Rectangle 50"/>
          <p:cNvSpPr>
            <a:spLocks noChangeArrowheads="1"/>
          </p:cNvSpPr>
          <p:nvPr/>
        </p:nvSpPr>
        <p:spPr bwMode="auto">
          <a:xfrm>
            <a:off x="0" y="3108038"/>
            <a:ext cx="184731" cy="584775"/>
          </a:xfrm>
          <a:prstGeom prst="rect">
            <a:avLst/>
          </a:prstGeom>
          <a:noFill/>
          <a:ln w="9525">
            <a:noFill/>
            <a:miter lim="800000"/>
            <a:headEnd/>
            <a:tailEnd/>
          </a:ln>
          <a:effectLst/>
        </p:spPr>
        <p:txBody>
          <a:bodyPr wrap="none" anchor="ctr">
            <a:spAutoFit/>
          </a:bodyPr>
          <a:lstStyle/>
          <a:p>
            <a:endParaRPr lang="en-US" sz="3200"/>
          </a:p>
        </p:txBody>
      </p:sp>
      <p:graphicFrame>
        <p:nvGraphicFramePr>
          <p:cNvPr id="11286" name="Object 49"/>
          <p:cNvGraphicFramePr>
            <a:graphicFrameLocks noChangeAspect="1"/>
          </p:cNvGraphicFramePr>
          <p:nvPr/>
        </p:nvGraphicFramePr>
        <p:xfrm>
          <a:off x="1676400" y="3629025"/>
          <a:ext cx="304800" cy="242888"/>
        </p:xfrm>
        <a:graphic>
          <a:graphicData uri="http://schemas.openxmlformats.org/presentationml/2006/ole">
            <p:oleObj spid="_x0000_s99337" name="Equation" r:id="rId10" imgW="190417" imgH="152334" progId="Equation.3">
              <p:embed/>
            </p:oleObj>
          </a:graphicData>
        </a:graphic>
      </p:graphicFrame>
      <p:sp>
        <p:nvSpPr>
          <p:cNvPr id="11287" name="Rectangle 52"/>
          <p:cNvSpPr>
            <a:spLocks noChangeArrowheads="1"/>
          </p:cNvSpPr>
          <p:nvPr/>
        </p:nvSpPr>
        <p:spPr bwMode="auto">
          <a:xfrm>
            <a:off x="0" y="3108038"/>
            <a:ext cx="184731" cy="584775"/>
          </a:xfrm>
          <a:prstGeom prst="rect">
            <a:avLst/>
          </a:prstGeom>
          <a:noFill/>
          <a:ln w="9525">
            <a:noFill/>
            <a:miter lim="800000"/>
            <a:headEnd/>
            <a:tailEnd/>
          </a:ln>
          <a:effectLst/>
        </p:spPr>
        <p:txBody>
          <a:bodyPr wrap="none" anchor="ctr">
            <a:spAutoFit/>
          </a:bodyPr>
          <a:lstStyle/>
          <a:p>
            <a:endParaRPr lang="en-US" sz="3200"/>
          </a:p>
        </p:txBody>
      </p:sp>
      <p:graphicFrame>
        <p:nvGraphicFramePr>
          <p:cNvPr id="11288" name="Object 51"/>
          <p:cNvGraphicFramePr>
            <a:graphicFrameLocks noChangeAspect="1"/>
          </p:cNvGraphicFramePr>
          <p:nvPr/>
        </p:nvGraphicFramePr>
        <p:xfrm>
          <a:off x="1676400" y="4832350"/>
          <a:ext cx="304800" cy="244475"/>
        </p:xfrm>
        <a:graphic>
          <a:graphicData uri="http://schemas.openxmlformats.org/presentationml/2006/ole">
            <p:oleObj spid="_x0000_s99338" name="Equation" r:id="rId11" imgW="190417" imgH="152334" progId="Equation.3">
              <p:embed/>
            </p:oleObj>
          </a:graphicData>
        </a:graphic>
      </p:graphicFrame>
      <p:sp>
        <p:nvSpPr>
          <p:cNvPr id="11289" name="Rectangle 54"/>
          <p:cNvSpPr>
            <a:spLocks noChangeArrowheads="1"/>
          </p:cNvSpPr>
          <p:nvPr/>
        </p:nvSpPr>
        <p:spPr bwMode="auto">
          <a:xfrm>
            <a:off x="0" y="3108038"/>
            <a:ext cx="184731" cy="584775"/>
          </a:xfrm>
          <a:prstGeom prst="rect">
            <a:avLst/>
          </a:prstGeom>
          <a:noFill/>
          <a:ln w="9525">
            <a:noFill/>
            <a:miter lim="800000"/>
            <a:headEnd/>
            <a:tailEnd/>
          </a:ln>
          <a:effectLst/>
        </p:spPr>
        <p:txBody>
          <a:bodyPr wrap="none" anchor="ctr">
            <a:spAutoFit/>
          </a:bodyPr>
          <a:lstStyle/>
          <a:p>
            <a:endParaRPr lang="en-US" sz="3200"/>
          </a:p>
        </p:txBody>
      </p:sp>
      <p:graphicFrame>
        <p:nvGraphicFramePr>
          <p:cNvPr id="11290" name="Object 53"/>
          <p:cNvGraphicFramePr>
            <a:graphicFrameLocks noChangeAspect="1"/>
          </p:cNvGraphicFramePr>
          <p:nvPr/>
        </p:nvGraphicFramePr>
        <p:xfrm>
          <a:off x="1676400" y="5672138"/>
          <a:ext cx="304800" cy="242887"/>
        </p:xfrm>
        <a:graphic>
          <a:graphicData uri="http://schemas.openxmlformats.org/presentationml/2006/ole">
            <p:oleObj spid="_x0000_s99339" name="Equation" r:id="rId12" imgW="190417" imgH="152334"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7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26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27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27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27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27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27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27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128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128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128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128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1290"/>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12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0" grpId="0"/>
      <p:bldP spid="11275" grpId="0"/>
      <p:bldP spid="11276" grpId="0"/>
      <p:bldP spid="1127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8"/>
          <p:cNvSpPr>
            <a:spLocks noChangeArrowheads="1"/>
          </p:cNvSpPr>
          <p:nvPr/>
        </p:nvSpPr>
        <p:spPr bwMode="auto">
          <a:xfrm>
            <a:off x="0" y="3233738"/>
            <a:ext cx="9144000" cy="0"/>
          </a:xfrm>
          <a:prstGeom prst="rect">
            <a:avLst/>
          </a:prstGeom>
          <a:noFill/>
          <a:ln w="9525">
            <a:noFill/>
            <a:miter lim="800000"/>
            <a:headEnd/>
            <a:tailEnd/>
          </a:ln>
          <a:effectLst/>
        </p:spPr>
        <p:txBody>
          <a:bodyPr wrap="none" anchor="ctr">
            <a:spAutoFit/>
          </a:bodyPr>
          <a:lstStyle/>
          <a:p>
            <a:endParaRPr lang="en-US"/>
          </a:p>
        </p:txBody>
      </p:sp>
      <p:sp>
        <p:nvSpPr>
          <p:cNvPr id="12291" name="Rectangle 10"/>
          <p:cNvSpPr>
            <a:spLocks noChangeArrowheads="1"/>
          </p:cNvSpPr>
          <p:nvPr/>
        </p:nvSpPr>
        <p:spPr bwMode="auto">
          <a:xfrm>
            <a:off x="0" y="3233738"/>
            <a:ext cx="9144000" cy="0"/>
          </a:xfrm>
          <a:prstGeom prst="rect">
            <a:avLst/>
          </a:prstGeom>
          <a:noFill/>
          <a:ln w="9525">
            <a:noFill/>
            <a:miter lim="800000"/>
            <a:headEnd/>
            <a:tailEnd/>
          </a:ln>
          <a:effectLst/>
        </p:spPr>
        <p:txBody>
          <a:bodyPr wrap="none" anchor="ctr">
            <a:spAutoFit/>
          </a:bodyPr>
          <a:lstStyle/>
          <a:p>
            <a:endParaRPr lang="en-US"/>
          </a:p>
        </p:txBody>
      </p:sp>
      <p:sp>
        <p:nvSpPr>
          <p:cNvPr id="12292" name="Rectangle 12"/>
          <p:cNvSpPr>
            <a:spLocks noChangeArrowheads="1"/>
          </p:cNvSpPr>
          <p:nvPr/>
        </p:nvSpPr>
        <p:spPr bwMode="auto">
          <a:xfrm>
            <a:off x="434975" y="1473200"/>
            <a:ext cx="7502525" cy="457200"/>
          </a:xfrm>
          <a:prstGeom prst="rect">
            <a:avLst/>
          </a:prstGeom>
          <a:noFill/>
          <a:ln w="9525">
            <a:noFill/>
            <a:miter lim="800000"/>
            <a:headEnd/>
            <a:tailEnd/>
          </a:ln>
          <a:effectLst/>
        </p:spPr>
        <p:txBody>
          <a:bodyPr wrap="none" anchor="ctr">
            <a:spAutoFit/>
          </a:bodyPr>
          <a:lstStyle/>
          <a:p>
            <a:pPr algn="ctr"/>
            <a:r>
              <a:rPr lang="en-US" sz="2400"/>
              <a:t>To find the time at which the bacteria have tripled we solve </a:t>
            </a:r>
          </a:p>
        </p:txBody>
      </p:sp>
      <p:sp>
        <p:nvSpPr>
          <p:cNvPr id="12293" name="Rectangle 14"/>
          <p:cNvSpPr>
            <a:spLocks noChangeArrowheads="1"/>
          </p:cNvSpPr>
          <p:nvPr/>
        </p:nvSpPr>
        <p:spPr bwMode="auto">
          <a:xfrm>
            <a:off x="0" y="3309938"/>
            <a:ext cx="9144000" cy="0"/>
          </a:xfrm>
          <a:prstGeom prst="rect">
            <a:avLst/>
          </a:prstGeom>
          <a:noFill/>
          <a:ln w="9525">
            <a:noFill/>
            <a:miter lim="800000"/>
            <a:headEnd/>
            <a:tailEnd/>
          </a:ln>
          <a:effectLst/>
        </p:spPr>
        <p:txBody>
          <a:bodyPr wrap="none" anchor="ctr">
            <a:spAutoFit/>
          </a:bodyPr>
          <a:lstStyle/>
          <a:p>
            <a:endParaRPr lang="en-US"/>
          </a:p>
        </p:txBody>
      </p:sp>
      <p:graphicFrame>
        <p:nvGraphicFramePr>
          <p:cNvPr id="12294" name="Object 13"/>
          <p:cNvGraphicFramePr>
            <a:graphicFrameLocks noChangeAspect="1"/>
          </p:cNvGraphicFramePr>
          <p:nvPr/>
        </p:nvGraphicFramePr>
        <p:xfrm>
          <a:off x="2590800" y="565150"/>
          <a:ext cx="4603750" cy="654050"/>
        </p:xfrm>
        <a:graphic>
          <a:graphicData uri="http://schemas.openxmlformats.org/presentationml/2006/ole">
            <p:oleObj spid="_x0000_s100354" name="Equation" r:id="rId3" imgW="1676400" imgH="241300" progId="Equation.3">
              <p:embed/>
            </p:oleObj>
          </a:graphicData>
        </a:graphic>
      </p:graphicFrame>
      <p:sp>
        <p:nvSpPr>
          <p:cNvPr id="12295" name="Rectangle 16"/>
          <p:cNvSpPr>
            <a:spLocks noChangeArrowheads="1"/>
          </p:cNvSpPr>
          <p:nvPr/>
        </p:nvSpPr>
        <p:spPr bwMode="auto">
          <a:xfrm>
            <a:off x="0" y="3352800"/>
            <a:ext cx="9144000" cy="0"/>
          </a:xfrm>
          <a:prstGeom prst="rect">
            <a:avLst/>
          </a:prstGeom>
          <a:noFill/>
          <a:ln w="9525">
            <a:noFill/>
            <a:miter lim="800000"/>
            <a:headEnd/>
            <a:tailEnd/>
          </a:ln>
          <a:effectLst/>
        </p:spPr>
        <p:txBody>
          <a:bodyPr wrap="none" anchor="ctr">
            <a:spAutoFit/>
          </a:bodyPr>
          <a:lstStyle/>
          <a:p>
            <a:endParaRPr lang="en-US"/>
          </a:p>
        </p:txBody>
      </p:sp>
      <p:sp>
        <p:nvSpPr>
          <p:cNvPr id="12296" name="Rectangle 18"/>
          <p:cNvSpPr>
            <a:spLocks noChangeArrowheads="1"/>
          </p:cNvSpPr>
          <p:nvPr/>
        </p:nvSpPr>
        <p:spPr bwMode="auto">
          <a:xfrm>
            <a:off x="0" y="3352800"/>
            <a:ext cx="9144000" cy="0"/>
          </a:xfrm>
          <a:prstGeom prst="rect">
            <a:avLst/>
          </a:prstGeom>
          <a:noFill/>
          <a:ln w="9525">
            <a:noFill/>
            <a:miter lim="800000"/>
            <a:headEnd/>
            <a:tailEnd/>
          </a:ln>
          <a:effectLst/>
        </p:spPr>
        <p:txBody>
          <a:bodyPr wrap="none" anchor="ctr">
            <a:spAutoFit/>
          </a:bodyPr>
          <a:lstStyle/>
          <a:p>
            <a:endParaRPr lang="en-US"/>
          </a:p>
        </p:txBody>
      </p:sp>
      <p:sp>
        <p:nvSpPr>
          <p:cNvPr id="12297" name="Rectangle 20"/>
          <p:cNvSpPr>
            <a:spLocks noChangeArrowheads="1"/>
          </p:cNvSpPr>
          <p:nvPr/>
        </p:nvSpPr>
        <p:spPr bwMode="auto">
          <a:xfrm>
            <a:off x="0" y="3352800"/>
            <a:ext cx="9144000" cy="0"/>
          </a:xfrm>
          <a:prstGeom prst="rect">
            <a:avLst/>
          </a:prstGeom>
          <a:noFill/>
          <a:ln w="9525">
            <a:noFill/>
            <a:miter lim="800000"/>
            <a:headEnd/>
            <a:tailEnd/>
          </a:ln>
          <a:effectLst/>
        </p:spPr>
        <p:txBody>
          <a:bodyPr wrap="none" anchor="ctr">
            <a:spAutoFit/>
          </a:bodyPr>
          <a:lstStyle/>
          <a:p>
            <a:endParaRPr lang="en-US"/>
          </a:p>
        </p:txBody>
      </p:sp>
      <p:sp>
        <p:nvSpPr>
          <p:cNvPr id="12298" name="Rectangle 22"/>
          <p:cNvSpPr>
            <a:spLocks noChangeArrowheads="1"/>
          </p:cNvSpPr>
          <p:nvPr/>
        </p:nvSpPr>
        <p:spPr bwMode="auto">
          <a:xfrm>
            <a:off x="0" y="3352800"/>
            <a:ext cx="9144000" cy="0"/>
          </a:xfrm>
          <a:prstGeom prst="rect">
            <a:avLst/>
          </a:prstGeom>
          <a:noFill/>
          <a:ln w="9525">
            <a:noFill/>
            <a:miter lim="800000"/>
            <a:headEnd/>
            <a:tailEnd/>
          </a:ln>
          <a:effectLst/>
        </p:spPr>
        <p:txBody>
          <a:bodyPr wrap="none" anchor="ctr">
            <a:spAutoFit/>
          </a:bodyPr>
          <a:lstStyle/>
          <a:p>
            <a:endParaRPr lang="en-US"/>
          </a:p>
        </p:txBody>
      </p:sp>
      <p:sp>
        <p:nvSpPr>
          <p:cNvPr id="12300" name="Rectangle 23"/>
          <p:cNvSpPr>
            <a:spLocks noChangeArrowheads="1"/>
          </p:cNvSpPr>
          <p:nvPr/>
        </p:nvSpPr>
        <p:spPr bwMode="auto">
          <a:xfrm>
            <a:off x="1066800" y="260350"/>
            <a:ext cx="869950" cy="457200"/>
          </a:xfrm>
          <a:prstGeom prst="rect">
            <a:avLst/>
          </a:prstGeom>
          <a:noFill/>
          <a:ln w="9525">
            <a:noFill/>
            <a:miter lim="800000"/>
            <a:headEnd/>
            <a:tailEnd/>
          </a:ln>
          <a:effectLst/>
        </p:spPr>
        <p:txBody>
          <a:bodyPr wrap="none" anchor="ctr">
            <a:spAutoFit/>
          </a:bodyPr>
          <a:lstStyle/>
          <a:p>
            <a:r>
              <a:rPr lang="en-US" sz="2400"/>
              <a:t>Thus </a:t>
            </a:r>
          </a:p>
        </p:txBody>
      </p:sp>
      <p:sp>
        <p:nvSpPr>
          <p:cNvPr id="2" name="Rectangle 25"/>
          <p:cNvSpPr>
            <a:spLocks noChangeArrowheads="1"/>
          </p:cNvSpPr>
          <p:nvPr/>
        </p:nvSpPr>
        <p:spPr bwMode="auto">
          <a:xfrm>
            <a:off x="0" y="3309938"/>
            <a:ext cx="9144000" cy="0"/>
          </a:xfrm>
          <a:prstGeom prst="rect">
            <a:avLst/>
          </a:prstGeom>
          <a:noFill/>
          <a:ln w="9525">
            <a:noFill/>
            <a:miter lim="800000"/>
            <a:headEnd/>
            <a:tailEnd/>
          </a:ln>
          <a:effectLst/>
        </p:spPr>
        <p:txBody>
          <a:bodyPr wrap="none" anchor="ctr">
            <a:spAutoFit/>
          </a:bodyPr>
          <a:lstStyle/>
          <a:p>
            <a:endParaRPr lang="en-US"/>
          </a:p>
        </p:txBody>
      </p:sp>
      <p:graphicFrame>
        <p:nvGraphicFramePr>
          <p:cNvPr id="12302" name="Object 24"/>
          <p:cNvGraphicFramePr>
            <a:graphicFrameLocks noChangeAspect="1"/>
          </p:cNvGraphicFramePr>
          <p:nvPr/>
        </p:nvGraphicFramePr>
        <p:xfrm>
          <a:off x="2743200" y="2243138"/>
          <a:ext cx="4581525" cy="728662"/>
        </p:xfrm>
        <a:graphic>
          <a:graphicData uri="http://schemas.openxmlformats.org/presentationml/2006/ole">
            <p:oleObj spid="_x0000_s100355" name="Equation" r:id="rId4" imgW="1536700" imgH="241300" progId="Equation.3">
              <p:embed/>
            </p:oleObj>
          </a:graphicData>
        </a:graphic>
      </p:graphicFrame>
      <p:sp>
        <p:nvSpPr>
          <p:cNvPr id="3" name="Rectangle 27"/>
          <p:cNvSpPr>
            <a:spLocks noChangeArrowheads="1"/>
          </p:cNvSpPr>
          <p:nvPr/>
        </p:nvSpPr>
        <p:spPr bwMode="auto">
          <a:xfrm>
            <a:off x="0" y="3314700"/>
            <a:ext cx="9144000" cy="0"/>
          </a:xfrm>
          <a:prstGeom prst="rect">
            <a:avLst/>
          </a:prstGeom>
          <a:noFill/>
          <a:ln w="9525">
            <a:noFill/>
            <a:miter lim="800000"/>
            <a:headEnd/>
            <a:tailEnd/>
          </a:ln>
          <a:effectLst/>
        </p:spPr>
        <p:txBody>
          <a:bodyPr wrap="none" anchor="ctr">
            <a:spAutoFit/>
          </a:bodyPr>
          <a:lstStyle/>
          <a:p>
            <a:endParaRPr lang="en-US"/>
          </a:p>
        </p:txBody>
      </p:sp>
      <p:sp>
        <p:nvSpPr>
          <p:cNvPr id="12303" name="Rectangle 29"/>
          <p:cNvSpPr>
            <a:spLocks noChangeArrowheads="1"/>
          </p:cNvSpPr>
          <p:nvPr/>
        </p:nvSpPr>
        <p:spPr bwMode="auto">
          <a:xfrm>
            <a:off x="0" y="3328988"/>
            <a:ext cx="9144000" cy="0"/>
          </a:xfrm>
          <a:prstGeom prst="rect">
            <a:avLst/>
          </a:prstGeom>
          <a:noFill/>
          <a:ln w="9525">
            <a:noFill/>
            <a:miter lim="800000"/>
            <a:headEnd/>
            <a:tailEnd/>
          </a:ln>
          <a:effectLst/>
        </p:spPr>
        <p:txBody>
          <a:bodyPr wrap="none" anchor="ctr">
            <a:spAutoFit/>
          </a:bodyPr>
          <a:lstStyle/>
          <a:p>
            <a:endParaRPr lang="en-US"/>
          </a:p>
        </p:txBody>
      </p:sp>
      <p:sp>
        <p:nvSpPr>
          <p:cNvPr id="12304" name="Rectangle 31"/>
          <p:cNvSpPr>
            <a:spLocks noChangeArrowheads="1"/>
          </p:cNvSpPr>
          <p:nvPr/>
        </p:nvSpPr>
        <p:spPr bwMode="auto">
          <a:xfrm>
            <a:off x="0" y="3328988"/>
            <a:ext cx="9144000" cy="0"/>
          </a:xfrm>
          <a:prstGeom prst="rect">
            <a:avLst/>
          </a:prstGeom>
          <a:noFill/>
          <a:ln w="9525">
            <a:noFill/>
            <a:miter lim="800000"/>
            <a:headEnd/>
            <a:tailEnd/>
          </a:ln>
          <a:effectLst/>
        </p:spPr>
        <p:txBody>
          <a:bodyPr wrap="none" anchor="ctr">
            <a:spAutoFit/>
          </a:bodyPr>
          <a:lstStyle/>
          <a:p>
            <a:endParaRPr lang="en-US"/>
          </a:p>
        </p:txBody>
      </p:sp>
      <p:graphicFrame>
        <p:nvGraphicFramePr>
          <p:cNvPr id="12306" name="Object 30"/>
          <p:cNvGraphicFramePr>
            <a:graphicFrameLocks noChangeAspect="1"/>
          </p:cNvGraphicFramePr>
          <p:nvPr/>
        </p:nvGraphicFramePr>
        <p:xfrm>
          <a:off x="3048000" y="4191000"/>
          <a:ext cx="4419600" cy="609600"/>
        </p:xfrm>
        <a:graphic>
          <a:graphicData uri="http://schemas.openxmlformats.org/presentationml/2006/ole">
            <p:oleObj spid="_x0000_s100356" name="Equation" r:id="rId5" imgW="1459866" imgH="203112" progId="Equation.3">
              <p:embed/>
            </p:oleObj>
          </a:graphicData>
        </a:graphic>
      </p:graphicFrame>
      <p:sp>
        <p:nvSpPr>
          <p:cNvPr id="4" name="Rectangle 33"/>
          <p:cNvSpPr>
            <a:spLocks noChangeArrowheads="1"/>
          </p:cNvSpPr>
          <p:nvPr/>
        </p:nvSpPr>
        <p:spPr bwMode="auto">
          <a:xfrm>
            <a:off x="0" y="3314700"/>
            <a:ext cx="9144000" cy="0"/>
          </a:xfrm>
          <a:prstGeom prst="rect">
            <a:avLst/>
          </a:prstGeom>
          <a:noFill/>
          <a:ln w="9525">
            <a:noFill/>
            <a:miter lim="800000"/>
            <a:headEnd/>
            <a:tailEnd/>
          </a:ln>
          <a:effectLst/>
        </p:spPr>
        <p:txBody>
          <a:bodyPr wrap="none" anchor="ctr">
            <a:spAutoFit/>
          </a:bodyPr>
          <a:lstStyle/>
          <a:p>
            <a:endParaRPr lang="en-US"/>
          </a:p>
        </p:txBody>
      </p:sp>
      <p:graphicFrame>
        <p:nvGraphicFramePr>
          <p:cNvPr id="12308" name="Object 32"/>
          <p:cNvGraphicFramePr>
            <a:graphicFrameLocks noChangeAspect="1"/>
          </p:cNvGraphicFramePr>
          <p:nvPr/>
        </p:nvGraphicFramePr>
        <p:xfrm>
          <a:off x="3200400" y="3124200"/>
          <a:ext cx="3810000" cy="762000"/>
        </p:xfrm>
        <a:graphic>
          <a:graphicData uri="http://schemas.openxmlformats.org/presentationml/2006/ole">
            <p:oleObj spid="_x0000_s100357" name="Equation" r:id="rId6" imgW="1320800" imgH="228600" progId="Equation.3">
              <p:embed/>
            </p:oleObj>
          </a:graphicData>
        </a:graphic>
      </p:graphicFrame>
      <p:graphicFrame>
        <p:nvGraphicFramePr>
          <p:cNvPr id="12309" name="Object 34"/>
          <p:cNvGraphicFramePr>
            <a:graphicFrameLocks noChangeAspect="1"/>
          </p:cNvGraphicFramePr>
          <p:nvPr/>
        </p:nvGraphicFramePr>
        <p:xfrm>
          <a:off x="3124200" y="4943475"/>
          <a:ext cx="4867275" cy="1062038"/>
        </p:xfrm>
        <a:graphic>
          <a:graphicData uri="http://schemas.openxmlformats.org/presentationml/2006/ole">
            <p:oleObj spid="_x0000_s100358" name="Equation" r:id="rId7" imgW="2057400" imgH="393700" progId="Equation.3">
              <p:embed/>
            </p:oleObj>
          </a:graphicData>
        </a:graphic>
      </p:graphicFrame>
      <p:sp>
        <p:nvSpPr>
          <p:cNvPr id="5" name="Rectangle 37"/>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endParaRPr lang="en-US"/>
          </a:p>
        </p:txBody>
      </p:sp>
      <p:graphicFrame>
        <p:nvGraphicFramePr>
          <p:cNvPr id="12311" name="Object 36"/>
          <p:cNvGraphicFramePr>
            <a:graphicFrameLocks noChangeAspect="1"/>
          </p:cNvGraphicFramePr>
          <p:nvPr/>
        </p:nvGraphicFramePr>
        <p:xfrm>
          <a:off x="1905000" y="2574925"/>
          <a:ext cx="304800" cy="244475"/>
        </p:xfrm>
        <a:graphic>
          <a:graphicData uri="http://schemas.openxmlformats.org/presentationml/2006/ole">
            <p:oleObj spid="_x0000_s100359" name="Equation" r:id="rId8" imgW="190417" imgH="152334" progId="Equation.3">
              <p:embed/>
            </p:oleObj>
          </a:graphicData>
        </a:graphic>
      </p:graphicFrame>
      <p:sp>
        <p:nvSpPr>
          <p:cNvPr id="6" name="Rectangle 39"/>
          <p:cNvSpPr>
            <a:spLocks noChangeArrowheads="1"/>
          </p:cNvSpPr>
          <p:nvPr/>
        </p:nvSpPr>
        <p:spPr bwMode="auto">
          <a:xfrm>
            <a:off x="0" y="3352800"/>
            <a:ext cx="9144000" cy="0"/>
          </a:xfrm>
          <a:prstGeom prst="rect">
            <a:avLst/>
          </a:prstGeom>
          <a:noFill/>
          <a:ln w="9525">
            <a:noFill/>
            <a:miter lim="800000"/>
            <a:headEnd/>
            <a:tailEnd/>
          </a:ln>
          <a:effectLst/>
        </p:spPr>
        <p:txBody>
          <a:bodyPr wrap="none" anchor="ctr">
            <a:spAutoFit/>
          </a:bodyPr>
          <a:lstStyle/>
          <a:p>
            <a:endParaRPr lang="en-US"/>
          </a:p>
        </p:txBody>
      </p:sp>
      <p:graphicFrame>
        <p:nvGraphicFramePr>
          <p:cNvPr id="12313" name="Object 38"/>
          <p:cNvGraphicFramePr>
            <a:graphicFrameLocks noChangeAspect="1"/>
          </p:cNvGraphicFramePr>
          <p:nvPr/>
        </p:nvGraphicFramePr>
        <p:xfrm>
          <a:off x="1905000" y="3413125"/>
          <a:ext cx="304800" cy="244475"/>
        </p:xfrm>
        <a:graphic>
          <a:graphicData uri="http://schemas.openxmlformats.org/presentationml/2006/ole">
            <p:oleObj spid="_x0000_s100360" name="Equation" r:id="rId9" imgW="190417" imgH="152334" progId="Equation.3">
              <p:embed/>
            </p:oleObj>
          </a:graphicData>
        </a:graphic>
      </p:graphicFrame>
      <p:sp>
        <p:nvSpPr>
          <p:cNvPr id="7" name="Rectangle 41"/>
          <p:cNvSpPr>
            <a:spLocks noChangeArrowheads="1"/>
          </p:cNvSpPr>
          <p:nvPr/>
        </p:nvSpPr>
        <p:spPr bwMode="auto">
          <a:xfrm>
            <a:off x="228600" y="3505200"/>
            <a:ext cx="9144000" cy="0"/>
          </a:xfrm>
          <a:prstGeom prst="rect">
            <a:avLst/>
          </a:prstGeom>
          <a:noFill/>
          <a:ln w="9525">
            <a:noFill/>
            <a:miter lim="800000"/>
            <a:headEnd/>
            <a:tailEnd/>
          </a:ln>
          <a:effectLst/>
        </p:spPr>
        <p:txBody>
          <a:bodyPr wrap="none" anchor="ctr">
            <a:spAutoFit/>
          </a:bodyPr>
          <a:lstStyle/>
          <a:p>
            <a:endParaRPr lang="en-US"/>
          </a:p>
        </p:txBody>
      </p:sp>
      <p:graphicFrame>
        <p:nvGraphicFramePr>
          <p:cNvPr id="12315" name="Object 40"/>
          <p:cNvGraphicFramePr>
            <a:graphicFrameLocks noChangeAspect="1"/>
          </p:cNvGraphicFramePr>
          <p:nvPr/>
        </p:nvGraphicFramePr>
        <p:xfrm>
          <a:off x="1905000" y="4329113"/>
          <a:ext cx="304800" cy="242887"/>
        </p:xfrm>
        <a:graphic>
          <a:graphicData uri="http://schemas.openxmlformats.org/presentationml/2006/ole">
            <p:oleObj spid="_x0000_s100361" name="Equation" r:id="rId10" imgW="190417" imgH="152334" progId="Equation.3">
              <p:embed/>
            </p:oleObj>
          </a:graphicData>
        </a:graphic>
      </p:graphicFrame>
      <p:sp>
        <p:nvSpPr>
          <p:cNvPr id="8" name="Rectangle 43"/>
          <p:cNvSpPr>
            <a:spLocks noChangeArrowheads="1"/>
          </p:cNvSpPr>
          <p:nvPr/>
        </p:nvSpPr>
        <p:spPr bwMode="auto">
          <a:xfrm>
            <a:off x="0" y="3505200"/>
            <a:ext cx="9144000" cy="0"/>
          </a:xfrm>
          <a:prstGeom prst="rect">
            <a:avLst/>
          </a:prstGeom>
          <a:noFill/>
          <a:ln w="9525">
            <a:noFill/>
            <a:miter lim="800000"/>
            <a:headEnd/>
            <a:tailEnd/>
          </a:ln>
          <a:effectLst/>
        </p:spPr>
        <p:txBody>
          <a:bodyPr wrap="none" anchor="ctr">
            <a:spAutoFit/>
          </a:bodyPr>
          <a:lstStyle/>
          <a:p>
            <a:endParaRPr lang="en-US"/>
          </a:p>
        </p:txBody>
      </p:sp>
      <p:graphicFrame>
        <p:nvGraphicFramePr>
          <p:cNvPr id="12317" name="Object 42"/>
          <p:cNvGraphicFramePr>
            <a:graphicFrameLocks noChangeAspect="1"/>
          </p:cNvGraphicFramePr>
          <p:nvPr/>
        </p:nvGraphicFramePr>
        <p:xfrm>
          <a:off x="1905000" y="5470525"/>
          <a:ext cx="304800" cy="244475"/>
        </p:xfrm>
        <a:graphic>
          <a:graphicData uri="http://schemas.openxmlformats.org/presentationml/2006/ole">
            <p:oleObj spid="_x0000_s100362" name="Equation" r:id="rId11" imgW="190417" imgH="152334" progId="Equation.3">
              <p:embed/>
            </p:oleObj>
          </a:graphicData>
        </a:graphic>
      </p:graphicFrame>
      <p:sp>
        <p:nvSpPr>
          <p:cNvPr id="9" name="Rectangle 44"/>
          <p:cNvSpPr>
            <a:spLocks noChangeArrowheads="1"/>
          </p:cNvSpPr>
          <p:nvPr/>
        </p:nvSpPr>
        <p:spPr bwMode="auto">
          <a:xfrm>
            <a:off x="152400" y="4648200"/>
            <a:ext cx="184150" cy="519113"/>
          </a:xfrm>
          <a:prstGeom prst="rect">
            <a:avLst/>
          </a:prstGeom>
          <a:noFill/>
          <a:ln w="9525">
            <a:noFill/>
            <a:miter lim="800000"/>
            <a:headEnd/>
            <a:tailEnd/>
          </a:ln>
          <a:effectLst/>
        </p:spPr>
        <p:txBody>
          <a:bodyPr wrap="none" anchor="ctr">
            <a:spAutoFit/>
          </a:bodyPr>
          <a:lstStyle/>
          <a:p>
            <a:endParaRPr lang="en-US" sz="2800" b="1" u="sng"/>
          </a:p>
        </p:txBody>
      </p:sp>
      <p:sp>
        <p:nvSpPr>
          <p:cNvPr id="12318" name="Rectangle 45"/>
          <p:cNvSpPr>
            <a:spLocks noChangeArrowheads="1"/>
          </p:cNvSpPr>
          <p:nvPr/>
        </p:nvSpPr>
        <p:spPr bwMode="auto">
          <a:xfrm>
            <a:off x="304800" y="5776913"/>
            <a:ext cx="184150" cy="457200"/>
          </a:xfrm>
          <a:prstGeom prst="rect">
            <a:avLst/>
          </a:prstGeom>
          <a:noFill/>
          <a:ln w="9525">
            <a:noFill/>
            <a:miter lim="800000"/>
            <a:headEnd/>
            <a:tailEnd/>
          </a:ln>
          <a:effectLst/>
        </p:spPr>
        <p:txBody>
          <a:bodyPr wrap="none" anchor="ctr">
            <a:spAutoFit/>
          </a:bodyPr>
          <a:lstStyle/>
          <a:p>
            <a:endParaRPr lang="en-US" sz="240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30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29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29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3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30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3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30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31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30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23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23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2" grpId="0"/>
      <p:bldP spid="1230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a:stretch>
            <a:fillRect/>
          </a:stretch>
        </p:blipFill>
        <p:spPr bwMode="auto">
          <a:xfrm>
            <a:off x="228600" y="838200"/>
            <a:ext cx="8678767" cy="5105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solidFill>
                  <a:schemeClr val="tx2"/>
                </a:solidFill>
              </a:rPr>
              <a:t>Example (Cooling of a Cake)</a:t>
            </a:r>
            <a:endParaRPr lang="en-US" sz="4000" dirty="0">
              <a:solidFill>
                <a:schemeClr val="tx2"/>
              </a:solidFill>
            </a:endParaRPr>
          </a:p>
        </p:txBody>
      </p:sp>
      <p:sp>
        <p:nvSpPr>
          <p:cNvPr id="3" name="Content Placeholder 2"/>
          <p:cNvSpPr>
            <a:spLocks noGrp="1"/>
          </p:cNvSpPr>
          <p:nvPr>
            <p:ph idx="1"/>
          </p:nvPr>
        </p:nvSpPr>
        <p:spPr>
          <a:xfrm>
            <a:off x="457200" y="1295400"/>
            <a:ext cx="8229600" cy="4525963"/>
          </a:xfrm>
        </p:spPr>
        <p:txBody>
          <a:bodyPr/>
          <a:lstStyle/>
          <a:p>
            <a:pPr marL="0" indent="0">
              <a:buNone/>
            </a:pPr>
            <a:r>
              <a:rPr lang="en-US" dirty="0" smtClean="0"/>
              <a:t>When a cake is removed from an oven, its temperature is measured at 300</a:t>
            </a:r>
            <a:r>
              <a:rPr lang="en-US" baseline="30000" dirty="0" smtClean="0"/>
              <a:t>o</a:t>
            </a:r>
            <a:r>
              <a:rPr lang="en-US" dirty="0" smtClean="0"/>
              <a:t>F. Three minutes later its temperature is 200</a:t>
            </a:r>
            <a:r>
              <a:rPr lang="en-US" baseline="30000" dirty="0" smtClean="0"/>
              <a:t>o</a:t>
            </a:r>
            <a:r>
              <a:rPr lang="en-US" dirty="0" smtClean="0"/>
              <a:t>F. How long will it take for the cake to cool off to a room temperature of 70</a:t>
            </a:r>
            <a:r>
              <a:rPr lang="en-US" baseline="30000" dirty="0" smtClean="0"/>
              <a:t>o</a:t>
            </a:r>
            <a:r>
              <a:rPr lang="en-US" dirty="0" smtClean="0"/>
              <a:t>F?</a:t>
            </a:r>
          </a:p>
          <a:p>
            <a:pPr marL="0" indent="0">
              <a:buNone/>
            </a:pPr>
            <a:r>
              <a:rPr lang="en-US" dirty="0" smtClean="0">
                <a:solidFill>
                  <a:schemeClr val="tx2"/>
                </a:solidFill>
              </a:rPr>
              <a:t>Solution:</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2"/>
                </a:solidFill>
              </a:rPr>
              <a:t>Review</a:t>
            </a:r>
            <a:endParaRPr lang="en-US" dirty="0">
              <a:solidFill>
                <a:schemeClr val="tx2"/>
              </a:solidFill>
            </a:endParaRPr>
          </a:p>
        </p:txBody>
      </p:sp>
      <p:sp>
        <p:nvSpPr>
          <p:cNvPr id="3" name="Content Placeholder 2"/>
          <p:cNvSpPr>
            <a:spLocks noGrp="1"/>
          </p:cNvSpPr>
          <p:nvPr>
            <p:ph idx="1"/>
          </p:nvPr>
        </p:nvSpPr>
        <p:spPr/>
        <p:txBody>
          <a:bodyPr/>
          <a:lstStyle/>
          <a:p>
            <a:pPr>
              <a:buNone/>
            </a:pPr>
            <a:r>
              <a:rPr lang="en-US" dirty="0" smtClean="0"/>
              <a:t>We covered the topic:</a:t>
            </a:r>
          </a:p>
          <a:p>
            <a:r>
              <a:rPr lang="en-US" dirty="0" smtClean="0"/>
              <a:t>Linear Differential Equations</a:t>
            </a:r>
          </a:p>
          <a:p>
            <a:r>
              <a:rPr lang="en-US" dirty="0" smtClean="0"/>
              <a:t>Applications of Differential Equations – Mathematical </a:t>
            </a:r>
            <a:r>
              <a:rPr lang="en-US" dirty="0" err="1" smtClean="0"/>
              <a:t>Modelig</a:t>
            </a:r>
            <a:endParaRPr lang="en-US" dirty="0" smtClean="0"/>
          </a:p>
          <a:p>
            <a:pPr>
              <a:buNone/>
            </a:pPr>
            <a:endParaRPr lang="en-US" dirty="0" smtClean="0"/>
          </a:p>
          <a:p>
            <a:pPr>
              <a:buNone/>
            </a:pPr>
            <a:r>
              <a:rPr lang="en-US" dirty="0" smtClean="0"/>
              <a:t>Next time, we will start Chapter 20: </a:t>
            </a:r>
          </a:p>
          <a:p>
            <a:pPr algn="ctr">
              <a:buNone/>
            </a:pPr>
            <a:r>
              <a:rPr lang="en-US" dirty="0" smtClean="0"/>
              <a:t>Functions of Several Variables</a:t>
            </a:r>
            <a:endParaRPr lang="en-US" dirty="0"/>
          </a:p>
        </p:txBody>
      </p:sp>
      <p:sp>
        <p:nvSpPr>
          <p:cNvPr id="4" name="Slide Number Placeholder 3"/>
          <p:cNvSpPr>
            <a:spLocks noGrp="1"/>
          </p:cNvSpPr>
          <p:nvPr>
            <p:ph type="sldNum" sz="quarter" idx="12"/>
          </p:nvPr>
        </p:nvSpPr>
        <p:spPr/>
        <p:txBody>
          <a:bodyPr/>
          <a:lstStyle/>
          <a:p>
            <a:pPr>
              <a:defRPr/>
            </a:pPr>
            <a:fld id="{53F33188-EBC0-4F44-99AA-35AD5D1C446D}" type="slidenum">
              <a:rPr lang="en-US" smtClean="0"/>
              <a:pPr>
                <a:defRPr/>
              </a:pPr>
              <a:t>40</a:t>
            </a:fld>
            <a:endParaRPr lang="en-US"/>
          </a:p>
        </p:txBody>
      </p:sp>
    </p:spTree>
    <p:extLst>
      <p:ext uri="{BB962C8B-B14F-4D97-AF65-F5344CB8AC3E}">
        <p14:creationId xmlns="" xmlns:p14="http://schemas.microsoft.com/office/powerpoint/2010/main" val="156698413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819</TotalTime>
  <Words>539</Words>
  <Application>Microsoft Office PowerPoint</Application>
  <PresentationFormat>On-screen Show (4:3)</PresentationFormat>
  <Paragraphs>113</Paragraphs>
  <Slides>40</Slides>
  <Notes>1</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40</vt:i4>
      </vt:variant>
    </vt:vector>
  </HeadingPairs>
  <TitlesOfParts>
    <vt:vector size="43" baseType="lpstr">
      <vt:lpstr>Office Theme</vt:lpstr>
      <vt:lpstr>Equation</vt:lpstr>
      <vt:lpstr>Microsoft Equation 3.0</vt:lpstr>
      <vt:lpstr>Lecture 28</vt:lpstr>
      <vt:lpstr>Last Lecture Summary</vt:lpstr>
      <vt:lpstr>Today</vt:lpstr>
      <vt:lpstr>Linear Equations</vt:lpstr>
      <vt:lpstr>Slide 5</vt:lpstr>
      <vt:lpstr>Slide 6</vt:lpstr>
      <vt:lpstr>Method of solution</vt:lpstr>
      <vt:lpstr>Slide 8</vt:lpstr>
      <vt:lpstr>Slide 9</vt:lpstr>
      <vt:lpstr>Slide 10</vt:lpstr>
      <vt:lpstr>Slide 11</vt:lpstr>
      <vt:lpstr>Slide 12</vt:lpstr>
      <vt:lpstr>Slide 13</vt:lpstr>
      <vt:lpstr>Example</vt:lpstr>
      <vt:lpstr>Slide 15</vt:lpstr>
      <vt:lpstr>Slide 16</vt:lpstr>
      <vt:lpstr>Slide 17</vt:lpstr>
      <vt:lpstr>Slide 18</vt:lpstr>
      <vt:lpstr>Modeling with Differential Equations</vt:lpstr>
      <vt:lpstr>Slide 20</vt:lpstr>
      <vt:lpstr>Slide 21</vt:lpstr>
      <vt:lpstr>Growth and Decay : </vt:lpstr>
      <vt:lpstr>Slide 23</vt:lpstr>
      <vt:lpstr>Slide 24</vt:lpstr>
      <vt:lpstr>Slide 25</vt:lpstr>
      <vt:lpstr>Slide 26</vt:lpstr>
      <vt:lpstr>Slide 27</vt:lpstr>
      <vt:lpstr>Slide 28</vt:lpstr>
      <vt:lpstr>Slide 29</vt:lpstr>
      <vt:lpstr>Slide 30</vt:lpstr>
      <vt:lpstr>Slide 31</vt:lpstr>
      <vt:lpstr>Example (Cooling of a Cake)</vt:lpstr>
      <vt:lpstr>Slide 33</vt:lpstr>
      <vt:lpstr>Slide 34</vt:lpstr>
      <vt:lpstr>Slide 35</vt:lpstr>
      <vt:lpstr>Slide 36</vt:lpstr>
      <vt:lpstr>Slide 37</vt:lpstr>
      <vt:lpstr>Slide 38</vt:lpstr>
      <vt:lpstr>Slide 39</vt:lpstr>
      <vt:lpstr>Review</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DIFFERENTIAL EQUATIONS MTH-242 (BCE-III) LECTURE 2</dc:title>
  <dc:creator>user</dc:creator>
  <cp:lastModifiedBy>NTS</cp:lastModifiedBy>
  <cp:revision>96</cp:revision>
  <dcterms:created xsi:type="dcterms:W3CDTF">2012-09-08T00:30:34Z</dcterms:created>
  <dcterms:modified xsi:type="dcterms:W3CDTF">2012-10-03T09:09:36Z</dcterms:modified>
</cp:coreProperties>
</file>