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7" r:id="rId3"/>
    <p:sldId id="318" r:id="rId4"/>
    <p:sldId id="297" r:id="rId5"/>
    <p:sldId id="321" r:id="rId6"/>
    <p:sldId id="300" r:id="rId7"/>
    <p:sldId id="302" r:id="rId8"/>
    <p:sldId id="303" r:id="rId9"/>
    <p:sldId id="304" r:id="rId10"/>
    <p:sldId id="301" r:id="rId11"/>
    <p:sldId id="295" r:id="rId12"/>
    <p:sldId id="319" r:id="rId13"/>
    <p:sldId id="306" r:id="rId14"/>
    <p:sldId id="307" r:id="rId15"/>
    <p:sldId id="308" r:id="rId16"/>
    <p:sldId id="309" r:id="rId17"/>
    <p:sldId id="310" r:id="rId18"/>
    <p:sldId id="323" r:id="rId19"/>
    <p:sldId id="324" r:id="rId20"/>
    <p:sldId id="325" r:id="rId21"/>
    <p:sldId id="311" r:id="rId22"/>
    <p:sldId id="312" r:id="rId23"/>
    <p:sldId id="313" r:id="rId24"/>
    <p:sldId id="328" r:id="rId25"/>
    <p:sldId id="329" r:id="rId26"/>
    <p:sldId id="288" r:id="rId27"/>
    <p:sldId id="290" r:id="rId28"/>
    <p:sldId id="330" r:id="rId29"/>
    <p:sldId id="331" r:id="rId30"/>
    <p:sldId id="322" r:id="rId31"/>
    <p:sldId id="326" r:id="rId32"/>
    <p:sldId id="327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20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500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9527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909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378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156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8513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257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636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778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283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270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49677-C8BB-4653-9B27-B927AFB0FC62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FF4B-797C-4FCE-B6F4-4CD5197DB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720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Separable Differential 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Last Lecture Summary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covered section 19.5:</a:t>
            </a:r>
          </a:p>
          <a:p>
            <a:pPr marL="0" indent="0">
              <a:buNone/>
            </a:pPr>
            <a:r>
              <a:rPr lang="en-US" dirty="0" smtClean="0"/>
              <a:t>Integral Calculus and Probability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Finished Chapter 19.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Today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will cover the topic: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Separable Differential Equations</a:t>
            </a:r>
          </a:p>
          <a:p>
            <a:r>
              <a:rPr lang="en-US" dirty="0" smtClean="0"/>
              <a:t>Method of their Solutions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REVIEW </a:t>
            </a:r>
            <a:r>
              <a:rPr lang="en-US" b="1" dirty="0" smtClean="0"/>
              <a:t>MATERIAL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dirty="0"/>
              <a:t>Basic integration </a:t>
            </a:r>
            <a:r>
              <a:rPr lang="en-US" dirty="0" smtClean="0"/>
              <a:t>formulas</a:t>
            </a:r>
            <a:endParaRPr lang="en-US" dirty="0"/>
          </a:p>
          <a:p>
            <a:r>
              <a:rPr lang="en-US" dirty="0" smtClean="0"/>
              <a:t>Techniques </a:t>
            </a:r>
            <a:r>
              <a:rPr lang="en-US" dirty="0"/>
              <a:t>of </a:t>
            </a:r>
            <a:r>
              <a:rPr lang="en-US" dirty="0" smtClean="0"/>
              <a:t>integration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74545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Separable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Recall that the general form of a 1</a:t>
            </a:r>
            <a:r>
              <a:rPr lang="en-US" baseline="30000" dirty="0" smtClean="0"/>
              <a:t>st</a:t>
            </a:r>
            <a:r>
              <a:rPr lang="en-US" dirty="0" smtClean="0"/>
              <a:t> order differential equation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Now, if 				    , then the function </a:t>
            </a:r>
            <a:r>
              <a:rPr lang="en-US" i="1" dirty="0" smtClean="0"/>
              <a:t>f</a:t>
            </a:r>
            <a:r>
              <a:rPr lang="en-US" dirty="0" smtClean="0"/>
              <a:t> is said to be a separable function and hence the above DE is said to be a </a:t>
            </a:r>
            <a:r>
              <a:rPr lang="en-US" b="1" dirty="0" smtClean="0"/>
              <a:t>separable</a:t>
            </a:r>
            <a:r>
              <a:rPr lang="en-US" dirty="0" smtClean="0"/>
              <a:t> differential equation.</a:t>
            </a:r>
            <a:endParaRPr lang="en-US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895600" y="2667000"/>
          <a:ext cx="2608263" cy="1058862"/>
        </p:xfrm>
        <a:graphic>
          <a:graphicData uri="http://schemas.openxmlformats.org/presentationml/2006/ole">
            <p:oleObj spid="_x0000_s32770" name="Equation" r:id="rId3" imgW="812520" imgH="393480" progId="Equation.3">
              <p:embed/>
            </p:oleObj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828800" y="3886200"/>
          <a:ext cx="3657600" cy="533400"/>
        </p:xfrm>
        <a:graphic>
          <a:graphicData uri="http://schemas.openxmlformats.org/presentationml/2006/ole">
            <p:oleObj spid="_x0000_s32771" name="Equation" r:id="rId4" imgW="11937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For example, the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+4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is separable as can be written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i="1" dirty="0" smtClean="0"/>
                  <a:t>			         </a:t>
                </a:r>
                <a:endParaRPr lang="en-US" b="0" i="1" dirty="0" smtClean="0">
                  <a:solidFill>
                    <a:srgbClr val="0000FF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b="0" dirty="0" smtClean="0">
                    <a:solidFill>
                      <a:srgbClr val="0000FF"/>
                    </a:solidFill>
                  </a:rPr>
                  <a:t>				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/>
                      </a:rPr>
                      <m:t>h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/>
                      </a:rPr>
                      <m:t>(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/>
                      </a:rPr>
                      <m:t>𝑦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	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𝑔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i="1" dirty="0">
                    <a:solidFill>
                      <a:srgbClr val="C00000"/>
                    </a:solidFill>
                  </a:rPr>
                  <a:t> </a:t>
                </a:r>
                <a:endParaRPr lang="en-US" i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4648200" y="4434114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5715000" y="44196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9176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>
                    <a:latin typeface="Cambria Math"/>
                  </a:rPr>
                  <a:t>The equation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Is </a:t>
                </a:r>
                <a:r>
                  <a:rPr lang="en-US" dirty="0" err="1" smtClean="0"/>
                  <a:t>nonseparable</a:t>
                </a:r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Because there </a:t>
                </a:r>
                <a:r>
                  <a:rPr lang="en-US" dirty="0"/>
                  <a:t>is no way of </a:t>
                </a:r>
                <a:r>
                  <a:rPr lang="en-US" dirty="0" smtClean="0"/>
                  <a:t>expressing</a:t>
                </a:r>
              </a:p>
              <a:p>
                <a:pPr marL="0" indent="0" algn="ctr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𝑦</m:t>
                    </m:r>
                    <m:r>
                      <a:rPr lang="en-US" b="0" i="1" dirty="0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as </a:t>
                </a:r>
                <a:r>
                  <a:rPr lang="en-US" dirty="0"/>
                  <a:t>a product of </a:t>
                </a:r>
                <a:r>
                  <a:rPr lang="en-US" dirty="0" smtClean="0"/>
                  <a:t>a function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times a function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i="1" dirty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 b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63690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tx2"/>
                </a:solidFill>
                <a:latin typeface="+mn-lt"/>
              </a:rPr>
              <a:t>Solution of Separable Equation</a:t>
            </a:r>
            <a:endParaRPr lang="en-US" dirty="0">
              <a:solidFill>
                <a:schemeClr val="tx2"/>
              </a:solidFill>
              <a:latin typeface="+mn-lt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b="1" dirty="0" smtClean="0">
                    <a:latin typeface="Times New Roman" pitchFamily="18" charset="0"/>
                  </a:rPr>
                  <a:t>To solve</a:t>
                </a:r>
                <a:r>
                  <a:rPr lang="en-US" dirty="0">
                    <a:latin typeface="Times New Roman" pitchFamily="18" charset="0"/>
                  </a:rPr>
                  <a:t> a separable equation, we perform the following steps: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b="1" dirty="0">
                    <a:latin typeface="Times New Roman" pitchFamily="18" charset="0"/>
                  </a:rPr>
                  <a:t>Step 1:</a:t>
                </a:r>
                <a:r>
                  <a:rPr lang="en-US" dirty="0">
                    <a:latin typeface="Times New Roman" pitchFamily="18" charset="0"/>
                  </a:rPr>
                  <a:t>  We solve the equation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>
                    <a:latin typeface="Times New Roman" pitchFamily="18" charset="0"/>
                  </a:rPr>
                  <a:t>                  </a:t>
                </a:r>
                <a:r>
                  <a:rPr lang="en-US" dirty="0">
                    <a:latin typeface="Times New Roman" pitchFamily="18" charset="0"/>
                  </a:rPr>
                  <a:t>to find the constant solutions of the equation.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𝑦</m:t>
                      </m:r>
                      <m:r>
                        <a:rPr lang="en-US" i="1" dirty="0" smtClean="0">
                          <a:latin typeface="Cambria Math"/>
                        </a:rPr>
                        <m:t>=</m:t>
                      </m:r>
                      <m:r>
                        <a:rPr lang="en-US" i="1" dirty="0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b="1" dirty="0">
                    <a:latin typeface="Times New Roman" pitchFamily="18" charset="0"/>
                  </a:rPr>
                  <a:t>Step 2: </a:t>
                </a:r>
                <a:r>
                  <a:rPr lang="en-US" dirty="0">
                    <a:latin typeface="Times New Roman" pitchFamily="18" charset="0"/>
                  </a:rPr>
                  <a:t> For non-constant solutions </a:t>
                </a:r>
                <a:r>
                  <a:rPr lang="en-US" dirty="0" smtClean="0">
                    <a:latin typeface="Times New Roman" pitchFamily="18" charset="0"/>
                  </a:rPr>
                  <a:t>(with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en-US" dirty="0" smtClean="0">
                    <a:latin typeface="Times New Roman" pitchFamily="18" charset="0"/>
                  </a:rPr>
                  <a:t>) we </a:t>
                </a:r>
                <a:r>
                  <a:rPr lang="en-US" dirty="0">
                    <a:latin typeface="Times New Roman" pitchFamily="18" charset="0"/>
                  </a:rPr>
                  <a:t>write the equation in the form.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704" t="-2695" r="-2222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7887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>
                    <a:latin typeface="Times New Roman" pitchFamily="18" charset="0"/>
                  </a:rPr>
                  <a:t>Step : </a:t>
                </a:r>
                <a:r>
                  <a:rPr lang="en-US" dirty="0" smtClean="0">
                    <a:latin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</a:rPr>
                  <a:t>For non-constant solutions we write the equation in the form.</a:t>
                </a: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𝑑𝑦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dirty="0" smtClean="0"/>
                  <a:t>         (2)</a:t>
                </a:r>
              </a:p>
              <a:p>
                <a:pPr marL="0" indent="0">
                  <a:buNone/>
                </a:pPr>
                <a:r>
                  <a:rPr lang="en-US" dirty="0" smtClean="0"/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𝑑𝑦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𝑑𝑥</m:t>
                    </m:r>
                  </m:oMath>
                </a14:m>
                <a:r>
                  <a:rPr lang="en-US" dirty="0" smtClean="0"/>
                  <a:t>		(3)</a:t>
                </a:r>
              </a:p>
              <a:p>
                <a:pPr marL="0" indent="0">
                  <a:buNone/>
                </a:pPr>
                <a:r>
                  <a:rPr lang="en-US" dirty="0" smtClean="0"/>
                  <a:t>a </a:t>
                </a:r>
                <a:r>
                  <a:rPr lang="en-US" dirty="0"/>
                  <a:t>separable </a:t>
                </a:r>
                <a:r>
                  <a:rPr lang="en-US" dirty="0" smtClean="0"/>
                  <a:t>differential equation</a:t>
                </a:r>
                <a:endParaRPr lang="en-US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887" b="-12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8629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ChangeAspect="1"/>
          </p:cNvGraphicFramePr>
          <p:nvPr>
            <p:ph idx="1"/>
          </p:nvPr>
        </p:nvGraphicFramePr>
        <p:xfrm>
          <a:off x="1828800" y="685800"/>
          <a:ext cx="4349579" cy="838200"/>
        </p:xfrm>
        <a:graphic>
          <a:graphicData uri="http://schemas.openxmlformats.org/presentationml/2006/ole">
            <p:oleObj spid="_x0000_s50177" name="Equation" r:id="rId3" imgW="1054080" imgH="20304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38400" y="1992868"/>
            <a:ext cx="864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‘y’ only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1992868"/>
            <a:ext cx="858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‘x’ only</a:t>
            </a:r>
            <a:endParaRPr lang="en-US" dirty="0"/>
          </a:p>
        </p:txBody>
      </p:sp>
      <p:sp>
        <p:nvSpPr>
          <p:cNvPr id="11" name="Left Brace 10"/>
          <p:cNvSpPr/>
          <p:nvPr/>
        </p:nvSpPr>
        <p:spPr>
          <a:xfrm rot="16200000">
            <a:off x="4800600" y="838200"/>
            <a:ext cx="838200" cy="1752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16200000">
            <a:off x="2362200" y="838200"/>
            <a:ext cx="838200" cy="1752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000" y="27432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Now, integrating both sides</a:t>
            </a:r>
            <a:endParaRPr lang="en-US" sz="3200" dirty="0"/>
          </a:p>
        </p:txBody>
      </p:sp>
      <p:graphicFrame>
        <p:nvGraphicFramePr>
          <p:cNvPr id="50178" name="Content Placeholder 5"/>
          <p:cNvGraphicFramePr>
            <a:graphicFrameLocks noChangeAspect="1"/>
          </p:cNvGraphicFramePr>
          <p:nvPr/>
        </p:nvGraphicFramePr>
        <p:xfrm>
          <a:off x="1666875" y="3648075"/>
          <a:ext cx="4979988" cy="1152525"/>
        </p:xfrm>
        <a:graphic>
          <a:graphicData uri="http://schemas.openxmlformats.org/presentationml/2006/ole">
            <p:oleObj spid="_x0000_s50178" name="Equation" r:id="rId4" imgW="1206360" imgH="279360" progId="Equation.3">
              <p:embed/>
            </p:oleObj>
          </a:graphicData>
        </a:graphic>
      </p:graphicFrame>
      <p:sp>
        <p:nvSpPr>
          <p:cNvPr id="14" name="Left Brace 13"/>
          <p:cNvSpPr/>
          <p:nvPr/>
        </p:nvSpPr>
        <p:spPr>
          <a:xfrm rot="16200000">
            <a:off x="2362200" y="4114800"/>
            <a:ext cx="838200" cy="2057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 rot="16200000">
            <a:off x="5105400" y="4114800"/>
            <a:ext cx="838200" cy="2057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524000" y="5715000"/>
            <a:ext cx="239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function of y, say G(y)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61125" y="5715000"/>
            <a:ext cx="239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function of x, say H(x)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0857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8F2FA-4D57-488D-A88A-ED0DC5E48124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990600"/>
            <a:ext cx="8458200" cy="423703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2800" dirty="0" smtClean="0">
                <a:latin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</a:rPr>
            </a:br>
            <a:r>
              <a:rPr lang="en-US" sz="4000" dirty="0" smtClean="0">
                <a:latin typeface="+mn-lt"/>
              </a:rPr>
              <a:t>to obtain a solution of the form</a:t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b="1" dirty="0" smtClean="0">
                <a:latin typeface="+mn-lt"/>
              </a:rPr>
              <a:t>Step3:</a:t>
            </a:r>
            <a:r>
              <a:rPr lang="en-US" sz="4000" dirty="0" smtClean="0">
                <a:latin typeface="+mn-lt"/>
              </a:rPr>
              <a:t> We list the entire constant and the non-constant solutions of the equation. </a:t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/>
            </a:r>
            <a:br>
              <a:rPr lang="en-US" sz="4000" dirty="0" smtClean="0">
                <a:latin typeface="+mn-lt"/>
              </a:rPr>
            </a:br>
            <a:r>
              <a:rPr lang="en-US" sz="4000" b="1" dirty="0" smtClean="0">
                <a:latin typeface="+mn-lt"/>
              </a:rPr>
              <a:t>Step 4: </a:t>
            </a:r>
            <a:r>
              <a:rPr lang="en-US" sz="4000" dirty="0" smtClean="0">
                <a:latin typeface="+mn-lt"/>
              </a:rPr>
              <a:t>If you are given an IVP, use the initial condition to find the particular solution.	 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9" name="Object 6"/>
          <p:cNvGraphicFramePr>
            <a:graphicFrameLocks noChangeAspect="1"/>
          </p:cNvGraphicFramePr>
          <p:nvPr/>
        </p:nvGraphicFramePr>
        <p:xfrm>
          <a:off x="1981200" y="1905000"/>
          <a:ext cx="4338811" cy="685800"/>
        </p:xfrm>
        <a:graphic>
          <a:graphicData uri="http://schemas.openxmlformats.org/presentationml/2006/ole">
            <p:oleObj spid="_x0000_s10280" name="Equation" r:id="rId3" imgW="1091726" imgH="203112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83882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Solving a Separable </a:t>
            </a:r>
            <a:r>
              <a:rPr lang="en-US" b="1" dirty="0" smtClean="0">
                <a:solidFill>
                  <a:schemeClr val="tx2"/>
                </a:solidFill>
              </a:rPr>
              <a:t>DE</a:t>
            </a:r>
            <a:endParaRPr lang="en-US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s-ES" dirty="0" smtClean="0"/>
                  <a:t>Solve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r>
                      <a:rPr lang="es-ES" i="1" dirty="0" smtClean="0">
                        <a:latin typeface="Cambria Math"/>
                      </a:rPr>
                      <m:t>(1</m:t>
                    </m:r>
                    <m:r>
                      <a:rPr lang="en-US" b="0" i="1" dirty="0" smtClean="0">
                        <a:latin typeface="Cambria Math"/>
                      </a:rPr>
                      <m:t>+</m:t>
                    </m:r>
                    <m:r>
                      <a:rPr lang="es-ES" i="1" dirty="0" smtClean="0">
                        <a:latin typeface="Cambria Math"/>
                      </a:rPr>
                      <m:t>𝑥</m:t>
                    </m:r>
                    <m:r>
                      <a:rPr lang="es-ES" i="1" dirty="0" smtClean="0">
                        <a:latin typeface="Cambria Math"/>
                      </a:rPr>
                      <m:t>) </m:t>
                    </m:r>
                    <m:r>
                      <a:rPr lang="es-ES" i="1" dirty="0" err="1">
                        <a:latin typeface="Cambria Math"/>
                      </a:rPr>
                      <m:t>𝑑𝑦</m:t>
                    </m:r>
                    <m:r>
                      <a:rPr lang="es-ES" i="1" dirty="0">
                        <a:latin typeface="Cambria Math"/>
                      </a:rPr>
                      <m:t> </m:t>
                    </m:r>
                    <m:r>
                      <a:rPr lang="es-ES" i="1" dirty="0" smtClean="0">
                        <a:latin typeface="Cambria Math"/>
                      </a:rPr>
                      <m:t>− </m:t>
                    </m:r>
                    <m:r>
                      <a:rPr lang="es-ES" i="1" dirty="0">
                        <a:latin typeface="Cambria Math"/>
                      </a:rPr>
                      <m:t>𝑦</m:t>
                    </m:r>
                    <m:r>
                      <a:rPr lang="es-ES" i="1" dirty="0">
                        <a:latin typeface="Cambria Math"/>
                      </a:rPr>
                      <m:t> </m:t>
                    </m:r>
                    <m:r>
                      <a:rPr lang="es-ES" i="1" dirty="0">
                        <a:latin typeface="Cambria Math"/>
                      </a:rPr>
                      <m:t>𝑑𝑥</m:t>
                    </m:r>
                    <m:r>
                      <a:rPr lang="es-ES" i="1" dirty="0">
                        <a:latin typeface="Cambria Math"/>
                      </a:rPr>
                      <m:t> = 0.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b="1" dirty="0"/>
                  <a:t>SOLUTION </a:t>
                </a:r>
                <a:r>
                  <a:rPr lang="en-US" dirty="0"/>
                  <a:t>Dividing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(1 + </m:t>
                    </m:r>
                    <m:r>
                      <a:rPr lang="en-US" i="1" dirty="0">
                        <a:latin typeface="Cambria Math"/>
                      </a:rPr>
                      <m:t>𝑥</m:t>
                    </m:r>
                    <m:r>
                      <a:rPr lang="en-US" i="1" dirty="0">
                        <a:latin typeface="Cambria Math"/>
                      </a:rPr>
                      <m:t>)</m:t>
                    </m:r>
                    <m:r>
                      <a:rPr lang="en-US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dirty="0"/>
                  <a:t>, we can </a:t>
                </a:r>
                <a:r>
                  <a:rPr lang="en-US" dirty="0" smtClean="0"/>
                  <a:t>write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1+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from which it follows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i="0" dirty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s-ES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s-ES" i="1" dirty="0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en-US" b="0" i="1" dirty="0" smtClean="0">
                          <a:latin typeface="Cambria Math"/>
                        </a:rPr>
                        <m:t>=</m:t>
                      </m:r>
                      <m:r>
                        <a:rPr lang="es-ES" i="1" dirty="0">
                          <a:latin typeface="Cambria Math"/>
                        </a:rPr>
                        <m:t>  </m:t>
                      </m:r>
                      <m:func>
                        <m:funcPr>
                          <m:ctrlPr>
                            <a:rPr lang="es-ES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i="0" dirty="0" err="1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s-ES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s-ES" i="1" dirty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s-ES" i="1" dirty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s-ES" i="1" dirty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1" dirty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617" b="-2156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81948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𝑦</m:t>
                      </m:r>
                      <m:r>
                        <a:rPr lang="en-US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b="0" i="1" dirty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dirty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dirty="0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</a:rPr>
                        <m:t>𝑦</m:t>
                      </m:r>
                      <m:r>
                        <a:rPr lang="en-US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/>
                                    </a:rPr>
                                    <m:t>1+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sup>
                      </m:sSup>
                      <m:sSup>
                        <m:sSupPr>
                          <m:ctrlPr>
                            <a:rPr lang="en-US" i="1" dirty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</a:rPr>
                        <m:t>𝑦</m:t>
                      </m:r>
                      <m:r>
                        <a:rPr lang="en-US" i="1" dirty="0">
                          <a:latin typeface="Cambria Math"/>
                        </a:rPr>
                        <m:t>=(1+</m:t>
                      </m:r>
                      <m:r>
                        <a:rPr lang="en-US" b="0" i="1" dirty="0" smtClean="0">
                          <a:latin typeface="Cambria Math"/>
                        </a:rPr>
                        <m:t>𝑥</m:t>
                      </m:r>
                      <m:r>
                        <a:rPr lang="en-US" b="0" i="1" dirty="0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i="1" dirty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𝑦</m:t>
                    </m:r>
                    <m:r>
                      <a:rPr lang="en-US" i="1" dirty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𝐶</m:t>
                    </m:r>
                    <m:r>
                      <a:rPr lang="en-US" i="1" dirty="0">
                        <a:latin typeface="Cambria Math"/>
                      </a:rPr>
                      <m:t>(1+</m:t>
                    </m:r>
                    <m:r>
                      <a:rPr lang="en-US" i="1" dirty="0">
                        <a:latin typeface="Cambria Math"/>
                      </a:rPr>
                      <m:t>𝑥</m:t>
                    </m:r>
                    <m:r>
                      <a:rPr lang="en-US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	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𝐶</m:t>
                        </m:r>
                        <m:r>
                          <a:rPr lang="en-US" b="0" i="1" dirty="0" smtClean="0">
                            <a:latin typeface="Cambria Math"/>
                          </a:rPr>
                          <m:t>=</m:t>
                        </m:r>
                        <m:r>
                          <a:rPr lang="en-US" i="1" dirty="0">
                            <a:latin typeface="Cambria Math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5185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Example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Solve the initial-value problem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b="0" i="0" smtClean="0">
                          <a:latin typeface="Cambria Math"/>
                        </a:rPr>
                        <m:t> ;        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y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=−3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Solution:</a:t>
                </a:r>
              </a:p>
              <a:p>
                <a:pPr marL="0" indent="0">
                  <a:buNone/>
                </a:pPr>
                <a:r>
                  <a:rPr lang="en-US" dirty="0"/>
                  <a:t>Rewriting </a:t>
                </a:r>
                <a:r>
                  <a:rPr lang="en-US" dirty="0" smtClean="0"/>
                  <a:t>the equation </a:t>
                </a:r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𝑦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  <m:r>
                      <a:rPr lang="en-US" i="1" dirty="0" err="1">
                        <a:latin typeface="Cambria Math"/>
                      </a:rPr>
                      <m:t>𝑑𝑦</m:t>
                    </m:r>
                    <m:r>
                      <a:rPr lang="en-US" b="0" i="1" dirty="0" smtClean="0">
                        <a:latin typeface="Cambria Math"/>
                      </a:rPr>
                      <m:t>=−</m:t>
                    </m:r>
                    <m:r>
                      <a:rPr lang="en-US" i="1" dirty="0" err="1">
                        <a:latin typeface="Cambria Math"/>
                      </a:rPr>
                      <m:t>𝑥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  <m:r>
                      <a:rPr lang="en-US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en-US" dirty="0"/>
                  <a:t>, we </a:t>
                </a:r>
                <a:r>
                  <a:rPr lang="en-US" dirty="0" smtClean="0"/>
                  <a:t>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 dirty="0">
                              <a:latin typeface="Cambria Math"/>
                            </a:rPr>
                            <m:t>𝑦</m:t>
                          </m:r>
                          <m:r>
                            <a:rPr lang="en-US" i="1" dirty="0">
                              <a:latin typeface="Cambria Math"/>
                            </a:rPr>
                            <m:t> </m:t>
                          </m:r>
                          <m:r>
                            <a:rPr lang="en-US" i="1" dirty="0" err="1">
                              <a:latin typeface="Cambria Math"/>
                            </a:rPr>
                            <m:t>𝑑𝑦</m:t>
                          </m:r>
                        </m:e>
                      </m:nary>
                      <m:r>
                        <a:rPr lang="en-US" i="1" dirty="0">
                          <a:latin typeface="Cambria Math"/>
                        </a:rPr>
                        <m:t>=−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 dirty="0">
                              <a:latin typeface="Cambria Math"/>
                            </a:rPr>
                            <m:t>𝑥</m:t>
                          </m:r>
                          <m:r>
                            <a:rPr lang="en-US" i="1" dirty="0">
                              <a:latin typeface="Cambria Math"/>
                            </a:rPr>
                            <m:t> </m:t>
                          </m:r>
                          <m:r>
                            <a:rPr lang="en-US" i="1" dirty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704" t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3790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;    </m:t>
                      </m:r>
                      <m:r>
                        <a:rPr lang="en-US" b="0" i="1" smtClean="0">
                          <a:latin typeface="Cambria Math"/>
                        </a:rPr>
                        <m:t>𝑤𝑖𝑡h</m:t>
                      </m:r>
                      <m:r>
                        <a:rPr lang="en-US" b="0" i="1" smtClean="0">
                          <a:latin typeface="Cambria Math"/>
                        </a:rPr>
                        <m:t>  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Is the general solution.</a:t>
                </a:r>
              </a:p>
              <a:p>
                <a:pPr marL="0" indent="0">
                  <a:buNone/>
                </a:pPr>
                <a:r>
                  <a:rPr lang="en-US" dirty="0" smtClean="0"/>
                  <a:t>This </a:t>
                </a:r>
                <a:r>
                  <a:rPr lang="en-US" dirty="0"/>
                  <a:t>solution of the differential equation represents a family of </a:t>
                </a:r>
                <a:r>
                  <a:rPr lang="en-US" dirty="0" smtClean="0"/>
                  <a:t>concentric circles </a:t>
                </a:r>
                <a:r>
                  <a:rPr lang="en-US" dirty="0"/>
                  <a:t>centered at the origin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y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=−3</m:t>
                    </m:r>
                  </m:oMath>
                </a14:m>
                <a:r>
                  <a:rPr lang="en-US" dirty="0" smtClean="0"/>
                  <a:t>  means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=4, </m:t>
                    </m:r>
                    <m:r>
                      <a:rPr lang="en-US" i="1" dirty="0" smtClean="0">
                        <a:latin typeface="Cambria Math"/>
                      </a:rPr>
                      <m:t>𝑦</m:t>
                    </m:r>
                    <m:r>
                      <a:rPr lang="en-US" i="1" dirty="0" smtClean="0">
                        <a:latin typeface="Cambria Math"/>
                      </a:rPr>
                      <m:t>=−3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(−3)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</a:rPr>
                      <m:t>= 25</m:t>
                    </m:r>
                  </m:oMath>
                </a14:m>
                <a:r>
                  <a:rPr lang="en-US" dirty="0" smtClean="0"/>
                  <a:t> or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=5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Thus </a:t>
                </a:r>
                <a:r>
                  <a:rPr lang="en-US" dirty="0"/>
                  <a:t>the initial-value </a:t>
                </a:r>
                <a:r>
                  <a:rPr lang="en-US" dirty="0" smtClean="0"/>
                  <a:t>problem determines </a:t>
                </a:r>
                <a:r>
                  <a:rPr lang="en-US" dirty="0"/>
                  <a:t>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  with </a:t>
                </a:r>
                <a:r>
                  <a:rPr lang="en-US" dirty="0"/>
                  <a:t>radius 5</a:t>
                </a:r>
                <a:r>
                  <a:rPr lang="en-US" dirty="0" smtClean="0"/>
                  <a:t>. (a particular solution)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704" t="-1617" r="-1778" b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946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of circles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33600"/>
            <a:ext cx="36480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015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Example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Solve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10813" y="1371600"/>
          <a:ext cx="2099187" cy="1084580"/>
        </p:xfrm>
        <a:graphic>
          <a:graphicData uri="http://schemas.openxmlformats.org/presentationml/2006/ole">
            <p:oleObj spid="_x0000_s35842" name="Equation" r:id="rId3" imgW="7617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Example</a:t>
            </a:r>
            <a:endParaRPr lang="en-US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−4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−4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𝑑𝑦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−4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(use integration technique by partial fractions)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−2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+2</m:t>
                                  </m:r>
                                </m:e>
                              </m:d>
                            </m:den>
                          </m:f>
                        </m:e>
                      </m:nary>
                      <m:r>
                        <a:rPr lang="en-US" i="1" smtClean="0">
                          <a:latin typeface="Cambria Math"/>
                        </a:rPr>
                        <m:t>𝑑𝑦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704" t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79176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US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den>
                                  </m:f>
                                </m:num>
                                <m:den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−2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den>
                                  </m:f>
                                </m:num>
                                <m:den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+2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𝑑𝑦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den>
                      </m:f>
                      <m:func>
                        <m:funcPr>
                          <m:ctrlPr>
                            <a:rPr lang="en-US" b="0" i="1" dirty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dirty="0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US" i="1" dirty="0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den>
                      </m:f>
                      <m:func>
                        <m:func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</m:e>
                      </m:func>
                      <m:r>
                        <a:rPr lang="en-US" b="0" i="0" dirty="0" smtClean="0">
                          <a:latin typeface="Cambria Math"/>
                        </a:rPr>
                        <m:t>=</m:t>
                      </m:r>
                      <m:r>
                        <a:rPr lang="en-US" b="0" i="1" dirty="0" smtClean="0">
                          <a:latin typeface="Cambria Math"/>
                        </a:rPr>
                        <m:t>𝑥</m:t>
                      </m:r>
                      <m:r>
                        <a:rPr lang="en-US" b="0" i="1" dirty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dirty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i="1" dirty="0">
                                      <a:latin typeface="Cambria Math"/>
                                    </a:rPr>
                                    <m:t>−2</m:t>
                                  </m:r>
                                </m:num>
                                <m:den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+2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dirty="0" smtClean="0">
                              <a:latin typeface="Cambria Math"/>
                            </a:rPr>
                            <m:t>=4</m:t>
                          </m:r>
                          <m:r>
                            <a:rPr lang="en-US" b="0" i="1" dirty="0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Here we have replaced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4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b="-10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9100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/>
                            </a:rPr>
                            <m:t>𝑦</m:t>
                          </m:r>
                          <m:r>
                            <a:rPr lang="en-US" i="1" dirty="0">
                              <a:latin typeface="Cambria Math"/>
                            </a:rPr>
                            <m:t>−2</m:t>
                          </m:r>
                        </m:num>
                        <m:den>
                          <m:r>
                            <a:rPr lang="en-US" i="1" dirty="0">
                              <a:latin typeface="Cambria Math"/>
                            </a:rPr>
                            <m:t>𝑦</m:t>
                          </m:r>
                          <m:r>
                            <a:rPr lang="en-US" i="1" dirty="0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en-US" b="0" i="1" dirty="0" smtClean="0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±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Finally</a:t>
                </a:r>
                <a:r>
                  <a:rPr lang="en-US" dirty="0"/>
                  <a:t>, after replacing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±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4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1 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/>
                  <a:t>by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𝑐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solving </a:t>
                </a:r>
                <a:r>
                  <a:rPr lang="en-US" dirty="0" smtClean="0"/>
                  <a:t>the last </a:t>
                </a:r>
                <a:r>
                  <a:rPr lang="en-US" dirty="0"/>
                  <a:t>equation for </a:t>
                </a:r>
                <a:r>
                  <a:rPr lang="en-US" i="1" dirty="0"/>
                  <a:t>y</a:t>
                </a:r>
                <a:r>
                  <a:rPr lang="en-US" dirty="0"/>
                  <a:t>, we get the </a:t>
                </a:r>
                <a:r>
                  <a:rPr lang="en-US" dirty="0" smtClean="0"/>
                  <a:t>one-parameter </a:t>
                </a:r>
                <a:r>
                  <a:rPr lang="en-US" dirty="0"/>
                  <a:t>family of solutions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5620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tx2"/>
                </a:solidFill>
              </a:rPr>
              <a:t>Initial Value Problem (IVP)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Solve the IVP: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906713" y="1495425"/>
          <a:ext cx="4078287" cy="971550"/>
        </p:xfrm>
        <a:graphic>
          <a:graphicData uri="http://schemas.openxmlformats.org/presentationml/2006/ole">
            <p:oleObj spid="_x0000_s33794" name="Equation" r:id="rId3" imgW="1650960" imgH="3934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2159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940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Example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Solve</a:t>
            </a:r>
            <a:endParaRPr lang="en-US" dirty="0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752600" y="1447800"/>
          <a:ext cx="3702050" cy="971550"/>
        </p:xfrm>
        <a:graphic>
          <a:graphicData uri="http://schemas.openxmlformats.org/presentationml/2006/ole">
            <p:oleObj spid="_x0000_s34819" name="Equation" r:id="rId3" imgW="14983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Review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We covered the topic:</a:t>
            </a:r>
          </a:p>
          <a:p>
            <a:pPr algn="ctr">
              <a:buNone/>
            </a:pPr>
            <a:r>
              <a:rPr lang="en-US" dirty="0" smtClean="0"/>
              <a:t> Separable Differential Equations</a:t>
            </a:r>
          </a:p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Separable Equations</a:t>
            </a:r>
          </a:p>
          <a:p>
            <a:r>
              <a:rPr lang="en-US" dirty="0" smtClean="0"/>
              <a:t>Method of Solution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Next time, Linear Differential Equations and Applications of Differential Equations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144</Words>
  <Application>Microsoft Office PowerPoint</Application>
  <PresentationFormat>On-screen Show (4:3)</PresentationFormat>
  <Paragraphs>59</Paragraphs>
  <Slides>43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Equation</vt:lpstr>
      <vt:lpstr>Lecture 27</vt:lpstr>
      <vt:lpstr>Last Lecture Summary</vt:lpstr>
      <vt:lpstr>Today</vt:lpstr>
      <vt:lpstr>Slide 4</vt:lpstr>
      <vt:lpstr>Separable Equations</vt:lpstr>
      <vt:lpstr>Slide 6</vt:lpstr>
      <vt:lpstr>Slide 7</vt:lpstr>
      <vt:lpstr>Solution of Separable Equation</vt:lpstr>
      <vt:lpstr>Slide 9</vt:lpstr>
      <vt:lpstr>Slide 10</vt:lpstr>
      <vt:lpstr>  to obtain a solution of the form    Step3: We list the entire constant and the non-constant solutions of the equation.   Step 4: If you are given an IVP, use the initial condition to find the particular solution.  </vt:lpstr>
      <vt:lpstr>Slide 12</vt:lpstr>
      <vt:lpstr>Solving a Separable DE</vt:lpstr>
      <vt:lpstr>Slide 14</vt:lpstr>
      <vt:lpstr>Example </vt:lpstr>
      <vt:lpstr>Slide 16</vt:lpstr>
      <vt:lpstr>Family of circles</vt:lpstr>
      <vt:lpstr>Example</vt:lpstr>
      <vt:lpstr>Slide 19</vt:lpstr>
      <vt:lpstr>Slide 20</vt:lpstr>
      <vt:lpstr>Example</vt:lpstr>
      <vt:lpstr>a</vt:lpstr>
      <vt:lpstr>Slide 23</vt:lpstr>
      <vt:lpstr>Slide 24</vt:lpstr>
      <vt:lpstr>Slide 25</vt:lpstr>
      <vt:lpstr>Initial Value Problem (IVP)</vt:lpstr>
      <vt:lpstr>Slide 27</vt:lpstr>
      <vt:lpstr>Slide 28</vt:lpstr>
      <vt:lpstr>Slide 29</vt:lpstr>
      <vt:lpstr>Example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DIFFERENTIAL EQUATIONS MTH-242 (BCE-III) LECTURE 2</dc:title>
  <dc:creator>user</dc:creator>
  <cp:lastModifiedBy>NTS</cp:lastModifiedBy>
  <cp:revision>75</cp:revision>
  <dcterms:created xsi:type="dcterms:W3CDTF">2012-09-08T00:30:34Z</dcterms:created>
  <dcterms:modified xsi:type="dcterms:W3CDTF">2012-10-03T07:34:56Z</dcterms:modified>
</cp:coreProperties>
</file>