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422" r:id="rId3"/>
    <p:sldId id="423" r:id="rId4"/>
    <p:sldId id="425" r:id="rId5"/>
    <p:sldId id="426" r:id="rId6"/>
    <p:sldId id="427" r:id="rId7"/>
    <p:sldId id="289" r:id="rId8"/>
    <p:sldId id="290" r:id="rId9"/>
    <p:sldId id="361" r:id="rId10"/>
    <p:sldId id="428" r:id="rId11"/>
    <p:sldId id="429" r:id="rId12"/>
    <p:sldId id="302" r:id="rId13"/>
    <p:sldId id="374" r:id="rId14"/>
    <p:sldId id="424" r:id="rId15"/>
    <p:sldId id="430" r:id="rId16"/>
    <p:sldId id="431" r:id="rId17"/>
    <p:sldId id="402" r:id="rId18"/>
    <p:sldId id="418" r:id="rId19"/>
    <p:sldId id="419" r:id="rId20"/>
    <p:sldId id="394" r:id="rId21"/>
    <p:sldId id="420" r:id="rId22"/>
    <p:sldId id="432" r:id="rId23"/>
    <p:sldId id="433" r:id="rId24"/>
    <p:sldId id="434" r:id="rId25"/>
    <p:sldId id="435" r:id="rId26"/>
    <p:sldId id="436" r:id="rId27"/>
    <p:sldId id="421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03" autoAdjust="0"/>
    <p:restoredTop sz="94660"/>
  </p:normalViewPr>
  <p:slideViewPr>
    <p:cSldViewPr>
      <p:cViewPr varScale="1">
        <p:scale>
          <a:sx n="45" d="100"/>
          <a:sy n="45" d="100"/>
        </p:scale>
        <p:origin x="-1474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7228B-A51A-4E57-85AA-BAB137AC2F89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35D15D-C678-4025-BE92-FEDD32DED09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0623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B23650-DAC4-4EE2-9CC7-CE45B3EB0B3D}" type="datetimeFigureOut">
              <a:rPr lang="en-US" smtClean="0"/>
              <a:pPr/>
              <a:t>9/19/2012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49293-DDCB-45A0-96D6-05B55ABF96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4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26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>Integral Calculus and</a:t>
            </a:r>
          </a:p>
          <a:p>
            <a:r>
              <a:rPr lang="en-US" sz="4000" b="1" dirty="0" smtClean="0">
                <a:solidFill>
                  <a:schemeClr val="tx2"/>
                </a:solidFill>
              </a:rPr>
              <a:t>Probability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Last Lecture Summary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Last time, we did an example for the topic approximating integrals.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also covered section 19.4:</a:t>
            </a:r>
          </a:p>
          <a:p>
            <a:pPr marL="0" indent="0">
              <a:buNone/>
            </a:pPr>
            <a:r>
              <a:rPr lang="en-US" dirty="0" smtClean="0"/>
              <a:t>Applications of Integral Calculus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8955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Today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will go over section 19.5:</a:t>
            </a:r>
          </a:p>
          <a:p>
            <a:pPr marL="0" indent="0">
              <a:buNone/>
            </a:pPr>
            <a:r>
              <a:rPr lang="en-US" dirty="0" smtClean="0"/>
              <a:t>Integral Calculus and Probability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9029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81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A mathematical function which determines the probability of each possible outcome of an experiment is called a probability density function (</a:t>
            </a:r>
            <a:r>
              <a:rPr lang="en-US" dirty="0" err="1" smtClean="0"/>
              <a:t>pdf</a:t>
            </a:r>
            <a:r>
              <a:rPr lang="en-US" dirty="0" smtClean="0"/>
              <a:t>). Compared with probability distributions which display each outcome and its probability, density functions can be thought of as the mathematical functions used to compute the probability. If ‘x’ is a continuous random variable, its density function ‘f’ must satisfy the two conditions.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u="sng" dirty="0" smtClean="0">
                <a:solidFill>
                  <a:schemeClr val="tx2"/>
                </a:solidFill>
              </a:rPr>
              <a:t>Integral Calculus and Probability</a:t>
            </a:r>
            <a:endParaRPr lang="en-US" b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638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The first condition prohibits negative probabilities for any event, and the second guarantees that the events are mutually exclusive and connectively exhaustive. </a:t>
            </a:r>
          </a:p>
          <a:p>
            <a:pPr marL="0" indent="0" algn="just">
              <a:buNone/>
            </a:pPr>
            <a:r>
              <a:rPr lang="en-US" dirty="0"/>
              <a:t>	</a:t>
            </a:r>
            <a:endParaRPr lang="en-US" dirty="0" smtClean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6911977"/>
              </p:ext>
            </p:extLst>
          </p:nvPr>
        </p:nvGraphicFramePr>
        <p:xfrm>
          <a:off x="1071563" y="914400"/>
          <a:ext cx="7331075" cy="1206500"/>
        </p:xfrm>
        <a:graphic>
          <a:graphicData uri="http://schemas.openxmlformats.org/presentationml/2006/ole">
            <p:oleObj spid="_x0000_s21538" name="Equation" r:id="rId3" imgW="261612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6" name="Content Placeholder 3"/>
              <p:cNvSpPr>
                <a:spLocks noGrp="1"/>
              </p:cNvSpPr>
              <p:nvPr>
                <p:ph idx="1"/>
              </p:nvPr>
            </p:nvSpPr>
            <p:spPr>
              <a:xfrm>
                <a:off x="609600" y="762000"/>
                <a:ext cx="7848600" cy="53340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dirty="0" smtClean="0"/>
                  <a:t>	The probability that a random variable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assumes a value in the interval between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 and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/>
                  <a:t>, where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 &lt;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/>
                  <a:t>, equals the area under the density function between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=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 and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=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/>
                  <a:t>. Applying the definite integral, the probability that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will assume a value between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=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a</a:t>
                </a:r>
                <a:r>
                  <a:rPr lang="en-US" dirty="0" smtClean="0"/>
                  <a:t>  and </a:t>
                </a:r>
                <a:r>
                  <a:rPr lang="en-US" i="1" dirty="0" smtClean="0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dirty="0" smtClean="0"/>
                  <a:t> = </a:t>
                </a:r>
                <a:r>
                  <a:rPr lang="en-US" i="1" dirty="0">
                    <a:latin typeface="Times New Roman" pitchFamily="18" charset="0"/>
                    <a:cs typeface="Times New Roman" pitchFamily="18" charset="0"/>
                  </a:rPr>
                  <a:t>b</a:t>
                </a:r>
                <a:r>
                  <a:rPr lang="en-US" dirty="0" smtClean="0"/>
                  <a:t> equals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/>
                          </a:rPr>
                          <m:t>𝑎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p>
                      <m:e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r>
                          <a:rPr lang="en-US" b="0" i="1" smtClean="0">
                            <a:latin typeface="Cambria Math"/>
                          </a:rPr>
                          <m:t>𝑑𝑥</m:t>
                        </m:r>
                        <m:r>
                          <a:rPr lang="en-US" b="0" i="1" smtClean="0">
                            <a:latin typeface="Cambria Math"/>
                          </a:rPr>
                          <m:t>, </m:t>
                        </m:r>
                        <m:r>
                          <a:rPr lang="en-US" b="0" i="1" smtClean="0">
                            <a:latin typeface="Cambria Math"/>
                          </a:rPr>
                          <m:t>𝑜𝑟</m:t>
                        </m:r>
                      </m:e>
                    </m:nary>
                  </m:oMath>
                </a14:m>
                <a:endParaRPr lang="en-US" dirty="0"/>
              </a:p>
              <a:p>
                <a:pPr marL="0" indent="0" algn="just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6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762000"/>
                <a:ext cx="7848600" cy="5334000"/>
              </a:xfrm>
              <a:blipFill rotWithShape="1">
                <a:blip r:embed="rId3" cstate="print"/>
                <a:stretch>
                  <a:fillRect l="-1941" t="-1714" r="-1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772652076"/>
              </p:ext>
            </p:extLst>
          </p:nvPr>
        </p:nvGraphicFramePr>
        <p:xfrm>
          <a:off x="2514600" y="4800600"/>
          <a:ext cx="4610100" cy="990600"/>
        </p:xfrm>
        <a:graphic>
          <a:graphicData uri="http://schemas.openxmlformats.org/presentationml/2006/ole">
            <p:oleObj spid="_x0000_s25610" name="Equation" r:id="rId4" imgW="1536480" imgH="33012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28258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85800" y="609600"/>
            <a:ext cx="7696200" cy="5486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 smtClean="0"/>
              <a:t>Technically, if we wanted to determine the probability that a normally distributed variable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, having a mean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en-US" dirty="0" smtClean="0"/>
              <a:t> and standard deviation    , will assume a value between    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and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/>
              <a:t> 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/>
              <a:t> &lt;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b)</a:t>
            </a:r>
            <a:r>
              <a:rPr lang="en-US" dirty="0" smtClean="0"/>
              <a:t>, we could determine the probability by integration the density function, or</a:t>
            </a:r>
          </a:p>
          <a:p>
            <a:pPr marL="0" indent="0"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055481825"/>
              </p:ext>
            </p:extLst>
          </p:nvPr>
        </p:nvGraphicFramePr>
        <p:xfrm>
          <a:off x="1600200" y="4495800"/>
          <a:ext cx="6477000" cy="1174401"/>
        </p:xfrm>
        <a:graphic>
          <a:graphicData uri="http://schemas.openxmlformats.org/presentationml/2006/ole">
            <p:oleObj spid="_x0000_s26639" name="Equation" r:id="rId3" imgW="2311200" imgH="419040" progId="Equation.3">
              <p:embed/>
            </p:oleObj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409998095"/>
              </p:ext>
            </p:extLst>
          </p:nvPr>
        </p:nvGraphicFramePr>
        <p:xfrm>
          <a:off x="2406650" y="2209800"/>
          <a:ext cx="415925" cy="381000"/>
        </p:xfrm>
        <a:graphic>
          <a:graphicData uri="http://schemas.openxmlformats.org/presentationml/2006/ole">
            <p:oleObj spid="_x0000_s26640" name="Equation" r:id="rId4" imgW="152280" imgH="1396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Fortunately, the equivalent conversion to the standard normal distribution and the availability of tables such as Table 14.25 eliminate any need to perform what appears to be a cumbersome integration.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179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4647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 		</a:t>
            </a:r>
          </a:p>
          <a:p>
            <a:pPr marL="0" indent="0" algn="just">
              <a:buNone/>
            </a:pPr>
            <a:r>
              <a:rPr lang="en-US" dirty="0" smtClean="0"/>
              <a:t>Consider the probability density function for the random variable x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Determine the probability that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/>
              <a:t> will assume a value between 2 and 5.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073660332"/>
              </p:ext>
            </p:extLst>
          </p:nvPr>
        </p:nvGraphicFramePr>
        <p:xfrm>
          <a:off x="2133600" y="2438400"/>
          <a:ext cx="4952999" cy="1171773"/>
        </p:xfrm>
        <a:graphic>
          <a:graphicData uri="http://schemas.openxmlformats.org/presentationml/2006/ole">
            <p:oleObj spid="_x0000_s15417" name="Equation" r:id="rId3" imgW="1663560" imgH="39348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69276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141474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07184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chemeClr val="tx2"/>
                </a:solidFill>
              </a:rPr>
              <a:t>EXAMPLE: 		</a:t>
            </a:r>
          </a:p>
          <a:p>
            <a:pPr marL="0" indent="0" algn="just">
              <a:buNone/>
            </a:pPr>
            <a:r>
              <a:rPr lang="en-US" dirty="0" smtClean="0"/>
              <a:t>A 3-hour examination is given to all prospective salespeople of a national retail chain. The time x in hours required to complete the examination has been found to be random with a density function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smtClean="0"/>
              <a:t>Determine the probability that someone will complete the test in 1 hour or less.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276675517"/>
              </p:ext>
            </p:extLst>
          </p:nvPr>
        </p:nvGraphicFramePr>
        <p:xfrm>
          <a:off x="2057400" y="3810000"/>
          <a:ext cx="4792662" cy="1076159"/>
        </p:xfrm>
        <a:graphic>
          <a:graphicData uri="http://schemas.openxmlformats.org/presentationml/2006/ole">
            <p:oleObj spid="_x0000_s27654" name="Equation" r:id="rId3" imgW="1866600" imgH="419040" progId="Equation.3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99369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710682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>
                <a:solidFill>
                  <a:schemeClr val="tx2"/>
                </a:solidFill>
              </a:rPr>
              <a:t>Review</a:t>
            </a:r>
            <a:endParaRPr lang="en-US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We covered section 19.5:</a:t>
            </a:r>
          </a:p>
          <a:p>
            <a:pPr marL="0" indent="0">
              <a:buNone/>
            </a:pPr>
            <a:r>
              <a:rPr lang="en-US" dirty="0" smtClean="0"/>
              <a:t>Integral Calculus and Probability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Finished Chapter 19.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Next time, we will cover the topic Separable and Linear Differential Equations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10887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NA@YFEIMOOFUVWYY57I" val="411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4245</TotalTime>
  <Words>261</Words>
  <Application>Microsoft Office PowerPoint</Application>
  <PresentationFormat>On-screen Show (4:3)</PresentationFormat>
  <Paragraphs>40</Paragraphs>
  <Slides>27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Office Theme</vt:lpstr>
      <vt:lpstr>Equation</vt:lpstr>
      <vt:lpstr>Lecture 26</vt:lpstr>
      <vt:lpstr>Last Lecture Summary</vt:lpstr>
      <vt:lpstr>Today</vt:lpstr>
      <vt:lpstr>Slide 4</vt:lpstr>
      <vt:lpstr>Slide 5</vt:lpstr>
      <vt:lpstr>Slide 6</vt:lpstr>
      <vt:lpstr>Integral Calculus and Probability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Review</vt:lpstr>
    </vt:vector>
  </TitlesOfParts>
  <Company>University at Buffalo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NA</dc:creator>
  <cp:lastModifiedBy>NTS</cp:lastModifiedBy>
  <cp:revision>777</cp:revision>
  <dcterms:created xsi:type="dcterms:W3CDTF">2012-08-14T18:22:23Z</dcterms:created>
  <dcterms:modified xsi:type="dcterms:W3CDTF">2012-09-19T05:16:39Z</dcterms:modified>
</cp:coreProperties>
</file>