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418" r:id="rId3"/>
    <p:sldId id="419" r:id="rId4"/>
    <p:sldId id="421" r:id="rId5"/>
    <p:sldId id="422" r:id="rId6"/>
    <p:sldId id="423" r:id="rId7"/>
    <p:sldId id="424" r:id="rId8"/>
    <p:sldId id="289" r:id="rId9"/>
    <p:sldId id="290" r:id="rId10"/>
    <p:sldId id="361" r:id="rId11"/>
    <p:sldId id="408" r:id="rId12"/>
    <p:sldId id="425" r:id="rId13"/>
    <p:sldId id="302" r:id="rId14"/>
    <p:sldId id="374" r:id="rId15"/>
    <p:sldId id="410" r:id="rId16"/>
    <p:sldId id="400" r:id="rId17"/>
    <p:sldId id="426" r:id="rId18"/>
    <p:sldId id="402" r:id="rId19"/>
    <p:sldId id="394" r:id="rId20"/>
    <p:sldId id="375" r:id="rId21"/>
    <p:sldId id="427" r:id="rId22"/>
    <p:sldId id="396" r:id="rId23"/>
    <p:sldId id="403" r:id="rId24"/>
    <p:sldId id="404" r:id="rId25"/>
    <p:sldId id="428" r:id="rId26"/>
    <p:sldId id="405" r:id="rId27"/>
    <p:sldId id="407" r:id="rId28"/>
    <p:sldId id="429" r:id="rId29"/>
    <p:sldId id="430" r:id="rId30"/>
    <p:sldId id="413" r:id="rId31"/>
    <p:sldId id="431" r:id="rId32"/>
    <p:sldId id="414" r:id="rId33"/>
    <p:sldId id="415" r:id="rId34"/>
    <p:sldId id="416" r:id="rId35"/>
    <p:sldId id="417" r:id="rId36"/>
    <p:sldId id="420" r:id="rId37"/>
  </p:sldIdLst>
  <p:sldSz cx="9144000" cy="6858000" type="screen4x3"/>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660"/>
  </p:normalViewPr>
  <p:slideViewPr>
    <p:cSldViewPr>
      <p:cViewPr varScale="1">
        <p:scale>
          <a:sx n="45" d="100"/>
          <a:sy n="45" d="100"/>
        </p:scale>
        <p:origin x="-1474"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25</a:t>
            </a:r>
            <a:endParaRPr lang="en-US" dirty="0"/>
          </a:p>
        </p:txBody>
      </p:sp>
      <p:sp>
        <p:nvSpPr>
          <p:cNvPr id="3" name="Subtitle 2"/>
          <p:cNvSpPr>
            <a:spLocks noGrp="1"/>
          </p:cNvSpPr>
          <p:nvPr>
            <p:ph type="subTitle" idx="1"/>
          </p:nvPr>
        </p:nvSpPr>
        <p:spPr/>
        <p:txBody>
          <a:bodyPr>
            <a:normAutofit/>
          </a:bodyPr>
          <a:lstStyle/>
          <a:p>
            <a:r>
              <a:rPr lang="en-US" sz="4000" b="1" dirty="0" smtClean="0">
                <a:solidFill>
                  <a:schemeClr val="tx2"/>
                </a:solidFill>
              </a:rPr>
              <a:t>APPLICATIONS OF</a:t>
            </a:r>
          </a:p>
          <a:p>
            <a:r>
              <a:rPr lang="en-US" sz="4000" b="1" dirty="0" smtClean="0">
                <a:solidFill>
                  <a:schemeClr val="tx2"/>
                </a:solidFill>
              </a:rPr>
              <a:t>INTEGRAL CALCULUS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Last Lecture’s Summary</a:t>
            </a:r>
            <a:endParaRPr lang="en-US" dirty="0"/>
          </a:p>
        </p:txBody>
      </p:sp>
      <p:sp>
        <p:nvSpPr>
          <p:cNvPr id="3" name="Content Placeholder 2"/>
          <p:cNvSpPr>
            <a:spLocks noGrp="1"/>
          </p:cNvSpPr>
          <p:nvPr>
            <p:ph idx="1"/>
          </p:nvPr>
        </p:nvSpPr>
        <p:spPr/>
        <p:txBody>
          <a:bodyPr/>
          <a:lstStyle/>
          <a:p>
            <a:pPr>
              <a:buNone/>
            </a:pPr>
            <a:r>
              <a:rPr lang="en-US" dirty="0" smtClean="0"/>
              <a:t>We </a:t>
            </a:r>
            <a:r>
              <a:rPr lang="en-US" dirty="0" smtClean="0"/>
              <a:t>covered </a:t>
            </a:r>
            <a:r>
              <a:rPr lang="en-US" dirty="0" smtClean="0"/>
              <a:t>section 19.3: Approximate </a:t>
            </a:r>
            <a:r>
              <a:rPr lang="en-US" dirty="0" smtClean="0"/>
              <a:t>Integrals</a:t>
            </a:r>
          </a:p>
          <a:p>
            <a:pPr>
              <a:buNone/>
            </a:pPr>
            <a:endParaRPr lang="en-US" dirty="0" smtClean="0"/>
          </a:p>
          <a:p>
            <a:r>
              <a:rPr lang="en-US" dirty="0" smtClean="0"/>
              <a:t>Rectangle Rule</a:t>
            </a:r>
          </a:p>
          <a:p>
            <a:r>
              <a:rPr lang="en-US" dirty="0" smtClean="0"/>
              <a:t>Trapezoidal Rule</a:t>
            </a:r>
          </a:p>
          <a:p>
            <a:r>
              <a:rPr lang="en-US" dirty="0" smtClean="0"/>
              <a:t>Simpson’s Rule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p>
        </p:txBody>
      </p:sp>
      <p:sp>
        <p:nvSpPr>
          <p:cNvPr id="3" name="Content Placeholder 2"/>
          <p:cNvSpPr>
            <a:spLocks noGrp="1"/>
          </p:cNvSpPr>
          <p:nvPr>
            <p:ph idx="1"/>
          </p:nvPr>
        </p:nvSpPr>
        <p:spPr/>
        <p:txBody>
          <a:bodyPr/>
          <a:lstStyle/>
          <a:p>
            <a:pPr>
              <a:buNone/>
            </a:pPr>
            <a:r>
              <a:rPr lang="en-US" dirty="0" smtClean="0"/>
              <a:t>We will do an example of Approximate Integral and then will cover section 19.4:</a:t>
            </a:r>
          </a:p>
          <a:p>
            <a:pPr>
              <a:buNone/>
            </a:pPr>
            <a:endParaRPr lang="en-US" dirty="0" smtClean="0"/>
          </a:p>
          <a:p>
            <a:r>
              <a:rPr lang="en-US" dirty="0" smtClean="0"/>
              <a:t>Applications of Definite Integral</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81600"/>
          </a:xfrm>
        </p:spPr>
        <p:txBody>
          <a:bodyPr>
            <a:normAutofit/>
          </a:bodyPr>
          <a:lstStyle/>
          <a:p>
            <a:pPr marL="0" indent="0" algn="just">
              <a:buNone/>
            </a:pPr>
            <a:r>
              <a:rPr lang="en-US" b="1" dirty="0" smtClean="0">
                <a:solidFill>
                  <a:schemeClr val="tx2"/>
                </a:solidFill>
              </a:rPr>
              <a:t>REVENUE:</a:t>
            </a:r>
          </a:p>
          <a:p>
            <a:pPr marL="0" indent="0" algn="just">
              <a:buNone/>
            </a:pPr>
            <a:r>
              <a:rPr lang="en-US" dirty="0" smtClean="0"/>
              <a:t>In Chap. 18 we discussed how the total revenue function can be determined by integrating the marginal revenue function. As a simple extension of this concept, assume that the price of a product is constant at a value of $10 per unit, or the marginal revenue function is</a:t>
            </a:r>
          </a:p>
          <a:p>
            <a:pPr marL="0" indent="0" algn="just">
              <a:buNone/>
            </a:pPr>
            <a:endParaRPr lang="en-US" dirty="0"/>
          </a:p>
        </p:txBody>
      </p:sp>
      <p:sp>
        <p:nvSpPr>
          <p:cNvPr id="4" name="Title 1"/>
          <p:cNvSpPr>
            <a:spLocks noGrp="1"/>
          </p:cNvSpPr>
          <p:nvPr>
            <p:ph type="title"/>
          </p:nvPr>
        </p:nvSpPr>
        <p:spPr>
          <a:xfrm>
            <a:off x="457200" y="274638"/>
            <a:ext cx="8229600" cy="1143000"/>
          </a:xfrm>
        </p:spPr>
        <p:txBody>
          <a:bodyPr>
            <a:normAutofit/>
          </a:bodyPr>
          <a:lstStyle/>
          <a:p>
            <a:r>
              <a:rPr lang="en-US" sz="4000" b="1" u="sng" dirty="0" smtClean="0">
                <a:solidFill>
                  <a:schemeClr val="tx2"/>
                </a:solidFill>
              </a:rPr>
              <a:t>Applications of Integral Calculus</a:t>
            </a:r>
            <a:endParaRPr lang="en-US" b="1" u="sng" dirty="0">
              <a:solidFill>
                <a:schemeClr val="tx2"/>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xmlns="" val="2715816437"/>
              </p:ext>
            </p:extLst>
          </p:nvPr>
        </p:nvGraphicFramePr>
        <p:xfrm>
          <a:off x="3352800" y="5029200"/>
          <a:ext cx="2171700" cy="1295400"/>
        </p:xfrm>
        <a:graphic>
          <a:graphicData uri="http://schemas.openxmlformats.org/presentationml/2006/ole">
            <p:oleObj spid="_x0000_s13355" name="Equation" r:id="rId3" imgW="723600" imgH="4316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marL="0" indent="0" algn="just">
              <a:buNone/>
            </a:pPr>
            <a:r>
              <a:rPr lang="en-US" dirty="0" smtClean="0"/>
              <a:t>where </a:t>
            </a:r>
            <a:r>
              <a:rPr lang="en-US" i="1" dirty="0" smtClean="0">
                <a:latin typeface="Times New Roman" pitchFamily="18" charset="0"/>
                <a:cs typeface="Times New Roman" pitchFamily="18" charset="0"/>
              </a:rPr>
              <a:t>x</a:t>
            </a:r>
            <a:r>
              <a:rPr lang="en-US" dirty="0" smtClean="0"/>
              <a:t> equals the number of units sold. Total revenue from selling </a:t>
            </a:r>
            <a:r>
              <a:rPr lang="en-US" i="1" dirty="0">
                <a:latin typeface="Times New Roman" pitchFamily="18" charset="0"/>
                <a:cs typeface="Times New Roman" pitchFamily="18" charset="0"/>
              </a:rPr>
              <a:t>x</a:t>
            </a:r>
            <a:r>
              <a:rPr lang="en-US" dirty="0" smtClean="0"/>
              <a:t> units can be determined by integrating the marginal revenue function between 0 and </a:t>
            </a:r>
            <a:r>
              <a:rPr lang="en-US" i="1" dirty="0">
                <a:latin typeface="Times New Roman" pitchFamily="18" charset="0"/>
                <a:cs typeface="Times New Roman" pitchFamily="18" charset="0"/>
              </a:rPr>
              <a:t>x</a:t>
            </a:r>
            <a:r>
              <a:rPr lang="en-US" dirty="0" smtClean="0"/>
              <a:t>. For example, the total revenue from selling 1,500 units can be computed as</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762000"/>
            <a:ext cx="7848600" cy="5334000"/>
          </a:xfrm>
        </p:spPr>
        <p:txBody>
          <a:bodyPr>
            <a:normAutofit/>
          </a:bodyPr>
          <a:lstStyle/>
          <a:p>
            <a:pPr marL="0" indent="0" algn="just">
              <a:buNone/>
            </a:pPr>
            <a:r>
              <a:rPr lang="en-US" dirty="0" smtClean="0"/>
              <a:t>This is a rather elaborate procedure for calculating total revenue since we simply could have multiplied price by quantity sold to determine the same result. However, it does illustrate how the area beneath the marginal revenue </a:t>
            </a:r>
            <a:r>
              <a:rPr lang="en-US" dirty="0" smtClean="0"/>
              <a:t>function can </a:t>
            </a:r>
            <a:r>
              <a:rPr lang="en-US" dirty="0" smtClean="0"/>
              <a:t>be interpreted as total revenue or incremental revenue. The additional revenue associated with increasing sales from 1,500 to 1,800 units can be computed as</a:t>
            </a:r>
          </a:p>
        </p:txBody>
      </p:sp>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3028377298"/>
              </p:ext>
            </p:extLst>
          </p:nvPr>
        </p:nvGraphicFramePr>
        <p:xfrm>
          <a:off x="1676400" y="990600"/>
          <a:ext cx="5334000" cy="2286000"/>
        </p:xfrm>
        <a:graphic>
          <a:graphicData uri="http://schemas.openxmlformats.org/presentationml/2006/ole">
            <p:oleObj spid="_x0000_s22548" name="Equation" r:id="rId3" imgW="1866600" imgH="799920" progId="Equation.3">
              <p:embed/>
            </p:oleObj>
          </a:graphicData>
        </a:graphic>
      </p:graphicFrame>
    </p:spTree>
    <p:extLst>
      <p:ext uri="{BB962C8B-B14F-4D97-AF65-F5344CB8AC3E}">
        <p14:creationId xmlns:p14="http://schemas.microsoft.com/office/powerpoint/2010/main" xmlns="" val="1294465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5800" y="609600"/>
            <a:ext cx="7696200" cy="5486400"/>
          </a:xfrm>
        </p:spPr>
        <p:txBody>
          <a:bodyPr>
            <a:normAutofit/>
          </a:bodyPr>
          <a:lstStyle/>
          <a:p>
            <a:pPr marL="0" indent="0" algn="just">
              <a:buNone/>
            </a:pPr>
            <a:r>
              <a:rPr lang="en-US" b="1" dirty="0" smtClean="0">
                <a:solidFill>
                  <a:schemeClr val="tx2"/>
                </a:solidFill>
              </a:rPr>
              <a:t>EXAMPLE:</a:t>
            </a:r>
          </a:p>
          <a:p>
            <a:pPr marL="0" indent="0" algn="ctr">
              <a:buNone/>
            </a:pPr>
            <a:r>
              <a:rPr lang="en-US" sz="4000" b="1" dirty="0" smtClean="0">
                <a:solidFill>
                  <a:schemeClr val="tx2"/>
                </a:solidFill>
              </a:rPr>
              <a:t>Maintenance Expenditures</a:t>
            </a:r>
          </a:p>
          <a:p>
            <a:pPr marL="0" indent="0" algn="just">
              <a:buNone/>
            </a:pPr>
            <a:r>
              <a:rPr lang="en-US" dirty="0" smtClean="0"/>
              <a:t>An automobile manufacturer estimates that the annual rate of expenditure r(t) for maintenance on one of its models is represented by the function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xmlns="" val="908883765"/>
              </p:ext>
            </p:extLst>
          </p:nvPr>
        </p:nvGraphicFramePr>
        <p:xfrm>
          <a:off x="2743200" y="609600"/>
          <a:ext cx="3219219" cy="722313"/>
        </p:xfrm>
        <a:graphic>
          <a:graphicData uri="http://schemas.openxmlformats.org/presentationml/2006/ole">
            <p:oleObj spid="_x0000_s9288" name="Equation" r:id="rId3" imgW="1015920" imgH="228600" progId="Equation.3">
              <p:embed/>
            </p:oleObj>
          </a:graphicData>
        </a:graphic>
      </p:graphicFrame>
      <p:sp>
        <p:nvSpPr>
          <p:cNvPr id="3" name="Content Placeholder 2"/>
          <p:cNvSpPr>
            <a:spLocks noGrp="1"/>
          </p:cNvSpPr>
          <p:nvPr>
            <p:ph idx="1"/>
          </p:nvPr>
        </p:nvSpPr>
        <p:spPr>
          <a:xfrm>
            <a:off x="457200" y="1600200"/>
            <a:ext cx="8229600" cy="4525963"/>
          </a:xfrm>
        </p:spPr>
        <p:txBody>
          <a:bodyPr/>
          <a:lstStyle/>
          <a:p>
            <a:pPr marL="0" indent="0" algn="just">
              <a:buNone/>
            </a:pPr>
            <a:r>
              <a:rPr lang="en-US" dirty="0" smtClean="0"/>
              <a:t>where t is the age of the automobile stated in years and r(t) is measured in dollars per year. This function suggests that when the car is 1 year old, maintenance expenses are being incurred at a rate of.</a:t>
            </a: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xmlns="" val="1165623247"/>
              </p:ext>
            </p:extLst>
          </p:nvPr>
        </p:nvGraphicFramePr>
        <p:xfrm>
          <a:off x="2590800" y="4572000"/>
          <a:ext cx="3657600" cy="1290918"/>
        </p:xfrm>
        <a:graphic>
          <a:graphicData uri="http://schemas.openxmlformats.org/presentationml/2006/ole">
            <p:oleObj spid="_x0000_s9289" name="Equation" r:id="rId4" imgW="1295280" imgH="457200" progId="Equation.3">
              <p:embed/>
            </p:oleObj>
          </a:graphicData>
        </a:graphic>
      </p:graphicFrame>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lstStyle/>
          <a:p>
            <a:pPr marL="0" indent="0" algn="just">
              <a:buNone/>
            </a:pPr>
            <a:r>
              <a:rPr lang="en-US" dirty="0" smtClean="0"/>
              <a:t>As would be anticipated, the older the automobile, the more maintenance is required. The following figure illustrates the sketch of the rate of expenditure function.</a:t>
            </a:r>
            <a:endParaRPr lang="en-US" dirty="0"/>
          </a:p>
        </p:txBody>
      </p:sp>
    </p:spTree>
    <p:extLst>
      <p:ext uri="{BB962C8B-B14F-4D97-AF65-F5344CB8AC3E}">
        <p14:creationId xmlns:p14="http://schemas.microsoft.com/office/powerpoint/2010/main" xmlns="" val="35687002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533400"/>
            <a:ext cx="7848600" cy="5791200"/>
          </a:xfrm>
        </p:spPr>
        <p:txBody>
          <a:bodyPr>
            <a:normAutofit/>
          </a:bodyPr>
          <a:lstStyle/>
          <a:p>
            <a:pPr marL="0" indent="0" algn="just">
              <a:buNone/>
            </a:pPr>
            <a:r>
              <a:rPr lang="en-US" dirty="0" smtClean="0"/>
              <a:t>	The area under this curve between any two values of t is a measure of the expected maintenance cost during that time interval. The expected maintenance expenditures during the automobile’s first 5 years are computed as</a:t>
            </a:r>
          </a:p>
        </p:txBody>
      </p:sp>
    </p:spTree>
    <p:extLst>
      <p:ext uri="{BB962C8B-B14F-4D97-AF65-F5344CB8AC3E}">
        <p14:creationId xmlns:p14="http://schemas.microsoft.com/office/powerpoint/2010/main" xmlns="" val="8538176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440363"/>
          </a:xfrm>
        </p:spPr>
        <p:txBody>
          <a:bodyPr>
            <a:normAutofit lnSpcReduction="10000"/>
          </a:bodyPr>
          <a:lstStyle/>
          <a:p>
            <a:pPr marL="0" indent="0" algn="just">
              <a:buNone/>
            </a:pPr>
            <a:r>
              <a:rPr lang="en-US" b="1" dirty="0" smtClean="0">
                <a:solidFill>
                  <a:schemeClr val="tx2"/>
                </a:solidFill>
              </a:rPr>
              <a:t>EXAMPLE: 		Fund-Raising</a:t>
            </a:r>
          </a:p>
          <a:p>
            <a:pPr marL="0" indent="0" algn="just">
              <a:buNone/>
            </a:pPr>
            <a:r>
              <a:rPr lang="en-US" dirty="0" smtClean="0"/>
              <a:t>A </a:t>
            </a:r>
            <a:r>
              <a:rPr lang="en-US" dirty="0"/>
              <a:t>state civic organization is conducting its annual fund-raising campaign for its summer camp program for the disadvantaged. Campaign expenditures will be incurred at a rate of $10,000 per day. From past experience it is </a:t>
            </a:r>
            <a:r>
              <a:rPr lang="en-US" dirty="0" smtClean="0"/>
              <a:t>known that contributions will be high during the early stages of the campaign and will tend to fall off as the campaign continues. The function describing the rate at which contributions are received is</a:t>
            </a:r>
          </a:p>
        </p:txBody>
      </p:sp>
      <p:graphicFrame>
        <p:nvGraphicFramePr>
          <p:cNvPr id="2" name="Object 1"/>
          <p:cNvGraphicFramePr>
            <a:graphicFrameLocks noChangeAspect="1"/>
          </p:cNvGraphicFramePr>
          <p:nvPr>
            <p:extLst>
              <p:ext uri="{D42A27DB-BD31-4B8C-83A1-F6EECF244321}">
                <p14:modId xmlns:p14="http://schemas.microsoft.com/office/powerpoint/2010/main" xmlns="" val="607657309"/>
              </p:ext>
            </p:extLst>
          </p:nvPr>
        </p:nvGraphicFramePr>
        <p:xfrm>
          <a:off x="2667000" y="5715000"/>
          <a:ext cx="3759198" cy="609600"/>
        </p:xfrm>
        <a:graphic>
          <a:graphicData uri="http://schemas.openxmlformats.org/presentationml/2006/ole">
            <p:oleObj spid="_x0000_s15404" name="Equation" r:id="rId3" imgW="1409400" imgH="228600" progId="Equation.3">
              <p:embed/>
            </p:oleObj>
          </a:graphicData>
        </a:graphic>
      </p:graphicFrame>
    </p:spTree>
    <p:extLst>
      <p:ext uri="{BB962C8B-B14F-4D97-AF65-F5344CB8AC3E}">
        <p14:creationId xmlns:p14="http://schemas.microsoft.com/office/powerpoint/2010/main" xmlns="" val="2692769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0" y="609600"/>
            <a:ext cx="8229600" cy="5867400"/>
          </a:xfrm>
        </p:spPr>
        <p:txBody>
          <a:bodyPr>
            <a:normAutofit fontScale="92500" lnSpcReduction="10000"/>
          </a:bodyPr>
          <a:lstStyle/>
          <a:p>
            <a:pPr marL="0" indent="0" algn="just">
              <a:buNone/>
            </a:pPr>
            <a:r>
              <a:rPr lang="en-US" dirty="0" smtClean="0"/>
              <a:t>where t represents the day of the campaign, and </a:t>
            </a:r>
            <a:r>
              <a:rPr lang="en-US" i="1" dirty="0">
                <a:latin typeface="Times New Roman" pitchFamily="18" charset="0"/>
                <a:cs typeface="Times New Roman" pitchFamily="18" charset="0"/>
              </a:rPr>
              <a:t>c</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smtClean="0"/>
              <a:t> equals the rate of which contribution are received, measured in dollars per day. The organization wishes to maximize the net proceeds from the campaign</a:t>
            </a:r>
            <a:r>
              <a:rPr lang="en-US" dirty="0" smtClean="0"/>
              <a:t>.</a:t>
            </a:r>
          </a:p>
          <a:p>
            <a:pPr marL="514350" indent="-514350" algn="just">
              <a:buFont typeface="+mj-lt"/>
              <a:buAutoNum type="alphaLcPeriod"/>
            </a:pPr>
            <a:r>
              <a:rPr lang="en-US" dirty="0" smtClean="0"/>
              <a:t>Determine how long the campaign should be conducted in order to maximize net proceeds</a:t>
            </a:r>
            <a:r>
              <a:rPr lang="en-US" dirty="0" smtClean="0"/>
              <a:t>.</a:t>
            </a:r>
            <a:endParaRPr lang="en-US" dirty="0" smtClean="0"/>
          </a:p>
          <a:p>
            <a:pPr marL="514350" indent="-514350" algn="just">
              <a:buFont typeface="+mj-lt"/>
              <a:buAutoNum type="alphaLcPeriod"/>
            </a:pPr>
            <a:r>
              <a:rPr lang="en-US" dirty="0" smtClean="0"/>
              <a:t>What </a:t>
            </a:r>
            <a:r>
              <a:rPr lang="en-US" dirty="0" smtClean="0"/>
              <a:t>are total campaign expenditures expected to equal?</a:t>
            </a:r>
          </a:p>
          <a:p>
            <a:pPr marL="514350" indent="-514350" algn="just">
              <a:buFont typeface="+mj-lt"/>
              <a:buAutoNum type="alphaLcPeriod"/>
            </a:pPr>
            <a:r>
              <a:rPr lang="en-US" dirty="0" smtClean="0"/>
              <a:t>What are total contributions expected to equal?</a:t>
            </a:r>
          </a:p>
          <a:p>
            <a:pPr marL="514350" indent="-514350" algn="just">
              <a:buFont typeface="+mj-lt"/>
              <a:buAutoNum type="alphaLcPeriod"/>
            </a:pPr>
            <a:r>
              <a:rPr lang="en-US" dirty="0" smtClean="0"/>
              <a:t>What are the net proceeds (total contributions less total expenditures) expected to equal?</a:t>
            </a:r>
          </a:p>
        </p:txBody>
      </p:sp>
    </p:spTree>
    <p:extLst>
      <p:ext uri="{BB962C8B-B14F-4D97-AF65-F5344CB8AC3E}">
        <p14:creationId xmlns:p14="http://schemas.microsoft.com/office/powerpoint/2010/main" xmlns="" val="993690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685800"/>
            <a:ext cx="8229600" cy="5440363"/>
          </a:xfrm>
        </p:spPr>
        <p:txBody>
          <a:bodyPr>
            <a:normAutofit lnSpcReduction="10000"/>
          </a:bodyPr>
          <a:lstStyle/>
          <a:p>
            <a:pPr marL="0" indent="0" algn="just">
              <a:buNone/>
            </a:pPr>
            <a:r>
              <a:rPr lang="en-US" b="1" dirty="0" smtClean="0">
                <a:solidFill>
                  <a:schemeClr val="tx2"/>
                </a:solidFill>
              </a:rPr>
              <a:t>SOLUTION</a:t>
            </a:r>
          </a:p>
          <a:p>
            <a:pPr marL="914400" indent="-914400" algn="just">
              <a:buNone/>
            </a:pPr>
            <a:r>
              <a:rPr lang="en-US" dirty="0" smtClean="0"/>
              <a:t>(a)	The function which describes the rate at which expenditures e(t) are incurred is </a:t>
            </a:r>
          </a:p>
          <a:p>
            <a:pPr marL="0" indent="0" algn="just">
              <a:buNone/>
            </a:pPr>
            <a:endParaRPr lang="en-US" dirty="0" smtClean="0"/>
          </a:p>
          <a:p>
            <a:pPr marL="0" indent="0" algn="just">
              <a:buNone/>
            </a:pPr>
            <a:endParaRPr lang="en-US" dirty="0"/>
          </a:p>
          <a:p>
            <a:pPr marL="0" indent="0" algn="just">
              <a:buNone/>
            </a:pPr>
            <a:r>
              <a:rPr lang="en-US" dirty="0" smtClean="0"/>
              <a:t>The following figure illustrates the two functions. As long as the rate at which contributions are made exceeds the rate of expenditures for the campaign, net proceeds are positive. Refer to the following figure. Net proceeds will be positive up until the time when</a:t>
            </a:r>
          </a:p>
        </p:txBody>
      </p:sp>
      <p:graphicFrame>
        <p:nvGraphicFramePr>
          <p:cNvPr id="3" name="Object 2"/>
          <p:cNvGraphicFramePr>
            <a:graphicFrameLocks noChangeAspect="1"/>
          </p:cNvGraphicFramePr>
          <p:nvPr>
            <p:extLst>
              <p:ext uri="{D42A27DB-BD31-4B8C-83A1-F6EECF244321}">
                <p14:modId xmlns:p14="http://schemas.microsoft.com/office/powerpoint/2010/main" xmlns="" val="3228329560"/>
              </p:ext>
            </p:extLst>
          </p:nvPr>
        </p:nvGraphicFramePr>
        <p:xfrm>
          <a:off x="3124200" y="2514600"/>
          <a:ext cx="2476502" cy="609600"/>
        </p:xfrm>
        <a:graphic>
          <a:graphicData uri="http://schemas.openxmlformats.org/presentationml/2006/ole">
            <p:oleObj spid="_x0000_s16425" name="Equation" r:id="rId3" imgW="825480" imgH="203040" progId="Equation.3">
              <p:embed/>
            </p:oleObj>
          </a:graphicData>
        </a:graphic>
      </p:graphicFrame>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85800"/>
            <a:ext cx="8229600" cy="5440363"/>
          </a:xfrm>
        </p:spPr>
        <p:txBody>
          <a:bodyPr>
            <a:normAutofit/>
          </a:bodyPr>
          <a:lstStyle/>
          <a:p>
            <a:pPr marL="0" indent="0" algn="just">
              <a:buNone/>
            </a:pPr>
            <a:r>
              <a:rPr lang="en-US" dirty="0" smtClean="0"/>
              <a:t>the graphs of the two functions intersect. Beyond this point, the rate of expenditure exceeds the rate of contribution. That is, contributions would be coming in at a rate of less that $10,000 per day.</a:t>
            </a:r>
          </a:p>
          <a:p>
            <a:pPr marL="0" indent="0" algn="just">
              <a:buNone/>
            </a:pPr>
            <a:r>
              <a:rPr lang="en-US" dirty="0"/>
              <a:t>	</a:t>
            </a:r>
            <a:r>
              <a:rPr lang="en-US" dirty="0" smtClean="0"/>
              <a:t>The graphs of the two functions intersect when</a:t>
            </a:r>
          </a:p>
          <a:p>
            <a:pPr marL="0" indent="0" algn="just">
              <a:buNone/>
            </a:pPr>
            <a:endParaRPr lang="en-US" dirty="0"/>
          </a:p>
          <a:p>
            <a:pPr marL="0" indent="0" algn="just">
              <a:buNone/>
            </a:pPr>
            <a:endParaRPr lang="en-US" dirty="0" smtClean="0"/>
          </a:p>
        </p:txBody>
      </p:sp>
      <p:graphicFrame>
        <p:nvGraphicFramePr>
          <p:cNvPr id="7" name="Object 6"/>
          <p:cNvGraphicFramePr>
            <a:graphicFrameLocks noChangeAspect="1"/>
          </p:cNvGraphicFramePr>
          <p:nvPr>
            <p:extLst>
              <p:ext uri="{D42A27DB-BD31-4B8C-83A1-F6EECF244321}">
                <p14:modId xmlns:p14="http://schemas.microsoft.com/office/powerpoint/2010/main" xmlns="" val="2789690734"/>
              </p:ext>
            </p:extLst>
          </p:nvPr>
        </p:nvGraphicFramePr>
        <p:xfrm>
          <a:off x="2286000" y="4572000"/>
          <a:ext cx="4267200" cy="1194816"/>
        </p:xfrm>
        <a:graphic>
          <a:graphicData uri="http://schemas.openxmlformats.org/presentationml/2006/ole">
            <p:oleObj spid="_x0000_s23566" name="Equation" r:id="rId3" imgW="1587240" imgH="444240" progId="Equation.3">
              <p:embed/>
            </p:oleObj>
          </a:graphicData>
        </a:graphic>
      </p:graphicFrame>
    </p:spTree>
    <p:extLst>
      <p:ext uri="{BB962C8B-B14F-4D97-AF65-F5344CB8AC3E}">
        <p14:creationId xmlns:p14="http://schemas.microsoft.com/office/powerpoint/2010/main" xmlns="" val="486885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marL="914400" indent="-914400" algn="just">
              <a:buAutoNum type="alphaLcParenBoth" startAt="2"/>
            </a:pPr>
            <a:r>
              <a:rPr lang="en-US" dirty="0" smtClean="0"/>
              <a:t>Total campaign expenditures are </a:t>
            </a:r>
            <a:r>
              <a:rPr lang="en-US" dirty="0" err="1" smtClean="0"/>
              <a:t>represen</a:t>
            </a:r>
            <a:r>
              <a:rPr lang="en-US" dirty="0" smtClean="0"/>
              <a:t>-ted by the area under e between  </a:t>
            </a:r>
            <a:r>
              <a:rPr lang="en-US" i="1" dirty="0" smtClean="0">
                <a:latin typeface="Times New Roman" pitchFamily="18" charset="0"/>
                <a:cs typeface="Times New Roman" pitchFamily="18" charset="0"/>
              </a:rPr>
              <a:t>t</a:t>
            </a:r>
            <a:r>
              <a:rPr lang="en-US" dirty="0" smtClean="0"/>
              <a:t> = 0 and </a:t>
            </a:r>
            <a:r>
              <a:rPr lang="en-US" i="1" dirty="0">
                <a:latin typeface="Times New Roman" pitchFamily="18" charset="0"/>
                <a:cs typeface="Times New Roman" pitchFamily="18" charset="0"/>
              </a:rPr>
              <a:t>t</a:t>
            </a:r>
            <a:r>
              <a:rPr lang="en-US" dirty="0" smtClean="0"/>
              <a:t> = 10. This could be found by integrating e between these limits or more simply by multiplying</a:t>
            </a:r>
          </a:p>
          <a:p>
            <a:pPr marL="914400" indent="-914400" algn="just">
              <a:buAutoNum type="alphaLcParenBoth" startAt="2"/>
            </a:pP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xmlns="" val="1548249540"/>
              </p:ext>
            </p:extLst>
          </p:nvPr>
        </p:nvGraphicFramePr>
        <p:xfrm>
          <a:off x="2667000" y="4114800"/>
          <a:ext cx="4800600" cy="1066800"/>
        </p:xfrm>
        <a:graphic>
          <a:graphicData uri="http://schemas.openxmlformats.org/presentationml/2006/ole">
            <p:oleObj spid="_x0000_s24586" name="Equation" r:id="rId3" imgW="1942920" imgH="431640" progId="Equation.3">
              <p:embed/>
            </p:oleObj>
          </a:graphicData>
        </a:graphic>
      </p:graphicFrame>
    </p:spTree>
    <p:extLst>
      <p:ext uri="{BB962C8B-B14F-4D97-AF65-F5344CB8AC3E}">
        <p14:creationId xmlns:p14="http://schemas.microsoft.com/office/powerpoint/2010/main" xmlns="" val="3854461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867400"/>
          </a:xfrm>
        </p:spPr>
        <p:txBody>
          <a:bodyPr>
            <a:normAutofit/>
          </a:bodyPr>
          <a:lstStyle/>
          <a:p>
            <a:pPr marL="914400" indent="-914400" algn="just">
              <a:buNone/>
            </a:pPr>
            <a:r>
              <a:rPr lang="en-US" dirty="0" smtClean="0"/>
              <a:t>(c)	Total contributions during the 10 days are represented by the area under </a:t>
            </a:r>
            <a:r>
              <a:rPr lang="en-US" i="1" dirty="0" smtClean="0">
                <a:latin typeface="Times New Roman" pitchFamily="18" charset="0"/>
                <a:cs typeface="Times New Roman" pitchFamily="18" charset="0"/>
              </a:rPr>
              <a:t>c</a:t>
            </a:r>
            <a:r>
              <a:rPr lang="en-US" dirty="0" smtClean="0"/>
              <a:t> between  </a:t>
            </a:r>
            <a:r>
              <a:rPr lang="en-US" i="1" dirty="0" smtClean="0">
                <a:latin typeface="Times New Roman" pitchFamily="18" charset="0"/>
                <a:cs typeface="Times New Roman" pitchFamily="18" charset="0"/>
              </a:rPr>
              <a:t>t</a:t>
            </a:r>
            <a:r>
              <a:rPr lang="en-US" dirty="0" smtClean="0"/>
              <a:t> = 0 and </a:t>
            </a:r>
            <a:r>
              <a:rPr lang="en-US" i="1" dirty="0">
                <a:latin typeface="Times New Roman" pitchFamily="18" charset="0"/>
                <a:cs typeface="Times New Roman" pitchFamily="18" charset="0"/>
              </a:rPr>
              <a:t>t</a:t>
            </a:r>
            <a:r>
              <a:rPr lang="en-US" dirty="0" smtClean="0"/>
              <a:t> = 10, or</a:t>
            </a:r>
            <a:endParaRPr lang="en-US" dirty="0"/>
          </a:p>
        </p:txBody>
      </p:sp>
    </p:spTree>
    <p:extLst>
      <p:ext uri="{BB962C8B-B14F-4D97-AF65-F5344CB8AC3E}">
        <p14:creationId xmlns:p14="http://schemas.microsoft.com/office/powerpoint/2010/main" xmlns="" val="461945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4525963"/>
          </a:xfrm>
        </p:spPr>
        <p:txBody>
          <a:bodyPr/>
          <a:lstStyle/>
          <a:p>
            <a:pPr>
              <a:buNone/>
            </a:pPr>
            <a:r>
              <a:rPr lang="en-US" dirty="0" smtClean="0"/>
              <a:t>(d) Net proceeds are expected to equal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304800"/>
            <a:ext cx="8229600" cy="6096000"/>
          </a:xfrm>
        </p:spPr>
        <p:txBody>
          <a:bodyPr>
            <a:normAutofit/>
          </a:bodyPr>
          <a:lstStyle/>
          <a:p>
            <a:pPr algn="l"/>
            <a:r>
              <a:rPr lang="en-US" sz="3200" b="1" dirty="0" smtClean="0">
                <a:solidFill>
                  <a:schemeClr val="tx2"/>
                </a:solidFill>
              </a:rPr>
              <a:t>Example:	</a:t>
            </a:r>
            <a:br>
              <a:rPr lang="en-US" sz="3200" b="1" dirty="0" smtClean="0">
                <a:solidFill>
                  <a:schemeClr val="tx2"/>
                </a:solidFill>
              </a:rPr>
            </a:br>
            <a:r>
              <a:rPr lang="en-US" sz="3200" b="1" dirty="0" smtClean="0">
                <a:solidFill>
                  <a:schemeClr val="tx2"/>
                </a:solidFill>
              </a:rPr>
              <a:t>Blood Bank Management; Motivating Scenario</a:t>
            </a:r>
            <a:br>
              <a:rPr lang="en-US" sz="3200" b="1" dirty="0" smtClean="0">
                <a:solidFill>
                  <a:schemeClr val="tx2"/>
                </a:solidFill>
              </a:rPr>
            </a:br>
            <a:r>
              <a:rPr lang="en-US" sz="3200" dirty="0" smtClean="0"/>
              <a:t>A hospital blood bank is conducting a blood drive to replenish its inventory of blood. The hospital estimates that blood will be donated at a rate of d(t) pints per day, where</a:t>
            </a:r>
            <a:br>
              <a:rPr lang="en-US" sz="3200" dirty="0" smtClean="0"/>
            </a:br>
            <a:r>
              <a:rPr lang="en-US" sz="3200" dirty="0"/>
              <a:t/>
            </a:r>
            <a:br>
              <a:rPr lang="en-US" sz="3200" dirty="0"/>
            </a:br>
            <a:r>
              <a:rPr lang="en-US" sz="3200" dirty="0" smtClean="0"/>
              <a:t/>
            </a:r>
            <a:br>
              <a:rPr lang="en-US" sz="3200" dirty="0" smtClean="0"/>
            </a:br>
            <a:r>
              <a:rPr lang="en-US" sz="3200" dirty="0" smtClean="0"/>
              <a:t/>
            </a:r>
            <a:br>
              <a:rPr lang="en-US" sz="3200" dirty="0" smtClean="0"/>
            </a:br>
            <a:r>
              <a:rPr lang="en-US" sz="3200" dirty="0" smtClean="0"/>
              <a:t>and t equals the length of the blood drive in days. If the goal of the blood drive is 1,000 pints, when will the hospital reach its goal?</a:t>
            </a:r>
            <a:endParaRPr lang="en-US" sz="3200" dirty="0"/>
          </a:p>
        </p:txBody>
      </p:sp>
      <p:graphicFrame>
        <p:nvGraphicFramePr>
          <p:cNvPr id="9" name="Object 8"/>
          <p:cNvGraphicFramePr>
            <a:graphicFrameLocks noChangeAspect="1"/>
          </p:cNvGraphicFramePr>
          <p:nvPr>
            <p:extLst>
              <p:ext uri="{D42A27DB-BD31-4B8C-83A1-F6EECF244321}">
                <p14:modId xmlns:p14="http://schemas.microsoft.com/office/powerpoint/2010/main" xmlns="" val="2287781795"/>
              </p:ext>
            </p:extLst>
          </p:nvPr>
        </p:nvGraphicFramePr>
        <p:xfrm>
          <a:off x="3200400" y="3733800"/>
          <a:ext cx="2743200" cy="667265"/>
        </p:xfrm>
        <a:graphic>
          <a:graphicData uri="http://schemas.openxmlformats.org/presentationml/2006/ole">
            <p:oleObj spid="_x0000_s18462" name="Equation" r:id="rId3" imgW="939600" imgH="228600" progId="Equation.3">
              <p:embed/>
            </p:oleObj>
          </a:graphicData>
        </a:graphic>
      </p:graphicFrame>
    </p:spTree>
    <p:extLst>
      <p:ext uri="{BB962C8B-B14F-4D97-AF65-F5344CB8AC3E}">
        <p14:creationId xmlns:p14="http://schemas.microsoft.com/office/powerpoint/2010/main" xmlns="" val="12932897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b="1" dirty="0" smtClean="0"/>
              <a:t>SOLUTION:</a:t>
            </a:r>
          </a:p>
          <a:p>
            <a:pPr marL="0" indent="0" algn="just">
              <a:buNone/>
            </a:pPr>
            <a:r>
              <a:rPr lang="en-US" dirty="0" smtClean="0"/>
              <a:t>In this problem the area between the graph of d and the t axis represents total donations of blood in pints. Unlike previous applications, the desired area is known; the unknown is the upper limit of integration, as shown in the following figure. The hospital will reach its goal when </a:t>
            </a:r>
            <a:endParaRPr lang="en-US" dirty="0"/>
          </a:p>
        </p:txBody>
      </p:sp>
    </p:spTree>
    <p:extLst>
      <p:ext uri="{BB962C8B-B14F-4D97-AF65-F5344CB8AC3E}">
        <p14:creationId xmlns:p14="http://schemas.microsoft.com/office/powerpoint/2010/main" xmlns="" val="24023999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r>
              <a:rPr lang="en-US" b="1" dirty="0" smtClean="0">
                <a:solidFill>
                  <a:schemeClr val="tx2"/>
                </a:solidFill>
              </a:rPr>
              <a:t>Consumer’s Surplus</a:t>
            </a:r>
          </a:p>
          <a:p>
            <a:pPr marL="0" indent="0" algn="just">
              <a:buNone/>
            </a:pPr>
            <a:r>
              <a:rPr lang="en-US" dirty="0" smtClean="0"/>
              <a:t>One way of measuring the value or utility that a product holds for a consumer is the price that he or she is willing to pay for it. Economics contend that consumers actually receive bonus or surplus value from the products they purchase according to the way in which the marketplace operates.</a:t>
            </a:r>
          </a:p>
          <a:p>
            <a:pPr marL="0" indent="0" algn="just">
              <a:buNone/>
            </a:pPr>
            <a:endParaRPr lang="en-US" dirty="0"/>
          </a:p>
        </p:txBody>
      </p:sp>
    </p:spTree>
    <p:extLst>
      <p:ext uri="{BB962C8B-B14F-4D97-AF65-F5344CB8AC3E}">
        <p14:creationId xmlns:p14="http://schemas.microsoft.com/office/powerpoint/2010/main" xmlns="" val="25118956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lgn="just">
              <a:buNone/>
            </a:pPr>
            <a:r>
              <a:rPr lang="en-US" dirty="0" smtClean="0"/>
              <a:t>	The above figure portrays the supply and demand functions for a product. Equilibrium occurs when a price of $10 is charged and demand equals 100 units. If dollars are used to represent the value of this product to consumers, our accounting practices would suggest that the total revenue ($10 . 100units = $1,000) is a measure of the economic value of this product. The area of rectangle ABCE represents this measure of value.</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33636448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normAutofit lnSpcReduction="10000"/>
          </a:bodyPr>
          <a:lstStyle/>
          <a:p>
            <a:pPr marL="0" indent="0" algn="just">
              <a:buNone/>
            </a:pPr>
            <a:r>
              <a:rPr lang="en-US" dirty="0" smtClean="0"/>
              <a:t>	However, if you consider the nature of the demand function, there would have been a demand for the product at prices higher than $10. That is, there would have been consumers willing to pay almost $20 for the product. And additional consumers would have been drawn into the market at prices between $10 and $20. If we assume that the price these people would be willing to pay is a measure of the utility the product holds for them, they actually receive a bonus when the market price is $10. Refer again to the above figure. </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4022915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lgn="just">
              <a:buNone/>
            </a:pPr>
            <a:r>
              <a:rPr lang="en-US" dirty="0" smtClean="0"/>
              <a:t>	Economists would claim that a measure of the actual utility of the product is the area ABCDE. And when the market is in equilibrium, the extra utility received by consumers, referred to as the consumer’s surplus, is represented by the shaded area CDE. This area can be found as </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14321404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lgn="just">
              <a:buNone/>
            </a:pPr>
            <a:r>
              <a:rPr lang="en-US" dirty="0" smtClean="0"/>
              <a:t>	Our accounting methods would value the utility of the product at $1,000. Economists would contend that the actual utility is $1,333.34, or that the consumer’s surplus equals $333.34. This measure of added, or bonus, utility applies particularly to those consumers who would have been willing to pay more than $10.</a:t>
            </a:r>
          </a:p>
          <a:p>
            <a:pPr marL="0" indent="0" algn="just">
              <a:buNone/>
            </a:pPr>
            <a:endParaRPr lang="en-US" dirty="0" smtClean="0"/>
          </a:p>
          <a:p>
            <a:pPr marL="0" indent="0" algn="just">
              <a:buNone/>
            </a:pPr>
            <a:endParaRPr lang="en-US" dirty="0"/>
          </a:p>
        </p:txBody>
      </p:sp>
    </p:spTree>
    <p:extLst>
      <p:ext uri="{BB962C8B-B14F-4D97-AF65-F5344CB8AC3E}">
        <p14:creationId xmlns:p14="http://schemas.microsoft.com/office/powerpoint/2010/main" xmlns="" val="33327380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a:t>
            </a:r>
            <a:r>
              <a:rPr lang="en-US" dirty="0" smtClean="0"/>
              <a:t>reinforced the concept of approximating integral with </a:t>
            </a:r>
            <a:r>
              <a:rPr lang="en-US" dirty="0" smtClean="0"/>
              <a:t>an example </a:t>
            </a:r>
            <a:r>
              <a:rPr lang="en-US" dirty="0" smtClean="0"/>
              <a:t>and </a:t>
            </a:r>
            <a:r>
              <a:rPr lang="en-US" dirty="0" smtClean="0"/>
              <a:t>then </a:t>
            </a:r>
            <a:r>
              <a:rPr lang="en-US" dirty="0" smtClean="0"/>
              <a:t>covered </a:t>
            </a:r>
            <a:r>
              <a:rPr lang="en-US" dirty="0" smtClean="0"/>
              <a:t>section 19.4:</a:t>
            </a:r>
          </a:p>
          <a:p>
            <a:pPr>
              <a:buNone/>
            </a:pPr>
            <a:endParaRPr lang="en-US" dirty="0" smtClean="0"/>
          </a:p>
          <a:p>
            <a:r>
              <a:rPr lang="en-US" dirty="0" smtClean="0"/>
              <a:t>Applications of Definite Integral</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4098</TotalTime>
  <Words>627</Words>
  <Application>Microsoft Office PowerPoint</Application>
  <PresentationFormat>On-screen Show (4:3)</PresentationFormat>
  <Paragraphs>55</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Equation</vt:lpstr>
      <vt:lpstr>Lecture 25</vt:lpstr>
      <vt:lpstr>Last Lecture’s Summary</vt:lpstr>
      <vt:lpstr>Today</vt:lpstr>
      <vt:lpstr>Slide 4</vt:lpstr>
      <vt:lpstr>Slide 5</vt:lpstr>
      <vt:lpstr>Slide 6</vt:lpstr>
      <vt:lpstr>Slide 7</vt:lpstr>
      <vt:lpstr>Applications of Integral Calculus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Example:  Blood Bank Management; Motivating Scenario A hospital blood bank is conducting a blood drive to replenish its inventory of blood. The hospital estimates that blood will be donated at a rate of d(t) pints per day, where    and t equals the length of the blood drive in days. If the goal of the blood drive is 1,000 pints, when will the hospital reach its goal?</vt:lpstr>
      <vt:lpstr>Slide 27</vt:lpstr>
      <vt:lpstr>Slide 28</vt:lpstr>
      <vt:lpstr>Slide 29</vt:lpstr>
      <vt:lpstr>Slide 30</vt:lpstr>
      <vt:lpstr>Slide 31</vt:lpstr>
      <vt:lpstr>Slide 32</vt:lpstr>
      <vt:lpstr>Slide 33</vt:lpstr>
      <vt:lpstr>Slide 34</vt:lpstr>
      <vt:lpstr>Slide 35</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765</cp:revision>
  <dcterms:created xsi:type="dcterms:W3CDTF">2012-08-14T18:22:23Z</dcterms:created>
  <dcterms:modified xsi:type="dcterms:W3CDTF">2012-09-18T06:09:34Z</dcterms:modified>
</cp:coreProperties>
</file>