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415" r:id="rId3"/>
    <p:sldId id="416" r:id="rId4"/>
    <p:sldId id="289" r:id="rId5"/>
    <p:sldId id="418" r:id="rId6"/>
    <p:sldId id="290" r:id="rId7"/>
    <p:sldId id="419" r:id="rId8"/>
    <p:sldId id="361" r:id="rId9"/>
    <p:sldId id="409" r:id="rId10"/>
    <p:sldId id="302" r:id="rId11"/>
    <p:sldId id="374" r:id="rId12"/>
    <p:sldId id="410" r:id="rId13"/>
    <p:sldId id="400" r:id="rId14"/>
    <p:sldId id="411" r:id="rId15"/>
    <p:sldId id="401" r:id="rId16"/>
    <p:sldId id="402" r:id="rId17"/>
    <p:sldId id="394" r:id="rId18"/>
    <p:sldId id="375" r:id="rId19"/>
    <p:sldId id="413" r:id="rId20"/>
    <p:sldId id="396" r:id="rId21"/>
    <p:sldId id="412" r:id="rId22"/>
    <p:sldId id="403" r:id="rId23"/>
    <p:sldId id="404" r:id="rId24"/>
    <p:sldId id="420" r:id="rId25"/>
    <p:sldId id="405" r:id="rId26"/>
    <p:sldId id="406" r:id="rId27"/>
    <p:sldId id="422" r:id="rId28"/>
    <p:sldId id="421" r:id="rId29"/>
    <p:sldId id="407" r:id="rId30"/>
    <p:sldId id="414" r:id="rId31"/>
    <p:sldId id="423" r:id="rId32"/>
    <p:sldId id="417" r:id="rId33"/>
  </p:sldIdLst>
  <p:sldSz cx="9144000" cy="6858000" type="screen4x3"/>
  <p:notesSz cx="6858000" cy="9144000"/>
  <p:custDataLst>
    <p:tags r:id="rId3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603" autoAdjust="0"/>
    <p:restoredTop sz="94660"/>
  </p:normalViewPr>
  <p:slideViewPr>
    <p:cSldViewPr>
      <p:cViewPr varScale="1">
        <p:scale>
          <a:sx n="45" d="100"/>
          <a:sy n="45" d="100"/>
        </p:scale>
        <p:origin x="-1474"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47228B-A51A-4E57-85AA-BAB137AC2F89}" type="datetimeFigureOut">
              <a:rPr lang="en-US" smtClean="0"/>
              <a:pPr/>
              <a:t>9/17/2012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35D15D-C678-4025-BE92-FEDD32DED096}" type="slidenum">
              <a:rPr lang="en-US" smtClean="0"/>
              <a:pPr/>
              <a:t>‹#›</a:t>
            </a:fld>
            <a:endParaRPr lang="en-US"/>
          </a:p>
        </p:txBody>
      </p:sp>
    </p:spTree>
    <p:extLst>
      <p:ext uri="{BB962C8B-B14F-4D97-AF65-F5344CB8AC3E}">
        <p14:creationId xmlns:p14="http://schemas.microsoft.com/office/powerpoint/2010/main" xmlns="" val="800623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9/17/2012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9/17/2012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B23650-DAC4-4EE2-9CC7-CE45B3EB0B3D}" type="datetimeFigureOut">
              <a:rPr lang="en-US" smtClean="0"/>
              <a:pPr/>
              <a:t>9/17/2012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6B23650-DAC4-4EE2-9CC7-CE45B3EB0B3D}" type="datetimeFigureOut">
              <a:rPr lang="en-US" smtClean="0"/>
              <a:pPr/>
              <a:t>9/17/2012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6B23650-DAC4-4EE2-9CC7-CE45B3EB0B3D}" type="datetimeFigureOut">
              <a:rPr lang="en-US" smtClean="0"/>
              <a:pPr/>
              <a:t>9/17/2012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6B23650-DAC4-4EE2-9CC7-CE45B3EB0B3D}" type="datetimeFigureOut">
              <a:rPr lang="en-US" smtClean="0"/>
              <a:pPr/>
              <a:t>9/17/2012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B23650-DAC4-4EE2-9CC7-CE45B3EB0B3D}" type="datetimeFigureOut">
              <a:rPr lang="en-US" smtClean="0"/>
              <a:pPr/>
              <a:t>9/17/2012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23650-DAC4-4EE2-9CC7-CE45B3EB0B3D}" type="datetimeFigureOut">
              <a:rPr lang="en-US" smtClean="0"/>
              <a:pPr/>
              <a:t>9/17/2012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23650-DAC4-4EE2-9CC7-CE45B3EB0B3D}" type="datetimeFigureOut">
              <a:rPr lang="en-US" smtClean="0"/>
              <a:pPr/>
              <a:t>9/17/2012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9/17/2012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9/17/2012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B23650-DAC4-4EE2-9CC7-CE45B3EB0B3D}" type="datetimeFigureOut">
              <a:rPr lang="en-US" smtClean="0"/>
              <a:pPr/>
              <a:t>9/17/2012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749293-DDCB-45A0-96D6-05B55ABF968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24</a:t>
            </a:r>
            <a:endParaRPr lang="en-US" dirty="0"/>
          </a:p>
        </p:txBody>
      </p:sp>
      <p:sp>
        <p:nvSpPr>
          <p:cNvPr id="3" name="Subtitle 2"/>
          <p:cNvSpPr>
            <a:spLocks noGrp="1"/>
          </p:cNvSpPr>
          <p:nvPr>
            <p:ph type="subTitle" idx="1"/>
          </p:nvPr>
        </p:nvSpPr>
        <p:spPr/>
        <p:txBody>
          <a:bodyPr>
            <a:normAutofit/>
          </a:bodyPr>
          <a:lstStyle/>
          <a:p>
            <a:r>
              <a:rPr lang="en-US" sz="4000" b="1" dirty="0" smtClean="0">
                <a:solidFill>
                  <a:schemeClr val="tx2"/>
                </a:solidFill>
              </a:rPr>
              <a:t>METHODS OF </a:t>
            </a:r>
          </a:p>
          <a:p>
            <a:r>
              <a:rPr lang="en-US" sz="4000" b="1" dirty="0" smtClean="0">
                <a:solidFill>
                  <a:schemeClr val="tx2"/>
                </a:solidFill>
              </a:rPr>
              <a:t>APPROXIMATION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2"/>
                </a:solidFill>
              </a:rPr>
              <a:t>Last Lecture’s Summary</a:t>
            </a:r>
            <a:endParaRPr lang="en-US" dirty="0">
              <a:solidFill>
                <a:schemeClr val="tx2"/>
              </a:solidFill>
            </a:endParaRPr>
          </a:p>
        </p:txBody>
      </p:sp>
      <p:sp>
        <p:nvSpPr>
          <p:cNvPr id="3" name="Content Placeholder 2"/>
          <p:cNvSpPr>
            <a:spLocks noGrp="1"/>
          </p:cNvSpPr>
          <p:nvPr>
            <p:ph idx="1"/>
          </p:nvPr>
        </p:nvSpPr>
        <p:spPr/>
        <p:txBody>
          <a:bodyPr/>
          <a:lstStyle/>
          <a:p>
            <a:pPr>
              <a:buNone/>
            </a:pPr>
            <a:r>
              <a:rPr lang="en-US" dirty="0" smtClean="0"/>
              <a:t>We covered Section 19.2:</a:t>
            </a:r>
          </a:p>
          <a:p>
            <a:pPr algn="ctr">
              <a:buNone/>
            </a:pPr>
            <a:r>
              <a:rPr lang="en-US" dirty="0" smtClean="0"/>
              <a:t>Definite Integrals and Areas</a:t>
            </a:r>
          </a:p>
          <a:p>
            <a:pPr>
              <a:buNone/>
            </a:pPr>
            <a:endParaRPr lang="en-US" dirty="0" smtClean="0"/>
          </a:p>
          <a:p>
            <a:r>
              <a:rPr lang="en-US" dirty="0" smtClean="0"/>
              <a:t>Area between a function and x-axis</a:t>
            </a:r>
          </a:p>
          <a:p>
            <a:r>
              <a:rPr lang="en-US" dirty="0" smtClean="0"/>
              <a:t>Area between two Curves</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2"/>
                </a:solidFill>
              </a:rPr>
              <a:t>Today</a:t>
            </a:r>
            <a:endParaRPr lang="en-US" dirty="0">
              <a:solidFill>
                <a:schemeClr val="tx2"/>
              </a:solidFill>
            </a:endParaRPr>
          </a:p>
        </p:txBody>
      </p:sp>
      <p:sp>
        <p:nvSpPr>
          <p:cNvPr id="3" name="Content Placeholder 2"/>
          <p:cNvSpPr>
            <a:spLocks noGrp="1"/>
          </p:cNvSpPr>
          <p:nvPr>
            <p:ph idx="1"/>
          </p:nvPr>
        </p:nvSpPr>
        <p:spPr/>
        <p:txBody>
          <a:bodyPr/>
          <a:lstStyle/>
          <a:p>
            <a:pPr>
              <a:buNone/>
            </a:pPr>
            <a:r>
              <a:rPr lang="en-US" dirty="0" smtClean="0"/>
              <a:t>We will go over section 19.3: Approximate Integrals</a:t>
            </a:r>
          </a:p>
          <a:p>
            <a:r>
              <a:rPr lang="en-US" dirty="0" smtClean="0"/>
              <a:t>Rectangle Rule</a:t>
            </a:r>
          </a:p>
          <a:p>
            <a:r>
              <a:rPr lang="en-US" dirty="0" smtClean="0"/>
              <a:t>Trapezoidal Rule</a:t>
            </a:r>
          </a:p>
          <a:p>
            <a:r>
              <a:rPr lang="en-US" dirty="0" smtClean="0"/>
              <a:t>Simpson’s Rule</a:t>
            </a:r>
          </a:p>
          <a:p>
            <a:pPr>
              <a:buNone/>
            </a:pP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410200"/>
          </a:xfrm>
        </p:spPr>
        <p:txBody>
          <a:bodyPr>
            <a:normAutofit/>
          </a:bodyPr>
          <a:lstStyle/>
          <a:p>
            <a:pPr marL="0" indent="0" algn="just">
              <a:buNone/>
            </a:pPr>
            <a:r>
              <a:rPr lang="en-US" dirty="0" smtClean="0"/>
              <a:t>There are situations in which there may not exist a rule of integration to evaluate a particular integrand, even using tables of integration rules. If one needs to evaluate a definite integral for such a function, there are methods for approximating the value of the definite integral. In this section we will examine three numerical approximation methods which might be used to evaluate.</a:t>
            </a:r>
          </a:p>
          <a:p>
            <a:pPr marL="0" indent="0" algn="just">
              <a:buNone/>
            </a:pPr>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xmlns="" val="762447560"/>
              </p:ext>
            </p:extLst>
          </p:nvPr>
        </p:nvGraphicFramePr>
        <p:xfrm>
          <a:off x="3429000" y="4876800"/>
          <a:ext cx="2486025" cy="1219200"/>
        </p:xfrm>
        <a:graphic>
          <a:graphicData uri="http://schemas.openxmlformats.org/presentationml/2006/ole">
            <p:oleObj spid="_x0000_s13334" name="Equation" r:id="rId3" imgW="672840" imgH="330120" progId="Equation.3">
              <p:embed/>
            </p:oleObj>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u="sng" dirty="0" smtClean="0">
                <a:solidFill>
                  <a:schemeClr val="tx2"/>
                </a:solidFill>
              </a:rPr>
              <a:t>Rectangle Rule</a:t>
            </a:r>
            <a:endParaRPr lang="en-US" b="1" u="sng" dirty="0">
              <a:solidFill>
                <a:schemeClr val="tx2"/>
              </a:solidFill>
            </a:endParaRPr>
          </a:p>
        </p:txBody>
      </p:sp>
      <p:sp>
        <p:nvSpPr>
          <p:cNvPr id="3" name="Content Placeholder 2"/>
          <p:cNvSpPr>
            <a:spLocks noGrp="1"/>
          </p:cNvSpPr>
          <p:nvPr>
            <p:ph idx="1"/>
          </p:nvPr>
        </p:nvSpPr>
        <p:spPr/>
        <p:txBody>
          <a:bodyPr>
            <a:normAutofit/>
          </a:bodyPr>
          <a:lstStyle/>
          <a:p>
            <a:pPr marL="0" indent="0" algn="just">
              <a:buNone/>
            </a:pPr>
            <a:r>
              <a:rPr lang="en-US" dirty="0" smtClean="0"/>
              <a:t>If we think of evaluating the definite integral in terms of computing the area beneath a curve, one method involves dividing the interval            </a:t>
            </a:r>
            <a:r>
              <a:rPr lang="en-US" i="1" dirty="0" smtClean="0">
                <a:latin typeface="Times New Roman" pitchFamily="18" charset="0"/>
                <a:cs typeface="Times New Roman" pitchFamily="18" charset="0"/>
              </a:rPr>
              <a:t>a</a:t>
            </a:r>
            <a:r>
              <a:rPr lang="en-US" dirty="0" smtClean="0"/>
              <a:t> ≤ </a:t>
            </a:r>
            <a:r>
              <a:rPr lang="en-US" i="1" dirty="0">
                <a:latin typeface="Times New Roman" pitchFamily="18" charset="0"/>
                <a:cs typeface="Times New Roman" pitchFamily="18" charset="0"/>
              </a:rPr>
              <a:t>x</a:t>
            </a:r>
            <a:r>
              <a:rPr lang="en-US" dirty="0" smtClean="0"/>
              <a:t> ≤ </a:t>
            </a:r>
            <a:r>
              <a:rPr lang="en-US" i="1" dirty="0">
                <a:latin typeface="Times New Roman" pitchFamily="18" charset="0"/>
                <a:cs typeface="Times New Roman" pitchFamily="18" charset="0"/>
              </a:rPr>
              <a:t>b</a:t>
            </a:r>
            <a:r>
              <a:rPr lang="en-US" dirty="0" smtClean="0"/>
              <a:t>, into </a:t>
            </a:r>
            <a:r>
              <a:rPr lang="en-US" i="1" dirty="0">
                <a:latin typeface="Times New Roman" pitchFamily="18" charset="0"/>
                <a:cs typeface="Times New Roman" pitchFamily="18" charset="0"/>
              </a:rPr>
              <a:t>n</a:t>
            </a:r>
            <a:r>
              <a:rPr lang="en-US" dirty="0" smtClean="0"/>
              <a:t> equal subintervals, each having a width (</a:t>
            </a:r>
            <a:r>
              <a:rPr lang="en-US" i="1" dirty="0">
                <a:latin typeface="Times New Roman" pitchFamily="18" charset="0"/>
                <a:cs typeface="Times New Roman" pitchFamily="18" charset="0"/>
              </a:rPr>
              <a:t>b – a</a:t>
            </a:r>
            <a:r>
              <a:rPr lang="en-US" dirty="0" smtClean="0"/>
              <a:t>)/</a:t>
            </a:r>
            <a:r>
              <a:rPr lang="en-US" i="1" dirty="0">
                <a:latin typeface="Times New Roman" pitchFamily="18" charset="0"/>
                <a:cs typeface="Times New Roman" pitchFamily="18" charset="0"/>
              </a:rPr>
              <a:t>n</a:t>
            </a:r>
            <a:r>
              <a:rPr lang="en-US" dirty="0" smtClean="0"/>
              <a:t>. If </a:t>
            </a:r>
            <a:r>
              <a:rPr lang="en-US" i="1" dirty="0">
                <a:latin typeface="Times New Roman" pitchFamily="18" charset="0"/>
                <a:cs typeface="Times New Roman" pitchFamily="18" charset="0"/>
              </a:rPr>
              <a:t>x</a:t>
            </a:r>
            <a:r>
              <a:rPr lang="en-US" baseline="-25000" dirty="0">
                <a:latin typeface="Times New Roman" pitchFamily="18" charset="0"/>
                <a:cs typeface="Times New Roman" pitchFamily="18" charset="0"/>
              </a:rPr>
              <a:t>i</a:t>
            </a:r>
            <a:r>
              <a:rPr lang="en-US" dirty="0" smtClean="0"/>
              <a:t> is defined as the midpoint of interval </a:t>
            </a:r>
            <a:r>
              <a:rPr lang="en-US" i="1" dirty="0" err="1">
                <a:latin typeface="Times New Roman" pitchFamily="18" charset="0"/>
                <a:cs typeface="Times New Roman" pitchFamily="18" charset="0"/>
              </a:rPr>
              <a:t>i</a:t>
            </a:r>
            <a:r>
              <a:rPr lang="en-US" dirty="0" smtClean="0"/>
              <a:t>, we can construct a set of n rectangles each having width (</a:t>
            </a:r>
            <a:r>
              <a:rPr lang="en-US" i="1" dirty="0">
                <a:latin typeface="Times New Roman" pitchFamily="18" charset="0"/>
                <a:cs typeface="Times New Roman" pitchFamily="18" charset="0"/>
              </a:rPr>
              <a:t>b – a</a:t>
            </a:r>
            <a:r>
              <a:rPr lang="en-US" dirty="0" smtClean="0"/>
              <a:t>)/</a:t>
            </a:r>
            <a:r>
              <a:rPr lang="en-US" i="1" dirty="0">
                <a:latin typeface="Times New Roman" pitchFamily="18" charset="0"/>
                <a:cs typeface="Times New Roman" pitchFamily="18" charset="0"/>
              </a:rPr>
              <a:t>n</a:t>
            </a:r>
            <a:r>
              <a:rPr lang="en-US" dirty="0" smtClean="0"/>
              <a:t> and height equal to  </a:t>
            </a:r>
            <a:r>
              <a:rPr lang="en-US" i="1" dirty="0" smtClean="0">
                <a:latin typeface="Times New Roman" pitchFamily="18" charset="0"/>
                <a:cs typeface="Times New Roman" pitchFamily="18" charset="0"/>
              </a:rPr>
              <a:t>f </a:t>
            </a:r>
            <a:r>
              <a:rPr lang="en-US" dirty="0" smtClean="0"/>
              <a:t>(</a:t>
            </a:r>
            <a:r>
              <a:rPr lang="en-US" i="1" dirty="0">
                <a:latin typeface="Times New Roman" pitchFamily="18" charset="0"/>
                <a:cs typeface="Times New Roman" pitchFamily="18" charset="0"/>
              </a:rPr>
              <a:t>x</a:t>
            </a:r>
            <a:r>
              <a:rPr lang="en-US" baseline="-25000" dirty="0">
                <a:latin typeface="Times New Roman" pitchFamily="18" charset="0"/>
                <a:cs typeface="Times New Roman" pitchFamily="18" charset="0"/>
              </a:rPr>
              <a:t>i</a:t>
            </a:r>
            <a:r>
              <a:rPr lang="en-US" dirty="0" smtClean="0"/>
              <a:t>) as shown in the following figure.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6" name="Content Placeholder 3"/>
              <p:cNvSpPr>
                <a:spLocks noGrp="1"/>
              </p:cNvSpPr>
              <p:nvPr>
                <p:ph idx="1"/>
              </p:nvPr>
            </p:nvSpPr>
            <p:spPr>
              <a:xfrm>
                <a:off x="609600" y="685800"/>
                <a:ext cx="7848600" cy="5410200"/>
              </a:xfrm>
            </p:spPr>
            <p:txBody>
              <a:bodyPr>
                <a:normAutofit/>
              </a:bodyPr>
              <a:lstStyle/>
              <a:p>
                <a:pPr marL="0" indent="0" algn="just">
                  <a:buNone/>
                </a:pPr>
                <a:r>
                  <a:rPr lang="en-US" dirty="0" smtClean="0"/>
                  <a:t>To approximate the value of the definite integral, we add the areas of the </a:t>
                </a:r>
                <a:r>
                  <a:rPr lang="en-US" i="1" dirty="0" smtClean="0">
                    <a:latin typeface="Times New Roman" pitchFamily="18" charset="0"/>
                    <a:cs typeface="Times New Roman" pitchFamily="18" charset="0"/>
                  </a:rPr>
                  <a:t>n</a:t>
                </a:r>
                <a:r>
                  <a:rPr lang="en-US" dirty="0" smtClean="0"/>
                  <a:t> rectangles. </a:t>
                </a:r>
              </a:p>
              <a:p>
                <a:pPr marL="0" indent="0" algn="just">
                  <a:buNone/>
                </a:pPr>
                <a:r>
                  <a:rPr lang="en-US" dirty="0"/>
                  <a:t>	</a:t>
                </a:r>
                <a:endParaRPr lang="en-US" dirty="0" smtClean="0"/>
              </a:p>
              <a:p>
                <a:pPr marL="0" indent="0" algn="just">
                  <a:buNone/>
                </a:pPr>
                <a:r>
                  <a:rPr lang="en-US" dirty="0"/>
                  <a:t>	</a:t>
                </a:r>
                <a:r>
                  <a:rPr lang="en-US" dirty="0" smtClean="0"/>
                  <a:t>If we donate the width of each interval . . . . </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b – a</a:t>
                </a:r>
                <a:r>
                  <a:rPr lang="en-US" dirty="0" smtClean="0">
                    <a:latin typeface="Times New Roman" pitchFamily="18" charset="0"/>
                    <a:cs typeface="Times New Roman" pitchFamily="18" charset="0"/>
                  </a:rPr>
                  <a:t>)</a:t>
                </a:r>
                <a:r>
                  <a:rPr lang="en-US" i="1" dirty="0" smtClean="0">
                    <a:cs typeface="Times New Roman" pitchFamily="18" charset="0"/>
                  </a:rPr>
                  <a:t>/</a:t>
                </a:r>
                <a:r>
                  <a:rPr lang="en-US" i="1" dirty="0">
                    <a:latin typeface="Times New Roman" pitchFamily="18" charset="0"/>
                    <a:cs typeface="Times New Roman" pitchFamily="18" charset="0"/>
                  </a:rPr>
                  <a:t>n</a:t>
                </a:r>
                <a:r>
                  <a:rPr lang="en-US" dirty="0" smtClean="0"/>
                  <a:t> . . . As </a:t>
                </a:r>
                <a14:m>
                  <m:oMath xmlns:m="http://schemas.openxmlformats.org/officeDocument/2006/math">
                    <m:r>
                      <a:rPr lang="en-US" i="1">
                        <a:latin typeface="Cambria Math"/>
                        <a:ea typeface="Cambria Math"/>
                      </a:rPr>
                      <m:t>∆</m:t>
                    </m:r>
                  </m:oMath>
                </a14:m>
                <a:r>
                  <a:rPr lang="en-US" i="1" dirty="0">
                    <a:latin typeface="Times New Roman" pitchFamily="18" charset="0"/>
                    <a:cs typeface="Times New Roman" pitchFamily="18" charset="0"/>
                  </a:rPr>
                  <a:t>x</a:t>
                </a:r>
                <a:r>
                  <a:rPr lang="en-US" dirty="0" smtClean="0"/>
                  <a:t>, we can express the rectangle rule as</a:t>
                </a:r>
                <a:endParaRPr lang="en-US" dirty="0" smtClean="0"/>
              </a:p>
            </p:txBody>
          </p:sp>
        </mc:Choice>
        <mc:Fallback>
          <p:sp>
            <p:nvSpPr>
              <p:cNvPr id="6" name="Content Placeholder 3"/>
              <p:cNvSpPr>
                <a:spLocks noGrp="1" noRot="1" noChangeAspect="1" noMove="1" noResize="1" noEditPoints="1" noAdjustHandles="1" noChangeArrowheads="1" noChangeShapeType="1" noTextEdit="1"/>
              </p:cNvSpPr>
              <p:nvPr>
                <p:ph idx="1"/>
              </p:nvPr>
            </p:nvSpPr>
            <p:spPr>
              <a:xfrm>
                <a:off x="609600" y="685800"/>
                <a:ext cx="7848600" cy="5410200"/>
              </a:xfrm>
              <a:blipFill rotWithShape="1">
                <a:blip r:embed="rId3" cstate="print"/>
                <a:stretch>
                  <a:fillRect l="-1941" t="-1466" r="-1863"/>
                </a:stretch>
              </a:blipFill>
            </p:spPr>
            <p:txBody>
              <a:bodyPr/>
              <a:lstStyle/>
              <a:p>
                <a:r>
                  <a:rPr lang="en-US" dirty="0">
                    <a:noFill/>
                  </a:rPr>
                  <a:t> </a:t>
                </a:r>
              </a:p>
            </p:txBody>
          </p:sp>
        </mc:Fallback>
      </mc:AlternateContent>
    </p:spTree>
    <p:extLst>
      <p:ext uri="{BB962C8B-B14F-4D97-AF65-F5344CB8AC3E}">
        <p14:creationId xmlns:p14="http://schemas.microsoft.com/office/powerpoint/2010/main" xmlns="" val="22825804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xmlns="" val="592374750"/>
              </p:ext>
            </p:extLst>
          </p:nvPr>
        </p:nvGraphicFramePr>
        <p:xfrm>
          <a:off x="533400" y="1295400"/>
          <a:ext cx="7993154" cy="1524000"/>
        </p:xfrm>
        <a:graphic>
          <a:graphicData uri="http://schemas.openxmlformats.org/presentationml/2006/ole">
            <p:oleObj spid="_x0000_s20483" name="Equation" r:id="rId3" imgW="2933640" imgH="558720" progId="Equation.3">
              <p:embed/>
            </p:oleObj>
          </a:graphicData>
        </a:graphic>
      </p:graphicFrame>
      <p:sp>
        <p:nvSpPr>
          <p:cNvPr id="5" name="Content Placeholder 2"/>
          <p:cNvSpPr>
            <a:spLocks noGrp="1"/>
          </p:cNvSpPr>
          <p:nvPr>
            <p:ph idx="1"/>
          </p:nvPr>
        </p:nvSpPr>
        <p:spPr>
          <a:xfrm>
            <a:off x="609600" y="3048000"/>
            <a:ext cx="8229600" cy="1935163"/>
          </a:xfrm>
        </p:spPr>
        <p:txBody>
          <a:bodyPr/>
          <a:lstStyle/>
          <a:p>
            <a:pPr marL="0" indent="0">
              <a:buNone/>
            </a:pPr>
            <a:r>
              <a:rPr lang="en-US" dirty="0" smtClean="0"/>
              <a:t>for </a:t>
            </a:r>
            <a:r>
              <a:rPr lang="en-US" i="1" dirty="0" smtClean="0">
                <a:latin typeface="Times New Roman" pitchFamily="18" charset="0"/>
                <a:cs typeface="Times New Roman" pitchFamily="18" charset="0"/>
              </a:rPr>
              <a:t>n</a:t>
            </a:r>
            <a:r>
              <a:rPr lang="en-US" dirty="0" smtClean="0"/>
              <a:t> chosen sufficiently large.</a:t>
            </a:r>
            <a:endParaRPr lang="en-US" dirty="0"/>
          </a:p>
        </p:txBody>
      </p:sp>
      <p:sp>
        <p:nvSpPr>
          <p:cNvPr id="6" name="Rectangle 5"/>
          <p:cNvSpPr/>
          <p:nvPr/>
        </p:nvSpPr>
        <p:spPr>
          <a:xfrm>
            <a:off x="457200" y="1143000"/>
            <a:ext cx="8229600" cy="28194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7487445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685800" y="609600"/>
            <a:ext cx="7696200" cy="5486400"/>
          </a:xfrm>
        </p:spPr>
        <p:txBody>
          <a:bodyPr>
            <a:normAutofit/>
          </a:bodyPr>
          <a:lstStyle/>
          <a:p>
            <a:pPr marL="0" indent="0" algn="just">
              <a:buNone/>
            </a:pPr>
            <a:r>
              <a:rPr lang="en-US" b="1" dirty="0" smtClean="0">
                <a:solidFill>
                  <a:schemeClr val="tx2"/>
                </a:solidFill>
              </a:rPr>
              <a:t>EXAMPLE:</a:t>
            </a:r>
          </a:p>
          <a:p>
            <a:pPr marL="0" indent="0" algn="just">
              <a:buNone/>
            </a:pPr>
            <a:endParaRPr lang="en-US" dirty="0" smtClean="0"/>
          </a:p>
          <a:p>
            <a:pPr marL="0" indent="0" algn="just">
              <a:buNone/>
            </a:pPr>
            <a:r>
              <a:rPr lang="en-US" dirty="0" smtClean="0"/>
              <a:t>Let’s illustrate the use of this rule for a relatively simple function </a:t>
            </a:r>
            <a:r>
              <a:rPr lang="en-US" i="1" dirty="0" smtClean="0">
                <a:latin typeface="Times New Roman" pitchFamily="18" charset="0"/>
                <a:cs typeface="Times New Roman" pitchFamily="18" charset="0"/>
              </a:rPr>
              <a:t>f </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x</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 = x</a:t>
            </a:r>
            <a:r>
              <a:rPr lang="en-US" baseline="30000" dirty="0" smtClean="0">
                <a:latin typeface="Times New Roman" pitchFamily="18" charset="0"/>
                <a:cs typeface="Times New Roman" pitchFamily="18" charset="0"/>
              </a:rPr>
              <a:t>3</a:t>
            </a:r>
            <a:r>
              <a:rPr lang="en-US" dirty="0" smtClean="0"/>
              <a:t>. Let’s use the rectangle rule, dividing the interval into four equal subintervals having widths equal to 1. The midpoint values for the four subintervals are 0.5, 1.5, 2.5, and 3.5. Applying the rectangle rule, the numerical approximation of the definite integral is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p:cNvGraphicFramePr>
            <a:graphicFrameLocks noChangeAspect="1"/>
          </p:cNvGraphicFramePr>
          <p:nvPr>
            <p:extLst>
              <p:ext uri="{D42A27DB-BD31-4B8C-83A1-F6EECF244321}">
                <p14:modId xmlns:p14="http://schemas.microsoft.com/office/powerpoint/2010/main" xmlns="" val="2594324297"/>
              </p:ext>
            </p:extLst>
          </p:nvPr>
        </p:nvGraphicFramePr>
        <p:xfrm>
          <a:off x="609600" y="1066800"/>
          <a:ext cx="8001000" cy="2602528"/>
        </p:xfrm>
        <a:graphic>
          <a:graphicData uri="http://schemas.openxmlformats.org/presentationml/2006/ole">
            <p:oleObj spid="_x0000_s9248" name="Equation" r:id="rId3" imgW="3200400" imgH="1041120" progId="Equation.3">
              <p:embed/>
            </p:oleObj>
          </a:graphicData>
        </a:graphic>
      </p:graphicFrame>
    </p:spTree>
    <p:extLst>
      <p:ext uri="{BB962C8B-B14F-4D97-AF65-F5344CB8AC3E}">
        <p14:creationId xmlns:p14="http://schemas.microsoft.com/office/powerpoint/2010/main" xmlns="" val="19817964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5687002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609600" y="1371600"/>
            <a:ext cx="7848600" cy="5181600"/>
          </a:xfrm>
        </p:spPr>
        <p:txBody>
          <a:bodyPr>
            <a:normAutofit/>
          </a:bodyPr>
          <a:lstStyle/>
          <a:p>
            <a:pPr marL="0" indent="0" algn="just">
              <a:buNone/>
            </a:pPr>
            <a:r>
              <a:rPr lang="en-US" dirty="0" smtClean="0"/>
              <a:t>Another numerical approximation method for definite integrals is the trapezoidal rule. As with the rectangle rule, the interval </a:t>
            </a:r>
            <a:r>
              <a:rPr lang="en-US" i="1" dirty="0" smtClean="0">
                <a:latin typeface="Times New Roman" pitchFamily="18" charset="0"/>
                <a:cs typeface="Times New Roman" pitchFamily="18" charset="0"/>
              </a:rPr>
              <a:t>a</a:t>
            </a:r>
            <a:r>
              <a:rPr lang="en-US" dirty="0" smtClean="0"/>
              <a:t> ≤ </a:t>
            </a:r>
            <a:r>
              <a:rPr lang="en-US" i="1" dirty="0">
                <a:latin typeface="Times New Roman" pitchFamily="18" charset="0"/>
                <a:cs typeface="Times New Roman" pitchFamily="18" charset="0"/>
              </a:rPr>
              <a:t>x</a:t>
            </a:r>
            <a:r>
              <a:rPr lang="en-US" dirty="0" smtClean="0"/>
              <a:t> ≤ </a:t>
            </a:r>
            <a:r>
              <a:rPr lang="en-US" i="1" dirty="0">
                <a:latin typeface="Times New Roman" pitchFamily="18" charset="0"/>
                <a:cs typeface="Times New Roman" pitchFamily="18" charset="0"/>
              </a:rPr>
              <a:t>b</a:t>
            </a:r>
            <a:r>
              <a:rPr lang="en-US" dirty="0" smtClean="0"/>
              <a:t> is divided into n subintervals of equal width. As shown in the following figure, the approximation consists of adding the areas of the </a:t>
            </a:r>
            <a:r>
              <a:rPr lang="en-US" i="1" dirty="0">
                <a:latin typeface="Times New Roman" pitchFamily="18" charset="0"/>
                <a:cs typeface="Times New Roman" pitchFamily="18" charset="0"/>
              </a:rPr>
              <a:t>n</a:t>
            </a:r>
            <a:r>
              <a:rPr lang="en-US" dirty="0" smtClean="0"/>
              <a:t> trapezoids defined by these subintervals. The heights of the </a:t>
            </a:r>
            <a:r>
              <a:rPr lang="en-US" i="1" dirty="0">
                <a:latin typeface="Times New Roman" pitchFamily="18" charset="0"/>
                <a:cs typeface="Times New Roman" pitchFamily="18" charset="0"/>
              </a:rPr>
              <a:t>n</a:t>
            </a:r>
            <a:r>
              <a:rPr lang="en-US" dirty="0" smtClean="0"/>
              <a:t> trapezoids are defined by the endpoints of the subintervals.</a:t>
            </a:r>
          </a:p>
        </p:txBody>
      </p:sp>
      <p:sp>
        <p:nvSpPr>
          <p:cNvPr id="5" name="Title 1"/>
          <p:cNvSpPr>
            <a:spLocks noGrp="1"/>
          </p:cNvSpPr>
          <p:nvPr>
            <p:ph type="title"/>
          </p:nvPr>
        </p:nvSpPr>
        <p:spPr>
          <a:xfrm>
            <a:off x="457200" y="274638"/>
            <a:ext cx="8229600" cy="1143000"/>
          </a:xfrm>
        </p:spPr>
        <p:txBody>
          <a:bodyPr>
            <a:normAutofit/>
          </a:bodyPr>
          <a:lstStyle/>
          <a:p>
            <a:r>
              <a:rPr lang="en-US" b="1" u="sng" dirty="0" smtClean="0">
                <a:solidFill>
                  <a:schemeClr val="tx2"/>
                </a:solidFill>
              </a:rPr>
              <a:t>Trapezoidal Rule</a:t>
            </a:r>
            <a:endParaRPr lang="en-US" dirty="0">
              <a:solidFill>
                <a:schemeClr val="tx2"/>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8538176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2049839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lstStyle/>
          <a:p>
            <a:pPr marL="0" indent="0" algn="just">
              <a:buNone/>
            </a:pPr>
            <a:r>
              <a:rPr lang="en-US" dirty="0" smtClean="0"/>
              <a:t>	Given A trapezoid as shown in the </a:t>
            </a:r>
            <a:r>
              <a:rPr lang="en-US" dirty="0" smtClean="0"/>
              <a:t>above</a:t>
            </a:r>
            <a:r>
              <a:rPr lang="en-US" dirty="0" smtClean="0"/>
              <a:t> </a:t>
            </a:r>
            <a:r>
              <a:rPr lang="en-US" dirty="0" smtClean="0"/>
              <a:t>figure, the area of the trapezoid is defined as the product of the base of the trapezoid and the average height of the trapezoid, or</a:t>
            </a:r>
          </a:p>
          <a:p>
            <a:pPr marL="0" indent="0" algn="just">
              <a:buNone/>
            </a:pPr>
            <a:endParaRPr lang="en-US" dirty="0" smtClean="0"/>
          </a:p>
        </p:txBody>
      </p:sp>
      <p:graphicFrame>
        <p:nvGraphicFramePr>
          <p:cNvPr id="4" name="Object 3"/>
          <p:cNvGraphicFramePr>
            <a:graphicFrameLocks noChangeAspect="1"/>
          </p:cNvGraphicFramePr>
          <p:nvPr>
            <p:extLst>
              <p:ext uri="{D42A27DB-BD31-4B8C-83A1-F6EECF244321}">
                <p14:modId xmlns:p14="http://schemas.microsoft.com/office/powerpoint/2010/main" xmlns="" val="789684245"/>
              </p:ext>
            </p:extLst>
          </p:nvPr>
        </p:nvGraphicFramePr>
        <p:xfrm>
          <a:off x="2133600" y="3657600"/>
          <a:ext cx="5029200" cy="822081"/>
        </p:xfrm>
        <a:graphic>
          <a:graphicData uri="http://schemas.openxmlformats.org/presentationml/2006/ole">
            <p:oleObj spid="_x0000_s14357" name="Equation" r:id="rId3" imgW="1320480" imgH="215640" progId="Equation.3">
              <p:embed/>
            </p:oleObj>
          </a:graphicData>
        </a:graphic>
      </p:graphicFrame>
    </p:spTree>
    <p:extLst>
      <p:ext uri="{BB962C8B-B14F-4D97-AF65-F5344CB8AC3E}">
        <p14:creationId xmlns:p14="http://schemas.microsoft.com/office/powerpoint/2010/main" xmlns="" val="6048631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685800"/>
            <a:ext cx="8229600" cy="5440363"/>
          </a:xfrm>
        </p:spPr>
        <p:txBody>
          <a:bodyPr/>
          <a:lstStyle/>
          <a:p>
            <a:pPr marL="0" indent="0" algn="just">
              <a:buNone/>
            </a:pPr>
            <a:r>
              <a:rPr lang="en-US" dirty="0" smtClean="0"/>
              <a:t>Thus if we use the areas of the n trapezoids in the above figure to approximate the definite integral, the definite integral is evaluated as</a:t>
            </a:r>
          </a:p>
          <a:p>
            <a:pPr marL="0" indent="0" algn="just">
              <a:buNone/>
            </a:pPr>
            <a:endParaRPr lang="en-US" dirty="0" smtClean="0"/>
          </a:p>
        </p:txBody>
      </p:sp>
      <p:graphicFrame>
        <p:nvGraphicFramePr>
          <p:cNvPr id="5" name="Object 4"/>
          <p:cNvGraphicFramePr>
            <a:graphicFrameLocks noChangeAspect="1"/>
          </p:cNvGraphicFramePr>
          <p:nvPr>
            <p:extLst>
              <p:ext uri="{D42A27DB-BD31-4B8C-83A1-F6EECF244321}">
                <p14:modId xmlns:p14="http://schemas.microsoft.com/office/powerpoint/2010/main" xmlns="" val="3735769082"/>
              </p:ext>
            </p:extLst>
          </p:nvPr>
        </p:nvGraphicFramePr>
        <p:xfrm>
          <a:off x="685800" y="2971800"/>
          <a:ext cx="7812088" cy="1764109"/>
        </p:xfrm>
        <a:graphic>
          <a:graphicData uri="http://schemas.openxmlformats.org/presentationml/2006/ole">
            <p:oleObj spid="_x0000_s15382" name="Equation" r:id="rId3" imgW="3543120" imgH="799920" progId="Equation.3">
              <p:embed/>
            </p:oleObj>
          </a:graphicData>
        </a:graphic>
      </p:graphicFrame>
    </p:spTree>
    <p:extLst>
      <p:ext uri="{BB962C8B-B14F-4D97-AF65-F5344CB8AC3E}">
        <p14:creationId xmlns:p14="http://schemas.microsoft.com/office/powerpoint/2010/main" xmlns="" val="2692769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p:cNvGraphicFramePr>
            <a:graphicFrameLocks noChangeAspect="1"/>
          </p:cNvGraphicFramePr>
          <p:nvPr>
            <p:extLst>
              <p:ext uri="{D42A27DB-BD31-4B8C-83A1-F6EECF244321}">
                <p14:modId xmlns:p14="http://schemas.microsoft.com/office/powerpoint/2010/main" xmlns="" val="2264771923"/>
              </p:ext>
            </p:extLst>
          </p:nvPr>
        </p:nvGraphicFramePr>
        <p:xfrm>
          <a:off x="609599" y="661219"/>
          <a:ext cx="7807197" cy="1066800"/>
        </p:xfrm>
        <a:graphic>
          <a:graphicData uri="http://schemas.openxmlformats.org/presentationml/2006/ole">
            <p:oleObj spid="_x0000_s1064" name="Equation" r:id="rId3" imgW="3162240" imgH="431640" progId="Equation.3">
              <p:embed/>
            </p:oleObj>
          </a:graphicData>
        </a:graphic>
      </p:graphicFrame>
      <p:sp>
        <p:nvSpPr>
          <p:cNvPr id="10" name="TextBox 9"/>
          <p:cNvSpPr txBox="1"/>
          <p:nvPr/>
        </p:nvSpPr>
        <p:spPr>
          <a:xfrm>
            <a:off x="609600" y="1934618"/>
            <a:ext cx="5077224" cy="584775"/>
          </a:xfrm>
          <a:prstGeom prst="rect">
            <a:avLst/>
          </a:prstGeom>
          <a:noFill/>
        </p:spPr>
        <p:txBody>
          <a:bodyPr wrap="none" rtlCol="0">
            <a:spAutoFit/>
          </a:bodyPr>
          <a:lstStyle/>
          <a:p>
            <a:r>
              <a:rPr lang="en-US" sz="3200" dirty="0" smtClean="0"/>
              <a:t>for n chosen sufficiently large</a:t>
            </a:r>
            <a:endParaRPr lang="en-US" sz="3200" dirty="0"/>
          </a:p>
        </p:txBody>
      </p:sp>
      <p:sp>
        <p:nvSpPr>
          <p:cNvPr id="11" name="Rectangle 10"/>
          <p:cNvSpPr/>
          <p:nvPr/>
        </p:nvSpPr>
        <p:spPr>
          <a:xfrm>
            <a:off x="457200" y="533400"/>
            <a:ext cx="8077200" cy="21336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ontent Placeholder 2"/>
          <p:cNvSpPr>
            <a:spLocks noGrp="1"/>
          </p:cNvSpPr>
          <p:nvPr>
            <p:ph idx="1"/>
          </p:nvPr>
        </p:nvSpPr>
        <p:spPr>
          <a:xfrm>
            <a:off x="457200" y="3124200"/>
            <a:ext cx="8229600" cy="2286000"/>
          </a:xfrm>
        </p:spPr>
        <p:txBody>
          <a:bodyPr/>
          <a:lstStyle/>
          <a:p>
            <a:pPr marL="0" indent="0" algn="just">
              <a:buNone/>
            </a:pPr>
            <a:r>
              <a:rPr lang="en-US" dirty="0" smtClean="0"/>
              <a:t>Let’s illustrate the use of the trapezoidal rule to evaluate the same definite integral as in the above example.</a:t>
            </a:r>
          </a:p>
        </p:txBody>
      </p:sp>
    </p:spTree>
    <p:extLst>
      <p:ext uri="{BB962C8B-B14F-4D97-AF65-F5344CB8AC3E}">
        <p14:creationId xmlns:p14="http://schemas.microsoft.com/office/powerpoint/2010/main" xmlns="" val="99369096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533400"/>
            <a:ext cx="8229600" cy="5562600"/>
          </a:xfrm>
        </p:spPr>
        <p:txBody>
          <a:bodyPr>
            <a:normAutofit/>
          </a:bodyPr>
          <a:lstStyle/>
          <a:p>
            <a:pPr algn="l"/>
            <a:r>
              <a:rPr lang="en-US" sz="3200" b="1" dirty="0" smtClean="0">
                <a:solidFill>
                  <a:schemeClr val="tx2"/>
                </a:solidFill>
              </a:rPr>
              <a:t>Example</a:t>
            </a:r>
            <a:br>
              <a:rPr lang="en-US" sz="3200" b="1" dirty="0" smtClean="0">
                <a:solidFill>
                  <a:schemeClr val="tx2"/>
                </a:solidFill>
              </a:rPr>
            </a:br>
            <a:r>
              <a:rPr lang="en-US" sz="3200" dirty="0" smtClean="0"/>
              <a:t>Using the same subinterval definitions as in above example, the endpoints are 0, 1, 2, 3, and 4. Therefore,         </a:t>
            </a:r>
            <a:r>
              <a:rPr lang="en-US" sz="3200" i="1" dirty="0" err="1" smtClean="0">
                <a:latin typeface="Times New Roman" pitchFamily="18" charset="0"/>
                <a:cs typeface="Times New Roman" pitchFamily="18" charset="0"/>
              </a:rPr>
              <a:t>y</a:t>
            </a:r>
            <a:r>
              <a:rPr lang="en-US" sz="3200" baseline="-25000" dirty="0" err="1" smtClean="0">
                <a:latin typeface="Times New Roman" pitchFamily="18" charset="0"/>
                <a:cs typeface="Times New Roman" pitchFamily="18" charset="0"/>
              </a:rPr>
              <a:t>o</a:t>
            </a:r>
            <a:r>
              <a:rPr lang="en-US" sz="3200" i="1" dirty="0" smtClean="0">
                <a:latin typeface="Times New Roman" pitchFamily="18" charset="0"/>
                <a:cs typeface="Times New Roman" pitchFamily="18" charset="0"/>
              </a:rPr>
              <a:t> = f</a:t>
            </a:r>
            <a:r>
              <a:rPr lang="en-US" sz="3200" dirty="0" smtClean="0">
                <a:latin typeface="Times New Roman" pitchFamily="18" charset="0"/>
                <a:cs typeface="Times New Roman" pitchFamily="18" charset="0"/>
              </a:rPr>
              <a:t>(0)</a:t>
            </a:r>
            <a:r>
              <a:rPr lang="en-US" sz="3200" i="1" dirty="0" smtClean="0">
                <a:latin typeface="Times New Roman" pitchFamily="18" charset="0"/>
                <a:cs typeface="Times New Roman" pitchFamily="18" charset="0"/>
              </a:rPr>
              <a:t> = </a:t>
            </a:r>
            <a:r>
              <a:rPr lang="en-US" sz="3200" dirty="0" smtClean="0">
                <a:latin typeface="Times New Roman" pitchFamily="18" charset="0"/>
                <a:cs typeface="Times New Roman" pitchFamily="18" charset="0"/>
              </a:rPr>
              <a:t>0</a:t>
            </a:r>
            <a:r>
              <a:rPr lang="en-US" sz="3200" i="1" dirty="0" smtClean="0">
                <a:latin typeface="Times New Roman" pitchFamily="18" charset="0"/>
                <a:cs typeface="Times New Roman" pitchFamily="18" charset="0"/>
              </a:rPr>
              <a:t>, = y</a:t>
            </a:r>
            <a:r>
              <a:rPr lang="en-US" sz="3200" baseline="-25000" dirty="0" smtClean="0">
                <a:latin typeface="Times New Roman" pitchFamily="18" charset="0"/>
                <a:cs typeface="Times New Roman" pitchFamily="18" charset="0"/>
              </a:rPr>
              <a:t>1</a:t>
            </a:r>
            <a:r>
              <a:rPr lang="en-US" sz="3200" i="1" dirty="0" smtClean="0">
                <a:latin typeface="Times New Roman" pitchFamily="18" charset="0"/>
                <a:cs typeface="Times New Roman" pitchFamily="18" charset="0"/>
              </a:rPr>
              <a:t> = y</a:t>
            </a:r>
            <a:r>
              <a:rPr lang="en-US" sz="3200" dirty="0" smtClean="0">
                <a:latin typeface="Times New Roman" pitchFamily="18" charset="0"/>
                <a:cs typeface="Times New Roman" pitchFamily="18" charset="0"/>
              </a:rPr>
              <a:t>(1)</a:t>
            </a:r>
            <a:r>
              <a:rPr lang="en-US" sz="3200" i="1" dirty="0" smtClean="0">
                <a:latin typeface="Times New Roman" pitchFamily="18" charset="0"/>
                <a:cs typeface="Times New Roman" pitchFamily="18" charset="0"/>
              </a:rPr>
              <a:t> = </a:t>
            </a:r>
            <a:r>
              <a:rPr lang="en-US" sz="3200" dirty="0" smtClean="0">
                <a:latin typeface="Times New Roman" pitchFamily="18" charset="0"/>
                <a:cs typeface="Times New Roman" pitchFamily="18" charset="0"/>
              </a:rPr>
              <a:t>1</a:t>
            </a:r>
            <a:r>
              <a:rPr lang="en-US" sz="3200" i="1" dirty="0" smtClean="0">
                <a:latin typeface="Times New Roman" pitchFamily="18" charset="0"/>
                <a:cs typeface="Times New Roman" pitchFamily="18" charset="0"/>
              </a:rPr>
              <a:t>, y</a:t>
            </a:r>
            <a:r>
              <a:rPr lang="en-US" sz="3200" baseline="-25000" dirty="0" smtClean="0">
                <a:latin typeface="Times New Roman" pitchFamily="18" charset="0"/>
                <a:cs typeface="Times New Roman" pitchFamily="18" charset="0"/>
              </a:rPr>
              <a:t>2</a:t>
            </a:r>
            <a:r>
              <a:rPr lang="en-US" sz="3200" i="1" dirty="0" smtClean="0">
                <a:latin typeface="Times New Roman" pitchFamily="18" charset="0"/>
                <a:cs typeface="Times New Roman" pitchFamily="18" charset="0"/>
              </a:rPr>
              <a:t> = y</a:t>
            </a:r>
            <a:r>
              <a:rPr lang="en-US" sz="3200" dirty="0" smtClean="0">
                <a:latin typeface="Times New Roman" pitchFamily="18" charset="0"/>
                <a:cs typeface="Times New Roman" pitchFamily="18" charset="0"/>
              </a:rPr>
              <a:t>(2)</a:t>
            </a:r>
            <a:r>
              <a:rPr lang="en-US" sz="3200" i="1" dirty="0" smtClean="0">
                <a:latin typeface="Times New Roman" pitchFamily="18" charset="0"/>
                <a:cs typeface="Times New Roman" pitchFamily="18" charset="0"/>
              </a:rPr>
              <a:t> = </a:t>
            </a:r>
            <a:r>
              <a:rPr lang="en-US" sz="3200" dirty="0" smtClean="0">
                <a:latin typeface="Times New Roman" pitchFamily="18" charset="0"/>
                <a:cs typeface="Times New Roman" pitchFamily="18" charset="0"/>
              </a:rPr>
              <a:t>8</a:t>
            </a:r>
            <a:r>
              <a:rPr lang="en-US" sz="3200" i="1" dirty="0" smtClean="0">
                <a:latin typeface="Times New Roman" pitchFamily="18" charset="0"/>
                <a:cs typeface="Times New Roman" pitchFamily="18" charset="0"/>
              </a:rPr>
              <a:t>, y</a:t>
            </a:r>
            <a:r>
              <a:rPr lang="en-US" sz="3200" baseline="-25000" dirty="0" smtClean="0">
                <a:latin typeface="Times New Roman" pitchFamily="18" charset="0"/>
                <a:cs typeface="Times New Roman" pitchFamily="18" charset="0"/>
              </a:rPr>
              <a:t>3</a:t>
            </a:r>
            <a:r>
              <a:rPr lang="en-US" sz="3200" i="1" dirty="0" smtClean="0">
                <a:latin typeface="Times New Roman" pitchFamily="18" charset="0"/>
                <a:cs typeface="Times New Roman" pitchFamily="18" charset="0"/>
              </a:rPr>
              <a:t> = f</a:t>
            </a:r>
            <a:r>
              <a:rPr lang="en-US" sz="3200" dirty="0" smtClean="0">
                <a:latin typeface="Times New Roman" pitchFamily="18" charset="0"/>
                <a:cs typeface="Times New Roman" pitchFamily="18" charset="0"/>
              </a:rPr>
              <a:t>(3)</a:t>
            </a:r>
            <a:r>
              <a:rPr lang="en-US" sz="3200" i="1" dirty="0" smtClean="0">
                <a:latin typeface="Times New Roman" pitchFamily="18" charset="0"/>
                <a:cs typeface="Times New Roman" pitchFamily="18" charset="0"/>
              </a:rPr>
              <a:t> = </a:t>
            </a:r>
            <a:r>
              <a:rPr lang="en-US" sz="3200" dirty="0" smtClean="0">
                <a:latin typeface="Times New Roman" pitchFamily="18" charset="0"/>
                <a:cs typeface="Times New Roman" pitchFamily="18" charset="0"/>
              </a:rPr>
              <a:t>27</a:t>
            </a:r>
            <a:r>
              <a:rPr lang="en-US" sz="3200" i="1" dirty="0" smtClean="0">
                <a:latin typeface="Times New Roman" pitchFamily="18" charset="0"/>
                <a:cs typeface="Times New Roman" pitchFamily="18" charset="0"/>
              </a:rPr>
              <a:t> and y</a:t>
            </a:r>
            <a:r>
              <a:rPr lang="en-US" sz="3200" baseline="-25000" dirty="0" smtClean="0">
                <a:latin typeface="Times New Roman" pitchFamily="18" charset="0"/>
                <a:cs typeface="Times New Roman" pitchFamily="18" charset="0"/>
              </a:rPr>
              <a:t>4</a:t>
            </a:r>
            <a:r>
              <a:rPr lang="en-US" sz="3200" i="1" dirty="0" smtClean="0">
                <a:latin typeface="Times New Roman" pitchFamily="18" charset="0"/>
                <a:cs typeface="Times New Roman" pitchFamily="18" charset="0"/>
              </a:rPr>
              <a:t> = y</a:t>
            </a:r>
            <a:r>
              <a:rPr lang="en-US" sz="3200" dirty="0" smtClean="0">
                <a:latin typeface="Times New Roman" pitchFamily="18" charset="0"/>
                <a:cs typeface="Times New Roman" pitchFamily="18" charset="0"/>
              </a:rPr>
              <a:t>(4)</a:t>
            </a:r>
            <a:r>
              <a:rPr lang="en-US" sz="3200" i="1" dirty="0" smtClean="0">
                <a:latin typeface="Times New Roman" pitchFamily="18" charset="0"/>
                <a:cs typeface="Times New Roman" pitchFamily="18" charset="0"/>
              </a:rPr>
              <a:t> = </a:t>
            </a:r>
            <a:r>
              <a:rPr lang="en-US" sz="3200" dirty="0" smtClean="0">
                <a:latin typeface="Times New Roman" pitchFamily="18" charset="0"/>
                <a:cs typeface="Times New Roman" pitchFamily="18" charset="0"/>
              </a:rPr>
              <a:t>64</a:t>
            </a:r>
            <a:r>
              <a:rPr lang="en-US" sz="3200" i="1" dirty="0" smtClean="0">
                <a:latin typeface="Times New Roman" pitchFamily="18" charset="0"/>
                <a:cs typeface="Times New Roman" pitchFamily="18" charset="0"/>
              </a:rPr>
              <a:t>.</a:t>
            </a:r>
            <a:br>
              <a:rPr lang="en-US" sz="3200" i="1" dirty="0" smtClean="0">
                <a:latin typeface="Times New Roman" pitchFamily="18" charset="0"/>
                <a:cs typeface="Times New Roman" pitchFamily="18" charset="0"/>
              </a:rPr>
            </a:br>
            <a:r>
              <a:rPr lang="en-US" sz="3200" i="1" dirty="0">
                <a:latin typeface="Times New Roman" pitchFamily="18" charset="0"/>
                <a:cs typeface="Times New Roman" pitchFamily="18" charset="0"/>
              </a:rPr>
              <a:t/>
            </a:r>
            <a:br>
              <a:rPr lang="en-US" sz="3200" i="1" dirty="0">
                <a:latin typeface="Times New Roman" pitchFamily="18" charset="0"/>
                <a:cs typeface="Times New Roman" pitchFamily="18" charset="0"/>
              </a:rPr>
            </a:br>
            <a:r>
              <a:rPr lang="en-US" sz="3200" i="1" dirty="0" smtClean="0">
                <a:latin typeface="Times New Roman" pitchFamily="18" charset="0"/>
                <a:cs typeface="Times New Roman" pitchFamily="18" charset="0"/>
              </a:rPr>
              <a:t/>
            </a:r>
            <a:br>
              <a:rPr lang="en-US" sz="3200" i="1" dirty="0" smtClean="0">
                <a:latin typeface="Times New Roman" pitchFamily="18" charset="0"/>
                <a:cs typeface="Times New Roman" pitchFamily="18" charset="0"/>
              </a:rPr>
            </a:br>
            <a:r>
              <a:rPr lang="en-US" sz="3200" i="1" dirty="0">
                <a:latin typeface="Times New Roman" pitchFamily="18" charset="0"/>
                <a:cs typeface="Times New Roman" pitchFamily="18" charset="0"/>
              </a:rPr>
              <a:t/>
            </a:r>
            <a:br>
              <a:rPr lang="en-US" sz="3200" i="1" dirty="0">
                <a:latin typeface="Times New Roman" pitchFamily="18" charset="0"/>
                <a:cs typeface="Times New Roman" pitchFamily="18" charset="0"/>
              </a:rPr>
            </a:br>
            <a:r>
              <a:rPr lang="en-US" sz="3200" i="1" dirty="0" smtClean="0">
                <a:latin typeface="Times New Roman" pitchFamily="18" charset="0"/>
                <a:cs typeface="Times New Roman" pitchFamily="18" charset="0"/>
              </a:rPr>
              <a:t/>
            </a:r>
            <a:br>
              <a:rPr lang="en-US" sz="3200" i="1" dirty="0" smtClean="0">
                <a:latin typeface="Times New Roman" pitchFamily="18" charset="0"/>
                <a:cs typeface="Times New Roman" pitchFamily="18" charset="0"/>
              </a:rPr>
            </a:br>
            <a:r>
              <a:rPr lang="en-US" sz="3200" i="1" dirty="0" smtClean="0">
                <a:latin typeface="Times New Roman" pitchFamily="18" charset="0"/>
                <a:cs typeface="Times New Roman" pitchFamily="18" charset="0"/>
              </a:rPr>
              <a:t> </a:t>
            </a:r>
            <a:r>
              <a:rPr lang="en-US" sz="3200" b="1" dirty="0" smtClean="0">
                <a:solidFill>
                  <a:schemeClr val="tx2"/>
                </a:solidFill>
              </a:rPr>
              <a:t/>
            </a:r>
            <a:br>
              <a:rPr lang="en-US" sz="3200" b="1" dirty="0" smtClean="0">
                <a:solidFill>
                  <a:schemeClr val="tx2"/>
                </a:solidFill>
              </a:rPr>
            </a:br>
            <a:endParaRPr lang="en-US" sz="3200" b="1" dirty="0">
              <a:solidFill>
                <a:schemeClr val="tx2"/>
              </a:solidFill>
            </a:endParaRPr>
          </a:p>
        </p:txBody>
      </p:sp>
      <p:graphicFrame>
        <p:nvGraphicFramePr>
          <p:cNvPr id="6" name="Object 5"/>
          <p:cNvGraphicFramePr>
            <a:graphicFrameLocks noChangeAspect="1"/>
          </p:cNvGraphicFramePr>
          <p:nvPr>
            <p:extLst>
              <p:ext uri="{D42A27DB-BD31-4B8C-83A1-F6EECF244321}">
                <p14:modId xmlns:p14="http://schemas.microsoft.com/office/powerpoint/2010/main" xmlns="" val="802473814"/>
              </p:ext>
            </p:extLst>
          </p:nvPr>
        </p:nvGraphicFramePr>
        <p:xfrm>
          <a:off x="685800" y="3505200"/>
          <a:ext cx="7900925" cy="2590799"/>
        </p:xfrm>
        <a:graphic>
          <a:graphicData uri="http://schemas.openxmlformats.org/presentationml/2006/ole">
            <p:oleObj spid="_x0000_s16401" name="Equation" r:id="rId3" imgW="3098520" imgH="1015920" progId="Equation.3">
              <p:embed/>
            </p:oleObj>
          </a:graphicData>
        </a:graphic>
      </p:graphicFrame>
    </p:spTree>
    <p:extLst>
      <p:ext uri="{BB962C8B-B14F-4D97-AF65-F5344CB8AC3E}">
        <p14:creationId xmlns:p14="http://schemas.microsoft.com/office/powerpoint/2010/main" xmlns="" val="31713262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143000"/>
          </a:xfrm>
        </p:spPr>
        <p:txBody>
          <a:bodyPr/>
          <a:lstStyle/>
          <a:p>
            <a:r>
              <a:rPr lang="en-US" b="1" dirty="0" smtClean="0">
                <a:solidFill>
                  <a:schemeClr val="tx2"/>
                </a:solidFill>
              </a:rPr>
              <a:t>Simpson’s Rule</a:t>
            </a:r>
            <a:endParaRPr lang="en-US" b="1" dirty="0">
              <a:solidFill>
                <a:schemeClr val="tx2"/>
              </a:solidFill>
            </a:endParaRPr>
          </a:p>
        </p:txBody>
      </p:sp>
      <p:sp>
        <p:nvSpPr>
          <p:cNvPr id="5" name="Content Placeholder 2"/>
          <p:cNvSpPr>
            <a:spLocks noGrp="1"/>
          </p:cNvSpPr>
          <p:nvPr>
            <p:ph idx="1"/>
          </p:nvPr>
        </p:nvSpPr>
        <p:spPr>
          <a:xfrm>
            <a:off x="457200" y="1600200"/>
            <a:ext cx="8229600" cy="4525963"/>
          </a:xfrm>
        </p:spPr>
        <p:txBody>
          <a:bodyPr>
            <a:normAutofit/>
          </a:bodyPr>
          <a:lstStyle/>
          <a:p>
            <a:pPr marL="0" indent="0" algn="just">
              <a:buNone/>
            </a:pPr>
            <a:r>
              <a:rPr lang="en-US" dirty="0" smtClean="0"/>
              <a:t>The third numerical approximation method is called Simpson’s rule. As opposed to using rectangles or trapezoids to approximate the value of a definite integral, Simpson’s rule is based upon parabolic estimation. Graphically, the interval </a:t>
            </a:r>
            <a:r>
              <a:rPr lang="en-US" i="1" dirty="0" smtClean="0">
                <a:latin typeface="Times New Roman" pitchFamily="18" charset="0"/>
                <a:cs typeface="Times New Roman" pitchFamily="18" charset="0"/>
              </a:rPr>
              <a:t>a</a:t>
            </a:r>
            <a:r>
              <a:rPr lang="en-US" dirty="0" smtClean="0"/>
              <a:t> ≤ </a:t>
            </a:r>
            <a:r>
              <a:rPr lang="en-US" i="1" dirty="0">
                <a:latin typeface="Times New Roman" pitchFamily="18" charset="0"/>
                <a:cs typeface="Times New Roman" pitchFamily="18" charset="0"/>
              </a:rPr>
              <a:t>x</a:t>
            </a:r>
            <a:r>
              <a:rPr lang="en-US" dirty="0" smtClean="0"/>
              <a:t> ≤ </a:t>
            </a:r>
            <a:r>
              <a:rPr lang="en-US" i="1" dirty="0">
                <a:latin typeface="Times New Roman" pitchFamily="18" charset="0"/>
                <a:cs typeface="Times New Roman" pitchFamily="18" charset="0"/>
              </a:rPr>
              <a:t>b</a:t>
            </a:r>
            <a:r>
              <a:rPr lang="en-US" dirty="0" smtClean="0"/>
              <a:t> is divided into an even number of </a:t>
            </a:r>
            <a:r>
              <a:rPr lang="en-US" i="1" dirty="0">
                <a:latin typeface="Times New Roman" pitchFamily="18" charset="0"/>
                <a:cs typeface="Times New Roman" pitchFamily="18" charset="0"/>
              </a:rPr>
              <a:t>n</a:t>
            </a:r>
            <a:r>
              <a:rPr lang="en-US" dirty="0" smtClean="0"/>
              <a:t> subintervals which are of equal width. Then, a series of parabolas are fit to the graph, one for each pair of subintervals. </a:t>
            </a:r>
            <a:endParaRPr lang="en-US" dirty="0"/>
          </a:p>
        </p:txBody>
      </p:sp>
    </p:spTree>
    <p:extLst>
      <p:ext uri="{BB962C8B-B14F-4D97-AF65-F5344CB8AC3E}">
        <p14:creationId xmlns:p14="http://schemas.microsoft.com/office/powerpoint/2010/main" xmlns="" val="48688584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8718506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867400"/>
          </a:xfrm>
        </p:spPr>
        <p:txBody>
          <a:bodyPr>
            <a:normAutofit lnSpcReduction="10000"/>
          </a:bodyPr>
          <a:lstStyle/>
          <a:p>
            <a:pPr marL="0" indent="0" algn="just">
              <a:buNone/>
            </a:pPr>
            <a:r>
              <a:rPr lang="en-US" dirty="0" smtClean="0"/>
              <a:t>This is illustrated in the above figure. Do you remember that three data points define a quadratic function of the form </a:t>
            </a:r>
            <a:r>
              <a:rPr lang="en-US" i="1" dirty="0" smtClean="0">
                <a:latin typeface="Times New Roman" pitchFamily="18" charset="0"/>
                <a:cs typeface="Times New Roman" pitchFamily="18" charset="0"/>
              </a:rPr>
              <a:t>f</a:t>
            </a:r>
            <a:r>
              <a:rPr lang="en-US" dirty="0">
                <a:latin typeface="Times New Roman" pitchFamily="18" charset="0"/>
                <a:cs typeface="Times New Roman" pitchFamily="18" charset="0"/>
              </a:rPr>
              <a:t>(</a:t>
            </a:r>
            <a:r>
              <a:rPr lang="en-US" i="1" dirty="0">
                <a:latin typeface="Times New Roman" pitchFamily="18" charset="0"/>
                <a:cs typeface="Times New Roman" pitchFamily="18" charset="0"/>
              </a:rPr>
              <a:t>x</a:t>
            </a:r>
            <a:r>
              <a:rPr lang="en-US" dirty="0">
                <a:latin typeface="Times New Roman" pitchFamily="18" charset="0"/>
                <a:cs typeface="Times New Roman" pitchFamily="18" charset="0"/>
              </a:rPr>
              <a:t>)</a:t>
            </a:r>
            <a:r>
              <a:rPr lang="en-US" dirty="0" smtClean="0"/>
              <a:t> = </a:t>
            </a:r>
            <a:r>
              <a:rPr lang="en-US" i="1" dirty="0">
                <a:latin typeface="Times New Roman" pitchFamily="18" charset="0"/>
                <a:cs typeface="Times New Roman" pitchFamily="18" charset="0"/>
              </a:rPr>
              <a:t>ax</a:t>
            </a:r>
            <a:r>
              <a:rPr lang="en-US" baseline="30000" dirty="0" smtClean="0"/>
              <a:t>2</a:t>
            </a:r>
            <a:r>
              <a:rPr lang="en-US" dirty="0" smtClean="0"/>
              <a:t> + </a:t>
            </a:r>
            <a:r>
              <a:rPr lang="en-US" i="1" dirty="0" err="1">
                <a:latin typeface="Times New Roman" pitchFamily="18" charset="0"/>
                <a:cs typeface="Times New Roman" pitchFamily="18" charset="0"/>
              </a:rPr>
              <a:t>bx</a:t>
            </a:r>
            <a:r>
              <a:rPr lang="en-US" dirty="0" smtClean="0"/>
              <a:t> + </a:t>
            </a:r>
            <a:r>
              <a:rPr lang="en-US" i="1" dirty="0">
                <a:latin typeface="Times New Roman" pitchFamily="18" charset="0"/>
                <a:cs typeface="Times New Roman" pitchFamily="18" charset="0"/>
              </a:rPr>
              <a:t>c</a:t>
            </a:r>
            <a:r>
              <a:rPr lang="en-US" dirty="0" smtClean="0"/>
              <a:t>? With Simpson’s rule, a parabola is fit to the data points </a:t>
            </a:r>
            <a:r>
              <a:rPr lang="en-US" dirty="0">
                <a:latin typeface="Times New Roman" pitchFamily="18" charset="0"/>
                <a:cs typeface="Times New Roman" pitchFamily="18" charset="0"/>
              </a:rPr>
              <a:t>(</a:t>
            </a:r>
            <a:r>
              <a:rPr lang="en-US" i="1" dirty="0">
                <a:latin typeface="Times New Roman" pitchFamily="18" charset="0"/>
                <a:cs typeface="Times New Roman" pitchFamily="18" charset="0"/>
              </a:rPr>
              <a:t>x</a:t>
            </a:r>
            <a:r>
              <a:rPr lang="en-US" baseline="-25000" dirty="0" smtClean="0"/>
              <a:t>0</a:t>
            </a:r>
            <a:r>
              <a:rPr lang="en-US" dirty="0" smtClean="0"/>
              <a:t>, </a:t>
            </a:r>
            <a:r>
              <a:rPr lang="en-US" i="1" dirty="0">
                <a:latin typeface="Times New Roman" pitchFamily="18" charset="0"/>
                <a:cs typeface="Times New Roman" pitchFamily="18" charset="0"/>
              </a:rPr>
              <a:t>y</a:t>
            </a:r>
            <a:r>
              <a:rPr lang="en-US" baseline="-25000" dirty="0" smtClean="0"/>
              <a:t>0</a:t>
            </a:r>
            <a:r>
              <a:rPr lang="en-US" dirty="0">
                <a:latin typeface="Times New Roman" pitchFamily="18" charset="0"/>
                <a:cs typeface="Times New Roman" pitchFamily="18" charset="0"/>
              </a:rPr>
              <a:t>)</a:t>
            </a:r>
            <a:r>
              <a:rPr lang="en-US" dirty="0" smtClean="0"/>
              <a:t>, </a:t>
            </a:r>
            <a:r>
              <a:rPr lang="en-US" dirty="0">
                <a:latin typeface="Times New Roman" pitchFamily="18" charset="0"/>
                <a:cs typeface="Times New Roman" pitchFamily="18" charset="0"/>
              </a:rPr>
              <a:t>(</a:t>
            </a:r>
            <a:r>
              <a:rPr lang="en-US" i="1" dirty="0">
                <a:latin typeface="Times New Roman" pitchFamily="18" charset="0"/>
                <a:cs typeface="Times New Roman" pitchFamily="18" charset="0"/>
              </a:rPr>
              <a:t>x</a:t>
            </a:r>
            <a:r>
              <a:rPr lang="en-US" baseline="-25000" dirty="0" smtClean="0"/>
              <a:t>1</a:t>
            </a:r>
            <a:r>
              <a:rPr lang="en-US" dirty="0" smtClean="0"/>
              <a:t>, </a:t>
            </a:r>
            <a:r>
              <a:rPr lang="en-US" i="1" dirty="0">
                <a:latin typeface="Times New Roman" pitchFamily="18" charset="0"/>
                <a:cs typeface="Times New Roman" pitchFamily="18" charset="0"/>
              </a:rPr>
              <a:t>y</a:t>
            </a:r>
            <a:r>
              <a:rPr lang="en-US" baseline="-25000" dirty="0" smtClean="0"/>
              <a:t>1</a:t>
            </a:r>
            <a:r>
              <a:rPr lang="en-US" dirty="0">
                <a:latin typeface="Times New Roman" pitchFamily="18" charset="0"/>
                <a:cs typeface="Times New Roman" pitchFamily="18" charset="0"/>
              </a:rPr>
              <a:t>)</a:t>
            </a:r>
            <a:r>
              <a:rPr lang="en-US" dirty="0" smtClean="0"/>
              <a:t>, and </a:t>
            </a:r>
            <a:r>
              <a:rPr lang="en-US" dirty="0">
                <a:latin typeface="Times New Roman" pitchFamily="18" charset="0"/>
                <a:cs typeface="Times New Roman" pitchFamily="18" charset="0"/>
              </a:rPr>
              <a:t>(</a:t>
            </a:r>
            <a:r>
              <a:rPr lang="en-US" i="1" dirty="0">
                <a:latin typeface="Times New Roman" pitchFamily="18" charset="0"/>
                <a:cs typeface="Times New Roman" pitchFamily="18" charset="0"/>
              </a:rPr>
              <a:t>x</a:t>
            </a:r>
            <a:r>
              <a:rPr lang="en-US" baseline="-25000" dirty="0" smtClean="0"/>
              <a:t>2</a:t>
            </a:r>
            <a:r>
              <a:rPr lang="en-US" dirty="0" smtClean="0"/>
              <a:t>, </a:t>
            </a:r>
            <a:r>
              <a:rPr lang="en-US" i="1" dirty="0">
                <a:latin typeface="Times New Roman" pitchFamily="18" charset="0"/>
                <a:cs typeface="Times New Roman" pitchFamily="18" charset="0"/>
              </a:rPr>
              <a:t>y</a:t>
            </a:r>
            <a:r>
              <a:rPr lang="en-US" baseline="-25000" dirty="0" smtClean="0"/>
              <a:t>2</a:t>
            </a:r>
            <a:r>
              <a:rPr lang="en-US" dirty="0">
                <a:latin typeface="Times New Roman" pitchFamily="18" charset="0"/>
                <a:cs typeface="Times New Roman" pitchFamily="18" charset="0"/>
              </a:rPr>
              <a:t>)</a:t>
            </a:r>
            <a:r>
              <a:rPr lang="en-US" dirty="0" smtClean="0"/>
              <a:t> over the first two subintervals and another parabola is fit to the three data points  </a:t>
            </a:r>
            <a:r>
              <a:rPr lang="en-US" dirty="0" smtClean="0">
                <a:latin typeface="Times New Roman" pitchFamily="18" charset="0"/>
                <a:cs typeface="Times New Roman" pitchFamily="18" charset="0"/>
              </a:rPr>
              <a:t>(</a:t>
            </a:r>
            <a:r>
              <a:rPr lang="en-US" i="1" dirty="0">
                <a:latin typeface="Times New Roman" pitchFamily="18" charset="0"/>
                <a:cs typeface="Times New Roman" pitchFamily="18" charset="0"/>
              </a:rPr>
              <a:t>x</a:t>
            </a:r>
            <a:r>
              <a:rPr lang="en-US" baseline="-25000" dirty="0" smtClean="0"/>
              <a:t>2</a:t>
            </a:r>
            <a:r>
              <a:rPr lang="en-US" dirty="0" smtClean="0"/>
              <a:t>, </a:t>
            </a:r>
            <a:r>
              <a:rPr lang="en-US" i="1" dirty="0">
                <a:latin typeface="Times New Roman" pitchFamily="18" charset="0"/>
                <a:cs typeface="Times New Roman" pitchFamily="18" charset="0"/>
              </a:rPr>
              <a:t>y</a:t>
            </a:r>
            <a:r>
              <a:rPr lang="en-US" baseline="-25000" dirty="0" smtClean="0"/>
              <a:t>2</a:t>
            </a:r>
            <a:r>
              <a:rPr lang="en-US" dirty="0">
                <a:latin typeface="Times New Roman" pitchFamily="18" charset="0"/>
                <a:cs typeface="Times New Roman" pitchFamily="18" charset="0"/>
              </a:rPr>
              <a:t>)</a:t>
            </a:r>
            <a:r>
              <a:rPr lang="en-US" dirty="0" smtClean="0"/>
              <a:t>,  </a:t>
            </a:r>
            <a:r>
              <a:rPr lang="en-US" dirty="0" smtClean="0">
                <a:latin typeface="Times New Roman" pitchFamily="18" charset="0"/>
                <a:cs typeface="Times New Roman" pitchFamily="18" charset="0"/>
              </a:rPr>
              <a:t>(</a:t>
            </a:r>
            <a:r>
              <a:rPr lang="en-US" i="1" dirty="0">
                <a:latin typeface="Times New Roman" pitchFamily="18" charset="0"/>
                <a:cs typeface="Times New Roman" pitchFamily="18" charset="0"/>
              </a:rPr>
              <a:t>x</a:t>
            </a:r>
            <a:r>
              <a:rPr lang="en-US" baseline="-25000" dirty="0" smtClean="0"/>
              <a:t>3</a:t>
            </a:r>
            <a:r>
              <a:rPr lang="en-US" dirty="0" smtClean="0"/>
              <a:t>, </a:t>
            </a:r>
            <a:r>
              <a:rPr lang="en-US" i="1" dirty="0">
                <a:latin typeface="Times New Roman" pitchFamily="18" charset="0"/>
                <a:cs typeface="Times New Roman" pitchFamily="18" charset="0"/>
              </a:rPr>
              <a:t>y</a:t>
            </a:r>
            <a:r>
              <a:rPr lang="en-US" baseline="-25000" dirty="0" smtClean="0"/>
              <a:t>3</a:t>
            </a:r>
            <a:r>
              <a:rPr lang="en-US" dirty="0">
                <a:latin typeface="Times New Roman" pitchFamily="18" charset="0"/>
                <a:cs typeface="Times New Roman" pitchFamily="18" charset="0"/>
              </a:rPr>
              <a:t>)</a:t>
            </a:r>
            <a:r>
              <a:rPr lang="en-US" dirty="0" smtClean="0"/>
              <a:t>, and </a:t>
            </a:r>
            <a:r>
              <a:rPr lang="en-US" dirty="0">
                <a:latin typeface="Times New Roman" pitchFamily="18" charset="0"/>
                <a:cs typeface="Times New Roman" pitchFamily="18" charset="0"/>
              </a:rPr>
              <a:t>(</a:t>
            </a:r>
            <a:r>
              <a:rPr lang="en-US" i="1" dirty="0">
                <a:latin typeface="Times New Roman" pitchFamily="18" charset="0"/>
                <a:cs typeface="Times New Roman" pitchFamily="18" charset="0"/>
              </a:rPr>
              <a:t>x</a:t>
            </a:r>
            <a:r>
              <a:rPr lang="en-US" baseline="-25000" dirty="0" smtClean="0"/>
              <a:t>4</a:t>
            </a:r>
            <a:r>
              <a:rPr lang="en-US" dirty="0" smtClean="0"/>
              <a:t>, </a:t>
            </a:r>
            <a:r>
              <a:rPr lang="en-US" i="1" dirty="0">
                <a:latin typeface="Times New Roman" pitchFamily="18" charset="0"/>
                <a:cs typeface="Times New Roman" pitchFamily="18" charset="0"/>
              </a:rPr>
              <a:t>y</a:t>
            </a:r>
            <a:r>
              <a:rPr lang="en-US" baseline="-25000" dirty="0" smtClean="0"/>
              <a:t>4</a:t>
            </a:r>
            <a:r>
              <a:rPr lang="en-US" dirty="0">
                <a:latin typeface="Times New Roman" pitchFamily="18" charset="0"/>
                <a:cs typeface="Times New Roman" pitchFamily="18" charset="0"/>
              </a:rPr>
              <a:t>)</a:t>
            </a:r>
            <a:r>
              <a:rPr lang="en-US" dirty="0" smtClean="0"/>
              <a:t> over the second two subintervals in the above figure. These parabolas are used to approximate the function </a:t>
            </a:r>
            <a:r>
              <a:rPr lang="en-US" i="1" dirty="0">
                <a:latin typeface="Times New Roman" pitchFamily="18" charset="0"/>
                <a:cs typeface="Times New Roman" pitchFamily="18" charset="0"/>
              </a:rPr>
              <a:t>f</a:t>
            </a:r>
            <a:r>
              <a:rPr lang="en-US" dirty="0">
                <a:latin typeface="Times New Roman" pitchFamily="18" charset="0"/>
                <a:cs typeface="Times New Roman" pitchFamily="18" charset="0"/>
              </a:rPr>
              <a:t>(</a:t>
            </a:r>
            <a:r>
              <a:rPr lang="en-US" i="1" dirty="0">
                <a:latin typeface="Times New Roman" pitchFamily="18" charset="0"/>
                <a:cs typeface="Times New Roman" pitchFamily="18" charset="0"/>
              </a:rPr>
              <a:t>x</a:t>
            </a:r>
            <a:r>
              <a:rPr lang="en-US" dirty="0">
                <a:latin typeface="Times New Roman" pitchFamily="18" charset="0"/>
                <a:cs typeface="Times New Roman" pitchFamily="18" charset="0"/>
              </a:rPr>
              <a:t>)</a:t>
            </a:r>
            <a:r>
              <a:rPr lang="en-US" dirty="0" smtClean="0"/>
              <a:t> over the interval  </a:t>
            </a:r>
            <a:r>
              <a:rPr lang="en-US" i="1" dirty="0" smtClean="0">
                <a:latin typeface="Times New Roman" pitchFamily="18" charset="0"/>
                <a:cs typeface="Times New Roman" pitchFamily="18" charset="0"/>
              </a:rPr>
              <a:t>a</a:t>
            </a:r>
            <a:r>
              <a:rPr lang="en-US" dirty="0" smtClean="0"/>
              <a:t> ≤ </a:t>
            </a:r>
            <a:r>
              <a:rPr lang="en-US" i="1" dirty="0">
                <a:latin typeface="Times New Roman" pitchFamily="18" charset="0"/>
                <a:cs typeface="Times New Roman" pitchFamily="18" charset="0"/>
              </a:rPr>
              <a:t>x</a:t>
            </a:r>
            <a:r>
              <a:rPr lang="en-US" dirty="0" smtClean="0"/>
              <a:t> ≤ </a:t>
            </a:r>
            <a:r>
              <a:rPr lang="en-US" i="1" dirty="0">
                <a:latin typeface="Times New Roman" pitchFamily="18" charset="0"/>
                <a:cs typeface="Times New Roman" pitchFamily="18" charset="0"/>
              </a:rPr>
              <a:t>b</a:t>
            </a:r>
            <a:r>
              <a:rPr lang="en-US" dirty="0" smtClean="0"/>
              <a:t>. The area under </a:t>
            </a:r>
            <a:r>
              <a:rPr lang="en-US" i="1" dirty="0">
                <a:latin typeface="Times New Roman" pitchFamily="18" charset="0"/>
                <a:cs typeface="Times New Roman" pitchFamily="18" charset="0"/>
              </a:rPr>
              <a:t>f</a:t>
            </a:r>
            <a:r>
              <a:rPr lang="en-US" dirty="0">
                <a:latin typeface="Times New Roman" pitchFamily="18" charset="0"/>
                <a:cs typeface="Times New Roman" pitchFamily="18" charset="0"/>
              </a:rPr>
              <a:t>(</a:t>
            </a:r>
            <a:r>
              <a:rPr lang="en-US" i="1" dirty="0">
                <a:latin typeface="Times New Roman" pitchFamily="18" charset="0"/>
                <a:cs typeface="Times New Roman" pitchFamily="18" charset="0"/>
              </a:rPr>
              <a:t>x</a:t>
            </a:r>
            <a:r>
              <a:rPr lang="en-US" dirty="0">
                <a:latin typeface="Times New Roman" pitchFamily="18" charset="0"/>
                <a:cs typeface="Times New Roman" pitchFamily="18" charset="0"/>
              </a:rPr>
              <a:t>)</a:t>
            </a:r>
            <a:r>
              <a:rPr lang="en-US" dirty="0" smtClean="0"/>
              <a:t> over this interval is then approximated by finding the areas under the two parabolas.</a:t>
            </a:r>
            <a:endParaRPr lang="en-US" dirty="0"/>
          </a:p>
        </p:txBody>
      </p:sp>
    </p:spTree>
    <p:extLst>
      <p:ext uri="{BB962C8B-B14F-4D97-AF65-F5344CB8AC3E}">
        <p14:creationId xmlns:p14="http://schemas.microsoft.com/office/powerpoint/2010/main" xmlns="" val="385446173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867400"/>
          </a:xfrm>
        </p:spPr>
        <p:txBody>
          <a:bodyPr/>
          <a:lstStyle/>
          <a:p>
            <a:pPr marL="0" indent="0" algn="just">
              <a:buNone/>
            </a:pPr>
            <a:r>
              <a:rPr lang="en-US" dirty="0" smtClean="0"/>
              <a:t>	Given the case where </a:t>
            </a:r>
            <a:r>
              <a:rPr lang="en-US" i="1" dirty="0" smtClean="0">
                <a:latin typeface="Times New Roman" pitchFamily="18" charset="0"/>
                <a:cs typeface="Times New Roman" pitchFamily="18" charset="0"/>
              </a:rPr>
              <a:t>x</a:t>
            </a:r>
            <a:r>
              <a:rPr lang="en-US" baseline="-25000" dirty="0" smtClean="0"/>
              <a:t>1</a:t>
            </a:r>
            <a:r>
              <a:rPr lang="en-US" dirty="0" smtClean="0"/>
              <a:t> – </a:t>
            </a:r>
            <a:r>
              <a:rPr lang="en-US" i="1" dirty="0">
                <a:latin typeface="Times New Roman" pitchFamily="18" charset="0"/>
                <a:cs typeface="Times New Roman" pitchFamily="18" charset="0"/>
              </a:rPr>
              <a:t>x</a:t>
            </a:r>
            <a:r>
              <a:rPr lang="en-US" baseline="-25000" dirty="0" smtClean="0"/>
              <a:t>0</a:t>
            </a:r>
            <a:r>
              <a:rPr lang="en-US" dirty="0" smtClean="0"/>
              <a:t> = </a:t>
            </a:r>
            <a:r>
              <a:rPr lang="en-US" i="1" dirty="0">
                <a:latin typeface="Times New Roman" pitchFamily="18" charset="0"/>
                <a:cs typeface="Times New Roman" pitchFamily="18" charset="0"/>
              </a:rPr>
              <a:t>x</a:t>
            </a:r>
            <a:r>
              <a:rPr lang="en-US" baseline="-25000" dirty="0" smtClean="0"/>
              <a:t>2</a:t>
            </a:r>
            <a:r>
              <a:rPr lang="en-US" dirty="0" smtClean="0"/>
              <a:t> – </a:t>
            </a:r>
            <a:r>
              <a:rPr lang="en-US" i="1" dirty="0">
                <a:latin typeface="Times New Roman" pitchFamily="18" charset="0"/>
                <a:cs typeface="Times New Roman" pitchFamily="18" charset="0"/>
              </a:rPr>
              <a:t>x</a:t>
            </a:r>
            <a:r>
              <a:rPr lang="en-US" baseline="-25000" dirty="0" smtClean="0"/>
              <a:t>1</a:t>
            </a:r>
            <a:r>
              <a:rPr lang="en-US" dirty="0" smtClean="0"/>
              <a:t>, a formula exists for determining the area under a parabola which passes through (</a:t>
            </a:r>
            <a:r>
              <a:rPr lang="en-US" i="1" dirty="0">
                <a:latin typeface="Times New Roman" pitchFamily="18" charset="0"/>
                <a:cs typeface="Times New Roman" pitchFamily="18" charset="0"/>
              </a:rPr>
              <a:t>x</a:t>
            </a:r>
            <a:r>
              <a:rPr lang="en-US" baseline="-25000" dirty="0" smtClean="0"/>
              <a:t>0</a:t>
            </a:r>
            <a:r>
              <a:rPr lang="en-US" dirty="0" smtClean="0"/>
              <a:t>, </a:t>
            </a:r>
            <a:r>
              <a:rPr lang="en-US" i="1" dirty="0">
                <a:latin typeface="Times New Roman" pitchFamily="18" charset="0"/>
                <a:cs typeface="Times New Roman" pitchFamily="18" charset="0"/>
              </a:rPr>
              <a:t>y</a:t>
            </a:r>
            <a:r>
              <a:rPr lang="en-US" baseline="-25000" dirty="0" smtClean="0"/>
              <a:t>0</a:t>
            </a:r>
            <a:r>
              <a:rPr lang="en-US" dirty="0" smtClean="0"/>
              <a:t>), (</a:t>
            </a:r>
            <a:r>
              <a:rPr lang="en-US" i="1" dirty="0">
                <a:latin typeface="Times New Roman" pitchFamily="18" charset="0"/>
                <a:cs typeface="Times New Roman" pitchFamily="18" charset="0"/>
              </a:rPr>
              <a:t>x</a:t>
            </a:r>
            <a:r>
              <a:rPr lang="en-US" baseline="-25000" dirty="0" smtClean="0"/>
              <a:t>1</a:t>
            </a:r>
            <a:r>
              <a:rPr lang="en-US" dirty="0" smtClean="0"/>
              <a:t>, </a:t>
            </a:r>
            <a:r>
              <a:rPr lang="en-US" i="1" dirty="0">
                <a:latin typeface="Times New Roman" pitchFamily="18" charset="0"/>
                <a:cs typeface="Times New Roman" pitchFamily="18" charset="0"/>
              </a:rPr>
              <a:t>y</a:t>
            </a:r>
            <a:r>
              <a:rPr lang="en-US" baseline="-25000" dirty="0" smtClean="0"/>
              <a:t>1</a:t>
            </a:r>
            <a:r>
              <a:rPr lang="en-US" dirty="0" smtClean="0"/>
              <a:t>), and (</a:t>
            </a:r>
            <a:r>
              <a:rPr lang="en-US" i="1" dirty="0">
                <a:latin typeface="Times New Roman" pitchFamily="18" charset="0"/>
                <a:cs typeface="Times New Roman" pitchFamily="18" charset="0"/>
              </a:rPr>
              <a:t>x</a:t>
            </a:r>
            <a:r>
              <a:rPr lang="en-US" baseline="-25000" dirty="0" smtClean="0"/>
              <a:t>2</a:t>
            </a:r>
            <a:r>
              <a:rPr lang="en-US" dirty="0" smtClean="0"/>
              <a:t>, </a:t>
            </a:r>
            <a:r>
              <a:rPr lang="en-US" i="1" dirty="0">
                <a:latin typeface="Times New Roman" pitchFamily="18" charset="0"/>
                <a:cs typeface="Times New Roman" pitchFamily="18" charset="0"/>
              </a:rPr>
              <a:t>y</a:t>
            </a:r>
            <a:r>
              <a:rPr lang="en-US" baseline="-25000" dirty="0" smtClean="0"/>
              <a:t>2</a:t>
            </a:r>
            <a:r>
              <a:rPr lang="en-US" dirty="0" smtClean="0"/>
              <a:t>). The formula does not require the actual determination of the quadratic function passing through these points. </a:t>
            </a:r>
          </a:p>
          <a:p>
            <a:pPr marL="0" indent="0" algn="just">
              <a:buNone/>
            </a:pPr>
            <a:r>
              <a:rPr lang="en-US" dirty="0"/>
              <a:t>	</a:t>
            </a:r>
            <a:r>
              <a:rPr lang="en-US" dirty="0" smtClean="0"/>
              <a:t>If </a:t>
            </a:r>
            <a:r>
              <a:rPr lang="en-US" i="1" dirty="0">
                <a:latin typeface="Times New Roman" pitchFamily="18" charset="0"/>
                <a:cs typeface="Times New Roman" pitchFamily="18" charset="0"/>
              </a:rPr>
              <a:t>x</a:t>
            </a:r>
            <a:r>
              <a:rPr lang="en-US" baseline="-25000" dirty="0" smtClean="0"/>
              <a:t>1</a:t>
            </a:r>
            <a:r>
              <a:rPr lang="en-US" dirty="0" smtClean="0"/>
              <a:t> – </a:t>
            </a:r>
            <a:r>
              <a:rPr lang="en-US" i="1" dirty="0">
                <a:latin typeface="Times New Roman" pitchFamily="18" charset="0"/>
                <a:cs typeface="Times New Roman" pitchFamily="18" charset="0"/>
              </a:rPr>
              <a:t>x</a:t>
            </a:r>
            <a:r>
              <a:rPr lang="en-US" baseline="-25000" dirty="0" smtClean="0"/>
              <a:t>0</a:t>
            </a:r>
            <a:r>
              <a:rPr lang="en-US" dirty="0" smtClean="0"/>
              <a:t> = </a:t>
            </a:r>
            <a:r>
              <a:rPr lang="en-US" i="1" dirty="0">
                <a:latin typeface="Times New Roman" pitchFamily="18" charset="0"/>
                <a:cs typeface="Times New Roman" pitchFamily="18" charset="0"/>
              </a:rPr>
              <a:t>x</a:t>
            </a:r>
            <a:r>
              <a:rPr lang="en-US" baseline="-25000" dirty="0" smtClean="0"/>
              <a:t>2</a:t>
            </a:r>
            <a:r>
              <a:rPr lang="en-US" dirty="0" smtClean="0"/>
              <a:t> – </a:t>
            </a:r>
            <a:r>
              <a:rPr lang="en-US" i="1" dirty="0">
                <a:latin typeface="Times New Roman" pitchFamily="18" charset="0"/>
                <a:cs typeface="Times New Roman" pitchFamily="18" charset="0"/>
              </a:rPr>
              <a:t>x</a:t>
            </a:r>
            <a:r>
              <a:rPr lang="en-US" baseline="-25000" dirty="0" smtClean="0"/>
              <a:t>1</a:t>
            </a:r>
            <a:r>
              <a:rPr lang="en-US" dirty="0" smtClean="0"/>
              <a:t> = </a:t>
            </a:r>
            <a:r>
              <a:rPr lang="en-US" i="1" dirty="0" smtClean="0">
                <a:latin typeface="Times New Roman" pitchFamily="18" charset="0"/>
                <a:cs typeface="Times New Roman" pitchFamily="18" charset="0"/>
              </a:rPr>
              <a:t>w</a:t>
            </a:r>
            <a:r>
              <a:rPr lang="en-US" dirty="0" smtClean="0"/>
              <a:t>, </a:t>
            </a:r>
          </a:p>
          <a:p>
            <a:pPr marL="0" indent="0" algn="just">
              <a:buNone/>
            </a:pP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xmlns="" val="2331304083"/>
              </p:ext>
            </p:extLst>
          </p:nvPr>
        </p:nvGraphicFramePr>
        <p:xfrm>
          <a:off x="1371600" y="4495800"/>
          <a:ext cx="6728749" cy="1219200"/>
        </p:xfrm>
        <a:graphic>
          <a:graphicData uri="http://schemas.openxmlformats.org/presentationml/2006/ole">
            <p:oleObj spid="_x0000_s17418" name="Equation" r:id="rId3" imgW="2171520" imgH="393480" progId="Equation.3">
              <p:embed/>
            </p:oleObj>
          </a:graphicData>
        </a:graphic>
      </p:graphicFrame>
    </p:spTree>
    <p:extLst>
      <p:ext uri="{BB962C8B-B14F-4D97-AF65-F5344CB8AC3E}">
        <p14:creationId xmlns:p14="http://schemas.microsoft.com/office/powerpoint/2010/main" xmlns="" val="461945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lstStyle/>
          <a:p>
            <a:pPr marL="0" indent="0" algn="just">
              <a:buNone/>
            </a:pPr>
            <a:r>
              <a:rPr lang="en-US" dirty="0" smtClean="0"/>
              <a:t>For the purpose of approximating the definite integral, </a:t>
            </a:r>
            <a:r>
              <a:rPr lang="en-US" i="1" dirty="0" smtClean="0">
                <a:latin typeface="Times New Roman" pitchFamily="18" charset="0"/>
                <a:cs typeface="Times New Roman" pitchFamily="18" charset="0"/>
              </a:rPr>
              <a:t>w</a:t>
            </a:r>
            <a:r>
              <a:rPr lang="en-US" dirty="0" smtClean="0"/>
              <a:t> = (</a:t>
            </a:r>
            <a:r>
              <a:rPr lang="en-US" i="1" dirty="0">
                <a:latin typeface="Times New Roman" pitchFamily="18" charset="0"/>
                <a:cs typeface="Times New Roman" pitchFamily="18" charset="0"/>
              </a:rPr>
              <a:t>b</a:t>
            </a:r>
            <a:r>
              <a:rPr lang="en-US" dirty="0" smtClean="0"/>
              <a:t> – </a:t>
            </a:r>
            <a:r>
              <a:rPr lang="en-US" i="1" dirty="0">
                <a:latin typeface="Times New Roman" pitchFamily="18" charset="0"/>
                <a:cs typeface="Times New Roman" pitchFamily="18" charset="0"/>
              </a:rPr>
              <a:t>a</a:t>
            </a:r>
            <a:r>
              <a:rPr lang="en-US" dirty="0" smtClean="0"/>
              <a:t>)/</a:t>
            </a:r>
            <a:r>
              <a:rPr lang="en-US" i="1" dirty="0">
                <a:latin typeface="Times New Roman" pitchFamily="18" charset="0"/>
                <a:cs typeface="Times New Roman" pitchFamily="18" charset="0"/>
              </a:rPr>
              <a:t>n</a:t>
            </a:r>
            <a:r>
              <a:rPr lang="en-US" dirty="0" smtClean="0"/>
              <a:t>. Thus, if </a:t>
            </a:r>
            <a:r>
              <a:rPr lang="en-US" i="1" dirty="0">
                <a:latin typeface="Times New Roman" pitchFamily="18" charset="0"/>
                <a:cs typeface="Times New Roman" pitchFamily="18" charset="0"/>
              </a:rPr>
              <a:t>f</a:t>
            </a:r>
            <a:r>
              <a:rPr lang="en-US" dirty="0" smtClean="0"/>
              <a:t>(</a:t>
            </a:r>
            <a:r>
              <a:rPr lang="en-US" i="1" dirty="0">
                <a:latin typeface="Times New Roman" pitchFamily="18" charset="0"/>
                <a:cs typeface="Times New Roman" pitchFamily="18" charset="0"/>
              </a:rPr>
              <a:t>x</a:t>
            </a:r>
            <a:r>
              <a:rPr lang="en-US" dirty="0" smtClean="0"/>
              <a:t>) is continuous over the interval </a:t>
            </a:r>
            <a:r>
              <a:rPr lang="en-US" i="1" dirty="0">
                <a:latin typeface="Times New Roman" pitchFamily="18" charset="0"/>
                <a:cs typeface="Times New Roman" pitchFamily="18" charset="0"/>
              </a:rPr>
              <a:t>a</a:t>
            </a:r>
            <a:r>
              <a:rPr lang="en-US" dirty="0" smtClean="0"/>
              <a:t> ≤ </a:t>
            </a:r>
            <a:r>
              <a:rPr lang="en-US" i="1" dirty="0">
                <a:latin typeface="Times New Roman" pitchFamily="18" charset="0"/>
                <a:cs typeface="Times New Roman" pitchFamily="18" charset="0"/>
              </a:rPr>
              <a:t>x</a:t>
            </a:r>
            <a:r>
              <a:rPr lang="en-US" dirty="0" smtClean="0"/>
              <a:t> ≤ </a:t>
            </a:r>
            <a:r>
              <a:rPr lang="en-US" i="1" dirty="0">
                <a:latin typeface="Times New Roman" pitchFamily="18" charset="0"/>
                <a:cs typeface="Times New Roman" pitchFamily="18" charset="0"/>
              </a:rPr>
              <a:t>b</a:t>
            </a:r>
            <a:r>
              <a:rPr lang="en-US" dirty="0" smtClean="0"/>
              <a:t>, and the number of subintervals </a:t>
            </a:r>
            <a:r>
              <a:rPr lang="en-US" dirty="0" smtClean="0"/>
              <a:t>‘n’ </a:t>
            </a:r>
            <a:r>
              <a:rPr lang="en-US" dirty="0" smtClean="0"/>
              <a:t>is even, </a:t>
            </a:r>
          </a:p>
          <a:p>
            <a:pPr marL="0" indent="0" algn="just">
              <a:buNone/>
            </a:pPr>
            <a:endParaRPr lang="en-US" dirty="0"/>
          </a:p>
          <a:p>
            <a:pPr marL="0" indent="0" algn="just">
              <a:buNone/>
            </a:pPr>
            <a:endParaRPr lang="en-US" dirty="0" smtClean="0"/>
          </a:p>
          <a:p>
            <a:pPr marL="0" indent="0" algn="just">
              <a:buNone/>
            </a:pPr>
            <a:endParaRPr lang="en-US" dirty="0"/>
          </a:p>
          <a:p>
            <a:pPr marL="0" indent="0" algn="just">
              <a:buNone/>
            </a:pPr>
            <a:endParaRPr lang="en-US" dirty="0" smtClean="0"/>
          </a:p>
          <a:p>
            <a:pPr marL="0" indent="0" algn="just">
              <a:buNone/>
            </a:pPr>
            <a:r>
              <a:rPr lang="en-US" dirty="0" smtClean="0"/>
              <a:t>	for </a:t>
            </a:r>
            <a:r>
              <a:rPr lang="en-US" i="1" dirty="0" smtClean="0">
                <a:latin typeface="Times New Roman" pitchFamily="18" charset="0"/>
                <a:cs typeface="Times New Roman" pitchFamily="18" charset="0"/>
              </a:rPr>
              <a:t>n</a:t>
            </a:r>
            <a:r>
              <a:rPr lang="en-US" dirty="0" smtClean="0"/>
              <a:t> chosen sufficiently large (</a:t>
            </a:r>
            <a:r>
              <a:rPr lang="en-US" i="1" dirty="0">
                <a:latin typeface="Times New Roman" pitchFamily="18" charset="0"/>
                <a:cs typeface="Times New Roman" pitchFamily="18" charset="0"/>
              </a:rPr>
              <a:t>n</a:t>
            </a:r>
            <a:r>
              <a:rPr lang="en-US" dirty="0" smtClean="0"/>
              <a:t> even).</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xmlns="" val="1215433520"/>
              </p:ext>
            </p:extLst>
          </p:nvPr>
        </p:nvGraphicFramePr>
        <p:xfrm>
          <a:off x="1143000" y="3276600"/>
          <a:ext cx="7059612" cy="1619250"/>
        </p:xfrm>
        <a:graphic>
          <a:graphicData uri="http://schemas.openxmlformats.org/presentationml/2006/ole">
            <p:oleObj spid="_x0000_s18442" name="Equation" r:id="rId3" imgW="2768400" imgH="634680" progId="Equation.3">
              <p:embed/>
            </p:oleObj>
          </a:graphicData>
        </a:graphic>
      </p:graphicFrame>
      <p:sp>
        <p:nvSpPr>
          <p:cNvPr id="5" name="Rectangle 4"/>
          <p:cNvSpPr/>
          <p:nvPr/>
        </p:nvSpPr>
        <p:spPr>
          <a:xfrm>
            <a:off x="914400" y="3200400"/>
            <a:ext cx="7543800" cy="27432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129328978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304800"/>
            <a:ext cx="8229600" cy="6096000"/>
          </a:xfrm>
        </p:spPr>
        <p:txBody>
          <a:bodyPr>
            <a:normAutofit/>
          </a:bodyPr>
          <a:lstStyle/>
          <a:p>
            <a:pPr algn="l"/>
            <a:r>
              <a:rPr lang="en-US" sz="3200" b="1" dirty="0" smtClean="0">
                <a:solidFill>
                  <a:schemeClr val="tx2"/>
                </a:solidFill>
              </a:rPr>
              <a:t>Example</a:t>
            </a:r>
            <a:br>
              <a:rPr lang="en-US" sz="3200" b="1" dirty="0" smtClean="0">
                <a:solidFill>
                  <a:schemeClr val="tx2"/>
                </a:solidFill>
              </a:rPr>
            </a:br>
            <a:r>
              <a:rPr lang="en-US" sz="3200" dirty="0" smtClean="0"/>
              <a:t>Lets use Simpson’s rule to approximate the definite integral from the last two examples. Given that the subintervals are defined the </a:t>
            </a:r>
            <a:r>
              <a:rPr lang="en-US" sz="3200" dirty="0"/>
              <a:t>same (</a:t>
            </a:r>
            <a:r>
              <a:rPr lang="en-US" sz="3200" i="1" dirty="0">
                <a:latin typeface="Times New Roman" pitchFamily="18" charset="0"/>
                <a:cs typeface="Times New Roman" pitchFamily="18" charset="0"/>
              </a:rPr>
              <a:t>x</a:t>
            </a:r>
            <a:r>
              <a:rPr lang="en-US" sz="3200" baseline="-25000" dirty="0"/>
              <a:t>0</a:t>
            </a:r>
            <a:r>
              <a:rPr lang="en-US" sz="3200" dirty="0"/>
              <a:t>, </a:t>
            </a:r>
            <a:r>
              <a:rPr lang="en-US" sz="3200" i="1" dirty="0">
                <a:latin typeface="Times New Roman" pitchFamily="18" charset="0"/>
                <a:cs typeface="Times New Roman" pitchFamily="18" charset="0"/>
              </a:rPr>
              <a:t>y</a:t>
            </a:r>
            <a:r>
              <a:rPr lang="en-US" sz="3200" baseline="-25000" dirty="0"/>
              <a:t>0</a:t>
            </a:r>
            <a:r>
              <a:rPr lang="en-US" sz="3200" dirty="0" smtClean="0"/>
              <a:t>) = (</a:t>
            </a:r>
            <a:r>
              <a:rPr lang="en-US" sz="3200" dirty="0">
                <a:latin typeface="Times New Roman" pitchFamily="18" charset="0"/>
                <a:cs typeface="Times New Roman" pitchFamily="18" charset="0"/>
              </a:rPr>
              <a:t>0, 0</a:t>
            </a:r>
            <a:r>
              <a:rPr lang="en-US" sz="3200" dirty="0" smtClean="0"/>
              <a:t>), </a:t>
            </a:r>
            <a:r>
              <a:rPr lang="en-US" sz="3200" dirty="0"/>
              <a:t>(</a:t>
            </a:r>
            <a:r>
              <a:rPr lang="en-US" sz="3200" i="1" dirty="0">
                <a:latin typeface="Times New Roman" pitchFamily="18" charset="0"/>
                <a:cs typeface="Times New Roman" pitchFamily="18" charset="0"/>
              </a:rPr>
              <a:t>x</a:t>
            </a:r>
            <a:r>
              <a:rPr lang="en-US" sz="3200" baseline="-25000" dirty="0"/>
              <a:t>1</a:t>
            </a:r>
            <a:r>
              <a:rPr lang="en-US" sz="3200" dirty="0"/>
              <a:t>, </a:t>
            </a:r>
            <a:r>
              <a:rPr lang="en-US" sz="3200" i="1" dirty="0" smtClean="0">
                <a:latin typeface="Times New Roman" pitchFamily="18" charset="0"/>
                <a:cs typeface="Times New Roman" pitchFamily="18" charset="0"/>
              </a:rPr>
              <a:t>y</a:t>
            </a:r>
            <a:r>
              <a:rPr lang="en-US" sz="3200" baseline="-25000" dirty="0" smtClean="0"/>
              <a:t>1</a:t>
            </a:r>
            <a:r>
              <a:rPr lang="en-US" sz="3200" dirty="0" smtClean="0"/>
              <a:t>) = (</a:t>
            </a:r>
            <a:r>
              <a:rPr lang="en-US" sz="3200" dirty="0">
                <a:latin typeface="Times New Roman" pitchFamily="18" charset="0"/>
                <a:cs typeface="Times New Roman" pitchFamily="18" charset="0"/>
              </a:rPr>
              <a:t>1, 1</a:t>
            </a:r>
            <a:r>
              <a:rPr lang="en-US" sz="3200" dirty="0" smtClean="0"/>
              <a:t>), (</a:t>
            </a:r>
            <a:r>
              <a:rPr lang="en-US" sz="3200" i="1" dirty="0">
                <a:latin typeface="Times New Roman" pitchFamily="18" charset="0"/>
                <a:cs typeface="Times New Roman" pitchFamily="18" charset="0"/>
              </a:rPr>
              <a:t>x</a:t>
            </a:r>
            <a:r>
              <a:rPr lang="en-US" sz="3200" baseline="-25000" dirty="0"/>
              <a:t>2</a:t>
            </a:r>
            <a:r>
              <a:rPr lang="en-US" sz="3200" dirty="0"/>
              <a:t>, </a:t>
            </a:r>
            <a:r>
              <a:rPr lang="en-US" sz="3200" i="1" dirty="0">
                <a:latin typeface="Times New Roman" pitchFamily="18" charset="0"/>
                <a:cs typeface="Times New Roman" pitchFamily="18" charset="0"/>
              </a:rPr>
              <a:t>y</a:t>
            </a:r>
            <a:r>
              <a:rPr lang="en-US" sz="3200" baseline="-25000" dirty="0"/>
              <a:t>2</a:t>
            </a:r>
            <a:r>
              <a:rPr lang="en-US" sz="3200" dirty="0" smtClean="0"/>
              <a:t>) = (</a:t>
            </a:r>
            <a:r>
              <a:rPr lang="en-US" sz="3200" dirty="0">
                <a:latin typeface="Times New Roman" pitchFamily="18" charset="0"/>
                <a:cs typeface="Times New Roman" pitchFamily="18" charset="0"/>
              </a:rPr>
              <a:t>2, 8</a:t>
            </a:r>
            <a:r>
              <a:rPr lang="en-US" sz="3200" dirty="0" smtClean="0"/>
              <a:t>), (</a:t>
            </a:r>
            <a:r>
              <a:rPr lang="en-US" sz="3200" i="1" dirty="0">
                <a:latin typeface="Times New Roman" pitchFamily="18" charset="0"/>
                <a:cs typeface="Times New Roman" pitchFamily="18" charset="0"/>
              </a:rPr>
              <a:t>x</a:t>
            </a:r>
            <a:r>
              <a:rPr lang="en-US" sz="3200" baseline="-25000" dirty="0" smtClean="0"/>
              <a:t>3</a:t>
            </a:r>
            <a:r>
              <a:rPr lang="en-US" sz="3200" dirty="0" smtClean="0"/>
              <a:t>, </a:t>
            </a:r>
            <a:r>
              <a:rPr lang="en-US" sz="3200" i="1" dirty="0">
                <a:latin typeface="Times New Roman" pitchFamily="18" charset="0"/>
                <a:cs typeface="Times New Roman" pitchFamily="18" charset="0"/>
              </a:rPr>
              <a:t>y</a:t>
            </a:r>
            <a:r>
              <a:rPr lang="en-US" sz="3200" baseline="-25000" dirty="0" smtClean="0"/>
              <a:t>3</a:t>
            </a:r>
            <a:r>
              <a:rPr lang="en-US" sz="3200" dirty="0" smtClean="0"/>
              <a:t>) = (</a:t>
            </a:r>
            <a:r>
              <a:rPr lang="en-US" sz="3200" dirty="0">
                <a:latin typeface="Times New Roman" pitchFamily="18" charset="0"/>
                <a:cs typeface="Times New Roman" pitchFamily="18" charset="0"/>
              </a:rPr>
              <a:t>3, 27</a:t>
            </a:r>
            <a:r>
              <a:rPr lang="en-US" sz="3200" dirty="0" smtClean="0"/>
              <a:t>), and (</a:t>
            </a:r>
            <a:r>
              <a:rPr lang="en-US" sz="3200" i="1" dirty="0">
                <a:latin typeface="Times New Roman" pitchFamily="18" charset="0"/>
                <a:cs typeface="Times New Roman" pitchFamily="18" charset="0"/>
              </a:rPr>
              <a:t>x</a:t>
            </a:r>
            <a:r>
              <a:rPr lang="en-US" sz="3200" baseline="-25000" dirty="0" smtClean="0"/>
              <a:t>4</a:t>
            </a:r>
            <a:r>
              <a:rPr lang="en-US" sz="3200" dirty="0" smtClean="0"/>
              <a:t>, </a:t>
            </a:r>
            <a:r>
              <a:rPr lang="en-US" sz="3200" i="1" dirty="0">
                <a:latin typeface="Times New Roman" pitchFamily="18" charset="0"/>
                <a:cs typeface="Times New Roman" pitchFamily="18" charset="0"/>
              </a:rPr>
              <a:t>y</a:t>
            </a:r>
            <a:r>
              <a:rPr lang="en-US" sz="3200" baseline="-25000" dirty="0" smtClean="0"/>
              <a:t>4</a:t>
            </a:r>
            <a:r>
              <a:rPr lang="en-US" sz="3200" dirty="0" smtClean="0"/>
              <a:t>) = (</a:t>
            </a:r>
            <a:r>
              <a:rPr lang="en-US" sz="3200" dirty="0">
                <a:latin typeface="Times New Roman" pitchFamily="18" charset="0"/>
                <a:cs typeface="Times New Roman" pitchFamily="18" charset="0"/>
              </a:rPr>
              <a:t>4, 64</a:t>
            </a:r>
            <a:r>
              <a:rPr lang="en-US" sz="3200" dirty="0" smtClean="0"/>
              <a:t>). With </a:t>
            </a:r>
            <a:r>
              <a:rPr lang="en-US" sz="3200" i="1" dirty="0">
                <a:latin typeface="Times New Roman" pitchFamily="18" charset="0"/>
                <a:cs typeface="Times New Roman" pitchFamily="18" charset="0"/>
              </a:rPr>
              <a:t>a</a:t>
            </a:r>
            <a:r>
              <a:rPr lang="en-US" sz="3200" dirty="0" smtClean="0"/>
              <a:t> = 0 and </a:t>
            </a:r>
            <a:r>
              <a:rPr lang="en-US" sz="3200" i="1" dirty="0">
                <a:latin typeface="Times New Roman" pitchFamily="18" charset="0"/>
                <a:cs typeface="Times New Roman" pitchFamily="18" charset="0"/>
              </a:rPr>
              <a:t>b</a:t>
            </a:r>
            <a:r>
              <a:rPr lang="en-US" sz="3200" dirty="0" smtClean="0"/>
              <a:t> = 4, </a:t>
            </a:r>
            <a:endParaRPr lang="en-US" sz="3200" dirty="0"/>
          </a:p>
        </p:txBody>
      </p:sp>
    </p:spTree>
    <p:extLst>
      <p:ext uri="{BB962C8B-B14F-4D97-AF65-F5344CB8AC3E}">
        <p14:creationId xmlns:p14="http://schemas.microsoft.com/office/powerpoint/2010/main" xmlns="" val="124609893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dirty="0" smtClean="0"/>
              <a:t>The </a:t>
            </a:r>
            <a:r>
              <a:rPr lang="en-US" dirty="0" smtClean="0"/>
              <a:t>definite integral is estimated as </a:t>
            </a:r>
            <a:endParaRPr lang="en-US" dirty="0"/>
          </a:p>
        </p:txBody>
      </p:sp>
      <p:graphicFrame>
        <p:nvGraphicFramePr>
          <p:cNvPr id="50178" name="Object 2"/>
          <p:cNvGraphicFramePr>
            <a:graphicFrameLocks noChangeAspect="1"/>
          </p:cNvGraphicFramePr>
          <p:nvPr/>
        </p:nvGraphicFramePr>
        <p:xfrm>
          <a:off x="1295400" y="2743200"/>
          <a:ext cx="6553200" cy="2641600"/>
        </p:xfrm>
        <a:graphic>
          <a:graphicData uri="http://schemas.openxmlformats.org/presentationml/2006/ole">
            <p:oleObj spid="_x0000_s50178" name="Equation" r:id="rId3" imgW="2641320" imgH="1066680" progId="Equation.3">
              <p:embed/>
            </p:oleObj>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457200" y="609600"/>
                <a:ext cx="8229600" cy="5516563"/>
              </a:xfrm>
            </p:spPr>
            <p:txBody>
              <a:bodyPr/>
              <a:lstStyle/>
              <a:p>
                <a:pPr marL="0" indent="0">
                  <a:buNone/>
                </a:pPr>
                <a:endParaRPr lang="en-US" dirty="0" smtClean="0"/>
              </a:p>
              <a:p>
                <a:pPr marL="0" indent="0">
                  <a:buNone/>
                </a:pPr>
                <a:r>
                  <a:rPr lang="en-US" dirty="0" smtClean="0"/>
                  <a:t>which is precisely the value of </a:t>
                </a:r>
                <a14:m>
                  <m:oMath xmlns:m="http://schemas.openxmlformats.org/officeDocument/2006/math">
                    <m:nary>
                      <m:naryPr>
                        <m:limLoc m:val="undOvr"/>
                        <m:ctrlPr>
                          <a:rPr lang="en-US" i="1" smtClean="0">
                            <a:latin typeface="Cambria Math"/>
                          </a:rPr>
                        </m:ctrlPr>
                      </m:naryPr>
                      <m:sub>
                        <m:r>
                          <m:rPr>
                            <m:brk m:alnAt="24"/>
                          </m:rPr>
                          <a:rPr lang="en-US" b="0" i="1" smtClean="0">
                            <a:latin typeface="Cambria Math"/>
                          </a:rPr>
                          <m:t>0</m:t>
                        </m:r>
                      </m:sub>
                      <m:sup>
                        <m:r>
                          <a:rPr lang="en-US" b="0" i="1" smtClean="0">
                            <a:latin typeface="Cambria Math"/>
                          </a:rPr>
                          <m:t>4</m:t>
                        </m:r>
                      </m:sup>
                      <m:e>
                        <m:r>
                          <a:rPr lang="en-US" b="0" i="1" smtClean="0">
                            <a:latin typeface="Cambria Math"/>
                          </a:rPr>
                          <m:t>𝑥</m:t>
                        </m:r>
                        <m:r>
                          <a:rPr lang="en-US" b="0" i="1" baseline="30000" smtClean="0">
                            <a:latin typeface="Cambria Math"/>
                          </a:rPr>
                          <m:t>3</m:t>
                        </m:r>
                        <m:r>
                          <a:rPr lang="en-US" b="0" i="1" smtClean="0">
                            <a:latin typeface="Cambria Math"/>
                          </a:rPr>
                          <m:t> </m:t>
                        </m:r>
                        <m:r>
                          <a:rPr lang="en-US" b="0" i="1" smtClean="0">
                            <a:latin typeface="Cambria Math"/>
                          </a:rPr>
                          <m:t>𝑑𝑥</m:t>
                        </m:r>
                      </m:e>
                    </m:nary>
                    <m:r>
                      <a:rPr lang="en-US" b="0" i="1" smtClean="0">
                        <a:latin typeface="Cambria Math"/>
                      </a:rPr>
                      <m:t>.</m:t>
                    </m:r>
                  </m:oMath>
                </a14:m>
                <a:endParaRPr lang="en-US" dirty="0" smtClean="0"/>
              </a:p>
              <a:p>
                <a:pPr marL="0" indent="0">
                  <a:buNone/>
                </a:pPr>
                <a:endParaRPr lang="en-US" dirty="0" smtClean="0"/>
              </a:p>
              <a:p>
                <a:pPr marL="0" indent="0" algn="just">
                  <a:buNone/>
                </a:pPr>
                <a:r>
                  <a:rPr lang="en-US" dirty="0" smtClean="0"/>
                  <a:t>Generally, there is an expectation that Simpson’s rule will be more accurate than the rectangle or trapezoidal rule for a given value of </a:t>
                </a:r>
                <a:r>
                  <a:rPr lang="en-US" i="1" dirty="0" smtClean="0">
                    <a:latin typeface="Times New Roman" pitchFamily="18" charset="0"/>
                    <a:cs typeface="Times New Roman" pitchFamily="18" charset="0"/>
                  </a:rPr>
                  <a:t>n</a:t>
                </a:r>
                <a:r>
                  <a:rPr lang="en-US" dirty="0" smtClean="0"/>
                  <a:t>.</a:t>
                </a:r>
              </a:p>
              <a:p>
                <a:pPr marL="0" indent="0">
                  <a:buNone/>
                </a:pP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609600"/>
                <a:ext cx="8229600" cy="5516563"/>
              </a:xfrm>
              <a:blipFill rotWithShape="1">
                <a:blip r:embed="rId3" cstate="print"/>
                <a:stretch>
                  <a:fillRect l="-1852" r="-1852"/>
                </a:stretch>
              </a:blipFill>
            </p:spPr>
            <p:txBody>
              <a:bodyPr/>
              <a:lstStyle/>
              <a:p>
                <a:r>
                  <a:rPr lang="en-US">
                    <a:noFill/>
                  </a:rPr>
                  <a:t> </a:t>
                </a:r>
              </a:p>
            </p:txBody>
          </p:sp>
        </mc:Fallback>
      </mc:AlternateContent>
    </p:spTree>
    <p:extLst>
      <p:ext uri="{BB962C8B-B14F-4D97-AF65-F5344CB8AC3E}">
        <p14:creationId xmlns:p14="http://schemas.microsoft.com/office/powerpoint/2010/main" xmlns="" val="240239996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tx2"/>
                </a:solidFill>
              </a:rPr>
              <a:t>Review</a:t>
            </a:r>
            <a:endParaRPr lang="en-US" u="sng" dirty="0">
              <a:solidFill>
                <a:schemeClr val="tx2"/>
              </a:solidFill>
            </a:endParaRPr>
          </a:p>
        </p:txBody>
      </p:sp>
      <p:sp>
        <p:nvSpPr>
          <p:cNvPr id="3" name="Content Placeholder 2"/>
          <p:cNvSpPr>
            <a:spLocks noGrp="1"/>
          </p:cNvSpPr>
          <p:nvPr>
            <p:ph idx="1"/>
          </p:nvPr>
        </p:nvSpPr>
        <p:spPr/>
        <p:txBody>
          <a:bodyPr/>
          <a:lstStyle/>
          <a:p>
            <a:pPr>
              <a:buNone/>
            </a:pPr>
            <a:r>
              <a:rPr lang="en-US" dirty="0" smtClean="0"/>
              <a:t>We </a:t>
            </a:r>
            <a:r>
              <a:rPr lang="en-US" dirty="0" smtClean="0"/>
              <a:t>covered </a:t>
            </a:r>
            <a:r>
              <a:rPr lang="en-US" dirty="0" smtClean="0"/>
              <a:t>section 19.3: </a:t>
            </a:r>
            <a:endParaRPr lang="en-US" dirty="0" smtClean="0"/>
          </a:p>
          <a:p>
            <a:pPr algn="ctr">
              <a:buNone/>
            </a:pPr>
            <a:r>
              <a:rPr lang="en-US" dirty="0" smtClean="0"/>
              <a:t>Approximate Integrals</a:t>
            </a:r>
          </a:p>
          <a:p>
            <a:pPr algn="ctr">
              <a:buNone/>
            </a:pPr>
            <a:endParaRPr lang="en-US" dirty="0" smtClean="0"/>
          </a:p>
          <a:p>
            <a:r>
              <a:rPr lang="en-US" dirty="0" smtClean="0"/>
              <a:t>Rectangle Rule</a:t>
            </a:r>
          </a:p>
          <a:p>
            <a:r>
              <a:rPr lang="en-US" dirty="0" smtClean="0"/>
              <a:t>Trapezoidal Rule</a:t>
            </a:r>
          </a:p>
          <a:p>
            <a:r>
              <a:rPr lang="en-US" dirty="0" smtClean="0"/>
              <a:t>Simpson’s Rule</a:t>
            </a: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FIRSTNA@YFEIMOOFUVWYY57I" val="411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3918</TotalTime>
  <Words>688</Words>
  <Application>Microsoft Office PowerPoint</Application>
  <PresentationFormat>On-screen Show (4:3)</PresentationFormat>
  <Paragraphs>50</Paragraphs>
  <Slides>32</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32</vt:i4>
      </vt:variant>
    </vt:vector>
  </HeadingPairs>
  <TitlesOfParts>
    <vt:vector size="34" baseType="lpstr">
      <vt:lpstr>Office Theme</vt:lpstr>
      <vt:lpstr>Equation</vt:lpstr>
      <vt:lpstr>Lecture 24</vt:lpstr>
      <vt:lpstr>Last Lecture’s Summary</vt:lpstr>
      <vt:lpstr>Today</vt:lpstr>
      <vt:lpstr>Slide 4</vt:lpstr>
      <vt:lpstr>Slide 5</vt:lpstr>
      <vt:lpstr>Rectangle Rule</vt:lpstr>
      <vt:lpstr>Slide 7</vt:lpstr>
      <vt:lpstr>Slide 8</vt:lpstr>
      <vt:lpstr>Slide 9</vt:lpstr>
      <vt:lpstr>Slide 10</vt:lpstr>
      <vt:lpstr>Slide 11</vt:lpstr>
      <vt:lpstr>Slide 12</vt:lpstr>
      <vt:lpstr>Trapezoidal Rule</vt:lpstr>
      <vt:lpstr>Slide 14</vt:lpstr>
      <vt:lpstr>Slide 15</vt:lpstr>
      <vt:lpstr>Slide 16</vt:lpstr>
      <vt:lpstr>Slide 17</vt:lpstr>
      <vt:lpstr>Example Using the same subinterval definitions as in above example, the endpoints are 0, 1, 2, 3, and 4. Therefore,         yo = f(0) = 0, = y1 = y(1) = 1, y2 = y(2) = 8, y3 = f(3) = 27 and y4 = y(4) = 64.       </vt:lpstr>
      <vt:lpstr>Slide 19</vt:lpstr>
      <vt:lpstr>Simpson’s Rule</vt:lpstr>
      <vt:lpstr>Slide 21</vt:lpstr>
      <vt:lpstr>Slide 22</vt:lpstr>
      <vt:lpstr>Slide 23</vt:lpstr>
      <vt:lpstr>Slide 24</vt:lpstr>
      <vt:lpstr>Slide 25</vt:lpstr>
      <vt:lpstr>Example Lets use Simpson’s rule to approximate the definite integral from the last two examples. Given that the subintervals are defined the same (x0, y0) = (0, 0), (x1, y1) = (1, 1), (x2, y2) = (2, 8), (x3, y3) = (3, 27), and (x4, y4) = (4, 64). With a = 0 and b = 4, </vt:lpstr>
      <vt:lpstr>Slide 27</vt:lpstr>
      <vt:lpstr>Slide 28</vt:lpstr>
      <vt:lpstr>Slide 29</vt:lpstr>
      <vt:lpstr>Slide 30</vt:lpstr>
      <vt:lpstr>Slide 31</vt:lpstr>
      <vt:lpstr>Review</vt:lpstr>
    </vt:vector>
  </TitlesOfParts>
  <Company>University at Buffalo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dc:title>
  <dc:creator>NA</dc:creator>
  <cp:lastModifiedBy>NTS</cp:lastModifiedBy>
  <cp:revision>744</cp:revision>
  <dcterms:created xsi:type="dcterms:W3CDTF">2012-08-14T18:22:23Z</dcterms:created>
  <dcterms:modified xsi:type="dcterms:W3CDTF">2012-09-17T11:20:12Z</dcterms:modified>
</cp:coreProperties>
</file>