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413" r:id="rId3"/>
    <p:sldId id="414" r:id="rId4"/>
    <p:sldId id="289" r:id="rId5"/>
    <p:sldId id="290" r:id="rId6"/>
    <p:sldId id="361" r:id="rId7"/>
    <p:sldId id="403" r:id="rId8"/>
    <p:sldId id="302" r:id="rId9"/>
    <p:sldId id="405" r:id="rId10"/>
    <p:sldId id="406" r:id="rId11"/>
    <p:sldId id="415" r:id="rId12"/>
    <p:sldId id="374" r:id="rId13"/>
    <p:sldId id="393" r:id="rId14"/>
    <p:sldId id="407" r:id="rId15"/>
    <p:sldId id="416" r:id="rId16"/>
    <p:sldId id="400" r:id="rId17"/>
    <p:sldId id="401" r:id="rId18"/>
    <p:sldId id="402" r:id="rId19"/>
    <p:sldId id="417" r:id="rId20"/>
    <p:sldId id="394" r:id="rId21"/>
    <p:sldId id="375" r:id="rId22"/>
    <p:sldId id="408" r:id="rId23"/>
    <p:sldId id="409" r:id="rId24"/>
    <p:sldId id="396" r:id="rId25"/>
    <p:sldId id="410" r:id="rId26"/>
    <p:sldId id="411" r:id="rId27"/>
    <p:sldId id="418" r:id="rId28"/>
    <p:sldId id="419" r:id="rId29"/>
    <p:sldId id="420" r:id="rId30"/>
    <p:sldId id="421" r:id="rId31"/>
    <p:sldId id="422" r:id="rId32"/>
    <p:sldId id="423" r:id="rId33"/>
    <p:sldId id="424" r:id="rId34"/>
    <p:sldId id="425" r:id="rId35"/>
    <p:sldId id="426" r:id="rId36"/>
    <p:sldId id="427" r:id="rId37"/>
    <p:sldId id="412" r:id="rId38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DEFINITE INTEGRALS AND AREAS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Last Lecture’s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started chapter 19 and covered section 19.1: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Definite Integrals</a:t>
            </a:r>
          </a:p>
          <a:p>
            <a:r>
              <a:rPr lang="en-US" dirty="0" smtClean="0"/>
              <a:t>Fundamental Theorem of Calculus</a:t>
            </a:r>
          </a:p>
          <a:p>
            <a:r>
              <a:rPr lang="en-US" dirty="0" smtClean="0"/>
              <a:t>Properties of Definite Integrals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2"/>
                </a:solidFill>
              </a:rPr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</a:t>
            </a:r>
            <a:r>
              <a:rPr lang="en-US" dirty="0" smtClean="0"/>
              <a:t>will cover </a:t>
            </a:r>
            <a:r>
              <a:rPr lang="en-US" dirty="0" smtClean="0"/>
              <a:t>section </a:t>
            </a:r>
            <a:r>
              <a:rPr lang="en-US" dirty="0" smtClean="0"/>
              <a:t>19.2: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Area between a function and x-axis (3 cases)</a:t>
            </a:r>
            <a:endParaRPr lang="en-US" dirty="0" smtClean="0"/>
          </a:p>
          <a:p>
            <a:r>
              <a:rPr lang="en-US" dirty="0" smtClean="0"/>
              <a:t>Area between two curves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Definite </a:t>
            </a:r>
            <a:r>
              <a:rPr lang="en-US" u="sng" dirty="0" smtClean="0">
                <a:solidFill>
                  <a:schemeClr val="tx2"/>
                </a:solidFill>
              </a:rPr>
              <a:t>Integrals and Areas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One of the practical applications of integral calculus is that definite integrals can be used to compute areas. These may represent areas which are bounded by curves representing functions and/or the coordinate axes.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u="sng" dirty="0" smtClean="0">
                <a:solidFill>
                  <a:schemeClr val="tx2"/>
                </a:solidFill>
              </a:rPr>
              <a:t>Areas between a Function and the </a:t>
            </a:r>
            <a:r>
              <a:rPr lang="en-US" sz="4000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40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="1" u="sng" dirty="0" smtClean="0">
                <a:solidFill>
                  <a:schemeClr val="tx2"/>
                </a:solidFill>
              </a:rPr>
              <a:t>xis</a:t>
            </a:r>
            <a:endParaRPr lang="en-US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Definite integrals can be used to compute the area between the curve representing a function and the x axis. Several different situations may occur. The treatment of each varies and is now discussed.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038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When the value of a continuous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positive over the interval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 – that is, the graph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lies above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– the area which is bounded by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,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, and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 is determined by</a:t>
            </a:r>
          </a:p>
          <a:p>
            <a:pPr marL="0" indent="0" algn="just">
              <a:buNone/>
            </a:pPr>
            <a:endParaRPr lang="en-US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2"/>
                </a:solidFill>
              </a:rPr>
              <a:t>CASE 1: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&gt; 0)</a:t>
            </a:r>
            <a:endParaRPr lang="en-US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47759473"/>
              </p:ext>
            </p:extLst>
          </p:nvPr>
        </p:nvGraphicFramePr>
        <p:xfrm>
          <a:off x="3429000" y="4267200"/>
          <a:ext cx="2485291" cy="1219200"/>
        </p:xfrm>
        <a:graphic>
          <a:graphicData uri="http://schemas.openxmlformats.org/presentationml/2006/ole">
            <p:oleObj spid="_x0000_s8205" name="Equation" r:id="rId3" imgW="672840" imgH="330120" progId="Equation.3">
              <p:embed/>
            </p:oleObj>
          </a:graphicData>
        </a:graphic>
      </p:graphicFrame>
      <p:sp>
        <p:nvSpPr>
          <p:cNvPr id="3" name="Rectangle 2"/>
          <p:cNvSpPr/>
          <p:nvPr/>
        </p:nvSpPr>
        <p:spPr>
          <a:xfrm>
            <a:off x="457200" y="609600"/>
            <a:ext cx="8229600" cy="5181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25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8851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609600"/>
            <a:ext cx="7848600" cy="44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>
                <a:solidFill>
                  <a:schemeClr val="tx2"/>
                </a:solidFill>
              </a:rPr>
              <a:t>EXAMPLE:</a:t>
            </a:r>
          </a:p>
          <a:p>
            <a:pPr marL="0" indent="0" algn="just">
              <a:buNone/>
            </a:pPr>
            <a:r>
              <a:rPr lang="en-US" dirty="0" smtClean="0"/>
              <a:t>Determine the area beneath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= 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and above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between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/>
              <a:t>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2352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92368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038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When the value of a continuous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negative over the interval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 – that is, the graph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lies below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– the area which is bounded by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,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, and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 is determined by</a:t>
            </a:r>
          </a:p>
          <a:p>
            <a:pPr marL="0" indent="0" algn="just">
              <a:buNone/>
            </a:pPr>
            <a:endParaRPr lang="en-US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2"/>
                </a:solidFill>
              </a:rPr>
              <a:t>CASE 2: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&lt; 0)</a:t>
            </a:r>
            <a:endParaRPr lang="en-US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96947115"/>
              </p:ext>
            </p:extLst>
          </p:nvPr>
        </p:nvGraphicFramePr>
        <p:xfrm>
          <a:off x="3429000" y="4495800"/>
          <a:ext cx="2486025" cy="1219200"/>
        </p:xfrm>
        <a:graphic>
          <a:graphicData uri="http://schemas.openxmlformats.org/presentationml/2006/ole">
            <p:oleObj spid="_x0000_s9225" name="Equation" r:id="rId3" imgW="672840" imgH="330120" progId="Equation.3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533400" y="685800"/>
            <a:ext cx="8153400" cy="5257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179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609600" y="990600"/>
            <a:ext cx="7848600" cy="4038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However, the definite integral evaluates the area as negative when it lies below </a:t>
            </a:r>
            <a:r>
              <a:rPr lang="en-US" dirty="0"/>
              <a:t>the</a:t>
            </a:r>
            <a:r>
              <a:rPr lang="en-US" dirty="0" smtClean="0"/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axis, Because area is absolute (or positive), the area will be computed as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22169224"/>
              </p:ext>
            </p:extLst>
          </p:nvPr>
        </p:nvGraphicFramePr>
        <p:xfrm>
          <a:off x="3217863" y="3962400"/>
          <a:ext cx="2908300" cy="1219200"/>
        </p:xfrm>
        <a:graphic>
          <a:graphicData uri="http://schemas.openxmlformats.org/presentationml/2006/ole">
            <p:oleObj spid="_x0000_s10249" name="Equation" r:id="rId3" imgW="787320" imgH="330120" progId="Equation.3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457200" y="609600"/>
            <a:ext cx="8229600" cy="5029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771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3108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371600"/>
            <a:ext cx="7848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When </a:t>
            </a:r>
            <a:r>
              <a:rPr lang="en-US" dirty="0" smtClean="0"/>
              <a:t>the value of a continuous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positive over part of the interval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/>
              <a:t> </a:t>
            </a:r>
            <a:r>
              <a:rPr lang="en-US" dirty="0" smtClean="0"/>
              <a:t>and negative over the remainder of the interval – part of the area between f and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is above the x axis and part is below 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– </a:t>
            </a:r>
            <a:r>
              <a:rPr lang="en-US" dirty="0" smtClean="0"/>
              <a:t>then                   calculates </a:t>
            </a:r>
            <a:r>
              <a:rPr lang="en-US" dirty="0" smtClean="0"/>
              <a:t>the net </a:t>
            </a:r>
            <a:r>
              <a:rPr lang="en-US" dirty="0" smtClean="0"/>
              <a:t>area.</a:t>
            </a:r>
            <a:endParaRPr lang="en-US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2"/>
                </a:solidFill>
              </a:rPr>
              <a:t>CASE 3: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&lt; 0 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0)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91176513"/>
              </p:ext>
            </p:extLst>
          </p:nvPr>
        </p:nvGraphicFramePr>
        <p:xfrm>
          <a:off x="1524000" y="4343400"/>
          <a:ext cx="1553763" cy="761999"/>
        </p:xfrm>
        <a:graphic>
          <a:graphicData uri="http://schemas.openxmlformats.org/presentationml/2006/ole">
            <p:oleObj spid="_x0000_s11272" name="Equation" r:id="rId3" imgW="672840" imgH="33012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85381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That </a:t>
            </a:r>
            <a:r>
              <a:rPr lang="en-US" dirty="0" smtClean="0"/>
              <a:t>is, areas above the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axis are evaluated as positive, and those below are evaluated as negative. The two are combined algebraically to yield the net value.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0486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927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Finding Areas between Curves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2362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following examples illustrate procedures for determining areas between curves.</a:t>
            </a:r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609600" y="3276600"/>
            <a:ext cx="78486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en-US" b="1" dirty="0" smtClean="0">
                <a:solidFill>
                  <a:schemeClr val="tx2"/>
                </a:solidFill>
              </a:rPr>
              <a:t>EXAMPLE:</a:t>
            </a:r>
          </a:p>
          <a:p>
            <a:pPr marL="0" indent="0" algn="just">
              <a:buFont typeface="Arial" pitchFamily="34" charset="0"/>
              <a:buNone/>
            </a:pPr>
            <a:r>
              <a:rPr lang="en-US" dirty="0" smtClean="0"/>
              <a:t>Determine the shaded area between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dirty="0" smtClean="0"/>
              <a:t> indicated in the following figure.</a:t>
            </a:r>
          </a:p>
        </p:txBody>
      </p:sp>
    </p:spTree>
    <p:extLst>
      <p:ext uri="{BB962C8B-B14F-4D97-AF65-F5344CB8AC3E}">
        <p14:creationId xmlns="" xmlns:p14="http://schemas.microsoft.com/office/powerpoint/2010/main" val="9936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1713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826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642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AREA BETWEEN TWO CURVES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If the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/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) lies above the function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n-US" dirty="0" smtClean="0"/>
              <a:t>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 </a:t>
            </a:r>
            <a:r>
              <a:rPr lang="en-US" dirty="0" smtClean="0"/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) over the </a:t>
            </a:r>
            <a:r>
              <a:rPr lang="en-US" dirty="0">
                <a:cs typeface="Times New Roman" pitchFamily="18" charset="0"/>
              </a:rPr>
              <a:t>interval</a:t>
            </a:r>
            <a:r>
              <a:rPr lang="en-US" dirty="0" smtClean="0"/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, the area between the two functions over the interval is 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8182416"/>
              </p:ext>
            </p:extLst>
          </p:nvPr>
        </p:nvGraphicFramePr>
        <p:xfrm>
          <a:off x="2514600" y="3886200"/>
          <a:ext cx="4314825" cy="1219200"/>
        </p:xfrm>
        <a:graphic>
          <a:graphicData uri="http://schemas.openxmlformats.org/presentationml/2006/ole">
            <p:oleObj spid="_x0000_s12293" name="Equation" r:id="rId3" imgW="1168200" imgH="330120" progId="Equation.3">
              <p:embed/>
            </p:oleObj>
          </a:graphicData>
        </a:graphic>
      </p:graphicFrame>
      <p:sp>
        <p:nvSpPr>
          <p:cNvPr id="3" name="Rectangle 2"/>
          <p:cNvSpPr/>
          <p:nvPr/>
        </p:nvSpPr>
        <p:spPr>
          <a:xfrm>
            <a:off x="381000" y="1066800"/>
            <a:ext cx="8458200" cy="4267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688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881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9426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will cover section 19.2: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Area between a function and x-axis (3 cases)</a:t>
            </a:r>
          </a:p>
          <a:p>
            <a:r>
              <a:rPr lang="en-US" dirty="0" smtClean="0"/>
              <a:t>Area between two </a:t>
            </a:r>
            <a:r>
              <a:rPr lang="en-US" dirty="0" smtClean="0"/>
              <a:t>curves</a:t>
            </a:r>
          </a:p>
          <a:p>
            <a:endParaRPr lang="en-US" dirty="0" smtClean="0"/>
          </a:p>
          <a:p>
            <a:r>
              <a:rPr lang="en-US" dirty="0" smtClean="0"/>
              <a:t>Next, methods of approximation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129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3911</TotalTime>
  <Words>485</Words>
  <Application>Microsoft Office PowerPoint</Application>
  <PresentationFormat>On-screen Show (4:3)</PresentationFormat>
  <Paragraphs>41</Paragraphs>
  <Slides>37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Equation</vt:lpstr>
      <vt:lpstr>Lecture 23</vt:lpstr>
      <vt:lpstr>Last Lecture’s Summary</vt:lpstr>
      <vt:lpstr>Today</vt:lpstr>
      <vt:lpstr>Definite Integrals and Areas</vt:lpstr>
      <vt:lpstr>Areas between a Function and the x-axis</vt:lpstr>
      <vt:lpstr>CASE 1: (f(x) &gt; 0)</vt:lpstr>
      <vt:lpstr>Slide 7</vt:lpstr>
      <vt:lpstr>Slide 8</vt:lpstr>
      <vt:lpstr>Slide 9</vt:lpstr>
      <vt:lpstr>Slide 10</vt:lpstr>
      <vt:lpstr>Slide 11</vt:lpstr>
      <vt:lpstr>CASE 2: (f(x) &lt; 0)</vt:lpstr>
      <vt:lpstr>Slide 13</vt:lpstr>
      <vt:lpstr>Slide 14</vt:lpstr>
      <vt:lpstr>Slide 15</vt:lpstr>
      <vt:lpstr>CASE 3: (f(x) &lt; 0 and f(x) &gt; 0)</vt:lpstr>
      <vt:lpstr>Slide 17</vt:lpstr>
      <vt:lpstr>Slide 18</vt:lpstr>
      <vt:lpstr>Slide 19</vt:lpstr>
      <vt:lpstr>Finding Areas between Curves </vt:lpstr>
      <vt:lpstr>Slide 21</vt:lpstr>
      <vt:lpstr>Slide 22</vt:lpstr>
      <vt:lpstr>Slide 23</vt:lpstr>
      <vt:lpstr>AREA BETWEEN TWO CURVES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Review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NTS</cp:lastModifiedBy>
  <cp:revision>730</cp:revision>
  <dcterms:created xsi:type="dcterms:W3CDTF">2012-08-14T18:22:23Z</dcterms:created>
  <dcterms:modified xsi:type="dcterms:W3CDTF">2012-09-15T09:55:30Z</dcterms:modified>
</cp:coreProperties>
</file>