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89" r:id="rId3"/>
    <p:sldId id="290" r:id="rId4"/>
    <p:sldId id="412" r:id="rId5"/>
    <p:sldId id="413" r:id="rId6"/>
    <p:sldId id="361" r:id="rId7"/>
    <p:sldId id="302" r:id="rId8"/>
    <p:sldId id="374" r:id="rId9"/>
    <p:sldId id="393" r:id="rId10"/>
    <p:sldId id="400" r:id="rId11"/>
    <p:sldId id="401" r:id="rId12"/>
    <p:sldId id="402" r:id="rId13"/>
    <p:sldId id="394" r:id="rId14"/>
    <p:sldId id="375" r:id="rId15"/>
    <p:sldId id="396" r:id="rId16"/>
    <p:sldId id="373" r:id="rId17"/>
    <p:sldId id="397" r:id="rId18"/>
    <p:sldId id="398" r:id="rId19"/>
    <p:sldId id="403" r:id="rId20"/>
    <p:sldId id="404" r:id="rId21"/>
    <p:sldId id="405" r:id="rId22"/>
    <p:sldId id="406" r:id="rId23"/>
    <p:sldId id="264" r:id="rId24"/>
    <p:sldId id="407" r:id="rId25"/>
    <p:sldId id="347" r:id="rId26"/>
    <p:sldId id="388" r:id="rId27"/>
    <p:sldId id="408" r:id="rId28"/>
    <p:sldId id="352" r:id="rId29"/>
    <p:sldId id="410" r:id="rId30"/>
    <p:sldId id="399" r:id="rId31"/>
    <p:sldId id="411" r:id="rId32"/>
    <p:sldId id="414" r:id="rId33"/>
    <p:sldId id="415" r:id="rId34"/>
    <p:sldId id="416" r:id="rId35"/>
    <p:sldId id="418" r:id="rId36"/>
    <p:sldId id="419" r:id="rId37"/>
    <p:sldId id="420" r:id="rId38"/>
    <p:sldId id="421" r:id="rId39"/>
    <p:sldId id="417" r:id="rId40"/>
  </p:sldIdLst>
  <p:sldSz cx="9144000" cy="6858000" type="screen4x3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9/15/2012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Definite Integrals</a:t>
            </a:r>
            <a:endParaRPr lang="en-US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covered </a:t>
            </a:r>
            <a:r>
              <a:rPr lang="en-US" dirty="0"/>
              <a:t>sections </a:t>
            </a:r>
            <a:r>
              <a:rPr lang="en-US" dirty="0" smtClean="0"/>
              <a:t>18.3 </a:t>
            </a:r>
            <a:r>
              <a:rPr lang="en-US" dirty="0"/>
              <a:t>and </a:t>
            </a:r>
            <a:r>
              <a:rPr lang="en-US" dirty="0" smtClean="0"/>
              <a:t>18.5: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Additional Rules of Integration</a:t>
            </a:r>
          </a:p>
          <a:p>
            <a:r>
              <a:rPr lang="en-US" dirty="0" smtClean="0"/>
              <a:t>Differential Equations</a:t>
            </a:r>
          </a:p>
          <a:p>
            <a:r>
              <a:rPr lang="en-US" dirty="0" smtClean="0"/>
              <a:t>Exponential Growth and Decay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chemeClr val="tx2"/>
                </a:solidFill>
              </a:rPr>
              <a:t>Today</a:t>
            </a:r>
            <a:endParaRPr lang="en-US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We’ll </a:t>
            </a:r>
            <a:r>
              <a:rPr lang="en-US" dirty="0" smtClean="0"/>
              <a:t>start chapter 19 and cover section 19.1: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Definite Integrals</a:t>
            </a:r>
          </a:p>
          <a:p>
            <a:r>
              <a:rPr lang="en-US" dirty="0" smtClean="0"/>
              <a:t>Fundamental Theorem of Calculus</a:t>
            </a:r>
          </a:p>
          <a:p>
            <a:r>
              <a:rPr lang="en-US" dirty="0" smtClean="0"/>
              <a:t>Properties of Definite Integrals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Integral Calculus: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Applications</a:t>
            </a:r>
            <a:endParaRPr lang="en-US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114800"/>
          </a:xfrm>
        </p:spPr>
        <p:txBody>
          <a:bodyPr>
            <a:normAutofit/>
          </a:bodyPr>
          <a:lstStyle/>
          <a:p>
            <a:pPr marL="693738" indent="-693738" algn="just">
              <a:buFont typeface="Wingdings" pitchFamily="2" charset="2"/>
              <a:buChar char="q"/>
            </a:pPr>
            <a:r>
              <a:rPr lang="en-US" dirty="0" smtClean="0"/>
              <a:t>Introduce the definite integral.</a:t>
            </a:r>
          </a:p>
          <a:p>
            <a:pPr marL="693738" indent="-693738" algn="just">
              <a:buFont typeface="Wingdings" pitchFamily="2" charset="2"/>
              <a:buChar char="q"/>
            </a:pPr>
            <a:r>
              <a:rPr lang="en-US" dirty="0" smtClean="0"/>
              <a:t>Illustrate the application of the definite integral in measuring areas.</a:t>
            </a:r>
          </a:p>
          <a:p>
            <a:pPr marL="693738" indent="-693738" algn="just">
              <a:buFont typeface="Wingdings" pitchFamily="2" charset="2"/>
              <a:buChar char="q"/>
            </a:pPr>
            <a:r>
              <a:rPr lang="en-US" dirty="0" smtClean="0"/>
              <a:t>Provide a wide variety of applications of integral calculus.</a:t>
            </a:r>
          </a:p>
          <a:p>
            <a:pPr marL="693738" indent="-693738" algn="just">
              <a:buFont typeface="Wingdings" pitchFamily="2" charset="2"/>
              <a:buChar char="q"/>
            </a:pPr>
            <a:r>
              <a:rPr lang="en-US" dirty="0" smtClean="0"/>
              <a:t>Illustrate the relationship between integral calculus and probability theory.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en-US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</a:rPr>
              <a:t>CHAPTER OBJECTIVES</a:t>
            </a:r>
            <a:endParaRPr lang="en-US" b="1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495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Definite integrals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Definite integrals and areas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Methods of approximation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Applications of integral calculus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Integral calculus and probability (Optional)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</a:rPr>
              <a:t>Main Topics</a:t>
            </a:r>
            <a:endParaRPr lang="en-US" b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495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In this section we will introduce the definite integral, which forms the basis for many applications of integral calculus.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</a:rPr>
              <a:t>DEFINITE INTEGRALS</a:t>
            </a:r>
            <a:endParaRPr lang="en-US" b="1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7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78486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The definite integral can be interpreted both as an area and as a limit. Consider the graph of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≥0</m:t>
                    </m:r>
                  </m:oMath>
                </a14:m>
                <a:r>
                  <a:rPr lang="en-US" dirty="0" smtClean="0"/>
                  <a:t>, Shown in the following figure. Assume that we wish to determine the shaded area A under the curve between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= 1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= 3. One approach is to approximate the area by computing the areas of a set of rectangles inscribed within the shaded area. 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7848600" cy="4724400"/>
              </a:xfrm>
              <a:blipFill rotWithShape="1">
                <a:blip r:embed="rId2"/>
                <a:stretch>
                  <a:fillRect l="-1941" t="-1677" r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2"/>
                </a:solidFill>
              </a:rPr>
              <a:t>The Definite Integral</a:t>
            </a:r>
            <a:endParaRPr lang="en-US" b="1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7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81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486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2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DEFINITE INTEGRAL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a bounded function on the interval 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), we shall define the definite integral of f as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Provided this limit exists, as the size of all the intervals in the subdivision approaches zero and hence the number of intervals n approaches infinity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1105339"/>
              </p:ext>
            </p:extLst>
          </p:nvPr>
        </p:nvGraphicFramePr>
        <p:xfrm>
          <a:off x="1371600" y="2667000"/>
          <a:ext cx="6642847" cy="1447800"/>
        </p:xfrm>
        <a:graphic>
          <a:graphicData uri="http://schemas.openxmlformats.org/presentationml/2006/ole">
            <p:oleObj spid="_x0000_s1036" name="Equation" r:id="rId3" imgW="1981080" imgH="431640" progId="Equation.3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457200"/>
            <a:ext cx="8382000" cy="5791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36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685800"/>
                <a:ext cx="7848600" cy="5486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The left side of Eq. (19.2) presents the notation of the definite integral. The values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 which appear, respectively, below and above the integral sign are called the limits of integration. The lower limit of integration is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, and the upper limit of integration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. </a:t>
                </a:r>
                <a:endParaRPr lang="en-US" dirty="0"/>
              </a:p>
              <a:p>
                <a:pPr marL="0" indent="0" algn="just">
                  <a:buNone/>
                </a:pPr>
                <a:r>
                  <a:rPr lang="en-US" dirty="0" smtClean="0"/>
                  <a:t>The notation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 pitchFamily="18" charset="0"/>
                            <a:ea typeface="Cambria Math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dirty="0" smtClean="0"/>
                  <a:t> can be described as “the definite integer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between a lower limit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and an upper limit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,” or more simply “the integral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between </a:t>
                </a:r>
                <a14:m>
                  <m:oMath xmlns:m="http://schemas.openxmlformats.org/officeDocument/2006/math">
                    <m:r>
                      <m:rPr>
                        <m:brk m:alnAt="23"/>
                      </m:rPr>
                      <a:rPr lang="en-US" i="1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𝑏</m:t>
                    </m:r>
                  </m:oMath>
                </a14:m>
                <a:r>
                  <a:rPr lang="en-US" dirty="0" smtClean="0"/>
                  <a:t>.”</a:t>
                </a:r>
                <a:endParaRPr lang="en-US" dirty="0" smtClean="0"/>
              </a:p>
            </p:txBody>
          </p:sp>
        </mc:Choice>
        <mc:Fallback>
          <p:sp>
            <p:nvSpPr>
              <p:cNvPr id="7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685800"/>
                <a:ext cx="7848600" cy="5486400"/>
              </a:xfrm>
              <a:blipFill rotWithShape="1">
                <a:blip r:embed="rId3"/>
                <a:stretch>
                  <a:fillRect l="-1941" t="-1444" r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1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Evaluating Definite Integrals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evaluation of definite integrals is facilitated by the following important theorem.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68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FUNDAMENTAL THEOREM OF INTEGRAL CALCULUS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2544763"/>
            <a:ext cx="82296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If a function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continuous over an interval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any </a:t>
            </a:r>
            <a:r>
              <a:rPr lang="en-US" dirty="0" err="1" smtClean="0"/>
              <a:t>antiderivative</a:t>
            </a:r>
            <a:r>
              <a:rPr lang="en-US" dirty="0" smtClean="0"/>
              <a:t>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, then for any points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on the interval, where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≤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60054512"/>
              </p:ext>
            </p:extLst>
          </p:nvPr>
        </p:nvGraphicFramePr>
        <p:xfrm>
          <a:off x="2103438" y="4267200"/>
          <a:ext cx="5067300" cy="1106488"/>
        </p:xfrm>
        <a:graphic>
          <a:graphicData uri="http://schemas.openxmlformats.org/presentationml/2006/ole">
            <p:oleObj spid="_x0000_s2058" name="Equation" r:id="rId3" imgW="1511280" imgH="33012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990600"/>
            <a:ext cx="8305800" cy="4648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62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42672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dirty="0" smtClean="0"/>
                  <a:t>According to the fundamental theorem of integral calculus, the definite integral can be evaluated by (1) determining the indefinite integral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+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dirty="0" smtClean="0"/>
                  <a:t> and (2) computing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𝑏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–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, sometimes denoted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  <m:sSubSup>
                      <m:sSubSupPr>
                        <m:ctrlPr>
                          <a:rPr lang="en-US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/>
                          </a:rPr>
                          <m:t>]</m:t>
                        </m:r>
                      </m:e>
                      <m:sub/>
                      <m:sup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p>
                    </m:sSubSup>
                  </m:oMath>
                </a14:m>
                <a:r>
                  <a:rPr lang="en-US" dirty="0" smtClean="0"/>
                  <a:t>. As you will see in the following example, there is no need to include th</a:t>
                </a:r>
                <a:r>
                  <a:rPr lang="en-US" dirty="0" smtClean="0"/>
                  <a:t>e constant of integration in evaluating definite integrals.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4267200"/>
              </a:xfrm>
              <a:blipFill rotWithShape="1">
                <a:blip r:embed="rId3"/>
                <a:stretch>
                  <a:fillRect l="-1852" t="-1857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9331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To evaluate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dirty="0" smtClean="0"/>
                  <a:t>, the indefinite integral is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692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770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515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603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37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609600" y="1752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PROPERTY-1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defined and continuous on the interval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609600" y="685800"/>
            <a:ext cx="78486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000" b="1" dirty="0" smtClean="0">
                <a:solidFill>
                  <a:schemeClr val="tx2"/>
                </a:solidFill>
              </a:rPr>
              <a:t>Properties of Definite Integrals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09600" y="723900"/>
            <a:ext cx="7848600" cy="125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9487022"/>
              </p:ext>
            </p:extLst>
          </p:nvPr>
        </p:nvGraphicFramePr>
        <p:xfrm>
          <a:off x="2195146" y="4191000"/>
          <a:ext cx="4677508" cy="1066800"/>
        </p:xfrm>
        <a:graphic>
          <a:graphicData uri="http://schemas.openxmlformats.org/presentationml/2006/ole">
            <p:oleObj spid="_x0000_s3080" name="Equation" r:id="rId3" imgW="1447560" imgH="33012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1676400"/>
            <a:ext cx="8001000" cy="3962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046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PROPERTY-2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1101646"/>
              </p:ext>
            </p:extLst>
          </p:nvPr>
        </p:nvGraphicFramePr>
        <p:xfrm>
          <a:off x="3124200" y="2286000"/>
          <a:ext cx="2747963" cy="1066800"/>
        </p:xfrm>
        <a:graphic>
          <a:graphicData uri="http://schemas.openxmlformats.org/presentationml/2006/ole">
            <p:oleObj spid="_x0000_s4104" name="Equation" r:id="rId3" imgW="850680" imgH="33012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609600"/>
            <a:ext cx="8001000" cy="3429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PROPERTY-3</a:t>
            </a:r>
          </a:p>
          <a:p>
            <a:pPr marL="0" indent="0" algn="just">
              <a:buNone/>
            </a:pPr>
            <a:r>
              <a:rPr lang="en-US" dirty="0" smtClean="0"/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 is continuous on the interval 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/>
              <a:t>)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a&lt;b&lt;c</a:t>
            </a:r>
            <a:r>
              <a:rPr lang="en-US" dirty="0" smtClean="0"/>
              <a:t>,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1016396"/>
              </p:ext>
            </p:extLst>
          </p:nvPr>
        </p:nvGraphicFramePr>
        <p:xfrm>
          <a:off x="1155700" y="3352800"/>
          <a:ext cx="6684963" cy="1066800"/>
        </p:xfrm>
        <a:graphic>
          <a:graphicData uri="http://schemas.openxmlformats.org/presentationml/2006/ole">
            <p:oleObj spid="_x0000_s5127" name="Equation" r:id="rId3" imgW="2070000" imgH="33012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533400" y="762000"/>
            <a:ext cx="8001000" cy="3962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057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84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PROPERTY-4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where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smtClean="0"/>
              <a:t> is constant.</a:t>
            </a:r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61576534"/>
              </p:ext>
            </p:extLst>
          </p:nvPr>
        </p:nvGraphicFramePr>
        <p:xfrm>
          <a:off x="2139950" y="2514600"/>
          <a:ext cx="4716463" cy="1066800"/>
        </p:xfrm>
        <a:graphic>
          <a:graphicData uri="http://schemas.openxmlformats.org/presentationml/2006/ole">
            <p:oleObj spid="_x0000_s6151" name="Equation" r:id="rId3" imgW="1460160" imgH="33012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533400" y="762000"/>
            <a:ext cx="8001000" cy="457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928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7848600" cy="4419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/>
              <a:t>PROPERTY-5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43160090"/>
              </p:ext>
            </p:extLst>
          </p:nvPr>
        </p:nvGraphicFramePr>
        <p:xfrm>
          <a:off x="800100" y="3637935"/>
          <a:ext cx="7620000" cy="948267"/>
        </p:xfrm>
        <a:graphic>
          <a:graphicData uri="http://schemas.openxmlformats.org/presentationml/2006/ole">
            <p:oleObj spid="_x0000_s7178" name="Equation" r:id="rId3" imgW="2654280" imgH="33012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49625615"/>
              </p:ext>
            </p:extLst>
          </p:nvPr>
        </p:nvGraphicFramePr>
        <p:xfrm>
          <a:off x="1295400" y="1752600"/>
          <a:ext cx="4878387" cy="793003"/>
        </p:xfrm>
        <a:graphic>
          <a:graphicData uri="http://schemas.openxmlformats.org/presentationml/2006/ole">
            <p:oleObj spid="_x0000_s7179" name="Equation" r:id="rId4" imgW="2031840" imgH="33012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685800"/>
            <a:ext cx="8001000" cy="434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19200" y="1828800"/>
            <a:ext cx="457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91000" y="1905000"/>
            <a:ext cx="228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76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898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We started chapter </a:t>
            </a:r>
            <a:r>
              <a:rPr lang="en-US" dirty="0" smtClean="0"/>
              <a:t>19 and </a:t>
            </a:r>
            <a:r>
              <a:rPr lang="en-US" dirty="0" smtClean="0"/>
              <a:t>covered </a:t>
            </a:r>
            <a:r>
              <a:rPr lang="en-US" dirty="0" smtClean="0"/>
              <a:t>section 19.1: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Definite Integrals</a:t>
            </a:r>
          </a:p>
          <a:p>
            <a:r>
              <a:rPr lang="en-US" dirty="0" smtClean="0"/>
              <a:t>Fundamental Theorem of Calculus</a:t>
            </a:r>
          </a:p>
          <a:p>
            <a:r>
              <a:rPr lang="en-US" dirty="0" smtClean="0"/>
              <a:t>Properties of Definite </a:t>
            </a:r>
            <a:r>
              <a:rPr lang="en-US" dirty="0" smtClean="0"/>
              <a:t>Integrals</a:t>
            </a:r>
          </a:p>
          <a:p>
            <a:endParaRPr lang="en-US" dirty="0" smtClean="0"/>
          </a:p>
          <a:p>
            <a:r>
              <a:rPr lang="en-US" dirty="0" smtClean="0"/>
              <a:t>Next time, we will cover definite integral as areas.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3741</TotalTime>
  <Words>320</Words>
  <Application>Microsoft Office PowerPoint</Application>
  <PresentationFormat>On-screen Show (4:3)</PresentationFormat>
  <Paragraphs>72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Equation</vt:lpstr>
      <vt:lpstr>Lecture 22</vt:lpstr>
      <vt:lpstr>Last Lecture’s Summary</vt:lpstr>
      <vt:lpstr>Today</vt:lpstr>
      <vt:lpstr>Slide 4</vt:lpstr>
      <vt:lpstr>Chapter 19</vt:lpstr>
      <vt:lpstr>CHAPTER OBJECTIVES</vt:lpstr>
      <vt:lpstr>Main Topics</vt:lpstr>
      <vt:lpstr>DEFINITE INTEGRALS</vt:lpstr>
      <vt:lpstr>The Definite Integral</vt:lpstr>
      <vt:lpstr>Slide 10</vt:lpstr>
      <vt:lpstr>Slide 11</vt:lpstr>
      <vt:lpstr>Slide 12</vt:lpstr>
      <vt:lpstr>DEFINITE INTEGRAL</vt:lpstr>
      <vt:lpstr>Slide 14</vt:lpstr>
      <vt:lpstr>Evaluating Definite Integrals</vt:lpstr>
      <vt:lpstr>FUNDAMENTAL THEOREM OF INTEGRAL CALCULUS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708</cp:revision>
  <dcterms:created xsi:type="dcterms:W3CDTF">2012-08-14T18:22:23Z</dcterms:created>
  <dcterms:modified xsi:type="dcterms:W3CDTF">2012-09-15T08:23:26Z</dcterms:modified>
</cp:coreProperties>
</file>