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89" r:id="rId3"/>
    <p:sldId id="290" r:id="rId4"/>
    <p:sldId id="361" r:id="rId5"/>
    <p:sldId id="302" r:id="rId6"/>
    <p:sldId id="374" r:id="rId7"/>
    <p:sldId id="393" r:id="rId8"/>
    <p:sldId id="394" r:id="rId9"/>
    <p:sldId id="395" r:id="rId10"/>
    <p:sldId id="405" r:id="rId11"/>
    <p:sldId id="375" r:id="rId12"/>
    <p:sldId id="406" r:id="rId13"/>
    <p:sldId id="396" r:id="rId14"/>
    <p:sldId id="373" r:id="rId15"/>
    <p:sldId id="397" r:id="rId16"/>
    <p:sldId id="398" r:id="rId17"/>
    <p:sldId id="407" r:id="rId18"/>
    <p:sldId id="408" r:id="rId19"/>
    <p:sldId id="264" r:id="rId20"/>
    <p:sldId id="347" r:id="rId21"/>
    <p:sldId id="388" r:id="rId22"/>
    <p:sldId id="352" r:id="rId23"/>
    <p:sldId id="399" r:id="rId24"/>
    <p:sldId id="376" r:id="rId25"/>
    <p:sldId id="383" r:id="rId26"/>
    <p:sldId id="377" r:id="rId27"/>
    <p:sldId id="390" r:id="rId28"/>
    <p:sldId id="378" r:id="rId29"/>
    <p:sldId id="400" r:id="rId30"/>
    <p:sldId id="401" r:id="rId31"/>
    <p:sldId id="402" r:id="rId32"/>
    <p:sldId id="384" r:id="rId33"/>
    <p:sldId id="266" r:id="rId34"/>
    <p:sldId id="385" r:id="rId35"/>
    <p:sldId id="391" r:id="rId36"/>
    <p:sldId id="392" r:id="rId37"/>
    <p:sldId id="403" r:id="rId38"/>
    <p:sldId id="409" r:id="rId39"/>
    <p:sldId id="410" r:id="rId40"/>
    <p:sldId id="404" r:id="rId41"/>
  </p:sldIdLst>
  <p:sldSz cx="9144000" cy="6858000" type="screen4x3"/>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9/12/2012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extLst>
      <p:ext uri="{BB962C8B-B14F-4D97-AF65-F5344CB8AC3E}">
        <p14:creationId xmlns:p14="http://schemas.microsoft.com/office/powerpoint/2010/main" xmlns="" val="800623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9/12/2012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9/12/2012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9/12/2012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9/12/2012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9/12/2012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9/12/2012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9/12/2012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21</a:t>
            </a:r>
            <a:endParaRPr lang="en-US" dirty="0"/>
          </a:p>
        </p:txBody>
      </p:sp>
      <p:sp>
        <p:nvSpPr>
          <p:cNvPr id="3" name="Subtitle 2"/>
          <p:cNvSpPr>
            <a:spLocks noGrp="1"/>
          </p:cNvSpPr>
          <p:nvPr>
            <p:ph type="subTitle" idx="1"/>
          </p:nvPr>
        </p:nvSpPr>
        <p:spPr/>
        <p:txBody>
          <a:bodyPr/>
          <a:lstStyle/>
          <a:p>
            <a:r>
              <a:rPr lang="en-US" b="1" dirty="0" smtClean="0">
                <a:solidFill>
                  <a:schemeClr val="tx2"/>
                </a:solidFill>
              </a:rPr>
              <a:t>ADDITIONAL RULES OF </a:t>
            </a:r>
          </a:p>
          <a:p>
            <a:r>
              <a:rPr lang="en-US" b="1" dirty="0" smtClean="0">
                <a:solidFill>
                  <a:schemeClr val="tx2"/>
                </a:solidFill>
              </a:rPr>
              <a:t>INTEGRATION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495800"/>
          </a:xfrm>
        </p:spPr>
        <p:txBody>
          <a:bodyPr>
            <a:normAutofit/>
          </a:bodyPr>
          <a:lstStyle/>
          <a:p>
            <a:pPr marL="0" indent="0">
              <a:buNone/>
            </a:pPr>
            <a:r>
              <a:rPr lang="en-US" dirty="0"/>
              <a:t>We started chapter 18 and covered sections 18.1 and 18.2:</a:t>
            </a:r>
          </a:p>
          <a:p>
            <a:r>
              <a:rPr lang="en-US" dirty="0"/>
              <a:t>Anti-derivatives</a:t>
            </a:r>
          </a:p>
          <a:p>
            <a:r>
              <a:rPr lang="en-US" dirty="0"/>
              <a:t>Rules of Integration</a:t>
            </a:r>
          </a:p>
          <a:p>
            <a:r>
              <a:rPr lang="en-US" dirty="0"/>
              <a:t>Examples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solidFill>
                  <a:schemeClr val="tx2"/>
                </a:solidFill>
              </a:rPr>
              <a:t>Today</a:t>
            </a:r>
            <a:endParaRPr lang="en-US" b="1"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US" dirty="0" smtClean="0"/>
              <a:t>We’ll go over sections </a:t>
            </a:r>
            <a:r>
              <a:rPr lang="en-US" dirty="0" smtClean="0"/>
              <a:t>18.3 </a:t>
            </a:r>
            <a:r>
              <a:rPr lang="en-US" dirty="0" smtClean="0"/>
              <a:t>and </a:t>
            </a:r>
            <a:r>
              <a:rPr lang="en-US" dirty="0" smtClean="0"/>
              <a:t>18.5:</a:t>
            </a:r>
            <a:endParaRPr lang="en-US" dirty="0" smtClean="0"/>
          </a:p>
          <a:p>
            <a:r>
              <a:rPr lang="en-US" dirty="0" smtClean="0"/>
              <a:t>Additional Rules of Integration with examples</a:t>
            </a:r>
          </a:p>
          <a:p>
            <a:r>
              <a:rPr lang="en-US" dirty="0" smtClean="0"/>
              <a:t>Differential Equations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6" name="Content Placeholder 3"/>
              <p:cNvSpPr>
                <a:spLocks noGrp="1"/>
              </p:cNvSpPr>
              <p:nvPr>
                <p:ph idx="1"/>
              </p:nvPr>
            </p:nvSpPr>
            <p:spPr>
              <a:xfrm>
                <a:off x="609600" y="2133600"/>
                <a:ext cx="7848600" cy="2819400"/>
              </a:xfrm>
            </p:spPr>
            <p:txBody>
              <a:bodyPr>
                <a:normAutofit/>
              </a:bodyPr>
              <a:lstStyle/>
              <a:p>
                <a:pPr marL="0" indent="0" algn="just">
                  <a:lnSpc>
                    <a:spcPct val="150000"/>
                  </a:lnSpc>
                  <a:buNone/>
                </a:pPr>
                <a:r>
                  <a:rPr lang="en-US" b="1" dirty="0" smtClean="0"/>
                  <a:t>RULE 5:	POWER-RULE. EXCEPTION</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sSup>
                            <m:sSupPr>
                              <m:ctrlPr>
                                <a:rPr lang="en-US" i="1">
                                  <a:latin typeface="Cambria Math"/>
                                </a:rPr>
                              </m:ctrlPr>
                            </m:sSupPr>
                            <m:e>
                              <m:r>
                                <a:rPr lang="en-US" b="0" i="1" smtClean="0">
                                  <a:latin typeface="Cambria Math"/>
                                </a:rPr>
                                <m:t>𝑥</m:t>
                              </m:r>
                            </m:e>
                            <m:sup>
                              <m:r>
                                <a:rPr lang="en-US" b="0" i="1" smtClean="0">
                                  <a:latin typeface="Cambria Math"/>
                                </a:rPr>
                                <m:t>−1</m:t>
                              </m:r>
                            </m:sup>
                          </m:sSup>
                          <m:r>
                            <a:rPr lang="en-US" b="0" i="1" smtClean="0">
                              <a:latin typeface="Cambria Math"/>
                            </a:rPr>
                            <m:t> </m:t>
                          </m:r>
                          <m:r>
                            <a:rPr lang="en-US" b="0" i="1" smtClean="0">
                              <a:latin typeface="Cambria Math"/>
                            </a:rPr>
                            <m:t>𝑑𝑥</m:t>
                          </m:r>
                          <m:r>
                            <a:rPr lang="en-US" b="0" i="1" smtClean="0">
                              <a:latin typeface="Cambria Math"/>
                            </a:rPr>
                            <m:t>=1</m:t>
                          </m:r>
                          <m:r>
                            <m:rPr>
                              <m:sty m:val="p"/>
                            </m:rPr>
                            <a:rPr lang="en-US" b="0" i="0" smtClean="0">
                              <a:latin typeface="Cambria Math"/>
                            </a:rPr>
                            <m:t>n</m:t>
                          </m:r>
                          <m:r>
                            <a:rPr lang="en-US" b="0" i="1" smtClean="0">
                              <a:latin typeface="Cambria Math"/>
                            </a:rPr>
                            <m:t> </m:t>
                          </m:r>
                          <m:r>
                            <a:rPr lang="en-US" b="0" i="1" smtClean="0">
                              <a:latin typeface="Cambria Math"/>
                            </a:rPr>
                            <m:t>𝑥</m:t>
                          </m:r>
                          <m:r>
                            <a:rPr lang="en-US" b="0" i="1" smtClean="0">
                              <a:latin typeface="Cambria Math"/>
                            </a:rPr>
                            <m:t>+</m:t>
                          </m:r>
                          <m:r>
                            <a:rPr lang="en-US" b="0" i="1" smtClean="0">
                              <a:latin typeface="Cambria Math"/>
                            </a:rPr>
                            <m:t>𝐶</m:t>
                          </m:r>
                        </m:e>
                      </m:nary>
                    </m:oMath>
                  </m:oMathPara>
                </a14:m>
                <a:endParaRPr lang="en-US" dirty="0" smtClean="0"/>
              </a:p>
            </p:txBody>
          </p:sp>
        </mc:Choice>
        <mc:Fallback>
          <p:sp>
            <p:nvSpPr>
              <p:cNvPr id="6" name="Content Placeholder 3"/>
              <p:cNvSpPr>
                <a:spLocks noGrp="1" noRot="1" noChangeAspect="1" noMove="1" noResize="1" noEditPoints="1" noAdjustHandles="1" noChangeArrowheads="1" noChangeShapeType="1" noTextEdit="1"/>
              </p:cNvSpPr>
              <p:nvPr>
                <p:ph idx="1"/>
              </p:nvPr>
            </p:nvSpPr>
            <p:spPr>
              <a:xfrm>
                <a:off x="609600" y="2133600"/>
                <a:ext cx="7848600" cy="2819400"/>
              </a:xfrm>
              <a:blipFill rotWithShape="1">
                <a:blip r:embed="rId3" cstate="print"/>
                <a:stretch>
                  <a:fillRect l="-1941"/>
                </a:stretch>
              </a:blipFill>
            </p:spPr>
            <p:txBody>
              <a:bodyPr/>
              <a:lstStyle/>
              <a:p>
                <a:r>
                  <a:rPr lang="en-US">
                    <a:noFill/>
                  </a:rPr>
                  <a:t> </a:t>
                </a:r>
              </a:p>
            </p:txBody>
          </p:sp>
        </mc:Fallback>
      </mc:AlternateContent>
      <p:sp>
        <p:nvSpPr>
          <p:cNvPr id="7" name="Title 1"/>
          <p:cNvSpPr>
            <a:spLocks noGrp="1"/>
          </p:cNvSpPr>
          <p:nvPr>
            <p:ph type="title"/>
          </p:nvPr>
        </p:nvSpPr>
        <p:spPr>
          <a:xfrm>
            <a:off x="457200" y="274638"/>
            <a:ext cx="8229600" cy="1143000"/>
          </a:xfrm>
        </p:spPr>
        <p:txBody>
          <a:bodyPr>
            <a:normAutofit fontScale="90000"/>
          </a:bodyPr>
          <a:lstStyle/>
          <a:p>
            <a:r>
              <a:rPr lang="en-US" b="1" u="sng" dirty="0" smtClean="0">
                <a:solidFill>
                  <a:schemeClr val="tx2"/>
                </a:solidFill>
              </a:rPr>
              <a:t>ADDITIONAL RULES OF INTEGRATION</a:t>
            </a:r>
            <a:endParaRPr lang="en-US" b="1" u="sng" dirty="0">
              <a:solidFill>
                <a:schemeClr val="tx2"/>
              </a:solidFill>
            </a:endParaRPr>
          </a:p>
        </p:txBody>
      </p:sp>
    </p:spTree>
    <p:extLst>
      <p:ext uri="{BB962C8B-B14F-4D97-AF65-F5344CB8AC3E}">
        <p14:creationId xmlns:p14="http://schemas.microsoft.com/office/powerpoint/2010/main" xmlns="" val="2282580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685800"/>
                <a:ext cx="7848600" cy="2819400"/>
              </a:xfrm>
            </p:spPr>
            <p:txBody>
              <a:bodyPr>
                <a:normAutofit/>
              </a:bodyPr>
              <a:lstStyle/>
              <a:p>
                <a:pPr marL="0" indent="0" algn="just">
                  <a:lnSpc>
                    <a:spcPct val="150000"/>
                  </a:lnSpc>
                  <a:buNone/>
                </a:pPr>
                <a:r>
                  <a:rPr lang="en-US" b="1" dirty="0" smtClean="0"/>
                  <a:t>RULE 6:	</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sSup>
                            <m:sSupPr>
                              <m:ctrlPr>
                                <a:rPr lang="en-US" i="1">
                                  <a:latin typeface="Cambria Math"/>
                                </a:rPr>
                              </m:ctrlPr>
                            </m:sSupPr>
                            <m:e>
                              <m:r>
                                <a:rPr lang="en-US" b="0" i="1" smtClean="0">
                                  <a:latin typeface="Cambria Math"/>
                                </a:rPr>
                                <m:t>𝑒</m:t>
                              </m:r>
                            </m:e>
                            <m:sup>
                              <m:r>
                                <a:rPr lang="en-US" b="0" i="1" smtClean="0">
                                  <a:latin typeface="Cambria Math"/>
                                </a:rPr>
                                <m:t>𝑥</m:t>
                              </m:r>
                            </m:sup>
                          </m:sSup>
                          <m:r>
                            <a:rPr lang="en-US" b="0" i="1" smtClean="0">
                              <a:latin typeface="Cambria Math"/>
                            </a:rPr>
                            <m:t> </m:t>
                          </m:r>
                          <m:r>
                            <a:rPr lang="en-US" b="0" i="1" smtClean="0">
                              <a:latin typeface="Cambria Math"/>
                            </a:rPr>
                            <m:t>𝑑𝑥</m:t>
                          </m:r>
                          <m:r>
                            <a:rPr lang="en-US" b="0" i="1" smtClean="0">
                              <a:latin typeface="Cambria Math"/>
                            </a:rPr>
                            <m:t>=</m:t>
                          </m:r>
                          <m:sSup>
                            <m:sSupPr>
                              <m:ctrlPr>
                                <a:rPr lang="en-US" i="1">
                                  <a:latin typeface="Cambria Math"/>
                                </a:rPr>
                              </m:ctrlPr>
                            </m:sSupPr>
                            <m:e>
                              <m:r>
                                <a:rPr lang="en-US" i="1">
                                  <a:latin typeface="Cambria Math"/>
                                </a:rPr>
                                <m:t>𝑒</m:t>
                              </m:r>
                            </m:e>
                            <m:sup>
                              <m:r>
                                <a:rPr lang="en-US" i="1">
                                  <a:latin typeface="Cambria Math"/>
                                </a:rPr>
                                <m:t>𝑥</m:t>
                              </m:r>
                            </m:sup>
                          </m:sSup>
                          <m:r>
                            <a:rPr lang="en-US" b="0" i="1" smtClean="0">
                              <a:latin typeface="Cambria Math"/>
                            </a:rPr>
                            <m:t>+</m:t>
                          </m:r>
                          <m:r>
                            <a:rPr lang="en-US" b="0" i="1" smtClean="0">
                              <a:latin typeface="Cambria Math"/>
                            </a:rPr>
                            <m:t>𝐶</m:t>
                          </m:r>
                        </m:e>
                      </m:nary>
                    </m:oMath>
                  </m:oMathPara>
                </a14:m>
                <a:endParaRPr lang="en-US" dirty="0" smtClean="0"/>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685800"/>
                <a:ext cx="7848600" cy="2819400"/>
              </a:xfrm>
              <a:blipFill rotWithShape="1">
                <a:blip r:embed="rId3" cstate="print"/>
                <a:stretch>
                  <a:fillRect l="-1941"/>
                </a:stretch>
              </a:blipFill>
            </p:spPr>
            <p:txBody>
              <a:bodyPr/>
              <a:lstStyle/>
              <a:p>
                <a:r>
                  <a:rPr lang="en-US">
                    <a:noFill/>
                  </a:rPr>
                  <a:t> </a:t>
                </a:r>
              </a:p>
            </p:txBody>
          </p:sp>
        </mc:Fallback>
      </mc:AlternateContent>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685800"/>
                <a:ext cx="7848600" cy="2819400"/>
              </a:xfrm>
            </p:spPr>
            <p:txBody>
              <a:bodyPr>
                <a:normAutofit fontScale="92500"/>
              </a:bodyPr>
              <a:lstStyle/>
              <a:p>
                <a:pPr marL="0" indent="0" algn="just">
                  <a:lnSpc>
                    <a:spcPct val="150000"/>
                  </a:lnSpc>
                  <a:buNone/>
                </a:pPr>
                <a:r>
                  <a:rPr lang="en-US" b="1" dirty="0" smtClean="0"/>
                  <a:t>RULE 7:	</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baseline="30000" smtClean="0">
                              <a:latin typeface="Cambria Math"/>
                            </a:rPr>
                            <m:t>𝑛</m:t>
                          </m:r>
                          <m:sSup>
                            <m:sSupPr>
                              <m:ctrlPr>
                                <a:rPr lang="en-US" b="0" i="1" smtClean="0">
                                  <a:latin typeface="Cambria Math"/>
                                </a:rPr>
                              </m:ctrlPr>
                            </m:sSupPr>
                            <m:e>
                              <m:r>
                                <a:rPr lang="en-US" b="0" i="1" smtClean="0">
                                  <a:latin typeface="Cambria Math"/>
                                </a:rPr>
                                <m:t>𝑓</m:t>
                              </m:r>
                            </m:e>
                            <m:sup>
                              <m:r>
                                <a:rPr lang="en-US" b="0" i="1" smtClean="0">
                                  <a:latin typeface="Cambria Math"/>
                                </a:rPr>
                                <m:t>′</m:t>
                              </m:r>
                            </m:sup>
                          </m:sSup>
                          <m:d>
                            <m:dPr>
                              <m:ctrlPr>
                                <a:rPr lang="en-US" b="0" i="1" smtClean="0">
                                  <a:latin typeface="Cambria Math"/>
                                </a:rPr>
                              </m:ctrlPr>
                            </m:dPr>
                            <m:e>
                              <m:r>
                                <a:rPr lang="en-US" b="0" i="1" smtClean="0">
                                  <a:latin typeface="Cambria Math"/>
                                </a:rPr>
                                <m:t>𝑥</m:t>
                              </m:r>
                            </m:e>
                          </m:d>
                          <m:r>
                            <a:rPr lang="en-US" b="0" i="1" smtClean="0">
                              <a:latin typeface="Cambria Math"/>
                            </a:rPr>
                            <m:t>𝑑𝑥</m:t>
                          </m:r>
                          <m:r>
                            <a:rPr lang="en-US" b="0" i="1" smtClean="0">
                              <a:latin typeface="Cambria Math"/>
                            </a:rPr>
                            <m:t>=</m:t>
                          </m:r>
                          <m:f>
                            <m:fPr>
                              <m:ctrlPr>
                                <a:rPr lang="en-US" b="0" i="1" smtClean="0">
                                  <a:latin typeface="Cambria Math"/>
                                </a:rPr>
                              </m:ctrlPr>
                            </m:fPr>
                            <m:num>
                              <m:sSup>
                                <m:sSupPr>
                                  <m:ctrlPr>
                                    <a:rPr lang="en-US" b="0" i="1" smtClean="0">
                                      <a:latin typeface="Cambria Math"/>
                                    </a:rPr>
                                  </m:ctrlPr>
                                </m:sSupPr>
                                <m:e>
                                  <m:r>
                                    <a:rPr lang="en-US" i="1">
                                      <a:latin typeface="Cambria Math"/>
                                    </a:rPr>
                                    <m:t>[</m:t>
                                  </m:r>
                                  <m:r>
                                    <a:rPr lang="en-US" i="1">
                                      <a:latin typeface="Cambria Math"/>
                                    </a:rPr>
                                    <m:t>𝑓</m:t>
                                  </m:r>
                                  <m:d>
                                    <m:dPr>
                                      <m:ctrlPr>
                                        <a:rPr lang="en-US" i="1">
                                          <a:latin typeface="Cambria Math"/>
                                        </a:rPr>
                                      </m:ctrlPr>
                                    </m:dPr>
                                    <m:e>
                                      <m:r>
                                        <a:rPr lang="en-US" i="1">
                                          <a:latin typeface="Cambria Math"/>
                                        </a:rPr>
                                        <m:t>𝑥</m:t>
                                      </m:r>
                                    </m:e>
                                  </m:d>
                                </m:e>
                                <m:sup>
                                  <m:r>
                                    <a:rPr lang="en-US" b="0" i="1" smtClean="0">
                                      <a:latin typeface="Cambria Math"/>
                                    </a:rPr>
                                    <m:t>𝑛</m:t>
                                  </m:r>
                                  <m:r>
                                    <a:rPr lang="en-US" b="0" i="1" smtClean="0">
                                      <a:latin typeface="Cambria Math"/>
                                    </a:rPr>
                                    <m:t>+1</m:t>
                                  </m:r>
                                </m:sup>
                              </m:sSup>
                              <m:r>
                                <a:rPr lang="en-US" b="0" i="1" smtClean="0">
                                  <a:latin typeface="Cambria Math"/>
                                </a:rPr>
                                <m:t>]</m:t>
                              </m:r>
                            </m:num>
                            <m:den>
                              <m:r>
                                <a:rPr lang="en-US" b="0" i="1" smtClean="0">
                                  <a:latin typeface="Cambria Math"/>
                                </a:rPr>
                                <m:t>𝑛</m:t>
                              </m:r>
                              <m:r>
                                <a:rPr lang="en-US" b="0" i="1" smtClean="0">
                                  <a:latin typeface="Cambria Math"/>
                                </a:rPr>
                                <m:t>+1</m:t>
                              </m:r>
                            </m:den>
                          </m:f>
                        </m:e>
                      </m:nary>
                      <m:r>
                        <a:rPr lang="en-US" b="0" i="1" smtClean="0">
                          <a:latin typeface="Cambria Math"/>
                        </a:rPr>
                        <m:t>+</m:t>
                      </m:r>
                      <m:r>
                        <a:rPr lang="en-US" b="0" i="1" smtClean="0">
                          <a:latin typeface="Cambria Math"/>
                        </a:rPr>
                        <m:t>𝐶</m:t>
                      </m:r>
                      <m:r>
                        <a:rPr lang="en-US" b="0" i="1" smtClean="0">
                          <a:latin typeface="Cambria Math"/>
                        </a:rPr>
                        <m:t>         </m:t>
                      </m:r>
                      <m:r>
                        <a:rPr lang="en-US" b="0" i="1" smtClean="0">
                          <a:latin typeface="Cambria Math"/>
                        </a:rPr>
                        <m:t>𝑛</m:t>
                      </m:r>
                      <m:r>
                        <a:rPr lang="en-US" b="0" i="1" smtClean="0">
                          <a:latin typeface="Cambria Math"/>
                          <a:ea typeface="Cambria Math"/>
                        </a:rPr>
                        <m:t>≠−1</m:t>
                      </m:r>
                    </m:oMath>
                  </m:oMathPara>
                </a14:m>
                <a:endParaRPr lang="en-US" dirty="0" smtClean="0"/>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685800"/>
                <a:ext cx="7848600" cy="2819400"/>
              </a:xfrm>
              <a:blipFill rotWithShape="1">
                <a:blip r:embed="rId3" cstate="print"/>
                <a:stretch>
                  <a:fillRect l="-1786"/>
                </a:stretch>
              </a:blipFill>
            </p:spPr>
            <p:txBody>
              <a:bodyPr/>
              <a:lstStyle/>
              <a:p>
                <a:r>
                  <a:rPr lang="en-US">
                    <a:noFill/>
                  </a:rPr>
                  <a:t> </a:t>
                </a:r>
              </a:p>
            </p:txBody>
          </p:sp>
        </mc:Fallback>
      </mc:AlternateContent>
    </p:spTree>
    <p:extLst>
      <p:ext uri="{BB962C8B-B14F-4D97-AF65-F5344CB8AC3E}">
        <p14:creationId xmlns:p14="http://schemas.microsoft.com/office/powerpoint/2010/main" xmlns="" val="19817964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2077123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9936909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733197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7" name="Content Placeholder 3"/>
              <p:cNvSpPr>
                <a:spLocks noGrp="1"/>
              </p:cNvSpPr>
              <p:nvPr>
                <p:ph idx="1"/>
              </p:nvPr>
            </p:nvSpPr>
            <p:spPr>
              <a:xfrm>
                <a:off x="609600" y="685800"/>
                <a:ext cx="7848600" cy="2819400"/>
              </a:xfrm>
            </p:spPr>
            <p:txBody>
              <a:bodyPr>
                <a:normAutofit/>
              </a:bodyPr>
              <a:lstStyle/>
              <a:p>
                <a:pPr marL="0" indent="0" algn="just">
                  <a:lnSpc>
                    <a:spcPct val="150000"/>
                  </a:lnSpc>
                  <a:buNone/>
                </a:pPr>
                <a:r>
                  <a:rPr lang="en-US" b="1" dirty="0" smtClean="0"/>
                  <a:t>RULE 8:	</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sSup>
                            <m:sSupPr>
                              <m:ctrlPr>
                                <a:rPr lang="en-US" b="0" i="1" smtClean="0">
                                  <a:latin typeface="Cambria Math"/>
                                </a:rPr>
                              </m:ctrlPr>
                            </m:sSupPr>
                            <m:e>
                              <m:r>
                                <a:rPr lang="en-US" b="0" i="1" smtClean="0">
                                  <a:latin typeface="Cambria Math"/>
                                </a:rPr>
                                <m:t>𝑒</m:t>
                              </m:r>
                            </m:e>
                            <m:sup>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sup>
                          </m:sSup>
                        </m:e>
                      </m:nary>
                      <m:r>
                        <a:rPr lang="en-US" b="0" i="1" smtClean="0">
                          <a:latin typeface="Cambria Math"/>
                        </a:rPr>
                        <m:t>𝑑𝑥</m:t>
                      </m:r>
                      <m:r>
                        <a:rPr lang="en-US" b="0" i="1" smtClean="0">
                          <a:latin typeface="Cambria Math"/>
                        </a:rPr>
                        <m:t>=</m:t>
                      </m:r>
                      <m:sSup>
                        <m:sSupPr>
                          <m:ctrlPr>
                            <a:rPr lang="en-US" b="0" i="1" smtClean="0">
                              <a:latin typeface="Cambria Math"/>
                            </a:rPr>
                          </m:ctrlPr>
                        </m:sSupPr>
                        <m:e>
                          <m:r>
                            <a:rPr lang="en-US" b="0" i="1" smtClean="0">
                              <a:latin typeface="Cambria Math"/>
                            </a:rPr>
                            <m:t>𝑒</m:t>
                          </m:r>
                        </m:e>
                        <m:sup>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sup>
                      </m:sSup>
                      <m:r>
                        <a:rPr lang="en-US" b="0" i="1" smtClean="0">
                          <a:latin typeface="Cambria Math"/>
                        </a:rPr>
                        <m:t>+</m:t>
                      </m:r>
                      <m:r>
                        <a:rPr lang="en-US" b="0" i="1" smtClean="0">
                          <a:latin typeface="Cambria Math"/>
                        </a:rPr>
                        <m:t>𝐶</m:t>
                      </m:r>
                    </m:oMath>
                  </m:oMathPara>
                </a14:m>
                <a:endParaRPr lang="en-US" dirty="0" smtClean="0"/>
              </a:p>
            </p:txBody>
          </p:sp>
        </mc:Choice>
        <mc:Fallback>
          <p:sp>
            <p:nvSpPr>
              <p:cNvPr id="7" name="Content Placeholder 3"/>
              <p:cNvSpPr>
                <a:spLocks noGrp="1" noRot="1" noChangeAspect="1" noMove="1" noResize="1" noEditPoints="1" noAdjustHandles="1" noChangeArrowheads="1" noChangeShapeType="1" noTextEdit="1"/>
              </p:cNvSpPr>
              <p:nvPr>
                <p:ph idx="1"/>
              </p:nvPr>
            </p:nvSpPr>
            <p:spPr>
              <a:xfrm>
                <a:off x="609600" y="685800"/>
                <a:ext cx="7848600" cy="2819400"/>
              </a:xfrm>
              <a:blipFill rotWithShape="1">
                <a:blip r:embed="rId3" cstate="print"/>
                <a:stretch>
                  <a:fillRect l="-1941"/>
                </a:stretch>
              </a:blipFill>
            </p:spPr>
            <p:txBody>
              <a:bodyPr/>
              <a:lstStyle/>
              <a:p>
                <a:r>
                  <a:rPr lang="en-US">
                    <a:noFill/>
                  </a:rPr>
                  <a:t> </a:t>
                </a:r>
              </a:p>
            </p:txBody>
          </p:sp>
        </mc:Fallback>
      </mc:AlternateContent>
    </p:spTree>
    <p:extLst>
      <p:ext uri="{BB962C8B-B14F-4D97-AF65-F5344CB8AC3E}">
        <p14:creationId xmlns:p14="http://schemas.microsoft.com/office/powerpoint/2010/main" xmlns="" val="3171326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868858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685800"/>
                <a:ext cx="7848600" cy="2819400"/>
              </a:xfrm>
            </p:spPr>
            <p:txBody>
              <a:bodyPr>
                <a:normAutofit/>
              </a:bodyPr>
              <a:lstStyle/>
              <a:p>
                <a:pPr marL="0" indent="0" algn="just">
                  <a:lnSpc>
                    <a:spcPct val="150000"/>
                  </a:lnSpc>
                  <a:buNone/>
                </a:pPr>
                <a:r>
                  <a:rPr lang="en-US" b="1" dirty="0" smtClean="0"/>
                  <a:t>RULE 9:	</a:t>
                </a:r>
              </a:p>
              <a:p>
                <a:pPr marL="0" indent="0" algn="just">
                  <a:lnSpc>
                    <a:spcPct val="150000"/>
                  </a:lnSpc>
                  <a:buNone/>
                </a:pPr>
                <a14:m>
                  <m:oMathPara xmlns:m="http://schemas.openxmlformats.org/officeDocument/2006/math">
                    <m:oMathParaPr>
                      <m:jc m:val="centerGroup"/>
                    </m:oMathParaPr>
                    <m:oMath xmlns:m="http://schemas.openxmlformats.org/officeDocument/2006/math">
                      <m:nary>
                        <m:naryPr>
                          <m:limLoc m:val="undOvr"/>
                          <m:subHide m:val="on"/>
                          <m:supHide m:val="on"/>
                          <m:ctrlPr>
                            <a:rPr lang="en-US" i="1" smtClean="0">
                              <a:latin typeface="Cambria Math"/>
                            </a:rPr>
                          </m:ctrlPr>
                        </m:naryPr>
                        <m:sub/>
                        <m:sup/>
                        <m:e>
                          <m:f>
                            <m:fPr>
                              <m:ctrlPr>
                                <a:rPr lang="en-US" i="1" smtClean="0">
                                  <a:latin typeface="Cambria Math"/>
                                </a:rPr>
                              </m:ctrlPr>
                            </m:fPr>
                            <m:num>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num>
                            <m:den>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den>
                          </m:f>
                        </m:e>
                      </m:nary>
                      <m:r>
                        <a:rPr lang="en-US" b="0" i="1" smtClean="0">
                          <a:latin typeface="Cambria Math"/>
                        </a:rPr>
                        <m:t>𝑑𝑥</m:t>
                      </m:r>
                      <m:r>
                        <a:rPr lang="en-US" b="0" i="1" smtClean="0">
                          <a:latin typeface="Cambria Math"/>
                        </a:rPr>
                        <m:t>=</m:t>
                      </m:r>
                      <m:r>
                        <m:rPr>
                          <m:sty m:val="p"/>
                        </m:rPr>
                        <a:rPr lang="en-US" b="0" i="0" smtClean="0">
                          <a:latin typeface="Cambria Math"/>
                        </a:rPr>
                        <m:t>l</m:t>
                      </m:r>
                      <m:r>
                        <m:rPr>
                          <m:sty m:val="p"/>
                        </m:rPr>
                        <a:rPr lang="en-US" b="0" i="0" smtClean="0">
                          <a:latin typeface="Cambria Math"/>
                        </a:rPr>
                        <m:t>n</m:t>
                      </m:r>
                      <m:r>
                        <a:rPr lang="en-US" b="0" i="1" smtClean="0">
                          <a:latin typeface="Cambria Math"/>
                        </a:rPr>
                        <m:t> </m:t>
                      </m:r>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m:t>
                      </m:r>
                      <m:r>
                        <a:rPr lang="en-US" b="0" i="1" smtClean="0">
                          <a:latin typeface="Cambria Math"/>
                        </a:rPr>
                        <m:t>𝐶</m:t>
                      </m:r>
                    </m:oMath>
                  </m:oMathPara>
                </a14:m>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85800"/>
                <a:ext cx="7848600" cy="2819400"/>
              </a:xfrm>
              <a:blipFill rotWithShape="1">
                <a:blip r:embed="rId3" cstate="print"/>
                <a:stretch>
                  <a:fillRect l="-1941"/>
                </a:stretch>
              </a:blipFill>
            </p:spPr>
            <p:txBody>
              <a:bodyPr/>
              <a:lstStyle/>
              <a:p>
                <a:r>
                  <a:rPr lang="en-US">
                    <a:noFill/>
                  </a:rPr>
                  <a:t> </a:t>
                </a:r>
              </a:p>
            </p:txBody>
          </p:sp>
        </mc:Fallback>
      </mc:AlternateContent>
    </p:spTree>
    <p:extLst>
      <p:ext uri="{BB962C8B-B14F-4D97-AF65-F5344CB8AC3E}">
        <p14:creationId xmlns:p14="http://schemas.microsoft.com/office/powerpoint/2010/main" xmlns="" val="38962352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393316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469224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a:spLocks noGrp="1"/>
          </p:cNvSpPr>
          <p:nvPr>
            <p:ph idx="1"/>
          </p:nvPr>
        </p:nvSpPr>
        <p:spPr>
          <a:xfrm>
            <a:off x="609600" y="1752600"/>
            <a:ext cx="7848600" cy="4419600"/>
          </a:xfrm>
        </p:spPr>
        <p:txBody>
          <a:bodyPr>
            <a:normAutofit/>
          </a:bodyPr>
          <a:lstStyle/>
          <a:p>
            <a:pPr marL="0" indent="0" algn="just">
              <a:buNone/>
            </a:pPr>
            <a:r>
              <a:rPr lang="en-US" dirty="0" smtClean="0"/>
              <a:t>A differential equation is an equation which involves derivatives and/or differentials</a:t>
            </a:r>
            <a:r>
              <a:rPr lang="en-US" dirty="0" smtClean="0"/>
              <a:t>. </a:t>
            </a:r>
            <a:r>
              <a:rPr lang="en-US" dirty="0" smtClean="0"/>
              <a:t>In Sec. 18.1. we examined differential equations (without calling them by that name) when going from a derivative </a:t>
            </a:r>
            <a:r>
              <a:rPr lang="en-US" i="1" dirty="0">
                <a:latin typeface="Cambria Math"/>
              </a:rPr>
              <a:t>f’</a:t>
            </a:r>
            <a:r>
              <a:rPr lang="en-US" dirty="0" smtClean="0"/>
              <a:t> to the corresponding anti-derivative </a:t>
            </a:r>
            <a:r>
              <a:rPr lang="en-US" i="1" dirty="0">
                <a:latin typeface="Cambria Math"/>
              </a:rPr>
              <a:t>f</a:t>
            </a:r>
            <a:r>
              <a:rPr lang="en-US" dirty="0" smtClean="0"/>
              <a:t>. We solved the differential equation when we found the anti-derivative. </a:t>
            </a:r>
            <a:endParaRPr lang="en-US" dirty="0"/>
          </a:p>
        </p:txBody>
      </p:sp>
      <p:sp>
        <p:nvSpPr>
          <p:cNvPr id="3" name="Content Placeholder 3"/>
          <p:cNvSpPr txBox="1">
            <a:spLocks/>
          </p:cNvSpPr>
          <p:nvPr/>
        </p:nvSpPr>
        <p:spPr>
          <a:xfrm>
            <a:off x="609600" y="685800"/>
            <a:ext cx="7848600" cy="990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000" b="1" dirty="0" smtClean="0">
                <a:solidFill>
                  <a:schemeClr val="tx2"/>
                </a:solidFill>
              </a:rPr>
              <a:t>DIFFERENTIAL EQUATIONS</a:t>
            </a:r>
            <a:endParaRPr lang="en-US" sz="4000" b="1" dirty="0">
              <a:solidFill>
                <a:schemeClr val="tx2"/>
              </a:solidFill>
            </a:endParaRPr>
          </a:p>
        </p:txBody>
      </p:sp>
      <p:sp>
        <p:nvSpPr>
          <p:cNvPr id="5" name="Content Placeholder 3"/>
          <p:cNvSpPr txBox="1">
            <a:spLocks/>
          </p:cNvSpPr>
          <p:nvPr/>
        </p:nvSpPr>
        <p:spPr>
          <a:xfrm>
            <a:off x="609600" y="723900"/>
            <a:ext cx="7848600" cy="12573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1752600"/>
                <a:ext cx="7848600" cy="4419600"/>
              </a:xfrm>
            </p:spPr>
            <p:txBody>
              <a:bodyPr>
                <a:normAutofit/>
              </a:bodyPr>
              <a:lstStyle/>
              <a:p>
                <a:pPr marL="0" indent="0" algn="just">
                  <a:buNone/>
                </a:pPr>
                <a:r>
                  <a:rPr lang="en-US" dirty="0" smtClean="0"/>
                  <a:t>If a differential equation involves derivatives of a function of one independents variable, it is called an ordinary differential equation. The following equation is an example, where the independent variable is </a:t>
                </a:r>
                <a:r>
                  <a:rPr lang="en-US" i="1" dirty="0">
                    <a:latin typeface="Cambria Math"/>
                  </a:rPr>
                  <a:t>x</a:t>
                </a:r>
                <a:r>
                  <a:rPr lang="en-US" dirty="0" smtClean="0"/>
                  <a:t>.</a:t>
                </a:r>
              </a:p>
              <a:p>
                <a:pPr marL="0" indent="0" algn="just">
                  <a:buNone/>
                </a:pPr>
                <a:endParaRPr lang="en-US" dirty="0" smtClean="0"/>
              </a:p>
              <a:p>
                <a:pPr marL="0" indent="0" algn="just">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b="0" i="1" smtClean="0">
                              <a:latin typeface="Cambria Math"/>
                            </a:rPr>
                            <m:t>𝑑𝑦</m:t>
                          </m:r>
                        </m:num>
                        <m:den>
                          <m:r>
                            <a:rPr lang="en-US" b="0" i="1" smtClean="0">
                              <a:latin typeface="Cambria Math"/>
                            </a:rPr>
                            <m:t>𝑑𝑥</m:t>
                          </m:r>
                        </m:den>
                      </m:f>
                      <m:r>
                        <a:rPr lang="en-US" b="0" i="1" smtClean="0">
                          <a:latin typeface="Cambria Math"/>
                        </a:rPr>
                        <m:t>=5</m:t>
                      </m:r>
                      <m:r>
                        <a:rPr lang="en-US" b="0" i="1" smtClean="0">
                          <a:latin typeface="Cambria Math"/>
                        </a:rPr>
                        <m:t>𝑥</m:t>
                      </m:r>
                      <m:r>
                        <a:rPr lang="en-US" b="0" i="1" smtClean="0">
                          <a:latin typeface="Cambria Math"/>
                        </a:rPr>
                        <m:t>−2</m:t>
                      </m:r>
                    </m:oMath>
                  </m:oMathPara>
                </a14:m>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1752600"/>
                <a:ext cx="7848600" cy="4419600"/>
              </a:xfrm>
              <a:blipFill rotWithShape="1">
                <a:blip r:embed="rId3" cstate="print"/>
                <a:stretch>
                  <a:fillRect l="-1941" t="-1793" r="-1863"/>
                </a:stretch>
              </a:blipFill>
            </p:spPr>
            <p:txBody>
              <a:bodyPr/>
              <a:lstStyle/>
              <a:p>
                <a:r>
                  <a:rPr lang="en-US">
                    <a:noFill/>
                  </a:rPr>
                  <a:t> </a:t>
                </a:r>
              </a:p>
            </p:txBody>
          </p:sp>
        </mc:Fallback>
      </mc:AlternateContent>
      <p:sp>
        <p:nvSpPr>
          <p:cNvPr id="6" name="Content Placeholder 3"/>
          <p:cNvSpPr txBox="1">
            <a:spLocks/>
          </p:cNvSpPr>
          <p:nvPr/>
        </p:nvSpPr>
        <p:spPr>
          <a:xfrm>
            <a:off x="609600" y="685800"/>
            <a:ext cx="7848600" cy="990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000" b="1" dirty="0" smtClean="0">
                <a:solidFill>
                  <a:schemeClr val="tx2"/>
                </a:solidFill>
              </a:rPr>
              <a:t>Ordinary Differential Equations</a:t>
            </a:r>
            <a:endParaRPr lang="en-US" sz="4000" b="1" dirty="0">
              <a:solidFill>
                <a:schemeClr val="tx2"/>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609600"/>
                <a:ext cx="7848600" cy="5715000"/>
              </a:xfrm>
            </p:spPr>
            <p:txBody>
              <a:bodyPr>
                <a:normAutofit fontScale="92500" lnSpcReduction="20000"/>
              </a:bodyPr>
              <a:lstStyle/>
              <a:p>
                <a:pPr marL="0" indent="0" algn="just">
                  <a:buNone/>
                </a:pPr>
                <a:r>
                  <a:rPr lang="en-US" dirty="0" smtClean="0"/>
                  <a:t>Differential equations are also classified by their order, which is the order of the highest-order derivative appearing in the equation. Equation (18.13) is a first, order, ordinary differential equation. Another way of classifying differential equations is by their degree. The degree is the power of the highest-order derivative in the differential equation. Equation (18.13) is of first degree. Equation (18.14) is an ordinary differential equation of first order and second degree.</a:t>
                </a:r>
              </a:p>
              <a:p>
                <a:pPr marL="0" indent="0" algn="just">
                  <a:buNone/>
                </a:pPr>
                <a14:m>
                  <m:oMathPara xmlns:m="http://schemas.openxmlformats.org/officeDocument/2006/math">
                    <m:oMathParaPr>
                      <m:jc m:val="centerGroup"/>
                    </m:oMathParaPr>
                    <m:oMath xmlns:m="http://schemas.openxmlformats.org/officeDocument/2006/math">
                      <m:sSup>
                        <m:sSupPr>
                          <m:ctrlPr>
                            <a:rPr lang="en-US" i="1" smtClean="0">
                              <a:latin typeface="Cambria Math"/>
                            </a:rPr>
                          </m:ctrlPr>
                        </m:sSupPr>
                        <m:e>
                          <m:d>
                            <m:dPr>
                              <m:ctrlPr>
                                <a:rPr lang="en-US" i="1">
                                  <a:latin typeface="Cambria Math"/>
                                </a:rPr>
                              </m:ctrlPr>
                            </m:dPr>
                            <m:e>
                              <m:f>
                                <m:fPr>
                                  <m:ctrlPr>
                                    <a:rPr lang="en-US" i="1">
                                      <a:latin typeface="Cambria Math"/>
                                    </a:rPr>
                                  </m:ctrlPr>
                                </m:fPr>
                                <m:num>
                                  <m:r>
                                    <a:rPr lang="en-US" i="1">
                                      <a:latin typeface="Cambria Math"/>
                                    </a:rPr>
                                    <m:t>𝑑𝑦</m:t>
                                  </m:r>
                                </m:num>
                                <m:den>
                                  <m:r>
                                    <a:rPr lang="en-US" i="1">
                                      <a:latin typeface="Cambria Math"/>
                                    </a:rPr>
                                    <m:t>𝑑𝑥</m:t>
                                  </m:r>
                                </m:den>
                              </m:f>
                            </m:e>
                          </m:d>
                        </m:e>
                        <m:sup>
                          <m:r>
                            <a:rPr lang="en-US" b="0" i="1" smtClean="0">
                              <a:latin typeface="Cambria Math"/>
                            </a:rPr>
                            <m:t>2</m:t>
                          </m:r>
                        </m:sup>
                      </m:sSup>
                      <m:r>
                        <a:rPr lang="en-US" b="0" i="1" smtClean="0">
                          <a:latin typeface="Cambria Math"/>
                        </a:rPr>
                        <m:t> </m:t>
                      </m:r>
                      <m:r>
                        <a:rPr lang="en-US" i="1">
                          <a:latin typeface="Cambria Math"/>
                        </a:rPr>
                        <m:t>−10=</m:t>
                      </m:r>
                      <m:r>
                        <a:rPr lang="en-US" i="1">
                          <a:latin typeface="Cambria Math"/>
                        </a:rPr>
                        <m:t>𝑦</m:t>
                      </m:r>
                    </m:oMath>
                  </m:oMathPara>
                </a14:m>
                <a:endParaRPr lang="en-US" dirty="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09600"/>
                <a:ext cx="7848600" cy="5715000"/>
              </a:xfrm>
              <a:blipFill rotWithShape="1">
                <a:blip r:embed="rId3" cstate="print"/>
                <a:stretch>
                  <a:fillRect l="-1786" t="-2772" r="-1708"/>
                </a:stretch>
              </a:blipFill>
            </p:spPr>
            <p:txBody>
              <a:bodyPr/>
              <a:lstStyle/>
              <a:p>
                <a:r>
                  <a:rPr lang="en-US">
                    <a:noFill/>
                  </a:rPr>
                  <a:t> </a:t>
                </a:r>
              </a:p>
            </p:txBody>
          </p:sp>
        </mc:Fallback>
      </mc:AlternateContent>
      <p:sp>
        <p:nvSpPr>
          <p:cNvPr id="3" name="Rectangle 2"/>
          <p:cNvSpPr/>
          <p:nvPr/>
        </p:nvSpPr>
        <p:spPr>
          <a:xfrm>
            <a:off x="685800" y="1676400"/>
            <a:ext cx="11430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562600" y="3200400"/>
            <a:ext cx="1219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886200" y="3505200"/>
            <a:ext cx="12954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9405787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3"/>
          <p:cNvSpPr>
            <a:spLocks noGrp="1"/>
          </p:cNvSpPr>
          <p:nvPr>
            <p:ph idx="1"/>
          </p:nvPr>
        </p:nvSpPr>
        <p:spPr>
          <a:xfrm>
            <a:off x="609600" y="685800"/>
            <a:ext cx="7848600" cy="5562600"/>
          </a:xfrm>
        </p:spPr>
        <p:txBody>
          <a:bodyPr>
            <a:normAutofit/>
          </a:bodyPr>
          <a:lstStyle/>
          <a:p>
            <a:pPr marL="0" indent="0" algn="just">
              <a:buNone/>
            </a:pPr>
            <a:r>
              <a:rPr lang="en-US" b="1" dirty="0" smtClean="0">
                <a:solidFill>
                  <a:schemeClr val="tx2"/>
                </a:solidFill>
              </a:rPr>
              <a:t>Solutions of Ordinary Differential Equations</a:t>
            </a:r>
          </a:p>
          <a:p>
            <a:pPr marL="0" indent="0" algn="just">
              <a:buNone/>
            </a:pPr>
            <a:endParaRPr lang="en-US" b="1" dirty="0" smtClean="0">
              <a:solidFill>
                <a:schemeClr val="tx2"/>
              </a:solidFill>
            </a:endParaRPr>
          </a:p>
          <a:p>
            <a:pPr marL="0" indent="0" algn="just">
              <a:buNone/>
            </a:pPr>
            <a:r>
              <a:rPr lang="en-US" dirty="0" smtClean="0"/>
              <a:t>A solution to a differential equation is a function not containing derivatives or differentials which satisfies the original differential equation.</a:t>
            </a:r>
          </a:p>
          <a:p>
            <a:pPr marL="0" indent="0" algn="just">
              <a:buNone/>
            </a:pPr>
            <a:r>
              <a:rPr lang="en-US" b="0" dirty="0"/>
              <a:t>	</a:t>
            </a:r>
            <a:endParaRPr lang="en-US" b="0" dirty="0" smtClean="0"/>
          </a:p>
        </p:txBody>
      </p:sp>
    </p:spTree>
    <p:extLst>
      <p:ext uri="{BB962C8B-B14F-4D97-AF65-F5344CB8AC3E}">
        <p14:creationId xmlns:p14="http://schemas.microsoft.com/office/powerpoint/2010/main" xmlns="" val="21075711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86400"/>
          </a:xfrm>
        </p:spPr>
        <p:txBody>
          <a:bodyPr>
            <a:normAutofit/>
          </a:bodyPr>
          <a:lstStyle/>
          <a:p>
            <a:pPr marL="0" indent="0">
              <a:buNone/>
            </a:pPr>
            <a:r>
              <a:rPr lang="en-US" dirty="0"/>
              <a:t>Solution to differential equations can be classified into general solutions and particular </a:t>
            </a:r>
            <a:r>
              <a:rPr lang="en-US" dirty="0" smtClean="0"/>
              <a:t>solutions.</a:t>
            </a:r>
          </a:p>
          <a:p>
            <a:pPr marL="0" indent="0">
              <a:buNone/>
            </a:pPr>
            <a:r>
              <a:rPr lang="en-US" dirty="0" smtClean="0"/>
              <a:t>A </a:t>
            </a:r>
            <a:r>
              <a:rPr lang="en-US" dirty="0"/>
              <a:t>general solution is one which contains arbitrary constants of integration. A particular solution is one which is obtained from the general </a:t>
            </a:r>
            <a:r>
              <a:rPr lang="en-US" dirty="0" smtClean="0"/>
              <a:t>solution.</a:t>
            </a:r>
          </a:p>
          <a:p>
            <a:pPr marL="0" indent="0">
              <a:buNone/>
            </a:pPr>
            <a:r>
              <a:rPr lang="en-US" dirty="0" smtClean="0"/>
              <a:t>For </a:t>
            </a:r>
            <a:r>
              <a:rPr lang="en-US" dirty="0"/>
              <a:t>particular solutions, specific values are assigned to the constants of integration based on initial conditions or boundary conditions</a:t>
            </a:r>
            <a:r>
              <a:rPr lang="en-US" dirty="0" smtClean="0"/>
              <a:t>.</a:t>
            </a:r>
            <a:endParaRPr lang="en-US" dirty="0"/>
          </a:p>
        </p:txBody>
      </p:sp>
    </p:spTree>
    <p:extLst>
      <p:ext uri="{BB962C8B-B14F-4D97-AF65-F5344CB8AC3E}">
        <p14:creationId xmlns:p14="http://schemas.microsoft.com/office/powerpoint/2010/main" xmlns="" val="30876828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533400"/>
                <a:ext cx="7848600" cy="5791200"/>
              </a:xfrm>
            </p:spPr>
            <p:txBody>
              <a:bodyPr>
                <a:normAutofit/>
              </a:bodyPr>
              <a:lstStyle/>
              <a:p>
                <a:pPr marL="0" indent="0" algn="just">
                  <a:buNone/>
                </a:pPr>
                <a:endParaRPr lang="en-US" dirty="0"/>
              </a:p>
              <a:p>
                <a:pPr marL="0" indent="0" algn="just">
                  <a:buNone/>
                </a:pPr>
                <a:r>
                  <a:rPr lang="en-US" dirty="0" smtClean="0"/>
                  <a:t>Consider </a:t>
                </a:r>
                <a:r>
                  <a:rPr lang="en-US" dirty="0" smtClean="0"/>
                  <a:t>the differential equation</a:t>
                </a:r>
              </a:p>
              <a:p>
                <a:pPr marL="0" indent="0" algn="just">
                  <a:buNone/>
                </a:pPr>
                <a:endParaRPr lang="en-US"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b="0" i="1" smtClean="0">
                              <a:latin typeface="Cambria Math"/>
                            </a:rPr>
                            <m:t>𝑑𝑦</m:t>
                          </m:r>
                        </m:num>
                        <m:den>
                          <m:r>
                            <a:rPr lang="en-US" b="0" i="1" smtClean="0">
                              <a:latin typeface="Cambria Math"/>
                            </a:rPr>
                            <m:t>𝑑𝑥</m:t>
                          </m:r>
                        </m:den>
                      </m:f>
                      <m:r>
                        <a:rPr lang="en-US" b="0" i="1" smtClean="0">
                          <a:latin typeface="Cambria Math"/>
                        </a:rPr>
                        <m:t>=</m:t>
                      </m:r>
                      <m:sSup>
                        <m:sSupPr>
                          <m:ctrlPr>
                            <a:rPr lang="en-US" b="0" i="1" smtClean="0">
                              <a:latin typeface="Cambria Math"/>
                            </a:rPr>
                          </m:ctrlPr>
                        </m:sSupPr>
                        <m:e>
                          <m:r>
                            <a:rPr lang="en-US" b="0" i="1" smtClean="0">
                              <a:latin typeface="Cambria Math"/>
                            </a:rPr>
                            <m:t>3</m:t>
                          </m:r>
                          <m:r>
                            <a:rPr lang="en-US" b="0" i="1" smtClean="0">
                              <a:latin typeface="Cambria Math"/>
                            </a:rPr>
                            <m:t>𝑥</m:t>
                          </m:r>
                        </m:e>
                        <m:sup>
                          <m:r>
                            <a:rPr lang="en-US" b="0" i="1" smtClean="0">
                              <a:latin typeface="Cambria Math"/>
                            </a:rPr>
                            <m:t>2</m:t>
                          </m:r>
                        </m:sup>
                      </m:sSup>
                      <m:r>
                        <a:rPr lang="en-US" b="0" i="1" smtClean="0">
                          <a:latin typeface="Cambria Math"/>
                        </a:rPr>
                        <m:t>−2</m:t>
                      </m:r>
                      <m:r>
                        <a:rPr lang="en-US" b="0" i="1" smtClean="0">
                          <a:latin typeface="Cambria Math"/>
                        </a:rPr>
                        <m:t>𝑥</m:t>
                      </m:r>
                      <m:r>
                        <a:rPr lang="en-US" b="0" i="1" smtClean="0">
                          <a:latin typeface="Cambria Math"/>
                        </a:rPr>
                        <m:t>+5</m:t>
                      </m:r>
                    </m:oMath>
                  </m:oMathPara>
                </a14:m>
                <a:endParaRPr lang="en-US" dirty="0" smtClean="0"/>
              </a:p>
              <a:p>
                <a:pPr marL="0" indent="0" algn="just">
                  <a:buNone/>
                </a:pPr>
                <a:endParaRPr lang="en-US" dirty="0" smtClean="0"/>
              </a:p>
              <a:p>
                <a:pPr marL="0" indent="0" algn="just">
                  <a:buNone/>
                </a:pPr>
                <a:r>
                  <a:rPr lang="en-US" dirty="0" smtClean="0"/>
                  <a:t>The general solution to this differential equation is found by integrating the equation, or</a:t>
                </a:r>
              </a:p>
              <a:p>
                <a:pPr marL="0" indent="0" algn="just">
                  <a:buNone/>
                </a:pPr>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95398135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533400"/>
                <a:ext cx="7848600" cy="5791200"/>
              </a:xfrm>
            </p:spPr>
            <p:txBody>
              <a:bodyPr>
                <a:normAutofit/>
              </a:bodyPr>
              <a:lstStyle/>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𝑦</m:t>
                      </m:r>
                      <m:r>
                        <a:rPr lang="en-US" b="0" i="1" smtClean="0">
                          <a:latin typeface="Cambria Math"/>
                        </a:rPr>
                        <m:t>=</m:t>
                      </m:r>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m:t>
                      </m:r>
                      <m:f>
                        <m:fPr>
                          <m:ctrlPr>
                            <a:rPr lang="en-US" b="0" i="1" smtClean="0">
                              <a:latin typeface="Cambria Math"/>
                            </a:rPr>
                          </m:ctrlPr>
                        </m:fPr>
                        <m:num>
                          <m:sSup>
                            <m:sSupPr>
                              <m:ctrlPr>
                                <a:rPr lang="en-US" b="0" i="1" smtClean="0">
                                  <a:latin typeface="Cambria Math"/>
                                </a:rPr>
                              </m:ctrlPr>
                            </m:sSupPr>
                            <m:e>
                              <m:r>
                                <a:rPr lang="en-US" b="0" i="1" smtClean="0">
                                  <a:latin typeface="Cambria Math"/>
                                </a:rPr>
                                <m:t>3</m:t>
                              </m:r>
                              <m:r>
                                <a:rPr lang="en-US" b="0" i="1" smtClean="0">
                                  <a:latin typeface="Cambria Math"/>
                                </a:rPr>
                                <m:t>𝑥</m:t>
                              </m:r>
                            </m:e>
                            <m:sup>
                              <m:r>
                                <a:rPr lang="en-US" b="0" i="1" smtClean="0">
                                  <a:latin typeface="Cambria Math"/>
                                </a:rPr>
                                <m:t>3</m:t>
                              </m:r>
                            </m:sup>
                          </m:sSup>
                        </m:num>
                        <m:den>
                          <m:r>
                            <a:rPr lang="en-US" b="0" i="1" smtClean="0">
                              <a:latin typeface="Cambria Math"/>
                            </a:rPr>
                            <m:t>3</m:t>
                          </m:r>
                        </m:den>
                      </m:f>
                      <m:r>
                        <a:rPr lang="en-US" b="0" i="1" smtClean="0">
                          <a:latin typeface="Cambria Math"/>
                        </a:rPr>
                        <m:t>−</m:t>
                      </m:r>
                      <m:f>
                        <m:fPr>
                          <m:ctrlPr>
                            <a:rPr lang="en-US" b="0" i="1" smtClean="0">
                              <a:latin typeface="Cambria Math"/>
                            </a:rPr>
                          </m:ctrlPr>
                        </m:fPr>
                        <m:num>
                          <m:sSup>
                            <m:sSupPr>
                              <m:ctrlPr>
                                <a:rPr lang="en-US" b="0" i="1" smtClean="0">
                                  <a:latin typeface="Cambria Math"/>
                                </a:rPr>
                              </m:ctrlPr>
                            </m:sSupPr>
                            <m:e>
                              <m:r>
                                <a:rPr lang="en-US" b="0" i="1" smtClean="0">
                                  <a:latin typeface="Cambria Math"/>
                                </a:rPr>
                                <m:t>2</m:t>
                              </m:r>
                              <m:r>
                                <a:rPr lang="en-US" b="0" i="1" smtClean="0">
                                  <a:latin typeface="Cambria Math"/>
                                </a:rPr>
                                <m:t>𝑥</m:t>
                              </m:r>
                            </m:e>
                            <m:sup>
                              <m:r>
                                <a:rPr lang="en-US" b="0" i="1" smtClean="0">
                                  <a:latin typeface="Cambria Math"/>
                                </a:rPr>
                                <m:t>2</m:t>
                              </m:r>
                            </m:sup>
                          </m:sSup>
                        </m:num>
                        <m:den>
                          <m:r>
                            <a:rPr lang="en-US" b="0" i="1" smtClean="0">
                              <a:latin typeface="Cambria Math"/>
                            </a:rPr>
                            <m:t>2</m:t>
                          </m:r>
                        </m:den>
                      </m:f>
                      <m:r>
                        <a:rPr lang="en-US" b="0" i="1" smtClean="0">
                          <a:latin typeface="Cambria Math"/>
                        </a:rPr>
                        <m:t>+5</m:t>
                      </m:r>
                      <m:r>
                        <a:rPr lang="en-US" b="0" i="1" smtClean="0">
                          <a:latin typeface="Cambria Math"/>
                        </a:rPr>
                        <m:t>𝑥</m:t>
                      </m:r>
                      <m:r>
                        <a:rPr lang="en-US" b="0" i="1" smtClean="0">
                          <a:latin typeface="Cambria Math"/>
                        </a:rPr>
                        <m:t>+</m:t>
                      </m:r>
                      <m:r>
                        <a:rPr lang="en-US" b="0" i="1" smtClean="0">
                          <a:latin typeface="Cambria Math"/>
                        </a:rPr>
                        <m:t>𝐶</m:t>
                      </m:r>
                    </m:oMath>
                  </m:oMathPara>
                </a14:m>
                <a:endParaRPr lang="en-US" dirty="0" smtClean="0"/>
              </a:p>
              <a:p>
                <a:pPr marL="0" indent="0" algn="just">
                  <a:buNone/>
                </a:pPr>
                <a:endParaRPr lang="en-US" b="0" i="1" dirty="0" smtClean="0">
                  <a:latin typeface="Cambria Math"/>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m:t>
                      </m:r>
                      <m:sSup>
                        <m:sSupPr>
                          <m:ctrlPr>
                            <a:rPr lang="en-US" b="0" i="1" smtClean="0">
                              <a:latin typeface="Cambria Math"/>
                            </a:rPr>
                          </m:ctrlPr>
                        </m:sSupPr>
                        <m:e>
                          <m:r>
                            <a:rPr lang="en-US" b="0" i="1" smtClean="0">
                              <a:latin typeface="Cambria Math"/>
                            </a:rPr>
                            <m:t>𝑥</m:t>
                          </m:r>
                        </m:e>
                        <m:sup>
                          <m:r>
                            <a:rPr lang="en-US" b="0" i="1" smtClean="0">
                              <a:latin typeface="Cambria Math"/>
                            </a:rPr>
                            <m:t>3</m:t>
                          </m:r>
                        </m:sup>
                      </m:sSup>
                      <m:r>
                        <a:rPr lang="en-US" b="0" i="1" smtClean="0">
                          <a:latin typeface="Cambria Math"/>
                        </a:rPr>
                        <m:t>−</m:t>
                      </m:r>
                      <m:sSup>
                        <m:sSupPr>
                          <m:ctrlPr>
                            <a:rPr lang="en-US" b="0" i="1" smtClean="0">
                              <a:latin typeface="Cambria Math"/>
                            </a:rPr>
                          </m:ctrlPr>
                        </m:sSupPr>
                        <m:e>
                          <m:r>
                            <a:rPr lang="en-US" b="0" i="1" smtClean="0">
                              <a:latin typeface="Cambria Math"/>
                            </a:rPr>
                            <m:t>𝑥</m:t>
                          </m:r>
                        </m:e>
                        <m:sup>
                          <m:r>
                            <a:rPr lang="en-US" b="0" i="1" smtClean="0">
                              <a:latin typeface="Cambria Math"/>
                            </a:rPr>
                            <m:t>2</m:t>
                          </m:r>
                        </m:sup>
                      </m:sSup>
                      <m:r>
                        <a:rPr lang="en-US" b="0" i="1" smtClean="0">
                          <a:latin typeface="Cambria Math"/>
                        </a:rPr>
                        <m:t>+5</m:t>
                      </m:r>
                      <m:r>
                        <a:rPr lang="en-US" b="0" i="1" smtClean="0">
                          <a:latin typeface="Cambria Math"/>
                        </a:rPr>
                        <m:t>𝑥</m:t>
                      </m:r>
                      <m:r>
                        <a:rPr lang="en-US" b="0" i="1" smtClean="0">
                          <a:latin typeface="Cambria Math"/>
                        </a:rPr>
                        <m:t>+</m:t>
                      </m:r>
                      <m:r>
                        <a:rPr lang="en-US" b="0" i="1" smtClean="0">
                          <a:latin typeface="Cambria Math"/>
                        </a:rPr>
                        <m:t>𝐶</m:t>
                      </m:r>
                    </m:oMath>
                  </m:oMathPara>
                </a14:m>
                <a:endParaRPr lang="en-US" dirty="0" smtClean="0"/>
              </a:p>
              <a:p>
                <a:pPr marL="0" indent="0" algn="just">
                  <a:buNone/>
                </a:pPr>
                <a:endParaRPr lang="en-US" dirty="0" smtClean="0"/>
              </a:p>
              <a:p>
                <a:pPr marL="0" indent="0" algn="just">
                  <a:buNone/>
                </a:pPr>
                <a:r>
                  <a:rPr lang="en-US" dirty="0" smtClean="0"/>
                  <a:t>	Given the initial condition that </a:t>
                </a:r>
                <a14:m>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0</m:t>
                        </m:r>
                      </m:e>
                    </m:d>
                    <m:r>
                      <a:rPr lang="en-US" b="0" i="1" smtClean="0">
                        <a:latin typeface="Cambria Math"/>
                      </a:rPr>
                      <m:t>=15</m:t>
                    </m:r>
                  </m:oMath>
                </a14:m>
                <a:r>
                  <a:rPr lang="en-US" dirty="0" smtClean="0"/>
                  <a:t>, the particular solution is derived by substituting these values into the general solution and solving for </a:t>
                </a:r>
                <a:r>
                  <a:rPr lang="en-US" i="1" dirty="0">
                    <a:latin typeface="Cambria Math"/>
                  </a:rPr>
                  <a:t>C</a:t>
                </a:r>
                <a:r>
                  <a:rPr lang="en-US" dirty="0" smtClean="0"/>
                  <a:t>.</a:t>
                </a:r>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15986199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533400"/>
                <a:ext cx="7848600" cy="5791200"/>
              </a:xfrm>
            </p:spPr>
            <p:txBody>
              <a:bodyPr>
                <a:normAutofit/>
              </a:bodyPr>
              <a:lstStyle/>
              <a:p>
                <a:pPr marL="0" indent="0">
                  <a:buNone/>
                </a:pPr>
                <a:endParaRPr lang="en-US" b="0" i="1" dirty="0" smtClean="0">
                  <a:latin typeface="Cambria Math"/>
                </a:endParaRPr>
              </a:p>
              <a:p>
                <a:pPr marL="457200" indent="0">
                  <a:buNone/>
                </a:pPr>
                <a:r>
                  <a:rPr lang="en-US" b="0" dirty="0" smtClean="0"/>
                  <a:t>			</a:t>
                </a:r>
                <a14:m>
                  <m:oMath xmlns:m="http://schemas.openxmlformats.org/officeDocument/2006/math">
                    <m:r>
                      <a:rPr lang="en-US" b="0" i="1" smtClean="0">
                        <a:latin typeface="Cambria Math"/>
                      </a:rPr>
                      <m:t>15=</m:t>
                    </m:r>
                    <m:sSup>
                      <m:sSupPr>
                        <m:ctrlPr>
                          <a:rPr lang="en-US" b="0" i="1" smtClean="0">
                            <a:latin typeface="Cambria Math"/>
                          </a:rPr>
                        </m:ctrlPr>
                      </m:sSupPr>
                      <m:e>
                        <m:r>
                          <a:rPr lang="en-US" b="0" i="1" smtClean="0">
                            <a:latin typeface="Cambria Math"/>
                          </a:rPr>
                          <m:t>0</m:t>
                        </m:r>
                      </m:e>
                      <m:sup>
                        <m:r>
                          <a:rPr lang="en-US" b="0" i="1" smtClean="0">
                            <a:latin typeface="Cambria Math"/>
                          </a:rPr>
                          <m:t>3</m:t>
                        </m:r>
                      </m:sup>
                    </m:sSup>
                    <m:r>
                      <a:rPr lang="en-US" b="0" i="1" smtClean="0">
                        <a:latin typeface="Cambria Math"/>
                      </a:rPr>
                      <m:t>−</m:t>
                    </m:r>
                    <m:sSup>
                      <m:sSupPr>
                        <m:ctrlPr>
                          <a:rPr lang="en-US" b="0" i="1" smtClean="0">
                            <a:latin typeface="Cambria Math"/>
                          </a:rPr>
                        </m:ctrlPr>
                      </m:sSupPr>
                      <m:e>
                        <m:r>
                          <a:rPr lang="en-US" b="0" i="1" smtClean="0">
                            <a:latin typeface="Cambria Math"/>
                          </a:rPr>
                          <m:t>0</m:t>
                        </m:r>
                      </m:e>
                      <m:sup>
                        <m:r>
                          <a:rPr lang="en-US" b="0" i="1" smtClean="0">
                            <a:latin typeface="Cambria Math"/>
                          </a:rPr>
                          <m:t>2</m:t>
                        </m:r>
                      </m:sup>
                    </m:sSup>
                    <m:r>
                      <a:rPr lang="en-US" b="0" i="1" smtClean="0">
                        <a:latin typeface="Cambria Math"/>
                      </a:rPr>
                      <m:t>+5</m:t>
                    </m:r>
                    <m:d>
                      <m:dPr>
                        <m:ctrlPr>
                          <a:rPr lang="en-US" b="0" i="1" smtClean="0">
                            <a:latin typeface="Cambria Math"/>
                          </a:rPr>
                        </m:ctrlPr>
                      </m:dPr>
                      <m:e>
                        <m:r>
                          <a:rPr lang="en-US" b="0" i="1" smtClean="0">
                            <a:latin typeface="Cambria Math"/>
                          </a:rPr>
                          <m:t>0</m:t>
                        </m:r>
                      </m:e>
                    </m:d>
                    <m:r>
                      <a:rPr lang="en-US" b="0" i="1" smtClean="0">
                        <a:latin typeface="Cambria Math"/>
                      </a:rPr>
                      <m:t>+</m:t>
                    </m:r>
                    <m:r>
                      <a:rPr lang="en-US" b="0" i="1" smtClean="0">
                        <a:latin typeface="Cambria Math"/>
                      </a:rPr>
                      <m:t>𝐶</m:t>
                    </m:r>
                  </m:oMath>
                </a14:m>
                <a:endParaRPr lang="en-US" b="0" i="1" dirty="0" smtClean="0">
                  <a:latin typeface="Cambria Math"/>
                </a:endParaRPr>
              </a:p>
              <a:p>
                <a:pPr marL="457200" indent="0">
                  <a:buNone/>
                </a:pPr>
                <a:r>
                  <a:rPr lang="en-US" b="0" dirty="0" smtClean="0"/>
                  <a:t>or			</a:t>
                </a:r>
                <a14:m>
                  <m:oMath xmlns:m="http://schemas.openxmlformats.org/officeDocument/2006/math">
                    <m:r>
                      <a:rPr lang="en-US" b="0" i="1" smtClean="0">
                        <a:latin typeface="Cambria Math"/>
                      </a:rPr>
                      <m:t>15=</m:t>
                    </m:r>
                    <m:r>
                      <a:rPr lang="en-US" b="0" i="1" smtClean="0">
                        <a:latin typeface="Cambria Math"/>
                      </a:rPr>
                      <m:t>𝐶</m:t>
                    </m:r>
                  </m:oMath>
                </a14:m>
                <a:endParaRPr lang="en-US" dirty="0" smtClean="0"/>
              </a:p>
              <a:p>
                <a:pPr marL="0" indent="0">
                  <a:buNone/>
                </a:pPr>
                <a:endParaRPr lang="en-US" dirty="0" smtClean="0"/>
              </a:p>
              <a:p>
                <a:pPr marL="0" indent="0">
                  <a:buNone/>
                </a:pPr>
                <a:r>
                  <a:rPr lang="en-US" dirty="0" smtClean="0"/>
                  <a:t>The particular solution to the differential equation is</a:t>
                </a:r>
              </a:p>
              <a:p>
                <a:pPr marL="0" indent="0" algn="ctr">
                  <a:buNone/>
                </a:pPr>
                <a:endParaRPr lang="en-US" b="0" i="1" dirty="0" smtClean="0">
                  <a:latin typeface="Cambria Math"/>
                </a:endParaRPr>
              </a:p>
              <a:p>
                <a:pPr marL="0" indent="0" algn="ctr">
                  <a:buNone/>
                </a:pPr>
                <a14:m>
                  <m:oMathPara xmlns:m="http://schemas.openxmlformats.org/officeDocument/2006/math">
                    <m:oMathParaPr>
                      <m:jc m:val="center"/>
                    </m:oMathParaPr>
                    <m:oMath xmlns:m="http://schemas.openxmlformats.org/officeDocument/2006/math">
                      <m:r>
                        <a:rPr lang="en-US" b="0" i="1" smtClean="0">
                          <a:latin typeface="Cambria Math"/>
                        </a:rPr>
                        <m:t>𝑓</m:t>
                      </m:r>
                      <m:d>
                        <m:dPr>
                          <m:ctrlPr>
                            <a:rPr lang="en-US" b="0" i="1" smtClean="0">
                              <a:latin typeface="Cambria Math"/>
                            </a:rPr>
                          </m:ctrlPr>
                        </m:dPr>
                        <m:e>
                          <m:r>
                            <a:rPr lang="en-US" b="0" i="1" smtClean="0">
                              <a:latin typeface="Cambria Math"/>
                            </a:rPr>
                            <m:t>𝑥</m:t>
                          </m:r>
                        </m:e>
                      </m:d>
                      <m:r>
                        <a:rPr lang="en-US" b="0" i="1" smtClean="0">
                          <a:latin typeface="Cambria Math"/>
                        </a:rPr>
                        <m:t>=</m:t>
                      </m:r>
                      <m:sSup>
                        <m:sSupPr>
                          <m:ctrlPr>
                            <a:rPr lang="en-US" b="0" i="1" smtClean="0">
                              <a:latin typeface="Cambria Math"/>
                            </a:rPr>
                          </m:ctrlPr>
                        </m:sSupPr>
                        <m:e>
                          <m:r>
                            <a:rPr lang="en-US" b="0" i="1" smtClean="0">
                              <a:latin typeface="Cambria Math"/>
                            </a:rPr>
                            <m:t>𝑥</m:t>
                          </m:r>
                        </m:e>
                        <m:sup>
                          <m:r>
                            <a:rPr lang="en-US" b="0" i="1" smtClean="0">
                              <a:latin typeface="Cambria Math"/>
                            </a:rPr>
                            <m:t>3</m:t>
                          </m:r>
                        </m:sup>
                      </m:sSup>
                      <m:r>
                        <a:rPr lang="en-US" b="0" i="1" smtClean="0">
                          <a:latin typeface="Cambria Math"/>
                        </a:rPr>
                        <m:t>−</m:t>
                      </m:r>
                      <m:sSup>
                        <m:sSupPr>
                          <m:ctrlPr>
                            <a:rPr lang="en-US" b="0" i="1" smtClean="0">
                              <a:latin typeface="Cambria Math"/>
                            </a:rPr>
                          </m:ctrlPr>
                        </m:sSupPr>
                        <m:e>
                          <m:r>
                            <a:rPr lang="en-US" b="0" i="1" smtClean="0">
                              <a:latin typeface="Cambria Math"/>
                            </a:rPr>
                            <m:t>𝑥</m:t>
                          </m:r>
                        </m:e>
                        <m:sup>
                          <m:r>
                            <a:rPr lang="en-US" b="0" i="1" smtClean="0">
                              <a:latin typeface="Cambria Math"/>
                            </a:rPr>
                            <m:t>2</m:t>
                          </m:r>
                        </m:sup>
                      </m:sSup>
                      <m:r>
                        <a:rPr lang="en-US" b="0" i="1" smtClean="0">
                          <a:latin typeface="Cambria Math"/>
                        </a:rPr>
                        <m:t>+5</m:t>
                      </m:r>
                      <m:r>
                        <a:rPr lang="en-US" b="0" i="1" smtClean="0">
                          <a:latin typeface="Cambria Math"/>
                        </a:rPr>
                        <m:t>𝑥</m:t>
                      </m:r>
                      <m:r>
                        <a:rPr lang="en-US" b="0" i="1" smtClean="0">
                          <a:latin typeface="Cambria Math"/>
                        </a:rPr>
                        <m:t>+15</m:t>
                      </m:r>
                    </m:oMath>
                  </m:oMathPara>
                </a14:m>
                <a:endParaRPr lang="en-US" dirty="0" smtClean="0"/>
              </a:p>
              <a:p>
                <a:pPr marL="0" indent="0">
                  <a:buNone/>
                </a:pPr>
                <a:endParaRPr lang="en-US" dirty="0" smtClean="0"/>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533400"/>
                <a:ext cx="7848600" cy="5791200"/>
              </a:xfrm>
              <a:blipFill rotWithShape="1">
                <a:blip r:embed="rId3" cstate="print"/>
                <a:stretch>
                  <a:fillRect l="-1941"/>
                </a:stretch>
              </a:blipFill>
            </p:spPr>
            <p:txBody>
              <a:bodyPr/>
              <a:lstStyle/>
              <a:p>
                <a:r>
                  <a:rPr lang="en-US">
                    <a:noFill/>
                  </a:rPr>
                  <a:t> </a:t>
                </a:r>
              </a:p>
            </p:txBody>
          </p:sp>
        </mc:Fallback>
      </mc:AlternateContent>
    </p:spTree>
    <p:extLst>
      <p:ext uri="{BB962C8B-B14F-4D97-AF65-F5344CB8AC3E}">
        <p14:creationId xmlns:p14="http://schemas.microsoft.com/office/powerpoint/2010/main" xmlns="" val="36805209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7984203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685800"/>
                <a:ext cx="7848600" cy="5638800"/>
              </a:xfrm>
            </p:spPr>
            <p:txBody>
              <a:bodyPr>
                <a:normAutofit/>
              </a:bodyPr>
              <a:lstStyle/>
              <a:p>
                <a:pPr marL="0" indent="0" algn="just">
                  <a:buNone/>
                </a:pPr>
                <a:r>
                  <a:rPr lang="en-US" b="1" dirty="0" smtClean="0">
                    <a:solidFill>
                      <a:schemeClr val="tx2"/>
                    </a:solidFill>
                  </a:rPr>
                  <a:t>EXAMPLE:</a:t>
                </a:r>
              </a:p>
              <a:p>
                <a:pPr marL="0" indent="0" algn="just">
                  <a:buNone/>
                </a:pPr>
                <a:r>
                  <a:rPr lang="en-US" dirty="0" smtClean="0"/>
                  <a:t>Given the differential equation</a:t>
                </a:r>
              </a:p>
              <a:p>
                <a:pPr marL="0" indent="0" algn="just">
                  <a:buNone/>
                </a:pPr>
                <a:endParaRPr lang="en-US" dirty="0"/>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rPr>
                        <m:t>𝑓</m:t>
                      </m:r>
                      <m:r>
                        <a:rPr lang="en-US" b="0" i="1" smtClean="0">
                          <a:latin typeface="Cambria Math"/>
                        </a:rPr>
                        <m:t>"(</m:t>
                      </m:r>
                      <m:r>
                        <a:rPr lang="en-US" b="0" i="1" smtClean="0">
                          <a:latin typeface="Cambria Math"/>
                        </a:rPr>
                        <m:t>𝑥</m:t>
                      </m:r>
                      <m:r>
                        <a:rPr lang="en-US" b="0" i="1" smtClean="0">
                          <a:latin typeface="Cambria Math"/>
                        </a:rPr>
                        <m:t>)=</m:t>
                      </m:r>
                      <m:f>
                        <m:fPr>
                          <m:ctrlPr>
                            <a:rPr lang="en-US" b="0" i="1" smtClean="0">
                              <a:latin typeface="Cambria Math"/>
                            </a:rPr>
                          </m:ctrlPr>
                        </m:fPr>
                        <m:num>
                          <m:sSup>
                            <m:sSupPr>
                              <m:ctrlPr>
                                <a:rPr lang="en-US" b="0" i="1" smtClean="0">
                                  <a:latin typeface="Cambria Math"/>
                                </a:rPr>
                              </m:ctrlPr>
                            </m:sSupPr>
                            <m:e>
                              <m:r>
                                <a:rPr lang="en-US" b="0" i="1" smtClean="0">
                                  <a:latin typeface="Cambria Math"/>
                                </a:rPr>
                                <m:t>𝑑</m:t>
                              </m:r>
                            </m:e>
                            <m:sup>
                              <m:r>
                                <a:rPr lang="en-US" b="0" i="1" smtClean="0">
                                  <a:latin typeface="Cambria Math"/>
                                </a:rPr>
                                <m:t>2</m:t>
                              </m:r>
                            </m:sup>
                          </m:sSup>
                          <m:r>
                            <a:rPr lang="en-US" b="0" i="1" smtClean="0">
                              <a:latin typeface="Cambria Math"/>
                            </a:rPr>
                            <m:t>𝑦</m:t>
                          </m:r>
                        </m:num>
                        <m:den>
                          <m:sSup>
                            <m:sSupPr>
                              <m:ctrlPr>
                                <a:rPr lang="en-US" b="0" i="1" smtClean="0">
                                  <a:latin typeface="Cambria Math"/>
                                </a:rPr>
                              </m:ctrlPr>
                            </m:sSupPr>
                            <m:e>
                              <m:r>
                                <a:rPr lang="en-US" b="0" i="1" smtClean="0">
                                  <a:latin typeface="Cambria Math"/>
                                </a:rPr>
                                <m:t>𝑑𝑥</m:t>
                              </m:r>
                            </m:e>
                            <m:sup>
                              <m:r>
                                <a:rPr lang="en-US" b="0" i="1" smtClean="0">
                                  <a:latin typeface="Cambria Math"/>
                                </a:rPr>
                                <m:t>2</m:t>
                              </m:r>
                            </m:sup>
                          </m:sSup>
                        </m:den>
                      </m:f>
                      <m:r>
                        <a:rPr lang="en-US" b="0" i="1" smtClean="0">
                          <a:latin typeface="Cambria Math"/>
                        </a:rPr>
                        <m:t>=</m:t>
                      </m:r>
                      <m:r>
                        <a:rPr lang="en-US" b="0" i="1" smtClean="0">
                          <a:latin typeface="Cambria Math"/>
                        </a:rPr>
                        <m:t>𝑥</m:t>
                      </m:r>
                      <m:r>
                        <a:rPr lang="en-US" b="0" i="1" smtClean="0">
                          <a:latin typeface="Cambria Math"/>
                        </a:rPr>
                        <m:t>−5</m:t>
                      </m:r>
                    </m:oMath>
                  </m:oMathPara>
                </a14:m>
                <a:endParaRPr lang="en-US" dirty="0" smtClean="0"/>
              </a:p>
              <a:p>
                <a:pPr marL="0" indent="0" algn="just">
                  <a:buNone/>
                </a:pPr>
                <a:r>
                  <a:rPr lang="en-US" dirty="0" smtClean="0"/>
                  <a:t>And the boundary conditions </a:t>
                </a:r>
                <a14:m>
                  <m:oMath xmlns:m="http://schemas.openxmlformats.org/officeDocument/2006/math">
                    <m:sSup>
                      <m:sSupPr>
                        <m:ctrlPr>
                          <a:rPr lang="en-US" b="0" i="1" smtClean="0">
                            <a:latin typeface="Cambria Math"/>
                          </a:rPr>
                        </m:ctrlPr>
                      </m:sSupPr>
                      <m:e>
                        <m:r>
                          <a:rPr lang="en-US" b="0" i="1" smtClean="0">
                            <a:latin typeface="Cambria Math"/>
                          </a:rPr>
                          <m:t>𝑓</m:t>
                        </m:r>
                      </m:e>
                      <m:sup>
                        <m:r>
                          <a:rPr lang="en-US" b="0" i="1" smtClean="0">
                            <a:latin typeface="Cambria Math"/>
                          </a:rPr>
                          <m:t>′</m:t>
                        </m:r>
                      </m:sup>
                    </m:sSup>
                    <m:d>
                      <m:dPr>
                        <m:ctrlPr>
                          <a:rPr lang="en-US" b="0" i="1" smtClean="0">
                            <a:latin typeface="Cambria Math"/>
                          </a:rPr>
                        </m:ctrlPr>
                      </m:dPr>
                      <m:e>
                        <m:r>
                          <a:rPr lang="en-US" b="0" i="1" smtClean="0">
                            <a:latin typeface="Cambria Math"/>
                          </a:rPr>
                          <m:t>2</m:t>
                        </m:r>
                      </m:e>
                    </m:d>
                    <m:r>
                      <a:rPr lang="en-US" b="0" i="1" smtClean="0">
                        <a:latin typeface="Cambria Math"/>
                      </a:rPr>
                      <m:t>=4</m:t>
                    </m:r>
                  </m:oMath>
                </a14:m>
                <a:r>
                  <a:rPr lang="en-US" dirty="0" smtClean="0"/>
                  <a:t> and </a:t>
                </a:r>
                <a14:m>
                  <m:oMath xmlns:m="http://schemas.openxmlformats.org/officeDocument/2006/math">
                    <m:r>
                      <a:rPr lang="en-US" b="0" i="1" dirty="0" smtClean="0">
                        <a:latin typeface="Cambria Math"/>
                      </a:rPr>
                      <m:t>𝑓</m:t>
                    </m:r>
                    <m:d>
                      <m:dPr>
                        <m:ctrlPr>
                          <a:rPr lang="en-US" b="0" i="1" dirty="0" smtClean="0">
                            <a:latin typeface="Cambria Math"/>
                          </a:rPr>
                        </m:ctrlPr>
                      </m:dPr>
                      <m:e>
                        <m:r>
                          <a:rPr lang="en-US" b="0" i="1" dirty="0" smtClean="0">
                            <a:latin typeface="Cambria Math"/>
                          </a:rPr>
                          <m:t>0</m:t>
                        </m:r>
                      </m:e>
                    </m:d>
                    <m:r>
                      <a:rPr lang="en-US" b="0" i="1" dirty="0" smtClean="0">
                        <a:latin typeface="Cambria Math"/>
                      </a:rPr>
                      <m:t>=10</m:t>
                    </m:r>
                  </m:oMath>
                </a14:m>
                <a:r>
                  <a:rPr lang="en-US" dirty="0" smtClean="0"/>
                  <a:t>, determine the general solution and particular solution.</a:t>
                </a:r>
                <a:endParaRPr lang="en-US" dirty="0" smtClean="0"/>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t="-1405"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15882379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70553801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526865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0187748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4" name="Content Placeholder 3"/>
              <p:cNvSpPr>
                <a:spLocks noGrp="1"/>
              </p:cNvSpPr>
              <p:nvPr>
                <p:ph idx="1"/>
              </p:nvPr>
            </p:nvSpPr>
            <p:spPr>
              <a:xfrm>
                <a:off x="609600" y="609600"/>
                <a:ext cx="7848600" cy="5715000"/>
              </a:xfrm>
            </p:spPr>
            <p:txBody>
              <a:bodyPr>
                <a:normAutofit/>
              </a:bodyPr>
              <a:lstStyle/>
              <a:p>
                <a:pPr marL="0" indent="0" algn="just">
                  <a:buNone/>
                </a:pPr>
                <a:r>
                  <a:rPr lang="en-US" dirty="0" smtClean="0">
                    <a:cs typeface="Times New Roman" pitchFamily="18" charset="0"/>
                  </a:rPr>
                  <a:t>	In Chaps. 7 and 15 exponential growth and exponential decay functions were discussed. Exponential growth functions have the general form</a:t>
                </a:r>
              </a:p>
              <a:p>
                <a:pPr marL="0" indent="0" algn="just">
                  <a:buNone/>
                </a:pPr>
                <a:endParaRPr lang="en-US" dirty="0">
                  <a:cs typeface="Times New Roman" pitchFamily="18" charset="0"/>
                </a:endParaRPr>
              </a:p>
              <a:p>
                <a:pPr marL="0" indent="0" algn="just">
                  <a:buNone/>
                </a:pPr>
                <a14:m>
                  <m:oMathPara xmlns:m="http://schemas.openxmlformats.org/officeDocument/2006/math">
                    <m:oMathParaPr>
                      <m:jc m:val="centerGroup"/>
                    </m:oMathParaPr>
                    <m:oMath xmlns:m="http://schemas.openxmlformats.org/officeDocument/2006/math">
                      <m:r>
                        <a:rPr lang="en-US" b="0" i="1" smtClean="0">
                          <a:latin typeface="Cambria Math"/>
                          <a:cs typeface="Times New Roman" pitchFamily="18" charset="0"/>
                        </a:rPr>
                        <m:t>𝑉</m:t>
                      </m:r>
                      <m:r>
                        <a:rPr lang="en-US" b="0" i="1" smtClean="0">
                          <a:latin typeface="Cambria Math"/>
                          <a:cs typeface="Times New Roman" pitchFamily="18" charset="0"/>
                        </a:rPr>
                        <m:t>=</m:t>
                      </m:r>
                      <m:r>
                        <a:rPr lang="en-US" b="0" i="1" smtClean="0">
                          <a:latin typeface="Cambria Math"/>
                          <a:cs typeface="Times New Roman" pitchFamily="18" charset="0"/>
                        </a:rPr>
                        <m:t>𝑉</m:t>
                      </m:r>
                      <m:r>
                        <a:rPr lang="en-US" b="0" i="1" baseline="-25000" smtClean="0">
                          <a:latin typeface="Cambria Math"/>
                          <a:cs typeface="Times New Roman" pitchFamily="18" charset="0"/>
                        </a:rPr>
                        <m:t>0</m:t>
                      </m:r>
                      <m:r>
                        <a:rPr lang="en-US" b="0" i="1" baseline="-25000" smtClean="0">
                          <a:latin typeface="Cambria Math"/>
                          <a:cs typeface="Times New Roman" pitchFamily="18" charset="0"/>
                        </a:rPr>
                        <m:t> </m:t>
                      </m:r>
                      <m:r>
                        <a:rPr lang="en-US" b="0" i="1" smtClean="0">
                          <a:latin typeface="Cambria Math"/>
                          <a:cs typeface="Times New Roman" pitchFamily="18" charset="0"/>
                        </a:rPr>
                        <m:t>𝑒</m:t>
                      </m:r>
                      <m:r>
                        <a:rPr lang="en-US" b="0" i="1" baseline="30000" smtClean="0">
                          <a:latin typeface="Cambria Math"/>
                          <a:cs typeface="Times New Roman" pitchFamily="18" charset="0"/>
                        </a:rPr>
                        <m:t>𝑘𝑡</m:t>
                      </m:r>
                    </m:oMath>
                  </m:oMathPara>
                </a14:m>
                <a:endParaRPr lang="en-US" baseline="30000" dirty="0" smtClean="0">
                  <a:cs typeface="Times New Roman" pitchFamily="18" charset="0"/>
                </a:endParaRPr>
              </a:p>
              <a:p>
                <a:pPr marL="0" indent="0" algn="just">
                  <a:buNone/>
                </a:pPr>
                <a:endParaRPr lang="en-US" dirty="0" smtClean="0">
                  <a:cs typeface="Times New Roman" pitchFamily="18" charset="0"/>
                </a:endParaRPr>
              </a:p>
              <a:p>
                <a:pPr marL="0" indent="0" algn="just">
                  <a:buNone/>
                </a:pPr>
                <a:r>
                  <a:rPr lang="en-US" dirty="0" smtClean="0">
                    <a:cs typeface="Times New Roman" pitchFamily="18" charset="0"/>
                  </a:rPr>
                  <a:t>where </a:t>
                </a:r>
                <a:r>
                  <a:rPr lang="en-US" i="1" dirty="0">
                    <a:latin typeface="Times New Roman" pitchFamily="18" charset="0"/>
                    <a:cs typeface="Times New Roman" pitchFamily="18" charset="0"/>
                  </a:rPr>
                  <a:t>V</a:t>
                </a:r>
                <a:r>
                  <a:rPr lang="en-US" baseline="-25000" dirty="0">
                    <a:cs typeface="Times New Roman" pitchFamily="18" charset="0"/>
                  </a:rPr>
                  <a:t>0</a:t>
                </a:r>
                <a:r>
                  <a:rPr lang="en-US" dirty="0">
                    <a:cs typeface="Times New Roman" pitchFamily="18" charset="0"/>
                  </a:rPr>
                  <a:t> equals the value of the function when </a:t>
                </a:r>
                <a:r>
                  <a:rPr lang="en-US" i="1" dirty="0">
                    <a:latin typeface="Times New Roman" pitchFamily="18" charset="0"/>
                    <a:cs typeface="Times New Roman" pitchFamily="18" charset="0"/>
                  </a:rPr>
                  <a:t>t</a:t>
                </a:r>
                <a:r>
                  <a:rPr lang="en-US" dirty="0">
                    <a:cs typeface="Times New Roman" pitchFamily="18" charset="0"/>
                  </a:rPr>
                  <a:t> = 0 and k is a positive constant.</a:t>
                </a:r>
                <a:endParaRPr lang="en-US" dirty="0">
                  <a:cs typeface="Times New Roman" pitchFamily="18" charset="0"/>
                </a:endParaRPr>
              </a:p>
            </p:txBody>
          </p:sp>
        </mc:Choice>
        <mc:Fallback>
          <p:sp>
            <p:nvSpPr>
              <p:cNvPr id="4" name="Content Placeholder 3"/>
              <p:cNvSpPr>
                <a:spLocks noGrp="1" noRot="1" noChangeAspect="1" noMove="1" noResize="1" noEditPoints="1" noAdjustHandles="1" noChangeArrowheads="1" noChangeShapeType="1" noTextEdit="1"/>
              </p:cNvSpPr>
              <p:nvPr>
                <p:ph idx="1"/>
              </p:nvPr>
            </p:nvSpPr>
            <p:spPr>
              <a:xfrm>
                <a:off x="609600" y="609600"/>
                <a:ext cx="7848600" cy="5715000"/>
              </a:xfrm>
              <a:blipFill rotWithShape="1">
                <a:blip r:embed="rId3" cstate="print"/>
                <a:stretch>
                  <a:fillRect l="-1941" t="-1386"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267289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5" name="Content Placeholder 3"/>
              <p:cNvSpPr>
                <a:spLocks noGrp="1"/>
              </p:cNvSpPr>
              <p:nvPr>
                <p:ph idx="1"/>
              </p:nvPr>
            </p:nvSpPr>
            <p:spPr>
              <a:xfrm>
                <a:off x="609600" y="609600"/>
                <a:ext cx="7848600" cy="5715000"/>
              </a:xfrm>
            </p:spPr>
            <p:txBody>
              <a:bodyPr>
                <a:normAutofit/>
              </a:bodyPr>
              <a:lstStyle/>
              <a:p>
                <a:pPr marL="0" indent="0" algn="just">
                  <a:buNone/>
                </a:pPr>
                <a:r>
                  <a:rPr lang="en-US" dirty="0" smtClean="0">
                    <a:cs typeface="Times New Roman" pitchFamily="18" charset="0"/>
                  </a:rPr>
                  <a:t>It </a:t>
                </a:r>
                <a:r>
                  <a:rPr lang="en-US" dirty="0" smtClean="0">
                    <a:cs typeface="Times New Roman" pitchFamily="18" charset="0"/>
                  </a:rPr>
                  <a:t>was demonstrated in Example 56 of Chap. 15 (page 715) that these functions are characterized by a constant percentage rate of growth </a:t>
                </a:r>
                <a:r>
                  <a:rPr lang="en-US" i="1" dirty="0">
                    <a:latin typeface="Times New Roman" pitchFamily="18" charset="0"/>
                    <a:cs typeface="Times New Roman" pitchFamily="18" charset="0"/>
                  </a:rPr>
                  <a:t>k</a:t>
                </a:r>
                <a:r>
                  <a:rPr lang="en-US" dirty="0" smtClean="0">
                    <a:cs typeface="Times New Roman" pitchFamily="18" charset="0"/>
                  </a:rPr>
                  <a:t>, and</a:t>
                </a:r>
              </a:p>
              <a:p>
                <a:pPr marL="0" indent="0" algn="just">
                  <a:buNone/>
                </a:pPr>
                <a14:m>
                  <m:oMathPara xmlns:m="http://schemas.openxmlformats.org/officeDocument/2006/math">
                    <m:oMathParaPr>
                      <m:jc m:val="centerGroup"/>
                    </m:oMathParaPr>
                    <m:oMath xmlns:m="http://schemas.openxmlformats.org/officeDocument/2006/math">
                      <m:f>
                        <m:fPr>
                          <m:ctrlPr>
                            <a:rPr lang="en-US" i="1" smtClean="0">
                              <a:latin typeface="Cambria Math"/>
                              <a:cs typeface="Times New Roman" pitchFamily="18" charset="0"/>
                            </a:rPr>
                          </m:ctrlPr>
                        </m:fPr>
                        <m:num>
                          <m:r>
                            <a:rPr lang="en-US" b="0" i="1" smtClean="0">
                              <a:latin typeface="Cambria Math"/>
                              <a:cs typeface="Times New Roman" pitchFamily="18" charset="0"/>
                            </a:rPr>
                            <m:t>𝑑𝑉</m:t>
                          </m:r>
                        </m:num>
                        <m:den>
                          <m:r>
                            <a:rPr lang="en-US" b="0" i="1" smtClean="0">
                              <a:latin typeface="Cambria Math"/>
                              <a:cs typeface="Times New Roman" pitchFamily="18" charset="0"/>
                            </a:rPr>
                            <m:t>𝑑𝑡</m:t>
                          </m:r>
                        </m:den>
                      </m:f>
                      <m:r>
                        <a:rPr lang="en-US" b="0" i="1" smtClean="0">
                          <a:latin typeface="Cambria Math"/>
                          <a:cs typeface="Times New Roman" pitchFamily="18" charset="0"/>
                        </a:rPr>
                        <m:t>=</m:t>
                      </m:r>
                      <m:r>
                        <a:rPr lang="en-US" b="0" i="1" smtClean="0">
                          <a:latin typeface="Cambria Math"/>
                          <a:cs typeface="Times New Roman" pitchFamily="18" charset="0"/>
                        </a:rPr>
                        <m:t>𝑘𝑉</m:t>
                      </m:r>
                      <m:r>
                        <a:rPr lang="en-US" b="0" i="1" baseline="-25000" smtClean="0">
                          <a:latin typeface="Cambria Math"/>
                          <a:cs typeface="Times New Roman" pitchFamily="18" charset="0"/>
                        </a:rPr>
                        <m:t>0</m:t>
                      </m:r>
                      <m:r>
                        <a:rPr lang="en-US" b="0" i="1" smtClean="0">
                          <a:latin typeface="Cambria Math"/>
                          <a:cs typeface="Times New Roman" pitchFamily="18" charset="0"/>
                        </a:rPr>
                        <m:t>𝑒</m:t>
                      </m:r>
                      <m:r>
                        <a:rPr lang="en-US" b="0" i="1" baseline="30000" smtClean="0">
                          <a:latin typeface="Cambria Math"/>
                          <a:cs typeface="Times New Roman" pitchFamily="18" charset="0"/>
                        </a:rPr>
                        <m:t>𝑘𝑡</m:t>
                      </m:r>
                    </m:oMath>
                  </m:oMathPara>
                </a14:m>
                <a:endParaRPr lang="en-US" baseline="30000" dirty="0" smtClean="0">
                  <a:cs typeface="Times New Roman" pitchFamily="18" charset="0"/>
                </a:endParaRPr>
              </a:p>
              <a:p>
                <a:pPr marL="0" indent="0" algn="just">
                  <a:buNone/>
                </a:pPr>
                <a:r>
                  <a:rPr lang="en-US" dirty="0" smtClean="0">
                    <a:cs typeface="Times New Roman" pitchFamily="18" charset="0"/>
                  </a:rPr>
                  <a:t>or</a:t>
                </a:r>
                <a:endParaRPr lang="en-US" dirty="0">
                  <a:cs typeface="Times New Roman" pitchFamily="18" charset="0"/>
                </a:endParaRPr>
              </a:p>
              <a:p>
                <a:pPr marL="0" indent="0" algn="just">
                  <a:buNone/>
                </a:pPr>
                <a14:m>
                  <m:oMathPara xmlns:m="http://schemas.openxmlformats.org/officeDocument/2006/math">
                    <m:oMathParaPr>
                      <m:jc m:val="centerGroup"/>
                    </m:oMathParaPr>
                    <m:oMath xmlns:m="http://schemas.openxmlformats.org/officeDocument/2006/math">
                      <m:f>
                        <m:fPr>
                          <m:ctrlPr>
                            <a:rPr lang="en-US" i="1">
                              <a:latin typeface="Cambria Math"/>
                              <a:cs typeface="Times New Roman" pitchFamily="18" charset="0"/>
                            </a:rPr>
                          </m:ctrlPr>
                        </m:fPr>
                        <m:num>
                          <m:r>
                            <a:rPr lang="en-US" i="1">
                              <a:latin typeface="Cambria Math"/>
                              <a:cs typeface="Times New Roman" pitchFamily="18" charset="0"/>
                            </a:rPr>
                            <m:t>𝑑𝑉</m:t>
                          </m:r>
                        </m:num>
                        <m:den>
                          <m:r>
                            <a:rPr lang="en-US" i="1">
                              <a:latin typeface="Cambria Math"/>
                              <a:cs typeface="Times New Roman" pitchFamily="18" charset="0"/>
                            </a:rPr>
                            <m:t>𝑑𝑡</m:t>
                          </m:r>
                        </m:den>
                      </m:f>
                      <m:r>
                        <a:rPr lang="en-US" i="1">
                          <a:latin typeface="Cambria Math"/>
                          <a:cs typeface="Times New Roman" pitchFamily="18" charset="0"/>
                        </a:rPr>
                        <m:t>=</m:t>
                      </m:r>
                      <m:r>
                        <a:rPr lang="en-US" i="1">
                          <a:latin typeface="Cambria Math"/>
                          <a:cs typeface="Times New Roman" pitchFamily="18" charset="0"/>
                        </a:rPr>
                        <m:t>𝑘𝑉</m:t>
                      </m:r>
                    </m:oMath>
                  </m:oMathPara>
                </a14:m>
                <a:endParaRPr lang="en-US" baseline="30000" dirty="0" smtClean="0">
                  <a:cs typeface="Times New Roman" pitchFamily="18" charset="0"/>
                </a:endParaRPr>
              </a:p>
            </p:txBody>
          </p:sp>
        </mc:Choice>
        <mc:Fallback>
          <p:sp>
            <p:nvSpPr>
              <p:cNvPr id="5" name="Content Placeholder 3"/>
              <p:cNvSpPr>
                <a:spLocks noGrp="1" noRot="1" noChangeAspect="1" noMove="1" noResize="1" noEditPoints="1" noAdjustHandles="1" noChangeArrowheads="1" noChangeShapeType="1" noTextEdit="1"/>
              </p:cNvSpPr>
              <p:nvPr>
                <p:ph idx="1"/>
              </p:nvPr>
            </p:nvSpPr>
            <p:spPr>
              <a:xfrm>
                <a:off x="609600" y="609600"/>
                <a:ext cx="7848600" cy="5715000"/>
              </a:xfrm>
              <a:blipFill rotWithShape="1">
                <a:blip r:embed="rId3" cstate="print"/>
                <a:stretch>
                  <a:fillRect l="-1941" t="-1386" r="-1863"/>
                </a:stretch>
              </a:blipFill>
            </p:spPr>
            <p:txBody>
              <a:bodyPr/>
              <a:lstStyle/>
              <a:p>
                <a:r>
                  <a:rPr lang="en-US">
                    <a:noFill/>
                  </a:rPr>
                  <a:t> </a:t>
                </a:r>
              </a:p>
            </p:txBody>
          </p:sp>
        </mc:Fallback>
      </mc:AlternateContent>
      <p:sp>
        <p:nvSpPr>
          <p:cNvPr id="2" name="Rectangle 1"/>
          <p:cNvSpPr/>
          <p:nvPr/>
        </p:nvSpPr>
        <p:spPr>
          <a:xfrm>
            <a:off x="3429000" y="3962400"/>
            <a:ext cx="2209800" cy="1295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6" name="Content Placeholder 3"/>
              <p:cNvSpPr>
                <a:spLocks noGrp="1"/>
              </p:cNvSpPr>
              <p:nvPr>
                <p:ph idx="1"/>
              </p:nvPr>
            </p:nvSpPr>
            <p:spPr>
              <a:xfrm>
                <a:off x="609600" y="685800"/>
                <a:ext cx="7848600" cy="5638800"/>
              </a:xfrm>
            </p:spPr>
            <p:txBody>
              <a:bodyPr>
                <a:normAutofit lnSpcReduction="10000"/>
              </a:bodyPr>
              <a:lstStyle/>
              <a:p>
                <a:pPr marL="0" indent="0" algn="just">
                  <a:buNone/>
                </a:pPr>
                <a:r>
                  <a:rPr lang="en-US" b="1" dirty="0" smtClean="0">
                    <a:solidFill>
                      <a:schemeClr val="tx2"/>
                    </a:solidFill>
                  </a:rPr>
                  <a:t>EXAMPLE:		Species Growth</a:t>
                </a:r>
              </a:p>
              <a:p>
                <a:pPr marL="0" indent="0" algn="just">
                  <a:buNone/>
                </a:pPr>
                <a:r>
                  <a:rPr lang="en-US" dirty="0" smtClean="0"/>
                  <a:t>The population of a rare species of fish is believed to be growing exponentially. When first identified and classified, the population was estimated at 50,000. Five years later the population was estimated to equal 75,000. If P equals the population of this species at time t, where t is measured in years, the population growth occurs at a rate described by the differential equation</a:t>
                </a:r>
              </a:p>
              <a:p>
                <a:pPr marL="0" indent="0" algn="just">
                  <a:buNone/>
                </a:pPr>
                <a14:m>
                  <m:oMathPara xmlns:m="http://schemas.openxmlformats.org/officeDocument/2006/math">
                    <m:oMathParaPr>
                      <m:jc m:val="centerGroup"/>
                    </m:oMathParaPr>
                    <m:oMath xmlns:m="http://schemas.openxmlformats.org/officeDocument/2006/math">
                      <m:f>
                        <m:fPr>
                          <m:ctrlPr>
                            <a:rPr lang="en-US" i="1" smtClean="0">
                              <a:latin typeface="Cambria Math"/>
                            </a:rPr>
                          </m:ctrlPr>
                        </m:fPr>
                        <m:num>
                          <m:r>
                            <a:rPr lang="en-US" b="0" i="1" smtClean="0">
                              <a:latin typeface="Cambria Math"/>
                            </a:rPr>
                            <m:t>𝑑𝑃</m:t>
                          </m:r>
                        </m:num>
                        <m:den>
                          <m:r>
                            <a:rPr lang="en-US" b="0" i="1" smtClean="0">
                              <a:latin typeface="Cambria Math"/>
                            </a:rPr>
                            <m:t>𝑑𝑡</m:t>
                          </m:r>
                        </m:den>
                      </m:f>
                      <m:r>
                        <a:rPr lang="en-US" b="0" i="1" smtClean="0">
                          <a:latin typeface="Cambria Math"/>
                        </a:rPr>
                        <m:t>=</m:t>
                      </m:r>
                      <m:r>
                        <a:rPr lang="en-US" b="0" i="1" smtClean="0">
                          <a:latin typeface="Cambria Math"/>
                        </a:rPr>
                        <m:t>𝑘𝑃</m:t>
                      </m:r>
                      <m:r>
                        <a:rPr lang="en-US" b="0" i="1" smtClean="0">
                          <a:latin typeface="Cambria Math"/>
                        </a:rPr>
                        <m:t>=</m:t>
                      </m:r>
                      <m:r>
                        <a:rPr lang="en-US" b="0" i="1" smtClean="0">
                          <a:latin typeface="Cambria Math"/>
                        </a:rPr>
                        <m:t>𝑘𝑃</m:t>
                      </m:r>
                      <m:r>
                        <a:rPr lang="en-US" b="0" i="1" baseline="-25000" smtClean="0">
                          <a:latin typeface="Cambria Math"/>
                        </a:rPr>
                        <m:t>0</m:t>
                      </m:r>
                      <m:r>
                        <a:rPr lang="en-US" b="0" i="1" smtClean="0">
                          <a:latin typeface="Cambria Math"/>
                        </a:rPr>
                        <m:t>𝑒</m:t>
                      </m:r>
                      <m:r>
                        <a:rPr lang="en-US" b="0" i="1" baseline="30000" smtClean="0">
                          <a:latin typeface="Cambria Math"/>
                        </a:rPr>
                        <m:t>𝑘𝑡</m:t>
                      </m:r>
                    </m:oMath>
                  </m:oMathPara>
                </a14:m>
                <a:endParaRPr lang="en-US" baseline="30000" dirty="0" smtClean="0"/>
              </a:p>
            </p:txBody>
          </p:sp>
        </mc:Choice>
        <mc:Fallback>
          <p:sp>
            <p:nvSpPr>
              <p:cNvPr id="6" name="Content Placeholder 3"/>
              <p:cNvSpPr>
                <a:spLocks noGrp="1" noRot="1" noChangeAspect="1" noMove="1" noResize="1" noEditPoints="1" noAdjustHandles="1" noChangeArrowheads="1" noChangeShapeType="1" noTextEdit="1"/>
              </p:cNvSpPr>
              <p:nvPr>
                <p:ph idx="1"/>
              </p:nvPr>
            </p:nvSpPr>
            <p:spPr>
              <a:xfrm>
                <a:off x="609600" y="685800"/>
                <a:ext cx="7848600" cy="5638800"/>
              </a:xfrm>
              <a:blipFill rotWithShape="1">
                <a:blip r:embed="rId3" cstate="print"/>
                <a:stretch>
                  <a:fillRect l="-1941" t="-2270" r="-1863"/>
                </a:stretch>
              </a:blipFill>
            </p:spPr>
            <p:txBody>
              <a:bodyPr/>
              <a:lstStyle/>
              <a:p>
                <a:r>
                  <a:rPr lang="en-US">
                    <a:noFill/>
                  </a:rPr>
                  <a:t> </a:t>
                </a:r>
              </a:p>
            </p:txBody>
          </p:sp>
        </mc:Fallback>
      </mc:AlternateContent>
    </p:spTree>
    <p:extLst>
      <p:ext uri="{BB962C8B-B14F-4D97-AF65-F5344CB8AC3E}">
        <p14:creationId xmlns:p14="http://schemas.microsoft.com/office/powerpoint/2010/main" xmlns="" val="32851154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64124448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1597414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8476451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covered </a:t>
            </a:r>
            <a:r>
              <a:rPr lang="en-US" dirty="0"/>
              <a:t>sections </a:t>
            </a:r>
            <a:r>
              <a:rPr lang="en-US" dirty="0" smtClean="0"/>
              <a:t>18.3 </a:t>
            </a:r>
            <a:r>
              <a:rPr lang="en-US" dirty="0"/>
              <a:t>and </a:t>
            </a:r>
            <a:r>
              <a:rPr lang="en-US" dirty="0" smtClean="0"/>
              <a:t>18.5:</a:t>
            </a:r>
            <a:endParaRPr lang="en-US" dirty="0"/>
          </a:p>
          <a:p>
            <a:r>
              <a:rPr lang="en-US" dirty="0"/>
              <a:t>Additional Rules of Integration with examples</a:t>
            </a:r>
          </a:p>
          <a:p>
            <a:r>
              <a:rPr lang="en-US" dirty="0"/>
              <a:t>Differential Equations</a:t>
            </a:r>
          </a:p>
          <a:p>
            <a:endParaRPr lang="en-US" dirty="0" smtClean="0"/>
          </a:p>
          <a:p>
            <a:r>
              <a:rPr lang="en-US" dirty="0" smtClean="0"/>
              <a:t>Next time, Applications of Integral Calculus</a:t>
            </a:r>
            <a:endParaRPr lang="en-US" dirty="0"/>
          </a:p>
        </p:txBody>
      </p:sp>
    </p:spTree>
    <p:extLst>
      <p:ext uri="{BB962C8B-B14F-4D97-AF65-F5344CB8AC3E}">
        <p14:creationId xmlns:p14="http://schemas.microsoft.com/office/powerpoint/2010/main" xmlns="" val="39911052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3633</TotalTime>
  <Words>213</Words>
  <Application>Microsoft Office PowerPoint</Application>
  <PresentationFormat>On-screen Show (4:3)</PresentationFormat>
  <Paragraphs>43</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Lecture 21</vt:lpstr>
      <vt:lpstr>Last Lecture’s Summary</vt:lpstr>
      <vt:lpstr>Today</vt:lpstr>
      <vt:lpstr>ADDITIONAL RULES OF INTEGRATION</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694</cp:revision>
  <dcterms:created xsi:type="dcterms:W3CDTF">2012-08-14T18:22:23Z</dcterms:created>
  <dcterms:modified xsi:type="dcterms:W3CDTF">2012-09-12T09:33:40Z</dcterms:modified>
</cp:coreProperties>
</file>