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89" r:id="rId3"/>
    <p:sldId id="290" r:id="rId4"/>
    <p:sldId id="392" r:id="rId5"/>
    <p:sldId id="361" r:id="rId6"/>
    <p:sldId id="302" r:id="rId7"/>
    <p:sldId id="374" r:id="rId8"/>
    <p:sldId id="375" r:id="rId9"/>
    <p:sldId id="373" r:id="rId10"/>
    <p:sldId id="387" r:id="rId11"/>
    <p:sldId id="264" r:id="rId12"/>
    <p:sldId id="347" r:id="rId13"/>
    <p:sldId id="388" r:id="rId14"/>
    <p:sldId id="352" r:id="rId15"/>
    <p:sldId id="376" r:id="rId16"/>
    <p:sldId id="383" r:id="rId17"/>
    <p:sldId id="400" r:id="rId18"/>
    <p:sldId id="377" r:id="rId19"/>
    <p:sldId id="389" r:id="rId20"/>
    <p:sldId id="390" r:id="rId21"/>
    <p:sldId id="378" r:id="rId22"/>
    <p:sldId id="384" r:id="rId23"/>
    <p:sldId id="266" r:id="rId24"/>
    <p:sldId id="385" r:id="rId25"/>
    <p:sldId id="393" r:id="rId26"/>
    <p:sldId id="386" r:id="rId27"/>
    <p:sldId id="394" r:id="rId28"/>
    <p:sldId id="362" r:id="rId29"/>
    <p:sldId id="395" r:id="rId30"/>
    <p:sldId id="396" r:id="rId31"/>
    <p:sldId id="363" r:id="rId32"/>
    <p:sldId id="397" r:id="rId33"/>
    <p:sldId id="398" r:id="rId34"/>
    <p:sldId id="401" r:id="rId35"/>
    <p:sldId id="402" r:id="rId36"/>
    <p:sldId id="403" r:id="rId37"/>
    <p:sldId id="404" r:id="rId38"/>
    <p:sldId id="405" r:id="rId39"/>
    <p:sldId id="406" r:id="rId40"/>
    <p:sldId id="407" r:id="rId41"/>
    <p:sldId id="408" r:id="rId42"/>
    <p:sldId id="399" r:id="rId43"/>
  </p:sldIdLst>
  <p:sldSz cx="9144000" cy="6858000" type="screen4x3"/>
  <p:notesSz cx="6858000" cy="9144000"/>
  <p:custDataLst>
    <p:tags r:id="rId4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47228B-A51A-4E57-85AA-BAB137AC2F89}" type="datetimeFigureOut">
              <a:rPr lang="en-US" smtClean="0"/>
              <a:pPr/>
              <a:t>9/12/2012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5D15D-C678-4025-BE92-FEDD32DED096}" type="slidenum">
              <a:rPr lang="en-US" smtClean="0"/>
              <a:pPr/>
              <a:t>‹#›</a:t>
            </a:fld>
            <a:endParaRPr lang="en-US"/>
          </a:p>
        </p:txBody>
      </p:sp>
    </p:spTree>
    <p:extLst>
      <p:ext uri="{BB962C8B-B14F-4D97-AF65-F5344CB8AC3E}">
        <p14:creationId xmlns:p14="http://schemas.microsoft.com/office/powerpoint/2010/main" xmlns="" val="800623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23650-DAC4-4EE2-9CC7-CE45B3EB0B3D}" type="datetimeFigureOut">
              <a:rPr lang="en-US" smtClean="0"/>
              <a:pPr/>
              <a:t>9/12/2012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B23650-DAC4-4EE2-9CC7-CE45B3EB0B3D}" type="datetimeFigureOut">
              <a:rPr lang="en-US" smtClean="0"/>
              <a:pPr/>
              <a:t>9/12/2012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B23650-DAC4-4EE2-9CC7-CE45B3EB0B3D}" type="datetimeFigureOut">
              <a:rPr lang="en-US" smtClean="0"/>
              <a:pPr/>
              <a:t>9/12/2012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B23650-DAC4-4EE2-9CC7-CE45B3EB0B3D}" type="datetimeFigureOut">
              <a:rPr lang="en-US" smtClean="0"/>
              <a:pPr/>
              <a:t>9/12/2012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B23650-DAC4-4EE2-9CC7-CE45B3EB0B3D}" type="datetimeFigureOut">
              <a:rPr lang="en-US" smtClean="0"/>
              <a:pPr/>
              <a:t>9/12/2012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9/12/2012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9/12/2012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B23650-DAC4-4EE2-9CC7-CE45B3EB0B3D}" type="datetimeFigureOut">
              <a:rPr lang="en-US" smtClean="0"/>
              <a:pPr/>
              <a:t>9/12/2012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49293-DDCB-45A0-96D6-05B55ABF96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20</a:t>
            </a:r>
            <a:endParaRPr lang="en-US" dirty="0"/>
          </a:p>
        </p:txBody>
      </p:sp>
      <p:sp>
        <p:nvSpPr>
          <p:cNvPr id="3" name="Subtitle 2"/>
          <p:cNvSpPr>
            <a:spLocks noGrp="1"/>
          </p:cNvSpPr>
          <p:nvPr>
            <p:ph type="subTitle" idx="1"/>
          </p:nvPr>
        </p:nvSpPr>
        <p:spPr/>
        <p:txBody>
          <a:bodyPr/>
          <a:lstStyle/>
          <a:p>
            <a:r>
              <a:rPr lang="en-US" b="1" dirty="0" smtClean="0">
                <a:solidFill>
                  <a:schemeClr val="tx2"/>
                </a:solidFill>
              </a:rPr>
              <a:t>Anti-Derivatives;</a:t>
            </a:r>
          </a:p>
          <a:p>
            <a:r>
              <a:rPr lang="en-US" b="1" dirty="0" smtClean="0">
                <a:solidFill>
                  <a:schemeClr val="tx2"/>
                </a:solidFill>
              </a:rPr>
              <a:t>Rules of Integration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Last Lecture’s Summary</a:t>
            </a:r>
            <a:endParaRPr lang="en-US" u="sng" dirty="0">
              <a:solidFill>
                <a:schemeClr val="tx2"/>
              </a:solidFill>
            </a:endParaRPr>
          </a:p>
        </p:txBody>
      </p:sp>
      <p:sp>
        <p:nvSpPr>
          <p:cNvPr id="3" name="Content Placeholder 2"/>
          <p:cNvSpPr>
            <a:spLocks noGrp="1"/>
          </p:cNvSpPr>
          <p:nvPr>
            <p:ph idx="1"/>
          </p:nvPr>
        </p:nvSpPr>
        <p:spPr>
          <a:xfrm>
            <a:off x="457200" y="1600200"/>
            <a:ext cx="8229600" cy="4495800"/>
          </a:xfrm>
        </p:spPr>
        <p:txBody>
          <a:bodyPr>
            <a:normAutofit/>
          </a:bodyPr>
          <a:lstStyle/>
          <a:p>
            <a:pPr>
              <a:buNone/>
            </a:pPr>
            <a:r>
              <a:rPr lang="en-US" dirty="0" smtClean="0"/>
              <a:t>Covered </a:t>
            </a:r>
            <a:r>
              <a:rPr lang="en-US" dirty="0"/>
              <a:t>Sec </a:t>
            </a:r>
            <a:r>
              <a:rPr lang="en-US" dirty="0" smtClean="0"/>
              <a:t>17.2:</a:t>
            </a:r>
          </a:p>
          <a:p>
            <a:pPr>
              <a:buNone/>
            </a:pPr>
            <a:r>
              <a:rPr lang="en-US" dirty="0" smtClean="0"/>
              <a:t>Optimization: Additional Applications</a:t>
            </a:r>
          </a:p>
          <a:p>
            <a:r>
              <a:rPr lang="en-US" dirty="0" smtClean="0"/>
              <a:t>Did a few examples of some application of optimization techniques that we learned in previous sections.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solidFill>
                  <a:schemeClr val="tx2"/>
                </a:solidFill>
              </a:rPr>
              <a:t>Today</a:t>
            </a:r>
            <a:endParaRPr lang="en-US" b="1" u="sng" dirty="0">
              <a:solidFill>
                <a:schemeClr val="tx2"/>
              </a:solidFill>
            </a:endParaRPr>
          </a:p>
        </p:txBody>
      </p:sp>
      <p:sp>
        <p:nvSpPr>
          <p:cNvPr id="3" name="Content Placeholder 2"/>
          <p:cNvSpPr>
            <a:spLocks noGrp="1"/>
          </p:cNvSpPr>
          <p:nvPr>
            <p:ph idx="1"/>
          </p:nvPr>
        </p:nvSpPr>
        <p:spPr/>
        <p:txBody>
          <a:bodyPr>
            <a:normAutofit/>
          </a:bodyPr>
          <a:lstStyle/>
          <a:p>
            <a:pPr marL="0" indent="0">
              <a:buNone/>
            </a:pPr>
            <a:r>
              <a:rPr lang="en-US" dirty="0" smtClean="0"/>
              <a:t>We’ll start chapter 18 and will cover sections 18.1 and 18.2:</a:t>
            </a:r>
          </a:p>
          <a:p>
            <a:r>
              <a:rPr lang="en-US" dirty="0" smtClean="0"/>
              <a:t>Anti-derivatives</a:t>
            </a:r>
          </a:p>
          <a:p>
            <a:r>
              <a:rPr lang="en-US" dirty="0" smtClean="0"/>
              <a:t>Rules of Integration</a:t>
            </a:r>
          </a:p>
          <a:p>
            <a:r>
              <a:rPr lang="en-US" dirty="0" smtClean="0"/>
              <a:t>Examples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 18</a:t>
            </a:r>
            <a:endParaRPr lang="en-US" dirty="0"/>
          </a:p>
        </p:txBody>
      </p:sp>
      <p:sp>
        <p:nvSpPr>
          <p:cNvPr id="3" name="Subtitle 2"/>
          <p:cNvSpPr>
            <a:spLocks noGrp="1"/>
          </p:cNvSpPr>
          <p:nvPr>
            <p:ph type="subTitle" idx="1"/>
          </p:nvPr>
        </p:nvSpPr>
        <p:spPr/>
        <p:txBody>
          <a:bodyPr/>
          <a:lstStyle/>
          <a:p>
            <a:r>
              <a:rPr lang="en-US" b="1" dirty="0" smtClean="0">
                <a:solidFill>
                  <a:schemeClr val="tx2"/>
                </a:solidFill>
              </a:rPr>
              <a:t>INTEGRAL CALCULUS:</a:t>
            </a:r>
          </a:p>
          <a:p>
            <a:r>
              <a:rPr lang="en-US" b="1" dirty="0" smtClean="0">
                <a:solidFill>
                  <a:schemeClr val="tx2"/>
                </a:solidFill>
              </a:rPr>
              <a:t>AN INTRODUCTION</a:t>
            </a:r>
          </a:p>
        </p:txBody>
      </p:sp>
    </p:spTree>
    <p:extLst>
      <p:ext uri="{BB962C8B-B14F-4D97-AF65-F5344CB8AC3E}">
        <p14:creationId xmlns:p14="http://schemas.microsoft.com/office/powerpoint/2010/main" xmlns="" val="1021206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3"/>
          <p:cNvSpPr>
            <a:spLocks noGrp="1"/>
          </p:cNvSpPr>
          <p:nvPr>
            <p:ph idx="1"/>
          </p:nvPr>
        </p:nvSpPr>
        <p:spPr>
          <a:xfrm>
            <a:off x="609600" y="1600200"/>
            <a:ext cx="7848600" cy="4724400"/>
          </a:xfrm>
        </p:spPr>
        <p:txBody>
          <a:bodyPr>
            <a:normAutofit lnSpcReduction="10000"/>
          </a:bodyPr>
          <a:lstStyle/>
          <a:p>
            <a:pPr algn="just"/>
            <a:r>
              <a:rPr lang="en-US" dirty="0" smtClean="0"/>
              <a:t>Introduce the nature and methods of integral calculus.</a:t>
            </a:r>
          </a:p>
          <a:p>
            <a:pPr marL="457200" indent="-457200" algn="just">
              <a:buFont typeface="Wingdings" pitchFamily="2" charset="2"/>
              <a:buChar char="q"/>
            </a:pPr>
            <a:endParaRPr lang="en-US" dirty="0" smtClean="0"/>
          </a:p>
          <a:p>
            <a:pPr algn="just"/>
            <a:r>
              <a:rPr lang="en-US" dirty="0" smtClean="0"/>
              <a:t>Present selected rules of integration and illustrate their use.</a:t>
            </a:r>
          </a:p>
          <a:p>
            <a:pPr marL="457200" indent="-457200" algn="just">
              <a:buFont typeface="Wingdings" pitchFamily="2" charset="2"/>
              <a:buChar char="q"/>
            </a:pPr>
            <a:endParaRPr lang="en-US" dirty="0" smtClean="0"/>
          </a:p>
          <a:p>
            <a:pPr algn="just"/>
            <a:r>
              <a:rPr lang="en-US" dirty="0" smtClean="0"/>
              <a:t>Illustrate other methods of integration which may be appropriate when basic rules are not.</a:t>
            </a:r>
            <a:endParaRPr lang="en-US" dirty="0"/>
          </a:p>
        </p:txBody>
      </p:sp>
      <p:sp>
        <p:nvSpPr>
          <p:cNvPr id="4" name="Title 5"/>
          <p:cNvSpPr>
            <a:spLocks noGrp="1"/>
          </p:cNvSpPr>
          <p:nvPr>
            <p:ph type="title"/>
          </p:nvPr>
        </p:nvSpPr>
        <p:spPr>
          <a:xfrm>
            <a:off x="457200" y="396875"/>
            <a:ext cx="8153400" cy="1203325"/>
          </a:xfrm>
        </p:spPr>
        <p:txBody>
          <a:bodyPr>
            <a:normAutofit/>
          </a:bodyPr>
          <a:lstStyle/>
          <a:p>
            <a:r>
              <a:rPr lang="en-US" b="1" dirty="0" smtClean="0">
                <a:solidFill>
                  <a:schemeClr val="tx2"/>
                </a:solidFill>
              </a:rPr>
              <a:t>Chapter Objectives</a:t>
            </a:r>
            <a:endParaRPr lang="en-US" b="1" dirty="0">
              <a:solidFill>
                <a:schemeClr val="tx2"/>
              </a:solidFill>
            </a:endParaRPr>
          </a:p>
        </p:txBody>
      </p:sp>
    </p:spTree>
    <p:extLst>
      <p:ext uri="{BB962C8B-B14F-4D97-AF65-F5344CB8AC3E}">
        <p14:creationId xmlns:p14="http://schemas.microsoft.com/office/powerpoint/2010/main" xmlns="" val="22825804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09600" y="1676400"/>
            <a:ext cx="7848600" cy="4648200"/>
          </a:xfrm>
        </p:spPr>
        <p:txBody>
          <a:bodyPr>
            <a:normAutofit/>
          </a:bodyPr>
          <a:lstStyle/>
          <a:p>
            <a:pPr algn="just">
              <a:lnSpc>
                <a:spcPct val="150000"/>
              </a:lnSpc>
            </a:pPr>
            <a:r>
              <a:rPr lang="en-US" dirty="0" smtClean="0"/>
              <a:t>ANTIDERIVATIVES</a:t>
            </a:r>
          </a:p>
          <a:p>
            <a:pPr algn="just">
              <a:lnSpc>
                <a:spcPct val="150000"/>
              </a:lnSpc>
            </a:pPr>
            <a:r>
              <a:rPr lang="en-US" dirty="0" smtClean="0"/>
              <a:t>RULES OF INTEGRATION</a:t>
            </a:r>
          </a:p>
          <a:p>
            <a:pPr algn="just">
              <a:lnSpc>
                <a:spcPct val="150000"/>
              </a:lnSpc>
            </a:pPr>
            <a:r>
              <a:rPr lang="en-US" dirty="0" smtClean="0"/>
              <a:t>ADDITIONAL RULES OF INTEGRATION </a:t>
            </a:r>
          </a:p>
          <a:p>
            <a:pPr algn="just">
              <a:lnSpc>
                <a:spcPct val="150000"/>
              </a:lnSpc>
            </a:pPr>
            <a:r>
              <a:rPr lang="en-US" dirty="0" smtClean="0"/>
              <a:t>OTHER TECHNIQUES OF INTEGRATION</a:t>
            </a:r>
          </a:p>
          <a:p>
            <a:pPr algn="just">
              <a:lnSpc>
                <a:spcPct val="150000"/>
              </a:lnSpc>
            </a:pPr>
            <a:r>
              <a:rPr lang="en-US" dirty="0" smtClean="0"/>
              <a:t>DIFFERENTIAL EQUATIONS</a:t>
            </a:r>
            <a:endParaRPr lang="en-US" dirty="0"/>
          </a:p>
        </p:txBody>
      </p:sp>
      <p:sp>
        <p:nvSpPr>
          <p:cNvPr id="3" name="Title 5"/>
          <p:cNvSpPr>
            <a:spLocks noGrp="1"/>
          </p:cNvSpPr>
          <p:nvPr>
            <p:ph type="title"/>
          </p:nvPr>
        </p:nvSpPr>
        <p:spPr>
          <a:xfrm>
            <a:off x="457200" y="396875"/>
            <a:ext cx="8153400" cy="1203325"/>
          </a:xfrm>
        </p:spPr>
        <p:txBody>
          <a:bodyPr>
            <a:normAutofit/>
          </a:bodyPr>
          <a:lstStyle/>
          <a:p>
            <a:r>
              <a:rPr lang="en-US" b="1" dirty="0" smtClean="0">
                <a:solidFill>
                  <a:schemeClr val="tx2"/>
                </a:solidFill>
              </a:rPr>
              <a:t>Main Topics</a:t>
            </a:r>
            <a:endParaRPr lang="en-US" b="1" dirty="0">
              <a:solidFill>
                <a:schemeClr val="tx2"/>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3"/>
          <p:cNvSpPr>
            <a:spLocks noGrp="1"/>
          </p:cNvSpPr>
          <p:nvPr>
            <p:ph idx="1"/>
          </p:nvPr>
        </p:nvSpPr>
        <p:spPr>
          <a:xfrm>
            <a:off x="609600" y="685800"/>
            <a:ext cx="7848600" cy="5638800"/>
          </a:xfrm>
        </p:spPr>
        <p:txBody>
          <a:bodyPr>
            <a:normAutofit/>
          </a:bodyPr>
          <a:lstStyle/>
          <a:p>
            <a:pPr marL="0" indent="0" algn="just">
              <a:buNone/>
            </a:pPr>
            <a:r>
              <a:rPr lang="en-US" dirty="0" smtClean="0"/>
              <a:t>	In this chapter we will introduce a second major area of study within the calculus – </a:t>
            </a:r>
            <a:r>
              <a:rPr lang="en-US" b="1" dirty="0" smtClean="0"/>
              <a:t>integral calculus</a:t>
            </a:r>
            <a:r>
              <a:rPr lang="en-US" dirty="0" smtClean="0"/>
              <a:t>.</a:t>
            </a:r>
          </a:p>
          <a:p>
            <a:pPr marL="0" indent="0" algn="just">
              <a:buNone/>
            </a:pPr>
            <a:r>
              <a:rPr lang="en-US" dirty="0"/>
              <a:t>	</a:t>
            </a:r>
            <a:r>
              <a:rPr lang="en-US" dirty="0" smtClean="0"/>
              <a:t>An important concern of integral calculus is the determination of areas which occur between curves and other defined boundaries. Also, if the derivative of an unknown function is known, integral calculus may provide a way of determining the original function.</a:t>
            </a:r>
          </a:p>
        </p:txBody>
      </p:sp>
    </p:spTree>
    <p:extLst>
      <p:ext uri="{BB962C8B-B14F-4D97-AF65-F5344CB8AC3E}">
        <p14:creationId xmlns:p14="http://schemas.microsoft.com/office/powerpoint/2010/main" xmlns="" val="19817964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3"/>
          <p:cNvSpPr>
            <a:spLocks noGrp="1"/>
          </p:cNvSpPr>
          <p:nvPr>
            <p:ph idx="1"/>
          </p:nvPr>
        </p:nvSpPr>
        <p:spPr>
          <a:xfrm>
            <a:off x="609600" y="1600200"/>
            <a:ext cx="7848600" cy="4724400"/>
          </a:xfrm>
        </p:spPr>
        <p:txBody>
          <a:bodyPr>
            <a:normAutofit/>
          </a:bodyPr>
          <a:lstStyle/>
          <a:p>
            <a:pPr marL="0" indent="0" algn="just">
              <a:lnSpc>
                <a:spcPct val="200000"/>
              </a:lnSpc>
              <a:buNone/>
            </a:pPr>
            <a:r>
              <a:rPr lang="en-US" b="1" dirty="0" smtClean="0">
                <a:solidFill>
                  <a:schemeClr val="accent1"/>
                </a:solidFill>
              </a:rPr>
              <a:t>THE ANTIDERIVATIVE CONCEPT</a:t>
            </a:r>
          </a:p>
          <a:p>
            <a:pPr marL="0" indent="0" algn="just">
              <a:buNone/>
            </a:pPr>
            <a:r>
              <a:rPr lang="en-US" dirty="0" smtClean="0"/>
              <a:t>Given a function </a:t>
            </a:r>
            <a:r>
              <a:rPr lang="en-US" i="1" dirty="0">
                <a:latin typeface="Times New Roman" pitchFamily="18" charset="0"/>
                <a:cs typeface="Times New Roman" pitchFamily="18" charset="0"/>
              </a:rPr>
              <a:t>f</a:t>
            </a:r>
            <a:r>
              <a:rPr lang="en-US" dirty="0" smtClean="0"/>
              <a:t>, we are acquainted with how to find the derivative </a:t>
            </a:r>
            <a:r>
              <a:rPr lang="en-US" i="1" dirty="0" smtClean="0">
                <a:latin typeface="Times New Roman" pitchFamily="18" charset="0"/>
                <a:cs typeface="Times New Roman" pitchFamily="18" charset="0"/>
              </a:rPr>
              <a:t>f’</a:t>
            </a:r>
            <a:r>
              <a:rPr lang="en-US" dirty="0" smtClean="0"/>
              <a:t>. There may be occasions in which we are given the derivative </a:t>
            </a:r>
            <a:r>
              <a:rPr lang="en-US" i="1" dirty="0">
                <a:latin typeface="Times New Roman" pitchFamily="18" charset="0"/>
                <a:cs typeface="Times New Roman" pitchFamily="18" charset="0"/>
              </a:rPr>
              <a:t>f’</a:t>
            </a:r>
            <a:r>
              <a:rPr lang="en-US" dirty="0" smtClean="0"/>
              <a:t> and wish to determine the original function </a:t>
            </a:r>
            <a:r>
              <a:rPr lang="en-US" i="1" dirty="0">
                <a:latin typeface="Times New Roman" pitchFamily="18" charset="0"/>
                <a:cs typeface="Times New Roman" pitchFamily="18" charset="0"/>
              </a:rPr>
              <a:t>f</a:t>
            </a:r>
            <a:r>
              <a:rPr lang="en-US" dirty="0" smtClean="0"/>
              <a:t>. Since the process of finding the original function is the reverse of differentiation, </a:t>
            </a:r>
            <a:r>
              <a:rPr lang="en-US" i="1" dirty="0">
                <a:latin typeface="Times New Roman" pitchFamily="18" charset="0"/>
                <a:cs typeface="Times New Roman" pitchFamily="18" charset="0"/>
              </a:rPr>
              <a:t>f</a:t>
            </a:r>
            <a:r>
              <a:rPr lang="en-US" dirty="0" smtClean="0"/>
              <a:t> is said to be an anti-derivative of </a:t>
            </a:r>
            <a:r>
              <a:rPr lang="en-US" i="1" dirty="0" smtClean="0">
                <a:latin typeface="Times New Roman" pitchFamily="18" charset="0"/>
                <a:cs typeface="Times New Roman" pitchFamily="18" charset="0"/>
              </a:rPr>
              <a:t>f’</a:t>
            </a:r>
            <a:endParaRPr lang="en-US" i="1" dirty="0">
              <a:latin typeface="Times New Roman" pitchFamily="18" charset="0"/>
              <a:cs typeface="Times New Roman" pitchFamily="18" charset="0"/>
            </a:endParaRPr>
          </a:p>
        </p:txBody>
      </p:sp>
      <p:sp>
        <p:nvSpPr>
          <p:cNvPr id="6" name="Title 5"/>
          <p:cNvSpPr>
            <a:spLocks noGrp="1"/>
          </p:cNvSpPr>
          <p:nvPr>
            <p:ph type="title"/>
          </p:nvPr>
        </p:nvSpPr>
        <p:spPr>
          <a:xfrm>
            <a:off x="457200" y="396875"/>
            <a:ext cx="8153400" cy="1203325"/>
          </a:xfrm>
        </p:spPr>
        <p:txBody>
          <a:bodyPr>
            <a:normAutofit/>
          </a:bodyPr>
          <a:lstStyle/>
          <a:p>
            <a:r>
              <a:rPr lang="en-US" b="1" dirty="0" smtClean="0">
                <a:solidFill>
                  <a:schemeClr val="tx2"/>
                </a:solidFill>
              </a:rPr>
              <a:t>ANTIDERIVATIVES</a:t>
            </a:r>
            <a:endParaRPr lang="en-US" b="1" dirty="0">
              <a:solidFill>
                <a:schemeClr val="tx2"/>
              </a:solidFill>
            </a:endParaRPr>
          </a:p>
        </p:txBody>
      </p:sp>
    </p:spTree>
    <p:extLst>
      <p:ext uri="{BB962C8B-B14F-4D97-AF65-F5344CB8AC3E}">
        <p14:creationId xmlns:p14="http://schemas.microsoft.com/office/powerpoint/2010/main" xmlns="" val="3171326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Content Placeholder 3"/>
              <p:cNvSpPr>
                <a:spLocks noGrp="1"/>
              </p:cNvSpPr>
              <p:nvPr>
                <p:ph idx="1"/>
              </p:nvPr>
            </p:nvSpPr>
            <p:spPr>
              <a:xfrm>
                <a:off x="609600" y="685800"/>
                <a:ext cx="7848600" cy="5638800"/>
              </a:xfrm>
            </p:spPr>
            <p:txBody>
              <a:bodyPr>
                <a:normAutofit lnSpcReduction="10000"/>
              </a:bodyPr>
              <a:lstStyle/>
              <a:p>
                <a:pPr marL="0" indent="0" algn="just">
                  <a:buNone/>
                </a:pPr>
                <a:r>
                  <a:rPr lang="en-US" dirty="0" smtClean="0"/>
                  <a:t>Consider the derivative</a:t>
                </a:r>
              </a:p>
              <a:p>
                <a:pPr marL="0" indent="0" algn="ctr">
                  <a:buNone/>
                </a:pPr>
                <a:r>
                  <a:rPr lang="en-US" dirty="0" smtClean="0"/>
                  <a:t>	</a:t>
                </a:r>
                <a14:m>
                  <m:oMath xmlns:m="http://schemas.openxmlformats.org/officeDocument/2006/math">
                    <m:sSup>
                      <m:sSupPr>
                        <m:ctrlPr>
                          <a:rPr lang="en-US" i="1" smtClean="0">
                            <a:latin typeface="Cambria Math"/>
                          </a:rPr>
                        </m:ctrlPr>
                      </m:sSupPr>
                      <m:e>
                        <m:r>
                          <a:rPr lang="en-US" b="0" i="1" smtClean="0">
                            <a:latin typeface="Cambria Math"/>
                          </a:rPr>
                          <m:t>𝑓</m:t>
                        </m:r>
                      </m:e>
                      <m:sup>
                        <m:r>
                          <a:rPr lang="en-US" b="0" i="1" smtClean="0">
                            <a:latin typeface="Cambria Math"/>
                          </a:rPr>
                          <m:t>′</m:t>
                        </m:r>
                      </m:sup>
                    </m:sSup>
                    <m:r>
                      <a:rPr lang="en-US" b="0" i="1" smtClean="0">
                        <a:latin typeface="Cambria Math"/>
                      </a:rPr>
                      <m:t>(</m:t>
                    </m:r>
                    <m:r>
                      <a:rPr lang="en-US" b="0" i="1" smtClean="0">
                        <a:latin typeface="Cambria Math"/>
                      </a:rPr>
                      <m:t>𝑥</m:t>
                    </m:r>
                    <m:r>
                      <a:rPr lang="en-US" b="0" i="1" smtClean="0">
                        <a:latin typeface="Cambria Math"/>
                      </a:rPr>
                      <m:t>)=4</m:t>
                    </m:r>
                  </m:oMath>
                </a14:m>
                <a:r>
                  <a:rPr lang="en-US" dirty="0" smtClean="0"/>
                  <a:t>		(1)</a:t>
                </a:r>
                <a:endParaRPr lang="en-US" dirty="0" smtClean="0"/>
              </a:p>
              <a:p>
                <a:pPr marL="0" indent="0" algn="just">
                  <a:buNone/>
                </a:pPr>
                <a:r>
                  <a:rPr lang="en-US" dirty="0" smtClean="0"/>
                  <a:t>By using a </a:t>
                </a:r>
                <a:r>
                  <a:rPr lang="en-US" dirty="0" smtClean="0"/>
                  <a:t>trial – and – error approach</a:t>
                </a:r>
                <a:r>
                  <a:rPr lang="en-US" dirty="0" smtClean="0"/>
                  <a:t>, it is not very difficult to conclude that the </a:t>
                </a:r>
                <a:r>
                  <a:rPr lang="en-US" dirty="0" smtClean="0"/>
                  <a:t>function</a:t>
                </a:r>
                <a:endParaRPr lang="en-US" dirty="0" smtClean="0"/>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a:rPr>
                        <m:t>𝑓</m:t>
                      </m:r>
                      <m:d>
                        <m:dPr>
                          <m:ctrlPr>
                            <a:rPr lang="en-US" b="0" i="1" smtClean="0">
                              <a:latin typeface="Cambria Math"/>
                            </a:rPr>
                          </m:ctrlPr>
                        </m:dPr>
                        <m:e>
                          <m:r>
                            <a:rPr lang="en-US" b="0" i="1" smtClean="0">
                              <a:latin typeface="Cambria Math"/>
                            </a:rPr>
                            <m:t>𝑥</m:t>
                          </m:r>
                        </m:e>
                      </m:d>
                      <m:r>
                        <a:rPr lang="en-US" b="0" i="1" smtClean="0">
                          <a:latin typeface="Cambria Math"/>
                        </a:rPr>
                        <m:t>=4</m:t>
                      </m:r>
                      <m:r>
                        <a:rPr lang="en-US" b="0" i="1" smtClean="0">
                          <a:latin typeface="Cambria Math"/>
                        </a:rPr>
                        <m:t>𝑥</m:t>
                      </m:r>
                    </m:oMath>
                  </m:oMathPara>
                </a14:m>
                <a:endParaRPr lang="en-US" dirty="0" smtClean="0"/>
              </a:p>
              <a:p>
                <a:pPr marL="0" indent="0" algn="just">
                  <a:buNone/>
                </a:pPr>
                <a:r>
                  <a:rPr lang="en-US" dirty="0" smtClean="0"/>
                  <a:t>has a derivative of the form of Eq. </a:t>
                </a:r>
                <a:r>
                  <a:rPr lang="en-US" dirty="0" smtClean="0"/>
                  <a:t>(1</a:t>
                </a:r>
                <a:r>
                  <a:rPr lang="en-US" dirty="0" smtClean="0"/>
                  <a:t>). Another function having the same derivative is </a:t>
                </a:r>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a:rPr>
                        <m:t>𝑓</m:t>
                      </m:r>
                      <m:d>
                        <m:dPr>
                          <m:ctrlPr>
                            <a:rPr lang="en-US" b="0" i="1" smtClean="0">
                              <a:latin typeface="Cambria Math"/>
                            </a:rPr>
                          </m:ctrlPr>
                        </m:dPr>
                        <m:e>
                          <m:r>
                            <a:rPr lang="en-US" b="0" i="1" smtClean="0">
                              <a:latin typeface="Cambria Math"/>
                            </a:rPr>
                            <m:t>𝑥</m:t>
                          </m:r>
                        </m:e>
                      </m:d>
                      <m:r>
                        <a:rPr lang="en-US" b="0" i="1" smtClean="0">
                          <a:latin typeface="Cambria Math"/>
                        </a:rPr>
                        <m:t>=4</m:t>
                      </m:r>
                      <m:r>
                        <a:rPr lang="en-US" b="0" i="1" smtClean="0">
                          <a:latin typeface="Cambria Math"/>
                        </a:rPr>
                        <m:t>𝑥</m:t>
                      </m:r>
                      <m:r>
                        <a:rPr lang="en-US" b="0" i="1" smtClean="0">
                          <a:latin typeface="Cambria Math"/>
                        </a:rPr>
                        <m:t>+1</m:t>
                      </m:r>
                    </m:oMath>
                  </m:oMathPara>
                </a14:m>
                <a:endParaRPr lang="en-US" dirty="0" smtClean="0"/>
              </a:p>
              <a:p>
                <a:pPr marL="0" indent="0" algn="just">
                  <a:buNone/>
                </a:pPr>
                <a:r>
                  <a:rPr lang="en-US" dirty="0" smtClean="0"/>
                  <a:t>In fact, any function having the form</a:t>
                </a:r>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a:rPr>
                        <m:t>𝑓</m:t>
                      </m:r>
                      <m:d>
                        <m:dPr>
                          <m:ctrlPr>
                            <a:rPr lang="en-US" b="0" i="1" smtClean="0">
                              <a:latin typeface="Cambria Math"/>
                            </a:rPr>
                          </m:ctrlPr>
                        </m:dPr>
                        <m:e>
                          <m:r>
                            <a:rPr lang="en-US" b="0" i="1" smtClean="0">
                              <a:latin typeface="Cambria Math"/>
                            </a:rPr>
                            <m:t>𝑥</m:t>
                          </m:r>
                        </m:e>
                      </m:d>
                      <m:r>
                        <a:rPr lang="en-US" b="0" i="1" smtClean="0">
                          <a:latin typeface="Cambria Math"/>
                        </a:rPr>
                        <m:t>=4</m:t>
                      </m:r>
                      <m:r>
                        <a:rPr lang="en-US" b="0" i="1" smtClean="0">
                          <a:latin typeface="Cambria Math"/>
                        </a:rPr>
                        <m:t>𝑥</m:t>
                      </m:r>
                      <m:r>
                        <a:rPr lang="en-US" b="0" i="1" smtClean="0">
                          <a:latin typeface="Cambria Math"/>
                        </a:rPr>
                        <m:t>+</m:t>
                      </m:r>
                      <m:r>
                        <a:rPr lang="en-US" b="0" i="1" smtClean="0">
                          <a:latin typeface="Cambria Math"/>
                        </a:rPr>
                        <m:t>𝐶</m:t>
                      </m:r>
                    </m:oMath>
                  </m:oMathPara>
                </a14:m>
                <a:endParaRPr lang="en-US" dirty="0" smtClean="0"/>
              </a:p>
            </p:txBody>
          </p:sp>
        </mc:Choice>
        <mc:Fallback>
          <p:sp>
            <p:nvSpPr>
              <p:cNvPr id="2" name="Content Placeholder 3"/>
              <p:cNvSpPr>
                <a:spLocks noGrp="1" noRot="1" noChangeAspect="1" noMove="1" noResize="1" noEditPoints="1" noAdjustHandles="1" noChangeArrowheads="1" noChangeShapeType="1" noTextEdit="1"/>
              </p:cNvSpPr>
              <p:nvPr>
                <p:ph idx="1"/>
              </p:nvPr>
            </p:nvSpPr>
            <p:spPr>
              <a:xfrm>
                <a:off x="609600" y="685800"/>
                <a:ext cx="7848600" cy="5638800"/>
              </a:xfrm>
              <a:blipFill rotWithShape="1">
                <a:blip r:embed="rId3" cstate="print"/>
                <a:stretch>
                  <a:fillRect l="-1941" t="-2270" r="-1863"/>
                </a:stretch>
              </a:blipFill>
            </p:spPr>
            <p:txBody>
              <a:bodyPr/>
              <a:lstStyle/>
              <a:p>
                <a:r>
                  <a:rPr lang="en-US">
                    <a:noFill/>
                  </a:rPr>
                  <a:t> </a:t>
                </a:r>
              </a:p>
            </p:txBody>
          </p:sp>
        </mc:Fallback>
      </mc:AlternateContent>
    </p:spTree>
    <p:extLst>
      <p:ext uri="{BB962C8B-B14F-4D97-AF65-F5344CB8AC3E}">
        <p14:creationId xmlns:p14="http://schemas.microsoft.com/office/powerpoint/2010/main" xmlns="" val="38962352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7900135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6" name="Content Placeholder 3"/>
              <p:cNvSpPr>
                <a:spLocks noGrp="1"/>
              </p:cNvSpPr>
              <p:nvPr>
                <p:ph idx="1"/>
              </p:nvPr>
            </p:nvSpPr>
            <p:spPr>
              <a:xfrm>
                <a:off x="609600" y="533400"/>
                <a:ext cx="7848600" cy="5791200"/>
              </a:xfrm>
            </p:spPr>
            <p:txBody>
              <a:bodyPr>
                <a:normAutofit/>
              </a:bodyPr>
              <a:lstStyle/>
              <a:p>
                <a:pPr marL="0" indent="0" algn="just">
                  <a:buNone/>
                </a:pPr>
                <a:r>
                  <a:rPr lang="en-US" b="1" dirty="0" smtClean="0">
                    <a:solidFill>
                      <a:schemeClr val="tx2"/>
                    </a:solidFill>
                  </a:rPr>
                  <a:t>EXAMPLE</a:t>
                </a:r>
              </a:p>
              <a:p>
                <a:pPr marL="0" indent="0" algn="just">
                  <a:buNone/>
                </a:pPr>
                <a:r>
                  <a:rPr lang="en-US" dirty="0" smtClean="0"/>
                  <a:t>Find the </a:t>
                </a:r>
                <a:r>
                  <a:rPr lang="en-US" dirty="0" smtClean="0"/>
                  <a:t>anti-derivative </a:t>
                </a:r>
                <a:r>
                  <a:rPr lang="en-US" dirty="0" smtClean="0"/>
                  <a:t>of </a:t>
                </a:r>
                <a14:m>
                  <m:oMath xmlns:m="http://schemas.openxmlformats.org/officeDocument/2006/math">
                    <m:sSup>
                      <m:sSupPr>
                        <m:ctrlPr>
                          <a:rPr lang="en-US" b="0" i="1" smtClean="0">
                            <a:latin typeface="Cambria Math"/>
                          </a:rPr>
                        </m:ctrlPr>
                      </m:sSupPr>
                      <m:e>
                        <m:r>
                          <a:rPr lang="en-US" b="0" i="1" smtClean="0">
                            <a:latin typeface="Cambria Math"/>
                          </a:rPr>
                          <m:t>𝑓</m:t>
                        </m:r>
                      </m:e>
                      <m:sup>
                        <m:r>
                          <a:rPr lang="en-US" b="0" i="1" smtClean="0">
                            <a:latin typeface="Cambria Math"/>
                          </a:rPr>
                          <m:t>′</m:t>
                        </m:r>
                      </m:sup>
                    </m:sSup>
                    <m:d>
                      <m:dPr>
                        <m:ctrlPr>
                          <a:rPr lang="en-US" b="0" i="1" smtClean="0">
                            <a:latin typeface="Cambria Math"/>
                          </a:rPr>
                        </m:ctrlPr>
                      </m:dPr>
                      <m:e>
                        <m:r>
                          <a:rPr lang="en-US" b="0" i="1" smtClean="0">
                            <a:latin typeface="Cambria Math"/>
                          </a:rPr>
                          <m:t>𝑥</m:t>
                        </m:r>
                      </m:e>
                    </m:d>
                    <m:r>
                      <a:rPr lang="en-US" b="0" i="1" smtClean="0">
                        <a:latin typeface="Cambria Math"/>
                      </a:rPr>
                      <m:t>=2</m:t>
                    </m:r>
                    <m:r>
                      <a:rPr lang="en-US" b="0" i="1" smtClean="0">
                        <a:latin typeface="Cambria Math"/>
                      </a:rPr>
                      <m:t>𝑥</m:t>
                    </m:r>
                    <m:r>
                      <a:rPr lang="en-US" b="0" i="1" smtClean="0">
                        <a:latin typeface="Cambria Math"/>
                      </a:rPr>
                      <m:t>−5.</m:t>
                    </m:r>
                  </m:oMath>
                </a14:m>
                <a:endParaRPr lang="en-US" dirty="0" smtClean="0"/>
              </a:p>
              <a:p>
                <a:pPr marL="0" indent="0" algn="just">
                  <a:buNone/>
                </a:pPr>
                <a:endParaRPr lang="en-US" b="1" dirty="0" smtClean="0"/>
              </a:p>
              <a:p>
                <a:pPr marL="0" indent="0" algn="just">
                  <a:buNone/>
                </a:pPr>
                <a:r>
                  <a:rPr lang="en-US" b="1" dirty="0" smtClean="0"/>
                  <a:t>SOLUTION:</a:t>
                </a:r>
              </a:p>
              <a:p>
                <a:pPr marL="0" indent="0" algn="just">
                  <a:buNone/>
                </a:pPr>
                <a:r>
                  <a:rPr lang="en-US" dirty="0" smtClean="0"/>
                  <a:t>Using a </a:t>
                </a:r>
                <a:r>
                  <a:rPr lang="en-US" dirty="0" smtClean="0"/>
                  <a:t>trial – and – error approach </a:t>
                </a:r>
                <a:r>
                  <a:rPr lang="en-US" dirty="0" smtClean="0"/>
                  <a:t>and working with each term separately, you should conclude that the </a:t>
                </a:r>
                <a:r>
                  <a:rPr lang="en-US" dirty="0" smtClean="0"/>
                  <a:t>anti-derivative </a:t>
                </a:r>
                <a:r>
                  <a:rPr lang="en-US" dirty="0" smtClean="0"/>
                  <a:t>is</a:t>
                </a:r>
              </a:p>
              <a:p>
                <a:pPr marL="0" indent="0" algn="just">
                  <a:buNone/>
                </a:pPr>
                <a:endParaRPr lang="en-US" b="0" i="1" dirty="0" smtClean="0">
                  <a:latin typeface="Cambria Math"/>
                </a:endParaRPr>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a:rPr>
                        <m:t>𝑓</m:t>
                      </m:r>
                      <m:d>
                        <m:dPr>
                          <m:ctrlPr>
                            <a:rPr lang="en-US" b="0" i="1" smtClean="0">
                              <a:latin typeface="Cambria Math"/>
                            </a:rPr>
                          </m:ctrlPr>
                        </m:dPr>
                        <m:e>
                          <m:r>
                            <a:rPr lang="en-US" b="0" i="1" smtClean="0">
                              <a:latin typeface="Cambria Math"/>
                            </a:rPr>
                            <m:t>𝑥</m:t>
                          </m:r>
                        </m:e>
                      </m:d>
                      <m:r>
                        <a:rPr lang="en-US" b="0" i="1" smtClean="0">
                          <a:latin typeface="Cambria Math"/>
                        </a:rPr>
                        <m:t>=</m:t>
                      </m:r>
                      <m:r>
                        <a:rPr lang="en-US" b="0" i="1" smtClean="0">
                          <a:latin typeface="Cambria Math"/>
                        </a:rPr>
                        <m:t>𝑥</m:t>
                      </m:r>
                      <m:r>
                        <a:rPr lang="en-US" b="0" i="1" baseline="30000" smtClean="0">
                          <a:latin typeface="Cambria Math"/>
                        </a:rPr>
                        <m:t>2</m:t>
                      </m:r>
                      <m:r>
                        <a:rPr lang="en-US" b="0" i="1" smtClean="0">
                          <a:latin typeface="Cambria Math"/>
                        </a:rPr>
                        <m:t>−5</m:t>
                      </m:r>
                      <m:r>
                        <a:rPr lang="en-US" b="0" i="1" smtClean="0">
                          <a:latin typeface="Cambria Math"/>
                        </a:rPr>
                        <m:t>𝑥</m:t>
                      </m:r>
                      <m:r>
                        <a:rPr lang="en-US" b="0" i="1" smtClean="0">
                          <a:latin typeface="Cambria Math"/>
                        </a:rPr>
                        <m:t>+</m:t>
                      </m:r>
                      <m:r>
                        <a:rPr lang="en-US" b="0" i="1" smtClean="0">
                          <a:latin typeface="Cambria Math"/>
                        </a:rPr>
                        <m:t>𝐶</m:t>
                      </m:r>
                    </m:oMath>
                  </m:oMathPara>
                </a14:m>
                <a:endParaRPr lang="en-US" dirty="0"/>
              </a:p>
            </p:txBody>
          </p:sp>
        </mc:Choice>
        <mc:Fallback>
          <p:sp>
            <p:nvSpPr>
              <p:cNvPr id="6" name="Content Placeholder 3"/>
              <p:cNvSpPr>
                <a:spLocks noGrp="1" noRot="1" noChangeAspect="1" noMove="1" noResize="1" noEditPoints="1" noAdjustHandles="1" noChangeArrowheads="1" noChangeShapeType="1" noTextEdit="1"/>
              </p:cNvSpPr>
              <p:nvPr>
                <p:ph idx="1"/>
              </p:nvPr>
            </p:nvSpPr>
            <p:spPr>
              <a:xfrm>
                <a:off x="609600" y="533400"/>
                <a:ext cx="7848600" cy="5791200"/>
              </a:xfrm>
              <a:blipFill rotWithShape="1">
                <a:blip r:embed="rId3" cstate="print"/>
                <a:stretch>
                  <a:fillRect l="-1941" t="-1368" r="-1863"/>
                </a:stretch>
              </a:blipFill>
            </p:spPr>
            <p:txBody>
              <a:bodyPr/>
              <a:lstStyle/>
              <a:p>
                <a:r>
                  <a:rPr lang="en-US">
                    <a:noFill/>
                  </a:rPr>
                  <a:t> </a:t>
                </a:r>
              </a:p>
            </p:txBody>
          </p:sp>
        </mc:Fallback>
      </mc:AlternateContent>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5" name="Content Placeholder 3"/>
              <p:cNvSpPr>
                <a:spLocks noGrp="1"/>
              </p:cNvSpPr>
              <p:nvPr>
                <p:ph idx="1"/>
              </p:nvPr>
            </p:nvSpPr>
            <p:spPr>
              <a:xfrm>
                <a:off x="609600" y="533400"/>
                <a:ext cx="7848600" cy="5791200"/>
              </a:xfrm>
            </p:spPr>
            <p:txBody>
              <a:bodyPr>
                <a:normAutofit/>
              </a:bodyPr>
              <a:lstStyle/>
              <a:p>
                <a:pPr marL="0" indent="0" algn="just">
                  <a:buNone/>
                </a:pPr>
                <a:r>
                  <a:rPr lang="en-US" b="1" dirty="0" smtClean="0">
                    <a:solidFill>
                      <a:schemeClr val="tx2"/>
                    </a:solidFill>
                  </a:rPr>
                  <a:t>EXAMPLE</a:t>
                </a:r>
              </a:p>
              <a:p>
                <a:pPr marL="0" indent="0" algn="just">
                  <a:buNone/>
                </a:pPr>
                <a:r>
                  <a:rPr lang="en-US" dirty="0" smtClean="0"/>
                  <a:t>Assume in Example 2 that one point on the function </a:t>
                </a:r>
                <a:r>
                  <a:rPr lang="en-US" i="1" dirty="0" smtClean="0">
                    <a:latin typeface="Times New Roman" pitchFamily="18" charset="0"/>
                    <a:cs typeface="Times New Roman" pitchFamily="18" charset="0"/>
                  </a:rPr>
                  <a:t>f</a:t>
                </a:r>
                <a:r>
                  <a:rPr lang="en-US" dirty="0" smtClean="0"/>
                  <a:t> is (</a:t>
                </a:r>
                <a:r>
                  <a:rPr lang="en-US" dirty="0" smtClean="0"/>
                  <a:t>2,20). </a:t>
                </a:r>
                <a:r>
                  <a:rPr lang="en-US" dirty="0" smtClean="0"/>
                  <a:t>Determine the specific function from which </a:t>
                </a:r>
                <a:r>
                  <a:rPr lang="en-US" i="1" dirty="0">
                    <a:latin typeface="Times New Roman" pitchFamily="18" charset="0"/>
                    <a:cs typeface="Times New Roman" pitchFamily="18" charset="0"/>
                  </a:rPr>
                  <a:t>f’</a:t>
                </a:r>
                <a:r>
                  <a:rPr lang="en-US" dirty="0" smtClean="0"/>
                  <a:t> was derived.</a:t>
                </a:r>
              </a:p>
              <a:p>
                <a:pPr marL="0" indent="0" algn="just">
                  <a:buNone/>
                </a:pPr>
                <a:r>
                  <a:rPr lang="en-US" b="1" dirty="0" smtClean="0"/>
                  <a:t>SOLUTION:</a:t>
                </a:r>
              </a:p>
              <a:p>
                <a:pPr marL="0" indent="0" algn="just">
                  <a:buNone/>
                </a:pPr>
                <a:endParaRPr lang="en-US" dirty="0" smtClean="0"/>
              </a:p>
              <a:p>
                <a:pPr marL="0" indent="0" algn="just">
                  <a:buNone/>
                </a:pPr>
                <a:r>
                  <a:rPr lang="en-US" dirty="0" smtClean="0"/>
                  <a:t>The </a:t>
                </a:r>
                <a:r>
                  <a:rPr lang="en-US" dirty="0" smtClean="0"/>
                  <a:t>anti-derivative </a:t>
                </a:r>
                <a:r>
                  <a:rPr lang="en-US" dirty="0" smtClean="0"/>
                  <a:t>describing the family of possible functions was </a:t>
                </a:r>
              </a:p>
              <a:p>
                <a:pPr marL="0" indent="0" algn="just">
                  <a:buNone/>
                </a:pPr>
                <a:endParaRPr lang="en-US" b="0" i="1" dirty="0" smtClean="0">
                  <a:latin typeface="Cambria Math"/>
                </a:endParaRPr>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a:rPr>
                        <m:t>𝑓</m:t>
                      </m:r>
                      <m:d>
                        <m:dPr>
                          <m:ctrlPr>
                            <a:rPr lang="en-US" b="0" i="1" smtClean="0">
                              <a:latin typeface="Cambria Math"/>
                            </a:rPr>
                          </m:ctrlPr>
                        </m:dPr>
                        <m:e>
                          <m:r>
                            <a:rPr lang="en-US" b="0" i="1" smtClean="0">
                              <a:latin typeface="Cambria Math"/>
                            </a:rPr>
                            <m:t>𝑥</m:t>
                          </m:r>
                        </m:e>
                      </m:d>
                      <m:r>
                        <a:rPr lang="en-US" b="0" i="1" smtClean="0">
                          <a:latin typeface="Cambria Math"/>
                        </a:rPr>
                        <m:t>=</m:t>
                      </m:r>
                      <m:r>
                        <a:rPr lang="en-US" b="0" i="1" smtClean="0">
                          <a:latin typeface="Cambria Math"/>
                        </a:rPr>
                        <m:t>𝑥</m:t>
                      </m:r>
                      <m:r>
                        <a:rPr lang="en-US" b="0" i="1" baseline="30000" smtClean="0">
                          <a:latin typeface="Cambria Math"/>
                        </a:rPr>
                        <m:t>2</m:t>
                      </m:r>
                      <m:r>
                        <a:rPr lang="en-US" b="0" i="1" smtClean="0">
                          <a:latin typeface="Cambria Math"/>
                        </a:rPr>
                        <m:t>−5</m:t>
                      </m:r>
                      <m:r>
                        <a:rPr lang="en-US" b="0" i="1" smtClean="0">
                          <a:latin typeface="Cambria Math"/>
                        </a:rPr>
                        <m:t>𝑥</m:t>
                      </m:r>
                      <m:r>
                        <a:rPr lang="en-US" b="0" i="1" smtClean="0">
                          <a:latin typeface="Cambria Math"/>
                        </a:rPr>
                        <m:t>+</m:t>
                      </m:r>
                      <m:r>
                        <a:rPr lang="en-US" b="0" i="1" smtClean="0">
                          <a:latin typeface="Cambria Math"/>
                        </a:rPr>
                        <m:t>𝐶</m:t>
                      </m:r>
                    </m:oMath>
                  </m:oMathPara>
                </a14:m>
                <a:endParaRPr lang="en-US" dirty="0"/>
              </a:p>
            </p:txBody>
          </p:sp>
        </mc:Choice>
        <mc:Fallback>
          <p:sp>
            <p:nvSpPr>
              <p:cNvPr id="5" name="Content Placeholder 3"/>
              <p:cNvSpPr>
                <a:spLocks noGrp="1" noRot="1" noChangeAspect="1" noMove="1" noResize="1" noEditPoints="1" noAdjustHandles="1" noChangeArrowheads="1" noChangeShapeType="1" noTextEdit="1"/>
              </p:cNvSpPr>
              <p:nvPr>
                <p:ph idx="1"/>
              </p:nvPr>
            </p:nvSpPr>
            <p:spPr>
              <a:xfrm>
                <a:off x="609600" y="533400"/>
                <a:ext cx="7848600" cy="5791200"/>
              </a:xfrm>
              <a:blipFill rotWithShape="1">
                <a:blip r:embed="rId3" cstate="print"/>
                <a:stretch>
                  <a:fillRect l="-1941" t="-1368" r="-1863"/>
                </a:stretch>
              </a:blipFill>
            </p:spPr>
            <p:txBody>
              <a:bodyPr/>
              <a:lstStyle/>
              <a:p>
                <a:r>
                  <a:rPr lang="en-US">
                    <a:noFill/>
                  </a:rPr>
                  <a:t> </a:t>
                </a:r>
              </a:p>
            </p:txBody>
          </p:sp>
        </mc:Fallback>
      </mc:AlternateContent>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405787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3"/>
          <p:cNvSpPr>
            <a:spLocks noGrp="1"/>
          </p:cNvSpPr>
          <p:nvPr>
            <p:ph idx="1"/>
          </p:nvPr>
        </p:nvSpPr>
        <p:spPr>
          <a:xfrm>
            <a:off x="609600" y="685800"/>
            <a:ext cx="7848600" cy="5562600"/>
          </a:xfrm>
        </p:spPr>
        <p:txBody>
          <a:bodyPr>
            <a:normAutofit/>
          </a:bodyPr>
          <a:lstStyle/>
          <a:p>
            <a:pPr marL="0" indent="0" algn="just">
              <a:buNone/>
            </a:pPr>
            <a:r>
              <a:rPr lang="en-US" b="1" dirty="0" smtClean="0">
                <a:solidFill>
                  <a:schemeClr val="tx2"/>
                </a:solidFill>
              </a:rPr>
              <a:t>REVENUE AND COST FUNCTIONS</a:t>
            </a:r>
          </a:p>
          <a:p>
            <a:pPr marL="0" indent="0" algn="just">
              <a:buNone/>
            </a:pPr>
            <a:endParaRPr lang="en-US" dirty="0" smtClean="0"/>
          </a:p>
          <a:p>
            <a:pPr marL="0" indent="0" algn="just">
              <a:buNone/>
            </a:pPr>
            <a:r>
              <a:rPr lang="en-US" dirty="0"/>
              <a:t>	</a:t>
            </a:r>
            <a:r>
              <a:rPr lang="en-US" dirty="0" smtClean="0"/>
              <a:t>If we have an expression for either marginal revenue or marginal cost, the respective anti-derivatives will be the total revenue and total cost functions.</a:t>
            </a:r>
            <a:endParaRPr lang="en-US" b="0" dirty="0" smtClean="0"/>
          </a:p>
        </p:txBody>
      </p:sp>
    </p:spTree>
    <p:extLst>
      <p:ext uri="{BB962C8B-B14F-4D97-AF65-F5344CB8AC3E}">
        <p14:creationId xmlns:p14="http://schemas.microsoft.com/office/powerpoint/2010/main" xmlns="" val="21075711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4" name="Content Placeholder 3"/>
              <p:cNvSpPr>
                <a:spLocks noGrp="1"/>
              </p:cNvSpPr>
              <p:nvPr>
                <p:ph idx="1"/>
              </p:nvPr>
            </p:nvSpPr>
            <p:spPr>
              <a:xfrm>
                <a:off x="609600" y="533400"/>
                <a:ext cx="7848600" cy="5791200"/>
              </a:xfrm>
            </p:spPr>
            <p:txBody>
              <a:bodyPr>
                <a:normAutofit lnSpcReduction="10000"/>
              </a:bodyPr>
              <a:lstStyle/>
              <a:p>
                <a:pPr marL="0" indent="0" algn="just">
                  <a:buNone/>
                </a:pPr>
                <a:r>
                  <a:rPr lang="en-US" b="1" dirty="0" smtClean="0">
                    <a:solidFill>
                      <a:schemeClr val="tx2"/>
                    </a:solidFill>
                  </a:rPr>
                  <a:t>EXAMPLE</a:t>
                </a:r>
              </a:p>
              <a:p>
                <a:pPr marL="0" indent="0" algn="just">
                  <a:buNone/>
                </a:pPr>
                <a:r>
                  <a:rPr lang="en-US" b="1" dirty="0" smtClean="0"/>
                  <a:t>MARGINAL COST; MOTIVATING SCENARIO</a:t>
                </a:r>
              </a:p>
              <a:p>
                <a:pPr marL="0" indent="0" algn="just">
                  <a:buNone/>
                </a:pPr>
                <a:r>
                  <a:rPr lang="en-US" dirty="0" smtClean="0"/>
                  <a:t>The function describing the marginal cost of producing a product is</a:t>
                </a:r>
              </a:p>
              <a:p>
                <a:pPr marL="0" indent="0" algn="just">
                  <a:buNone/>
                </a:pPr>
                <a:endParaRPr lang="en-US" dirty="0" smtClean="0"/>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a:rPr>
                        <m:t>𝑀𝐶</m:t>
                      </m:r>
                      <m:r>
                        <a:rPr lang="en-US" b="0" i="1" smtClean="0">
                          <a:latin typeface="Cambria Math"/>
                        </a:rPr>
                        <m:t>=</m:t>
                      </m:r>
                      <m:r>
                        <a:rPr lang="en-US" b="0" i="1" smtClean="0">
                          <a:latin typeface="Cambria Math"/>
                        </a:rPr>
                        <m:t>𝑥</m:t>
                      </m:r>
                      <m:r>
                        <a:rPr lang="en-US" b="0" i="1" smtClean="0">
                          <a:latin typeface="Cambria Math"/>
                        </a:rPr>
                        <m:t>+100</m:t>
                      </m:r>
                    </m:oMath>
                  </m:oMathPara>
                </a14:m>
                <a:endParaRPr lang="en-US" dirty="0" smtClean="0"/>
              </a:p>
              <a:p>
                <a:pPr marL="0" indent="0" algn="just">
                  <a:buNone/>
                </a:pPr>
                <a:endParaRPr lang="en-US" dirty="0" smtClean="0"/>
              </a:p>
              <a:p>
                <a:pPr marL="0" indent="0" algn="just">
                  <a:buNone/>
                </a:pPr>
                <a:r>
                  <a:rPr lang="en-US" dirty="0" smtClean="0"/>
                  <a:t>Where x equals the number of units produced. It is also known that total cost equals $40,000 when x = 100. Determine the total cost function.</a:t>
                </a:r>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609600" y="533400"/>
                <a:ext cx="7848600" cy="5791200"/>
              </a:xfrm>
              <a:blipFill rotWithShape="1">
                <a:blip r:embed="rId3" cstate="print"/>
                <a:stretch>
                  <a:fillRect l="-1941" t="-2211" r="-1863"/>
                </a:stretch>
              </a:blipFill>
            </p:spPr>
            <p:txBody>
              <a:bodyPr/>
              <a:lstStyle/>
              <a:p>
                <a:r>
                  <a:rPr lang="en-US">
                    <a:noFill/>
                  </a:rPr>
                  <a:t> </a:t>
                </a:r>
              </a:p>
            </p:txBody>
          </p:sp>
        </mc:Fallback>
      </mc:AlternateContent>
    </p:spTree>
    <p:extLst>
      <p:ext uri="{BB962C8B-B14F-4D97-AF65-F5344CB8AC3E}">
        <p14:creationId xmlns:p14="http://schemas.microsoft.com/office/powerpoint/2010/main" xmlns="" val="9539813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4" name="Content Placeholder 3"/>
              <p:cNvSpPr>
                <a:spLocks noGrp="1"/>
              </p:cNvSpPr>
              <p:nvPr>
                <p:ph idx="1"/>
              </p:nvPr>
            </p:nvSpPr>
            <p:spPr>
              <a:xfrm>
                <a:off x="609600" y="533400"/>
                <a:ext cx="7848600" cy="5791200"/>
              </a:xfrm>
            </p:spPr>
            <p:txBody>
              <a:bodyPr>
                <a:normAutofit/>
              </a:bodyPr>
              <a:lstStyle/>
              <a:p>
                <a:pPr marL="0" indent="0" algn="just">
                  <a:buNone/>
                </a:pPr>
                <a:r>
                  <a:rPr lang="en-US" b="1" dirty="0" smtClean="0">
                    <a:solidFill>
                      <a:schemeClr val="tx2"/>
                    </a:solidFill>
                  </a:rPr>
                  <a:t>SOLUTION:</a:t>
                </a:r>
              </a:p>
              <a:p>
                <a:pPr marL="0" indent="0" algn="just">
                  <a:buNone/>
                </a:pPr>
                <a:r>
                  <a:rPr lang="en-US" dirty="0" smtClean="0"/>
                  <a:t>To determine the total cost function, we must first find the </a:t>
                </a:r>
                <a:r>
                  <a:rPr lang="en-US" dirty="0" err="1" smtClean="0"/>
                  <a:t>antiderivative</a:t>
                </a:r>
                <a:r>
                  <a:rPr lang="en-US" dirty="0" smtClean="0"/>
                  <a:t> of the marginal cost function, or</a:t>
                </a:r>
              </a:p>
              <a:p>
                <a:pPr marL="0" indent="0" algn="just">
                  <a:buNone/>
                </a:pPr>
                <a:endParaRPr lang="en-US" dirty="0" smtClean="0"/>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a:rPr>
                        <m:t>𝐶</m:t>
                      </m:r>
                      <m:d>
                        <m:dPr>
                          <m:ctrlPr>
                            <a:rPr lang="en-US" b="0" i="1" smtClean="0">
                              <a:latin typeface="Cambria Math"/>
                            </a:rPr>
                          </m:ctrlPr>
                        </m:dPr>
                        <m:e>
                          <m:r>
                            <a:rPr lang="en-US" b="0" i="1" smtClean="0">
                              <a:latin typeface="Cambria Math"/>
                            </a:rPr>
                            <m:t>𝑥</m:t>
                          </m:r>
                        </m:e>
                      </m:d>
                      <m:r>
                        <a:rPr lang="en-US" b="0" i="1" smtClean="0">
                          <a:latin typeface="Cambria Math"/>
                        </a:rPr>
                        <m:t>=</m:t>
                      </m:r>
                      <m:f>
                        <m:fPr>
                          <m:ctrlPr>
                            <a:rPr lang="en-US" b="0" i="1" smtClean="0">
                              <a:latin typeface="Cambria Math"/>
                            </a:rPr>
                          </m:ctrlPr>
                        </m:fPr>
                        <m:num>
                          <m:r>
                            <a:rPr lang="en-US" b="0" i="1" smtClean="0">
                              <a:latin typeface="Cambria Math"/>
                            </a:rPr>
                            <m:t>𝑥</m:t>
                          </m:r>
                          <m:r>
                            <a:rPr lang="en-US" b="0" i="1" smtClean="0">
                              <a:latin typeface="Cambria Math"/>
                            </a:rPr>
                            <m:t>2</m:t>
                          </m:r>
                        </m:num>
                        <m:den>
                          <m:r>
                            <a:rPr lang="en-US" b="0" i="1" smtClean="0">
                              <a:latin typeface="Cambria Math"/>
                            </a:rPr>
                            <m:t>2</m:t>
                          </m:r>
                        </m:den>
                      </m:f>
                      <m:r>
                        <a:rPr lang="en-US" b="0" i="1" smtClean="0">
                          <a:latin typeface="Cambria Math"/>
                        </a:rPr>
                        <m:t>=100</m:t>
                      </m:r>
                      <m:r>
                        <a:rPr lang="en-US" b="0" i="1" smtClean="0">
                          <a:latin typeface="Cambria Math"/>
                        </a:rPr>
                        <m:t>𝑥</m:t>
                      </m:r>
                      <m:r>
                        <a:rPr lang="en-US" b="0" i="1" smtClean="0">
                          <a:latin typeface="Cambria Math"/>
                        </a:rPr>
                        <m:t>+</m:t>
                      </m:r>
                      <m:r>
                        <a:rPr lang="en-US" b="0" i="1" smtClean="0">
                          <a:latin typeface="Cambria Math"/>
                        </a:rPr>
                        <m:t>𝐶</m:t>
                      </m:r>
                    </m:oMath>
                  </m:oMathPara>
                </a14:m>
                <a:endParaRPr lang="en-US" dirty="0" smtClean="0"/>
              </a:p>
              <a:p>
                <a:pPr marL="0" indent="0" algn="just">
                  <a:buNone/>
                </a:pPr>
                <a:endParaRPr lang="en-US" dirty="0" smtClean="0"/>
              </a:p>
              <a:p>
                <a:pPr marL="0" indent="0" algn="just">
                  <a:buNone/>
                </a:pPr>
                <a:r>
                  <a:rPr lang="en-US" dirty="0" smtClean="0"/>
                  <a:t>Given that C(100) = 40,000, we can solve for the value of C, which happens to represent the fixed cost.</a:t>
                </a:r>
              </a:p>
              <a:p>
                <a:pPr marL="0" indent="0" algn="just">
                  <a:buNone/>
                </a:pPr>
                <a:endParaRPr lang="en-US" dirty="0" smtClean="0"/>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609600" y="533400"/>
                <a:ext cx="7848600" cy="5791200"/>
              </a:xfrm>
              <a:blipFill rotWithShape="1">
                <a:blip r:embed="rId3" cstate="print"/>
                <a:stretch>
                  <a:fillRect l="-1941" t="-1368" r="-1863" b="-3263"/>
                </a:stretch>
              </a:blipFill>
            </p:spPr>
            <p:txBody>
              <a:bodyPr/>
              <a:lstStyle/>
              <a:p>
                <a:r>
                  <a:rPr lang="en-US">
                    <a:noFill/>
                  </a:rPr>
                  <a:t> </a:t>
                </a:r>
              </a:p>
            </p:txBody>
          </p:sp>
        </mc:Fallback>
      </mc:AlternateContent>
      <p:sp>
        <p:nvSpPr>
          <p:cNvPr id="3" name="Rectangle 2"/>
          <p:cNvSpPr/>
          <p:nvPr/>
        </p:nvSpPr>
        <p:spPr>
          <a:xfrm>
            <a:off x="4114800" y="3200400"/>
            <a:ext cx="3048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419600" y="3581400"/>
            <a:ext cx="3810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5986199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4" name="Content Placeholder 3"/>
              <p:cNvSpPr>
                <a:spLocks noGrp="1"/>
              </p:cNvSpPr>
              <p:nvPr>
                <p:ph idx="1"/>
              </p:nvPr>
            </p:nvSpPr>
            <p:spPr>
              <a:xfrm>
                <a:off x="609600" y="533400"/>
                <a:ext cx="7848600" cy="5791200"/>
              </a:xfrm>
            </p:spPr>
            <p:txBody>
              <a:bodyPr>
                <a:normAutofit lnSpcReduction="10000"/>
              </a:bodyPr>
              <a:lstStyle/>
              <a:p>
                <a:pPr marL="0" indent="0" algn="just">
                  <a:buNone/>
                </a:pPr>
                <a:r>
                  <a:rPr lang="en-US" b="1" dirty="0" smtClean="0">
                    <a:solidFill>
                      <a:schemeClr val="tx2"/>
                    </a:solidFill>
                  </a:rPr>
                  <a:t>EXAMPLE</a:t>
                </a:r>
              </a:p>
              <a:p>
                <a:pPr marL="0" indent="0" algn="just">
                  <a:buNone/>
                </a:pPr>
                <a:r>
                  <a:rPr lang="en-US" b="1" dirty="0" smtClean="0"/>
                  <a:t>MARGINAL REVENUE</a:t>
                </a:r>
              </a:p>
              <a:p>
                <a:pPr marL="0" indent="0" algn="just">
                  <a:buNone/>
                </a:pPr>
                <a:r>
                  <a:rPr lang="en-US" dirty="0" smtClean="0"/>
                  <a:t>The marginal revenue function for a company’s product is</a:t>
                </a:r>
              </a:p>
              <a:p>
                <a:pPr marL="0" indent="0" algn="just">
                  <a:buNone/>
                </a:pPr>
                <a:endParaRPr lang="en-US" dirty="0" smtClean="0"/>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a:rPr>
                        <m:t>𝑀𝐶</m:t>
                      </m:r>
                      <m:r>
                        <a:rPr lang="en-US" b="0" i="1" smtClean="0">
                          <a:latin typeface="Cambria Math"/>
                        </a:rPr>
                        <m:t>=50,000−</m:t>
                      </m:r>
                      <m:r>
                        <a:rPr lang="en-US" b="0" i="1" smtClean="0">
                          <a:latin typeface="Cambria Math"/>
                        </a:rPr>
                        <m:t>𝑥</m:t>
                      </m:r>
                    </m:oMath>
                  </m:oMathPara>
                </a14:m>
                <a:endParaRPr lang="en-US" dirty="0" smtClean="0"/>
              </a:p>
              <a:p>
                <a:pPr marL="0" indent="0" algn="just">
                  <a:buNone/>
                </a:pPr>
                <a:endParaRPr lang="en-US" dirty="0" smtClean="0"/>
              </a:p>
              <a:p>
                <a:pPr marL="0" indent="0" algn="just">
                  <a:buNone/>
                </a:pPr>
                <a:r>
                  <a:rPr lang="en-US" dirty="0" smtClean="0"/>
                  <a:t>Where x equals the number of units produced and sold. If total revenue equals 0 when no units are sold, determine the total revenue function for the product.</a:t>
                </a:r>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609600" y="533400"/>
                <a:ext cx="7848600" cy="5791200"/>
              </a:xfrm>
              <a:blipFill rotWithShape="1">
                <a:blip r:embed="rId3" cstate="print"/>
                <a:stretch>
                  <a:fillRect l="-1941" t="-2211" r="-1863"/>
                </a:stretch>
              </a:blipFill>
            </p:spPr>
            <p:txBody>
              <a:bodyPr/>
              <a:lstStyle/>
              <a:p>
                <a:r>
                  <a:rPr lang="en-US">
                    <a:noFill/>
                  </a:rPr>
                  <a:t> </a:t>
                </a:r>
              </a:p>
            </p:txBody>
          </p:sp>
        </mc:Fallback>
      </mc:AlternateContent>
      <p:sp>
        <p:nvSpPr>
          <p:cNvPr id="5" name="Rectangle 4"/>
          <p:cNvSpPr/>
          <p:nvPr/>
        </p:nvSpPr>
        <p:spPr>
          <a:xfrm>
            <a:off x="3352800" y="3124200"/>
            <a:ext cx="3048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6805209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7308681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7984203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4" name="Content Placeholder 3"/>
              <p:cNvSpPr>
                <a:spLocks noGrp="1"/>
              </p:cNvSpPr>
              <p:nvPr>
                <p:ph idx="1"/>
              </p:nvPr>
            </p:nvSpPr>
            <p:spPr>
              <a:xfrm>
                <a:off x="609600" y="1600200"/>
                <a:ext cx="7848600" cy="4724400"/>
              </a:xfrm>
            </p:spPr>
            <p:txBody>
              <a:bodyPr>
                <a:normAutofit/>
              </a:bodyPr>
              <a:lstStyle/>
              <a:p>
                <a:pPr marL="0" indent="0" algn="just">
                  <a:lnSpc>
                    <a:spcPct val="150000"/>
                  </a:lnSpc>
                  <a:buNone/>
                </a:pPr>
                <a:r>
                  <a:rPr lang="en-US" b="1" dirty="0" smtClean="0">
                    <a:solidFill>
                      <a:schemeClr val="accent1"/>
                    </a:solidFill>
                  </a:rPr>
                  <a:t>INTEGRATION</a:t>
                </a:r>
              </a:p>
              <a:p>
                <a:pPr marL="0" indent="0" algn="just">
                  <a:buNone/>
                </a:pPr>
                <a:r>
                  <a:rPr lang="en-US" dirty="0" smtClean="0"/>
                  <a:t>The process of finding </a:t>
                </a:r>
                <a:r>
                  <a:rPr lang="en-US" dirty="0" err="1" smtClean="0"/>
                  <a:t>antiderivatives</a:t>
                </a:r>
                <a:r>
                  <a:rPr lang="en-US" dirty="0" smtClean="0"/>
                  <a:t> is more frequently called integration. And the family of functions obtained through this process is called the indefinite integral. The notation</a:t>
                </a:r>
              </a:p>
              <a:p>
                <a:pPr marL="0" indent="0" algn="just">
                  <a:buNone/>
                </a:pPr>
                <a14:m>
                  <m:oMathPara xmlns:m="http://schemas.openxmlformats.org/officeDocument/2006/math">
                    <m:oMathParaPr>
                      <m:jc m:val="centerGroup"/>
                    </m:oMathParaPr>
                    <m:oMath xmlns:m="http://schemas.openxmlformats.org/officeDocument/2006/math">
                      <m:nary>
                        <m:naryPr>
                          <m:limLoc m:val="undOvr"/>
                          <m:subHide m:val="on"/>
                          <m:supHide m:val="on"/>
                          <m:ctrlPr>
                            <a:rPr lang="en-US" i="1" smtClean="0">
                              <a:latin typeface="Cambria Math"/>
                              <a:cs typeface="Times New Roman" pitchFamily="18" charset="0"/>
                            </a:rPr>
                          </m:ctrlPr>
                        </m:naryPr>
                        <m:sub/>
                        <m:sup/>
                        <m:e>
                          <m:r>
                            <a:rPr lang="en-US" b="0" i="1" smtClean="0">
                              <a:latin typeface="Cambria Math"/>
                              <a:cs typeface="Times New Roman" pitchFamily="18" charset="0"/>
                            </a:rPr>
                            <m:t>𝑓</m:t>
                          </m:r>
                          <m:d>
                            <m:dPr>
                              <m:ctrlPr>
                                <a:rPr lang="en-US" b="0" i="1" smtClean="0">
                                  <a:latin typeface="Cambria Math"/>
                                  <a:cs typeface="Times New Roman" pitchFamily="18" charset="0"/>
                                </a:rPr>
                              </m:ctrlPr>
                            </m:dPr>
                            <m:e>
                              <m:r>
                                <a:rPr lang="en-US" b="0" i="1" smtClean="0">
                                  <a:latin typeface="Cambria Math"/>
                                  <a:cs typeface="Times New Roman" pitchFamily="18" charset="0"/>
                                </a:rPr>
                                <m:t>𝑥</m:t>
                              </m:r>
                            </m:e>
                          </m:d>
                          <m:r>
                            <a:rPr lang="en-US" b="0" i="1" smtClean="0">
                              <a:latin typeface="Cambria Math"/>
                              <a:cs typeface="Times New Roman" pitchFamily="18" charset="0"/>
                            </a:rPr>
                            <m:t> </m:t>
                          </m:r>
                          <m:r>
                            <a:rPr lang="en-US" b="0" i="1" smtClean="0">
                              <a:latin typeface="Cambria Math"/>
                              <a:cs typeface="Times New Roman" pitchFamily="18" charset="0"/>
                            </a:rPr>
                            <m:t>𝑑𝑥</m:t>
                          </m:r>
                        </m:e>
                      </m:nary>
                    </m:oMath>
                  </m:oMathPara>
                </a14:m>
                <a:endParaRPr lang="en-US" i="1" dirty="0">
                  <a:latin typeface="Times New Roman" pitchFamily="18" charset="0"/>
                  <a:cs typeface="Times New Roman" pitchFamily="18" charset="0"/>
                </a:endParaRPr>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609600" y="1600200"/>
                <a:ext cx="7848600" cy="4724400"/>
              </a:xfrm>
              <a:blipFill rotWithShape="1">
                <a:blip r:embed="rId3" cstate="print"/>
                <a:stretch>
                  <a:fillRect l="-1941" r="-1863"/>
                </a:stretch>
              </a:blipFill>
            </p:spPr>
            <p:txBody>
              <a:bodyPr/>
              <a:lstStyle/>
              <a:p>
                <a:r>
                  <a:rPr lang="en-US">
                    <a:noFill/>
                  </a:rPr>
                  <a:t> </a:t>
                </a:r>
              </a:p>
            </p:txBody>
          </p:sp>
        </mc:Fallback>
      </mc:AlternateContent>
      <p:sp>
        <p:nvSpPr>
          <p:cNvPr id="5" name="Title 5"/>
          <p:cNvSpPr>
            <a:spLocks noGrp="1"/>
          </p:cNvSpPr>
          <p:nvPr>
            <p:ph type="title"/>
          </p:nvPr>
        </p:nvSpPr>
        <p:spPr>
          <a:xfrm>
            <a:off x="457200" y="396875"/>
            <a:ext cx="8153400" cy="1203325"/>
          </a:xfrm>
        </p:spPr>
        <p:txBody>
          <a:bodyPr>
            <a:normAutofit/>
          </a:bodyPr>
          <a:lstStyle/>
          <a:p>
            <a:r>
              <a:rPr lang="en-US" b="1" dirty="0" smtClean="0">
                <a:solidFill>
                  <a:schemeClr val="tx2"/>
                </a:solidFill>
              </a:rPr>
              <a:t>RULES OF INTEGRATION</a:t>
            </a:r>
            <a:endParaRPr lang="en-US" b="1" dirty="0">
              <a:solidFill>
                <a:schemeClr val="tx2"/>
              </a:solidFill>
            </a:endParaRPr>
          </a:p>
        </p:txBody>
      </p:sp>
    </p:spTree>
    <p:extLst>
      <p:ext uri="{BB962C8B-B14F-4D97-AF65-F5344CB8AC3E}">
        <p14:creationId xmlns:p14="http://schemas.microsoft.com/office/powerpoint/2010/main" xmlns="" val="15882379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09600" y="609600"/>
            <a:ext cx="7848600" cy="5715000"/>
          </a:xfrm>
        </p:spPr>
        <p:txBody>
          <a:bodyPr>
            <a:normAutofit/>
          </a:bodyPr>
          <a:lstStyle/>
          <a:p>
            <a:pPr marL="0" indent="0" algn="just">
              <a:buNone/>
            </a:pPr>
            <a:r>
              <a:rPr lang="en-US" dirty="0" smtClean="0"/>
              <a:t>is often used to indicate the indefinite integral of the function </a:t>
            </a:r>
            <a:r>
              <a:rPr lang="en-US" i="1" dirty="0">
                <a:latin typeface="Times New Roman" pitchFamily="18" charset="0"/>
                <a:cs typeface="Times New Roman" pitchFamily="18" charset="0"/>
              </a:rPr>
              <a:t>f</a:t>
            </a:r>
            <a:r>
              <a:rPr lang="en-US" dirty="0" smtClean="0"/>
              <a:t>. The symbol </a:t>
            </a:r>
            <a:r>
              <a:rPr lang="en-US" dirty="0" smtClean="0">
                <a:latin typeface="Times New Roman" pitchFamily="18" charset="0"/>
                <a:cs typeface="Times New Roman" pitchFamily="18" charset="0"/>
              </a:rPr>
              <a:t>∫</a:t>
            </a:r>
            <a:r>
              <a:rPr lang="en-US" dirty="0" smtClean="0"/>
              <a:t> is the integral sign; </a:t>
            </a:r>
            <a:r>
              <a:rPr lang="en-US" i="1" dirty="0">
                <a:latin typeface="Times New Roman" pitchFamily="18" charset="0"/>
                <a:cs typeface="Times New Roman" pitchFamily="18" charset="0"/>
              </a:rPr>
              <a:t>f</a:t>
            </a:r>
            <a:r>
              <a:rPr lang="en-US" dirty="0" smtClean="0"/>
              <a:t> is the integrand, and </a:t>
            </a:r>
            <a:r>
              <a:rPr lang="en-US" i="1" dirty="0">
                <a:latin typeface="Times New Roman" pitchFamily="18" charset="0"/>
                <a:cs typeface="Times New Roman" pitchFamily="18" charset="0"/>
              </a:rPr>
              <a:t>dx</a:t>
            </a:r>
            <a:r>
              <a:rPr lang="en-US" dirty="0" smtClean="0"/>
              <a:t>, as we will deal with it, indicates the variable with respect to which the integration process is performed. Two verbal descriptions of the process “integrate the function </a:t>
            </a:r>
            <a:r>
              <a:rPr lang="en-US" i="1" dirty="0">
                <a:latin typeface="Times New Roman" pitchFamily="18" charset="0"/>
                <a:cs typeface="Times New Roman" pitchFamily="18" charset="0"/>
              </a:rPr>
              <a:t>f</a:t>
            </a:r>
            <a:r>
              <a:rPr lang="en-US" dirty="0" smtClean="0"/>
              <a:t> with respect to the variable </a:t>
            </a:r>
            <a:r>
              <a:rPr lang="en-US" i="1" dirty="0">
                <a:latin typeface="Times New Roman" pitchFamily="18" charset="0"/>
                <a:cs typeface="Times New Roman" pitchFamily="18" charset="0"/>
              </a:rPr>
              <a:t>x</a:t>
            </a:r>
            <a:r>
              <a:rPr lang="en-US" dirty="0" smtClean="0"/>
              <a:t>” or “find the indefinite integral of </a:t>
            </a:r>
            <a:r>
              <a:rPr lang="en-US" i="1" dirty="0">
                <a:latin typeface="Times New Roman" pitchFamily="18" charset="0"/>
                <a:cs typeface="Times New Roman" pitchFamily="18" charset="0"/>
              </a:rPr>
              <a:t>f</a:t>
            </a:r>
            <a:r>
              <a:rPr lang="en-US" dirty="0" smtClean="0"/>
              <a:t> with respect to </a:t>
            </a:r>
            <a:r>
              <a:rPr lang="en-US" i="1" dirty="0" smtClean="0">
                <a:latin typeface="Times New Roman" pitchFamily="18" charset="0"/>
                <a:cs typeface="Times New Roman" pitchFamily="18" charset="0"/>
              </a:rPr>
              <a:t>x</a:t>
            </a:r>
            <a:r>
              <a:rPr lang="en-US" dirty="0" smtClean="0"/>
              <a:t>”.</a:t>
            </a:r>
            <a:endParaRPr lang="en-US" i="1" dirty="0">
              <a:latin typeface="Times New Roman" pitchFamily="18" charset="0"/>
              <a:cs typeface="Times New Roman" pitchFamily="18" charset="0"/>
            </a:endParaRPr>
          </a:p>
        </p:txBody>
      </p:sp>
    </p:spTree>
    <p:extLst>
      <p:ext uri="{BB962C8B-B14F-4D97-AF65-F5344CB8AC3E}">
        <p14:creationId xmlns:p14="http://schemas.microsoft.com/office/powerpoint/2010/main" xmlns="" val="267289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4" name="Content Placeholder 3"/>
              <p:cNvSpPr>
                <a:spLocks noGrp="1"/>
              </p:cNvSpPr>
              <p:nvPr>
                <p:ph idx="1"/>
              </p:nvPr>
            </p:nvSpPr>
            <p:spPr>
              <a:xfrm>
                <a:off x="609600" y="685800"/>
                <a:ext cx="7848600" cy="5638800"/>
              </a:xfrm>
            </p:spPr>
            <p:txBody>
              <a:bodyPr>
                <a:normAutofit/>
              </a:bodyPr>
              <a:lstStyle/>
              <a:p>
                <a:pPr marL="0" indent="0" algn="just">
                  <a:lnSpc>
                    <a:spcPct val="150000"/>
                  </a:lnSpc>
                  <a:buNone/>
                </a:pPr>
                <a:r>
                  <a:rPr lang="en-US" b="1" dirty="0" smtClean="0">
                    <a:solidFill>
                      <a:schemeClr val="accent1"/>
                    </a:solidFill>
                  </a:rPr>
                  <a:t>INDEFINITE INTEGRAL</a:t>
                </a:r>
              </a:p>
              <a:p>
                <a:pPr marL="0" indent="0" algn="just">
                  <a:buNone/>
                </a:pPr>
                <a:r>
                  <a:rPr lang="en-US" dirty="0" smtClean="0">
                    <a:cs typeface="Times New Roman" pitchFamily="18" charset="0"/>
                  </a:rPr>
                  <a:t>Given that f is a continuous function,</a:t>
                </a:r>
              </a:p>
              <a:p>
                <a:pPr marL="0" indent="0" algn="just">
                  <a:buNone/>
                </a:pPr>
                <a:endParaRPr lang="en-US" dirty="0">
                  <a:cs typeface="Times New Roman" pitchFamily="18" charset="0"/>
                </a:endParaRPr>
              </a:p>
              <a:p>
                <a:pPr marL="0" indent="0" algn="just">
                  <a:buNone/>
                </a:pPr>
                <a14:m>
                  <m:oMathPara xmlns:m="http://schemas.openxmlformats.org/officeDocument/2006/math">
                    <m:oMathParaPr>
                      <m:jc m:val="centerGroup"/>
                    </m:oMathParaPr>
                    <m:oMath xmlns:m="http://schemas.openxmlformats.org/officeDocument/2006/math">
                      <m:nary>
                        <m:naryPr>
                          <m:limLoc m:val="undOvr"/>
                          <m:subHide m:val="on"/>
                          <m:supHide m:val="on"/>
                          <m:ctrlPr>
                            <a:rPr lang="en-US" i="1" smtClean="0">
                              <a:latin typeface="Cambria Math"/>
                            </a:rPr>
                          </m:ctrlPr>
                        </m:naryPr>
                        <m:sub/>
                        <m:sup/>
                        <m:e>
                          <m:r>
                            <a:rPr lang="en-US" b="0" i="1" smtClean="0">
                              <a:latin typeface="Cambria Math"/>
                            </a:rPr>
                            <m:t>𝑓</m:t>
                          </m:r>
                          <m:d>
                            <m:dPr>
                              <m:ctrlPr>
                                <a:rPr lang="en-US" b="0" i="1" smtClean="0">
                                  <a:latin typeface="Cambria Math"/>
                                </a:rPr>
                              </m:ctrlPr>
                            </m:dPr>
                            <m:e>
                              <m:r>
                                <a:rPr lang="en-US" b="0" i="1" smtClean="0">
                                  <a:latin typeface="Cambria Math"/>
                                </a:rPr>
                                <m:t>𝑥</m:t>
                              </m:r>
                            </m:e>
                          </m:d>
                          <m:r>
                            <a:rPr lang="en-US" b="0" i="1" smtClean="0">
                              <a:latin typeface="Cambria Math"/>
                            </a:rPr>
                            <m:t>𝑑𝑥</m:t>
                          </m:r>
                          <m:r>
                            <a:rPr lang="en-US" b="0" i="1" smtClean="0">
                              <a:latin typeface="Cambria Math"/>
                            </a:rPr>
                            <m:t>=</m:t>
                          </m:r>
                          <m:r>
                            <a:rPr lang="en-US" b="0" i="1" smtClean="0">
                              <a:latin typeface="Cambria Math"/>
                            </a:rPr>
                            <m:t>𝐹</m:t>
                          </m:r>
                          <m:d>
                            <m:dPr>
                              <m:ctrlPr>
                                <a:rPr lang="en-US" b="0" i="1" smtClean="0">
                                  <a:latin typeface="Cambria Math"/>
                                </a:rPr>
                              </m:ctrlPr>
                            </m:dPr>
                            <m:e>
                              <m:r>
                                <a:rPr lang="en-US" b="0" i="1" smtClean="0">
                                  <a:latin typeface="Cambria Math"/>
                                </a:rPr>
                                <m:t>𝑥</m:t>
                              </m:r>
                            </m:e>
                          </m:d>
                          <m:r>
                            <a:rPr lang="en-US" b="0" i="1" smtClean="0">
                              <a:latin typeface="Cambria Math"/>
                            </a:rPr>
                            <m:t>+</m:t>
                          </m:r>
                          <m:r>
                            <a:rPr lang="en-US" b="0" i="1" smtClean="0">
                              <a:latin typeface="Cambria Math"/>
                            </a:rPr>
                            <m:t>𝐶</m:t>
                          </m:r>
                        </m:e>
                      </m:nary>
                    </m:oMath>
                  </m:oMathPara>
                </a14:m>
                <a:endParaRPr lang="en-US" dirty="0" smtClean="0"/>
              </a:p>
              <a:p>
                <a:pPr marL="0" indent="0" algn="just">
                  <a:buNone/>
                </a:pPr>
                <a:r>
                  <a:rPr lang="en-US" dirty="0" smtClean="0"/>
                  <a:t>If </a:t>
                </a:r>
                <a14:m>
                  <m:oMath xmlns:m="http://schemas.openxmlformats.org/officeDocument/2006/math">
                    <m:sSup>
                      <m:sSupPr>
                        <m:ctrlPr>
                          <a:rPr lang="en-US" b="0" i="1" smtClean="0">
                            <a:latin typeface="Cambria Math"/>
                          </a:rPr>
                        </m:ctrlPr>
                      </m:sSupPr>
                      <m:e>
                        <m:r>
                          <a:rPr lang="en-US" b="0" i="1" smtClean="0">
                            <a:latin typeface="Cambria Math"/>
                          </a:rPr>
                          <m:t>𝐹</m:t>
                        </m:r>
                      </m:e>
                      <m:sup>
                        <m:r>
                          <a:rPr lang="en-US" b="0" i="1" smtClean="0">
                            <a:latin typeface="Cambria Math"/>
                          </a:rPr>
                          <m:t>′</m:t>
                        </m:r>
                      </m:sup>
                    </m:sSup>
                    <m:d>
                      <m:dPr>
                        <m:ctrlPr>
                          <a:rPr lang="en-US" b="0" i="1" smtClean="0">
                            <a:latin typeface="Cambria Math"/>
                          </a:rPr>
                        </m:ctrlPr>
                      </m:dPr>
                      <m:e>
                        <m:r>
                          <a:rPr lang="en-US" b="0" i="1" smtClean="0">
                            <a:latin typeface="Cambria Math"/>
                          </a:rPr>
                          <m:t>𝑥</m:t>
                        </m:r>
                      </m:e>
                    </m:d>
                    <m:r>
                      <a:rPr lang="en-US" b="0" i="1" smtClean="0">
                        <a:latin typeface="Cambria Math"/>
                      </a:rPr>
                      <m:t>=</m:t>
                    </m:r>
                    <m:r>
                      <a:rPr lang="en-US" b="0" i="1" smtClean="0">
                        <a:latin typeface="Cambria Math"/>
                      </a:rPr>
                      <m:t>𝑓</m:t>
                    </m:r>
                    <m:r>
                      <a:rPr lang="en-US" b="0" i="1" smtClean="0">
                        <a:latin typeface="Cambria Math"/>
                      </a:rPr>
                      <m:t>(</m:t>
                    </m:r>
                    <m:r>
                      <a:rPr lang="en-US" b="0" i="1" smtClean="0">
                        <a:latin typeface="Cambria Math"/>
                      </a:rPr>
                      <m:t>𝑥</m:t>
                    </m:r>
                    <m:r>
                      <a:rPr lang="en-US" b="0" i="1" smtClean="0">
                        <a:latin typeface="Cambria Math"/>
                      </a:rPr>
                      <m:t>)</m:t>
                    </m:r>
                  </m:oMath>
                </a14:m>
                <a:r>
                  <a:rPr lang="en-US" dirty="0" smtClean="0"/>
                  <a:t>.</a:t>
                </a:r>
              </a:p>
              <a:p>
                <a:pPr marL="0" indent="0" algn="just">
                  <a:buNone/>
                </a:pPr>
                <a:endParaRPr lang="en-US" dirty="0" smtClean="0"/>
              </a:p>
              <a:p>
                <a:pPr marL="0" indent="0" algn="just">
                  <a:buNone/>
                </a:pPr>
                <a:r>
                  <a:rPr lang="en-US" dirty="0" smtClean="0"/>
                  <a:t>In this definition C is termed the constant of integration.</a:t>
                </a:r>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609600" y="685800"/>
                <a:ext cx="7848600" cy="5638800"/>
              </a:xfrm>
              <a:blipFill rotWithShape="1">
                <a:blip r:embed="rId3" cstate="print"/>
                <a:stretch>
                  <a:fillRect l="-1941" r="-1863" b="-1297"/>
                </a:stretch>
              </a:blipFill>
            </p:spPr>
            <p:txBody>
              <a:bodyPr/>
              <a:lstStyle/>
              <a:p>
                <a:r>
                  <a:rPr lang="en-US">
                    <a:noFill/>
                  </a:rPr>
                  <a:t> </a:t>
                </a:r>
              </a:p>
            </p:txBody>
          </p:sp>
        </mc:Fallback>
      </mc:AlternateContent>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4" name="Content Placeholder 3"/>
              <p:cNvSpPr>
                <a:spLocks noGrp="1"/>
              </p:cNvSpPr>
              <p:nvPr>
                <p:ph idx="1"/>
              </p:nvPr>
            </p:nvSpPr>
            <p:spPr>
              <a:xfrm>
                <a:off x="609600" y="1676400"/>
                <a:ext cx="7848600" cy="4648200"/>
              </a:xfrm>
            </p:spPr>
            <p:txBody>
              <a:bodyPr>
                <a:normAutofit/>
              </a:bodyPr>
              <a:lstStyle/>
              <a:p>
                <a:pPr marL="0" indent="0" algn="just">
                  <a:lnSpc>
                    <a:spcPct val="150000"/>
                  </a:lnSpc>
                  <a:buNone/>
                </a:pPr>
                <a:r>
                  <a:rPr lang="en-US" b="1" dirty="0"/>
                  <a:t>RULE </a:t>
                </a:r>
                <a:r>
                  <a:rPr lang="en-US" b="1" dirty="0" smtClean="0"/>
                  <a:t>1</a:t>
                </a:r>
                <a:endParaRPr lang="en-US" b="1" dirty="0"/>
              </a:p>
              <a:p>
                <a:pPr marL="0" indent="0" algn="just">
                  <a:lnSpc>
                    <a:spcPct val="150000"/>
                  </a:lnSpc>
                  <a:buNone/>
                </a:pPr>
                <a:r>
                  <a:rPr lang="en-US" b="1" dirty="0" smtClean="0"/>
                  <a:t>CONSTANT FUNCTIONS</a:t>
                </a:r>
              </a:p>
              <a:p>
                <a:pPr marL="0" indent="0" algn="just">
                  <a:lnSpc>
                    <a:spcPct val="150000"/>
                  </a:lnSpc>
                  <a:buNone/>
                </a:pPr>
                <a14:m>
                  <m:oMathPara xmlns:m="http://schemas.openxmlformats.org/officeDocument/2006/math">
                    <m:oMathParaPr>
                      <m:jc m:val="centerGroup"/>
                    </m:oMathParaPr>
                    <m:oMath xmlns:m="http://schemas.openxmlformats.org/officeDocument/2006/math">
                      <m:nary>
                        <m:naryPr>
                          <m:limLoc m:val="undOvr"/>
                          <m:subHide m:val="on"/>
                          <m:supHide m:val="on"/>
                          <m:ctrlPr>
                            <a:rPr lang="en-US" i="1" smtClean="0">
                              <a:latin typeface="Cambria Math"/>
                            </a:rPr>
                          </m:ctrlPr>
                        </m:naryPr>
                        <m:sub/>
                        <m:sup/>
                        <m:e>
                          <m:r>
                            <a:rPr lang="en-US" b="0" i="1" smtClean="0">
                              <a:latin typeface="Cambria Math"/>
                            </a:rPr>
                            <m:t>𝑘</m:t>
                          </m:r>
                          <m:r>
                            <a:rPr lang="en-US" b="0" i="1" smtClean="0">
                              <a:latin typeface="Cambria Math"/>
                            </a:rPr>
                            <m:t> </m:t>
                          </m:r>
                          <m:r>
                            <a:rPr lang="en-US" b="0" i="1" smtClean="0">
                              <a:latin typeface="Cambria Math"/>
                            </a:rPr>
                            <m:t>𝑑𝑥</m:t>
                          </m:r>
                          <m:r>
                            <a:rPr lang="en-US" b="0" i="1" smtClean="0">
                              <a:latin typeface="Cambria Math"/>
                            </a:rPr>
                            <m:t>=</m:t>
                          </m:r>
                          <m:r>
                            <a:rPr lang="en-US" b="0" i="1" smtClean="0">
                              <a:latin typeface="Cambria Math"/>
                            </a:rPr>
                            <m:t>𝑘𝑥</m:t>
                          </m:r>
                          <m:r>
                            <a:rPr lang="en-US" b="0" i="1" smtClean="0">
                              <a:latin typeface="Cambria Math"/>
                            </a:rPr>
                            <m:t>+</m:t>
                          </m:r>
                          <m:r>
                            <a:rPr lang="en-US" b="0" i="1" smtClean="0">
                              <a:latin typeface="Cambria Math"/>
                            </a:rPr>
                            <m:t>𝐶</m:t>
                          </m:r>
                        </m:e>
                      </m:nary>
                    </m:oMath>
                  </m:oMathPara>
                </a14:m>
                <a:endParaRPr lang="en-US" dirty="0" smtClean="0"/>
              </a:p>
              <a:p>
                <a:pPr marL="0" indent="0" algn="just">
                  <a:lnSpc>
                    <a:spcPct val="150000"/>
                  </a:lnSpc>
                  <a:buNone/>
                </a:pPr>
                <a:r>
                  <a:rPr lang="en-US" dirty="0" smtClean="0"/>
                  <a:t>where k is any constant</a:t>
                </a:r>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609600" y="1676400"/>
                <a:ext cx="7848600" cy="4648200"/>
              </a:xfrm>
              <a:blipFill rotWithShape="1">
                <a:blip r:embed="rId3" cstate="print"/>
                <a:stretch>
                  <a:fillRect l="-1941"/>
                </a:stretch>
              </a:blipFill>
            </p:spPr>
            <p:txBody>
              <a:bodyPr/>
              <a:lstStyle/>
              <a:p>
                <a:r>
                  <a:rPr lang="en-US">
                    <a:noFill/>
                  </a:rPr>
                  <a:t> </a:t>
                </a:r>
              </a:p>
            </p:txBody>
          </p:sp>
        </mc:Fallback>
      </mc:AlternateContent>
      <p:sp>
        <p:nvSpPr>
          <p:cNvPr id="5" name="TextBox 4"/>
          <p:cNvSpPr txBox="1"/>
          <p:nvPr/>
        </p:nvSpPr>
        <p:spPr>
          <a:xfrm>
            <a:off x="1629697" y="609600"/>
            <a:ext cx="6248400" cy="830997"/>
          </a:xfrm>
          <a:prstGeom prst="rect">
            <a:avLst/>
          </a:prstGeom>
          <a:noFill/>
        </p:spPr>
        <p:txBody>
          <a:bodyPr wrap="square" rtlCol="0">
            <a:spAutoFit/>
          </a:bodyPr>
          <a:lstStyle/>
          <a:p>
            <a:r>
              <a:rPr lang="en-US" sz="4800" b="1" dirty="0">
                <a:solidFill>
                  <a:schemeClr val="accent1"/>
                </a:solidFill>
              </a:rPr>
              <a:t>Rules of Integration</a:t>
            </a:r>
            <a:endParaRPr lang="en-US" sz="4800" dirty="0"/>
          </a:p>
        </p:txBody>
      </p:sp>
    </p:spTree>
    <p:extLst>
      <p:ext uri="{BB962C8B-B14F-4D97-AF65-F5344CB8AC3E}">
        <p14:creationId xmlns:p14="http://schemas.microsoft.com/office/powerpoint/2010/main" xmlns="" val="32851154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175745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4" name="Content Placeholder 3"/>
              <p:cNvSpPr>
                <a:spLocks noGrp="1"/>
              </p:cNvSpPr>
              <p:nvPr>
                <p:ph idx="1"/>
              </p:nvPr>
            </p:nvSpPr>
            <p:spPr>
              <a:xfrm>
                <a:off x="609600" y="1143000"/>
                <a:ext cx="7848600" cy="4191000"/>
              </a:xfrm>
            </p:spPr>
            <p:txBody>
              <a:bodyPr>
                <a:normAutofit/>
              </a:bodyPr>
              <a:lstStyle/>
              <a:p>
                <a:pPr marL="0" indent="0" algn="just">
                  <a:lnSpc>
                    <a:spcPct val="150000"/>
                  </a:lnSpc>
                  <a:buNone/>
                </a:pPr>
                <a:r>
                  <a:rPr lang="en-US" b="1" dirty="0"/>
                  <a:t>RULE </a:t>
                </a:r>
                <a:r>
                  <a:rPr lang="en-US" b="1" dirty="0" smtClean="0"/>
                  <a:t>2</a:t>
                </a:r>
                <a:endParaRPr lang="en-US" b="1" dirty="0"/>
              </a:p>
              <a:p>
                <a:pPr marL="0" indent="0" algn="just">
                  <a:lnSpc>
                    <a:spcPct val="150000"/>
                  </a:lnSpc>
                  <a:buNone/>
                </a:pPr>
                <a:r>
                  <a:rPr lang="en-US" b="1" dirty="0" smtClean="0"/>
                  <a:t>POWER  RULE</a:t>
                </a:r>
              </a:p>
              <a:p>
                <a:pPr marL="0" indent="0" algn="just">
                  <a:lnSpc>
                    <a:spcPct val="150000"/>
                  </a:lnSpc>
                  <a:buNone/>
                </a:pPr>
                <a14:m>
                  <m:oMathPara xmlns:m="http://schemas.openxmlformats.org/officeDocument/2006/math">
                    <m:oMathParaPr>
                      <m:jc m:val="centerGroup"/>
                    </m:oMathParaPr>
                    <m:oMath xmlns:m="http://schemas.openxmlformats.org/officeDocument/2006/math">
                      <m:nary>
                        <m:naryPr>
                          <m:limLoc m:val="undOvr"/>
                          <m:subHide m:val="on"/>
                          <m:supHide m:val="on"/>
                          <m:ctrlPr>
                            <a:rPr lang="en-US" i="1" smtClean="0">
                              <a:latin typeface="Cambria Math"/>
                            </a:rPr>
                          </m:ctrlPr>
                        </m:naryPr>
                        <m:sub/>
                        <m:sup/>
                        <m:e>
                          <m:r>
                            <a:rPr lang="en-US" b="0" i="1" smtClean="0">
                              <a:latin typeface="Cambria Math"/>
                            </a:rPr>
                            <m:t>𝑥</m:t>
                          </m:r>
                          <m:r>
                            <a:rPr lang="en-US" b="0" i="1" baseline="30000" smtClean="0">
                              <a:latin typeface="Cambria Math"/>
                            </a:rPr>
                            <m:t>𝑛</m:t>
                          </m:r>
                          <m:r>
                            <a:rPr lang="en-US" b="0" i="1" smtClean="0">
                              <a:latin typeface="Cambria Math"/>
                            </a:rPr>
                            <m:t> </m:t>
                          </m:r>
                          <m:r>
                            <a:rPr lang="en-US" b="0" i="1" smtClean="0">
                              <a:latin typeface="Cambria Math"/>
                            </a:rPr>
                            <m:t>𝑑𝑥</m:t>
                          </m:r>
                          <m:r>
                            <a:rPr lang="en-US" b="0" i="1" smtClean="0">
                              <a:latin typeface="Cambria Math"/>
                            </a:rPr>
                            <m:t>=</m:t>
                          </m:r>
                          <m:f>
                            <m:fPr>
                              <m:ctrlPr>
                                <a:rPr lang="en-US" b="0" i="1" smtClean="0">
                                  <a:latin typeface="Cambria Math"/>
                                </a:rPr>
                              </m:ctrlPr>
                            </m:fPr>
                            <m:num>
                              <m:sSup>
                                <m:sSupPr>
                                  <m:ctrlPr>
                                    <a:rPr lang="en-US" b="0" i="1" smtClean="0">
                                      <a:latin typeface="Cambria Math"/>
                                    </a:rPr>
                                  </m:ctrlPr>
                                </m:sSupPr>
                                <m:e>
                                  <m:r>
                                    <a:rPr lang="en-US" i="1">
                                      <a:latin typeface="Cambria Math"/>
                                    </a:rPr>
                                    <m:t>𝑥</m:t>
                                  </m:r>
                                </m:e>
                                <m:sup>
                                  <m:r>
                                    <a:rPr lang="en-US" i="1">
                                      <a:latin typeface="Cambria Math"/>
                                    </a:rPr>
                                    <m:t>𝑛</m:t>
                                  </m:r>
                                  <m:r>
                                    <a:rPr lang="en-US" i="1">
                                      <a:latin typeface="Cambria Math"/>
                                    </a:rPr>
                                    <m:t>+1</m:t>
                                  </m:r>
                                </m:sup>
                              </m:sSup>
                            </m:num>
                            <m:den>
                              <m:r>
                                <a:rPr lang="en-US" b="0" i="1" smtClean="0">
                                  <a:latin typeface="Cambria Math"/>
                                </a:rPr>
                                <m:t>𝑛</m:t>
                              </m:r>
                              <m:r>
                                <a:rPr lang="en-US" b="0" i="1" smtClean="0">
                                  <a:latin typeface="Cambria Math"/>
                                </a:rPr>
                                <m:t>+1</m:t>
                              </m:r>
                            </m:den>
                          </m:f>
                          <m:r>
                            <a:rPr lang="en-US" b="0" i="1" smtClean="0">
                              <a:latin typeface="Cambria Math"/>
                            </a:rPr>
                            <m:t>+</m:t>
                          </m:r>
                          <m:r>
                            <a:rPr lang="en-US" b="0" i="1" smtClean="0">
                              <a:latin typeface="Cambria Math"/>
                            </a:rPr>
                            <m:t>𝐶</m:t>
                          </m:r>
                          <m:r>
                            <a:rPr lang="en-US" b="0" i="1" smtClean="0">
                              <a:latin typeface="Cambria Math"/>
                            </a:rPr>
                            <m:t> </m:t>
                          </m:r>
                          <m:r>
                            <a:rPr lang="en-US" b="0" i="1" smtClean="0">
                              <a:latin typeface="Cambria Math"/>
                            </a:rPr>
                            <m:t>𝑛</m:t>
                          </m:r>
                          <m:r>
                            <a:rPr lang="en-US" b="0" i="1" smtClean="0">
                              <a:latin typeface="Cambria Math"/>
                              <a:ea typeface="Cambria Math"/>
                            </a:rPr>
                            <m:t>≠−1</m:t>
                          </m:r>
                        </m:e>
                      </m:nary>
                    </m:oMath>
                  </m:oMathPara>
                </a14:m>
                <a:endParaRPr lang="en-US" dirty="0" smtClean="0"/>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609600" y="1143000"/>
                <a:ext cx="7848600" cy="4191000"/>
              </a:xfrm>
              <a:blipFill rotWithShape="1">
                <a:blip r:embed="rId3" cstate="print"/>
                <a:stretch>
                  <a:fillRect l="-1941"/>
                </a:stretch>
              </a:blipFill>
            </p:spPr>
            <p:txBody>
              <a:bodyPr/>
              <a:lstStyle/>
              <a:p>
                <a:r>
                  <a:rPr lang="en-US">
                    <a:noFill/>
                  </a:rPr>
                  <a:t> </a:t>
                </a:r>
              </a:p>
            </p:txBody>
          </p:sp>
        </mc:Fallback>
      </mc:AlternateContent>
      <p:sp>
        <p:nvSpPr>
          <p:cNvPr id="3" name="Rectangle 2"/>
          <p:cNvSpPr/>
          <p:nvPr/>
        </p:nvSpPr>
        <p:spPr>
          <a:xfrm>
            <a:off x="5562600" y="3733800"/>
            <a:ext cx="15240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1978265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790283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5" name="Content Placeholder 3"/>
              <p:cNvSpPr>
                <a:spLocks noGrp="1"/>
              </p:cNvSpPr>
              <p:nvPr>
                <p:ph idx="1"/>
              </p:nvPr>
            </p:nvSpPr>
            <p:spPr>
              <a:xfrm>
                <a:off x="609600" y="1143000"/>
                <a:ext cx="7848600" cy="4191000"/>
              </a:xfrm>
            </p:spPr>
            <p:txBody>
              <a:bodyPr>
                <a:normAutofit/>
              </a:bodyPr>
              <a:lstStyle/>
              <a:p>
                <a:pPr marL="0" indent="0" algn="just">
                  <a:lnSpc>
                    <a:spcPct val="150000"/>
                  </a:lnSpc>
                  <a:buNone/>
                </a:pPr>
                <a:r>
                  <a:rPr lang="en-US" b="1" dirty="0" smtClean="0"/>
                  <a:t>RULE 3</a:t>
                </a:r>
              </a:p>
              <a:p>
                <a:pPr marL="0" indent="0" algn="just">
                  <a:lnSpc>
                    <a:spcPct val="150000"/>
                  </a:lnSpc>
                  <a:buNone/>
                </a:pPr>
                <a14:m>
                  <m:oMathPara xmlns:m="http://schemas.openxmlformats.org/officeDocument/2006/math">
                    <m:oMathParaPr>
                      <m:jc m:val="centerGroup"/>
                    </m:oMathParaPr>
                    <m:oMath xmlns:m="http://schemas.openxmlformats.org/officeDocument/2006/math">
                      <m:nary>
                        <m:naryPr>
                          <m:limLoc m:val="undOvr"/>
                          <m:subHide m:val="on"/>
                          <m:supHide m:val="on"/>
                          <m:ctrlPr>
                            <a:rPr lang="en-US" i="1" smtClean="0">
                              <a:latin typeface="Cambria Math"/>
                            </a:rPr>
                          </m:ctrlPr>
                        </m:naryPr>
                        <m:sub/>
                        <m:sup/>
                        <m:e>
                          <m:r>
                            <a:rPr lang="en-US" b="0" i="1" smtClean="0">
                              <a:latin typeface="Cambria Math"/>
                            </a:rPr>
                            <m:t>𝑘𝑓</m:t>
                          </m:r>
                          <m:r>
                            <a:rPr lang="en-US" b="0" i="1" smtClean="0">
                              <a:latin typeface="Cambria Math"/>
                            </a:rPr>
                            <m:t> </m:t>
                          </m:r>
                          <m:d>
                            <m:dPr>
                              <m:ctrlPr>
                                <a:rPr lang="en-US" b="0" i="1" smtClean="0">
                                  <a:latin typeface="Cambria Math"/>
                                </a:rPr>
                              </m:ctrlPr>
                            </m:dPr>
                            <m:e>
                              <m:r>
                                <a:rPr lang="en-US" b="0" i="1" smtClean="0">
                                  <a:latin typeface="Cambria Math"/>
                                </a:rPr>
                                <m:t>𝑥</m:t>
                              </m:r>
                            </m:e>
                          </m:d>
                          <m:r>
                            <a:rPr lang="en-US" b="0" i="1" smtClean="0">
                              <a:latin typeface="Cambria Math"/>
                            </a:rPr>
                            <m:t> </m:t>
                          </m:r>
                          <m:r>
                            <a:rPr lang="en-US" b="0" i="1" smtClean="0">
                              <a:latin typeface="Cambria Math"/>
                            </a:rPr>
                            <m:t>𝑑𝑥</m:t>
                          </m:r>
                          <m:r>
                            <a:rPr lang="en-US" b="0" i="1" smtClean="0">
                              <a:latin typeface="Cambria Math"/>
                            </a:rPr>
                            <m:t>=</m:t>
                          </m:r>
                          <m:r>
                            <a:rPr lang="en-US" b="0" i="1" smtClean="0">
                              <a:latin typeface="Cambria Math"/>
                            </a:rPr>
                            <m:t>𝑘</m:t>
                          </m:r>
                          <m:r>
                            <a:rPr lang="en-US" b="0" i="1" smtClean="0">
                              <a:latin typeface="Cambria Math"/>
                            </a:rPr>
                            <m:t> </m:t>
                          </m:r>
                        </m:e>
                      </m:nary>
                      <m:nary>
                        <m:naryPr>
                          <m:limLoc m:val="undOvr"/>
                          <m:subHide m:val="on"/>
                          <m:supHide m:val="on"/>
                          <m:ctrlPr>
                            <a:rPr lang="en-US" i="1" smtClean="0">
                              <a:latin typeface="Cambria Math"/>
                            </a:rPr>
                          </m:ctrlPr>
                        </m:naryPr>
                        <m:sub/>
                        <m:sup/>
                        <m:e>
                          <m:r>
                            <a:rPr lang="en-US" b="0" i="1" smtClean="0">
                              <a:latin typeface="Cambria Math"/>
                            </a:rPr>
                            <m:t>𝑓</m:t>
                          </m:r>
                          <m:d>
                            <m:dPr>
                              <m:ctrlPr>
                                <a:rPr lang="en-US" b="0" i="1" smtClean="0">
                                  <a:latin typeface="Cambria Math"/>
                                </a:rPr>
                              </m:ctrlPr>
                            </m:dPr>
                            <m:e>
                              <m:r>
                                <a:rPr lang="en-US" b="0" i="1" smtClean="0">
                                  <a:latin typeface="Cambria Math"/>
                                </a:rPr>
                                <m:t>𝑥</m:t>
                              </m:r>
                            </m:e>
                          </m:d>
                          <m:r>
                            <a:rPr lang="en-US" b="0" i="1" smtClean="0">
                              <a:latin typeface="Cambria Math"/>
                            </a:rPr>
                            <m:t> </m:t>
                          </m:r>
                          <m:r>
                            <a:rPr lang="en-US" b="0" i="1" smtClean="0">
                              <a:latin typeface="Cambria Math"/>
                            </a:rPr>
                            <m:t>𝑑𝑥</m:t>
                          </m:r>
                        </m:e>
                      </m:nary>
                    </m:oMath>
                  </m:oMathPara>
                </a14:m>
                <a:endParaRPr lang="en-US" dirty="0" smtClean="0"/>
              </a:p>
              <a:p>
                <a:pPr marL="0" indent="0" algn="just">
                  <a:lnSpc>
                    <a:spcPct val="150000"/>
                  </a:lnSpc>
                  <a:buNone/>
                </a:pPr>
                <a:r>
                  <a:rPr lang="en-US" dirty="0" smtClean="0"/>
                  <a:t>where k is any constant</a:t>
                </a:r>
              </a:p>
            </p:txBody>
          </p:sp>
        </mc:Choice>
        <mc:Fallback>
          <p:sp>
            <p:nvSpPr>
              <p:cNvPr id="5" name="Content Placeholder 3"/>
              <p:cNvSpPr>
                <a:spLocks noGrp="1" noRot="1" noChangeAspect="1" noMove="1" noResize="1" noEditPoints="1" noAdjustHandles="1" noChangeArrowheads="1" noChangeShapeType="1" noTextEdit="1"/>
              </p:cNvSpPr>
              <p:nvPr>
                <p:ph idx="1"/>
              </p:nvPr>
            </p:nvSpPr>
            <p:spPr>
              <a:xfrm>
                <a:off x="609600" y="1143000"/>
                <a:ext cx="7848600" cy="4191000"/>
              </a:xfrm>
              <a:blipFill rotWithShape="1">
                <a:blip r:embed="rId3" cstate="print"/>
                <a:stretch>
                  <a:fillRect l="-1941"/>
                </a:stretch>
              </a:blipFill>
            </p:spPr>
            <p:txBody>
              <a:bodyPr/>
              <a:lstStyle/>
              <a:p>
                <a:r>
                  <a:rPr lang="en-US">
                    <a:noFill/>
                  </a:rPr>
                  <a:t> </a:t>
                </a:r>
              </a:p>
            </p:txBody>
          </p:sp>
        </mc:Fallback>
      </mc:AlternateContent>
    </p:spTree>
    <p:extLst>
      <p:ext uri="{BB962C8B-B14F-4D97-AF65-F5344CB8AC3E}">
        <p14:creationId xmlns:p14="http://schemas.microsoft.com/office/powerpoint/2010/main" xmlns="" val="14762240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736242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00652104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5" name="Content Placeholder 3"/>
              <p:cNvSpPr>
                <a:spLocks noGrp="1"/>
              </p:cNvSpPr>
              <p:nvPr>
                <p:ph idx="1"/>
              </p:nvPr>
            </p:nvSpPr>
            <p:spPr>
              <a:xfrm>
                <a:off x="609600" y="914400"/>
                <a:ext cx="7848600" cy="5257800"/>
              </a:xfrm>
            </p:spPr>
            <p:txBody>
              <a:bodyPr>
                <a:normAutofit fontScale="92500"/>
              </a:bodyPr>
              <a:lstStyle/>
              <a:p>
                <a:pPr marL="0" indent="0" algn="just">
                  <a:lnSpc>
                    <a:spcPct val="150000"/>
                  </a:lnSpc>
                  <a:buNone/>
                </a:pPr>
                <a:r>
                  <a:rPr lang="en-US" b="1" dirty="0" smtClean="0"/>
                  <a:t>RULE 4</a:t>
                </a:r>
              </a:p>
              <a:p>
                <a:pPr marL="0" indent="0" algn="just">
                  <a:lnSpc>
                    <a:spcPct val="150000"/>
                  </a:lnSpc>
                  <a:buNone/>
                </a:pPr>
                <a:r>
                  <a:rPr lang="en-US" dirty="0" smtClean="0"/>
                  <a:t>If </a:t>
                </a:r>
                <a14:m>
                  <m:oMath xmlns:m="http://schemas.openxmlformats.org/officeDocument/2006/math">
                    <m:nary>
                      <m:naryPr>
                        <m:limLoc m:val="undOvr"/>
                        <m:subHide m:val="on"/>
                        <m:supHide m:val="on"/>
                        <m:ctrlPr>
                          <a:rPr lang="en-US" i="1" smtClean="0">
                            <a:latin typeface="Cambria Math"/>
                          </a:rPr>
                        </m:ctrlPr>
                      </m:naryPr>
                      <m:sub/>
                      <m:sup/>
                      <m:e>
                        <m:r>
                          <a:rPr lang="en-US" b="0" i="1" smtClean="0">
                            <a:latin typeface="Cambria Math"/>
                          </a:rPr>
                          <m:t>𝑓</m:t>
                        </m:r>
                        <m:d>
                          <m:dPr>
                            <m:ctrlPr>
                              <a:rPr lang="en-US" b="0" i="1" smtClean="0">
                                <a:latin typeface="Cambria Math"/>
                              </a:rPr>
                            </m:ctrlPr>
                          </m:dPr>
                          <m:e>
                            <m:r>
                              <a:rPr lang="en-US" b="0" i="1" smtClean="0">
                                <a:latin typeface="Cambria Math"/>
                              </a:rPr>
                              <m:t>𝑥</m:t>
                            </m:r>
                          </m:e>
                        </m:d>
                        <m:r>
                          <a:rPr lang="en-US" b="0" i="1" smtClean="0">
                            <a:latin typeface="Cambria Math"/>
                          </a:rPr>
                          <m:t>𝑑𝑥</m:t>
                        </m:r>
                        <m:r>
                          <a:rPr lang="en-US" b="0" i="1" smtClean="0">
                            <a:latin typeface="Cambria Math"/>
                          </a:rPr>
                          <m:t> </m:t>
                        </m:r>
                        <m:r>
                          <a:rPr lang="en-US" b="0" i="1" smtClean="0">
                            <a:latin typeface="Cambria Math"/>
                          </a:rPr>
                          <m:t>𝑎𝑛𝑑</m:t>
                        </m:r>
                        <m:r>
                          <a:rPr lang="en-US" b="0" i="1" smtClean="0">
                            <a:latin typeface="Cambria Math"/>
                          </a:rPr>
                          <m:t> </m:t>
                        </m:r>
                        <m:nary>
                          <m:naryPr>
                            <m:limLoc m:val="undOvr"/>
                            <m:subHide m:val="on"/>
                            <m:supHide m:val="on"/>
                            <m:ctrlPr>
                              <a:rPr lang="en-US" b="0" i="1" smtClean="0">
                                <a:latin typeface="Cambria Math"/>
                              </a:rPr>
                            </m:ctrlPr>
                          </m:naryPr>
                          <m:sub/>
                          <m:sup/>
                          <m:e>
                            <m:r>
                              <a:rPr lang="en-US" b="0" i="1" smtClean="0">
                                <a:latin typeface="Cambria Math"/>
                              </a:rPr>
                              <m:t>𝑔</m:t>
                            </m:r>
                            <m:d>
                              <m:dPr>
                                <m:ctrlPr>
                                  <a:rPr lang="en-US" b="0" i="1" smtClean="0">
                                    <a:latin typeface="Cambria Math"/>
                                  </a:rPr>
                                </m:ctrlPr>
                              </m:dPr>
                              <m:e>
                                <m:r>
                                  <a:rPr lang="en-US" b="0" i="1" smtClean="0">
                                    <a:latin typeface="Cambria Math"/>
                                  </a:rPr>
                                  <m:t>𝑥</m:t>
                                </m:r>
                              </m:e>
                            </m:d>
                            <m:r>
                              <a:rPr lang="en-US" b="0" i="1" smtClean="0">
                                <a:latin typeface="Cambria Math"/>
                              </a:rPr>
                              <m:t>𝑑𝑥</m:t>
                            </m:r>
                            <m:r>
                              <a:rPr lang="en-US" b="0" i="1" smtClean="0">
                                <a:latin typeface="Cambria Math"/>
                              </a:rPr>
                              <m:t> </m:t>
                            </m:r>
                            <m:r>
                              <a:rPr lang="en-US" b="0" i="1" smtClean="0">
                                <a:latin typeface="Cambria Math"/>
                              </a:rPr>
                              <m:t>𝑒𝑥𝑖𝑠𝑡</m:t>
                            </m:r>
                            <m:r>
                              <a:rPr lang="en-US" b="0" i="1" smtClean="0">
                                <a:latin typeface="Cambria Math"/>
                              </a:rPr>
                              <m:t>, </m:t>
                            </m:r>
                            <m:r>
                              <a:rPr lang="en-US" b="0" i="1" smtClean="0">
                                <a:latin typeface="Cambria Math"/>
                              </a:rPr>
                              <m:t>𝑡h𝑒𝑛</m:t>
                            </m:r>
                          </m:e>
                        </m:nary>
                      </m:e>
                    </m:nary>
                  </m:oMath>
                </a14:m>
                <a:endParaRPr lang="en-US" dirty="0" smtClean="0"/>
              </a:p>
              <a:p>
                <a:pPr marL="0" indent="0" algn="just">
                  <a:lnSpc>
                    <a:spcPct val="150000"/>
                  </a:lnSpc>
                  <a:buNone/>
                </a:pPr>
                <a14:m>
                  <m:oMathPara xmlns:m="http://schemas.openxmlformats.org/officeDocument/2006/math">
                    <m:oMathParaPr>
                      <m:jc m:val="centerGroup"/>
                    </m:oMathParaPr>
                    <m:oMath xmlns:m="http://schemas.openxmlformats.org/officeDocument/2006/math">
                      <m:nary>
                        <m:naryPr>
                          <m:limLoc m:val="undOvr"/>
                          <m:subHide m:val="on"/>
                          <m:supHide m:val="on"/>
                          <m:ctrlPr>
                            <a:rPr lang="en-US" i="1" smtClean="0">
                              <a:latin typeface="Cambria Math"/>
                            </a:rPr>
                          </m:ctrlPr>
                        </m:naryPr>
                        <m:sub/>
                        <m:sup/>
                        <m:e>
                          <m:r>
                            <a:rPr lang="en-US" b="0" i="1" smtClean="0">
                              <a:latin typeface="Cambria Math"/>
                            </a:rPr>
                            <m:t>[</m:t>
                          </m:r>
                          <m:r>
                            <a:rPr lang="en-US" b="0" i="1" smtClean="0">
                              <a:latin typeface="Cambria Math"/>
                            </a:rPr>
                            <m:t>𝑓</m:t>
                          </m:r>
                          <m:d>
                            <m:dPr>
                              <m:ctrlPr>
                                <a:rPr lang="en-US" b="0" i="1" smtClean="0">
                                  <a:latin typeface="Cambria Math"/>
                                </a:rPr>
                              </m:ctrlPr>
                            </m:dPr>
                            <m:e>
                              <m:r>
                                <a:rPr lang="en-US" b="0" i="1" smtClean="0">
                                  <a:latin typeface="Cambria Math"/>
                                </a:rPr>
                                <m:t>𝑥</m:t>
                              </m:r>
                            </m:e>
                          </m:d>
                          <m:r>
                            <a:rPr lang="en-US" b="0" i="1" smtClean="0">
                              <a:latin typeface="Cambria Math"/>
                              <a:ea typeface="Cambria Math"/>
                            </a:rPr>
                            <m:t>±</m:t>
                          </m:r>
                          <m:r>
                            <a:rPr lang="en-US" b="0" i="1" smtClean="0">
                              <a:latin typeface="Cambria Math"/>
                              <a:ea typeface="Cambria Math"/>
                            </a:rPr>
                            <m:t>𝑔</m:t>
                          </m:r>
                          <m:d>
                            <m:dPr>
                              <m:ctrlPr>
                                <a:rPr lang="en-US" b="0" i="1" smtClean="0">
                                  <a:latin typeface="Cambria Math"/>
                                  <a:ea typeface="Cambria Math"/>
                                </a:rPr>
                              </m:ctrlPr>
                            </m:dPr>
                            <m:e>
                              <m:r>
                                <a:rPr lang="en-US" b="0" i="1" smtClean="0">
                                  <a:latin typeface="Cambria Math"/>
                                  <a:ea typeface="Cambria Math"/>
                                </a:rPr>
                                <m:t>𝑥</m:t>
                              </m:r>
                            </m:e>
                          </m:d>
                          <m:r>
                            <a:rPr lang="en-US" b="0" i="1" smtClean="0">
                              <a:latin typeface="Cambria Math"/>
                              <a:ea typeface="Cambria Math"/>
                            </a:rPr>
                            <m:t>]</m:t>
                          </m:r>
                          <m:r>
                            <a:rPr lang="en-US" b="0" i="1" smtClean="0">
                              <a:latin typeface="Cambria Math"/>
                            </a:rPr>
                            <m:t> </m:t>
                          </m:r>
                          <m:r>
                            <a:rPr lang="en-US" b="0" i="1" smtClean="0">
                              <a:latin typeface="Cambria Math"/>
                            </a:rPr>
                            <m:t>𝑑𝑥</m:t>
                          </m:r>
                          <m:r>
                            <a:rPr lang="en-US" b="0" i="1" smtClean="0">
                              <a:latin typeface="Cambria Math"/>
                            </a:rPr>
                            <m:t>= </m:t>
                          </m:r>
                        </m:e>
                      </m:nary>
                      <m:nary>
                        <m:naryPr>
                          <m:limLoc m:val="undOvr"/>
                          <m:subHide m:val="on"/>
                          <m:supHide m:val="on"/>
                          <m:ctrlPr>
                            <a:rPr lang="en-US" i="1" smtClean="0">
                              <a:latin typeface="Cambria Math"/>
                            </a:rPr>
                          </m:ctrlPr>
                        </m:naryPr>
                        <m:sub/>
                        <m:sup/>
                        <m:e>
                          <m:r>
                            <a:rPr lang="en-US" b="0" i="1" smtClean="0">
                              <a:latin typeface="Cambria Math"/>
                            </a:rPr>
                            <m:t>𝑓</m:t>
                          </m:r>
                          <m:d>
                            <m:dPr>
                              <m:ctrlPr>
                                <a:rPr lang="en-US" b="0" i="1" smtClean="0">
                                  <a:latin typeface="Cambria Math"/>
                                </a:rPr>
                              </m:ctrlPr>
                            </m:dPr>
                            <m:e>
                              <m:r>
                                <a:rPr lang="en-US" b="0" i="1" smtClean="0">
                                  <a:latin typeface="Cambria Math"/>
                                </a:rPr>
                                <m:t>𝑥</m:t>
                              </m:r>
                            </m:e>
                          </m:d>
                          <m:r>
                            <a:rPr lang="en-US" b="0" i="1" smtClean="0">
                              <a:latin typeface="Cambria Math"/>
                            </a:rPr>
                            <m:t> </m:t>
                          </m:r>
                          <m:r>
                            <a:rPr lang="en-US" b="0" i="1" smtClean="0">
                              <a:latin typeface="Cambria Math"/>
                            </a:rPr>
                            <m:t>𝑑𝑥</m:t>
                          </m:r>
                          <m:r>
                            <a:rPr lang="en-US" b="0" i="1" smtClean="0">
                              <a:latin typeface="Cambria Math"/>
                              <a:ea typeface="Cambria Math"/>
                            </a:rPr>
                            <m:t>±</m:t>
                          </m:r>
                          <m:nary>
                            <m:naryPr>
                              <m:limLoc m:val="undOvr"/>
                              <m:subHide m:val="on"/>
                              <m:supHide m:val="on"/>
                              <m:ctrlPr>
                                <a:rPr lang="en-US" b="0" i="1" smtClean="0">
                                  <a:latin typeface="Cambria Math"/>
                                  <a:ea typeface="Cambria Math"/>
                                </a:rPr>
                              </m:ctrlPr>
                            </m:naryPr>
                            <m:sub/>
                            <m:sup/>
                            <m:e>
                              <m:r>
                                <a:rPr lang="en-US" b="0" i="1" smtClean="0">
                                  <a:latin typeface="Cambria Math"/>
                                  <a:ea typeface="Cambria Math"/>
                                </a:rPr>
                                <m:t>𝑔</m:t>
                              </m:r>
                              <m:d>
                                <m:dPr>
                                  <m:ctrlPr>
                                    <a:rPr lang="en-US" b="0" i="1" smtClean="0">
                                      <a:latin typeface="Cambria Math"/>
                                      <a:ea typeface="Cambria Math"/>
                                    </a:rPr>
                                  </m:ctrlPr>
                                </m:dPr>
                                <m:e>
                                  <m:r>
                                    <a:rPr lang="en-US" b="0" i="1" smtClean="0">
                                      <a:latin typeface="Cambria Math"/>
                                      <a:ea typeface="Cambria Math"/>
                                    </a:rPr>
                                    <m:t>𝑥</m:t>
                                  </m:r>
                                </m:e>
                              </m:d>
                              <m:r>
                                <a:rPr lang="en-US" b="0" i="1" smtClean="0">
                                  <a:latin typeface="Cambria Math"/>
                                  <a:ea typeface="Cambria Math"/>
                                </a:rPr>
                                <m:t> </m:t>
                              </m:r>
                              <m:r>
                                <a:rPr lang="en-US" b="0" i="1" smtClean="0">
                                  <a:latin typeface="Cambria Math"/>
                                  <a:ea typeface="Cambria Math"/>
                                </a:rPr>
                                <m:t>𝑑𝑥</m:t>
                              </m:r>
                            </m:e>
                          </m:nary>
                        </m:e>
                      </m:nary>
                    </m:oMath>
                  </m:oMathPara>
                </a14:m>
                <a:endParaRPr lang="en-US" dirty="0" smtClean="0"/>
              </a:p>
              <a:p>
                <a:pPr marL="0" indent="0" algn="just">
                  <a:lnSpc>
                    <a:spcPct val="150000"/>
                  </a:lnSpc>
                  <a:buNone/>
                </a:pPr>
                <a:r>
                  <a:rPr lang="en-US" dirty="0" smtClean="0"/>
                  <a:t>where k is any constant</a:t>
                </a:r>
              </a:p>
            </p:txBody>
          </p:sp>
        </mc:Choice>
        <mc:Fallback>
          <p:sp>
            <p:nvSpPr>
              <p:cNvPr id="5" name="Content Placeholder 3"/>
              <p:cNvSpPr>
                <a:spLocks noGrp="1" noRot="1" noChangeAspect="1" noMove="1" noResize="1" noEditPoints="1" noAdjustHandles="1" noChangeArrowheads="1" noChangeShapeType="1" noTextEdit="1"/>
              </p:cNvSpPr>
              <p:nvPr>
                <p:ph idx="1"/>
              </p:nvPr>
            </p:nvSpPr>
            <p:spPr>
              <a:xfrm>
                <a:off x="609600" y="914400"/>
                <a:ext cx="7848600" cy="5257800"/>
              </a:xfrm>
              <a:blipFill rotWithShape="1">
                <a:blip r:embed="rId3" cstate="print"/>
                <a:stretch>
                  <a:fillRect l="-1786"/>
                </a:stretch>
              </a:blipFill>
            </p:spPr>
            <p:txBody>
              <a:bodyPr/>
              <a:lstStyle/>
              <a:p>
                <a:r>
                  <a:rPr lang="en-US">
                    <a:noFill/>
                  </a:rPr>
                  <a:t> </a:t>
                </a:r>
              </a:p>
            </p:txBody>
          </p:sp>
        </mc:Fallback>
      </mc:AlternateContent>
      <p:sp>
        <p:nvSpPr>
          <p:cNvPr id="3" name="Rectangle 2"/>
          <p:cNvSpPr/>
          <p:nvPr/>
        </p:nvSpPr>
        <p:spPr>
          <a:xfrm>
            <a:off x="457200" y="4495800"/>
            <a:ext cx="4267200" cy="990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8673375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6886166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3848233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Review</a:t>
            </a:r>
            <a:endParaRPr lang="en-US" u="sng" dirty="0">
              <a:solidFill>
                <a:schemeClr val="tx2"/>
              </a:solidFill>
            </a:endParaRPr>
          </a:p>
        </p:txBody>
      </p:sp>
      <p:sp>
        <p:nvSpPr>
          <p:cNvPr id="3" name="Content Placeholder 2"/>
          <p:cNvSpPr>
            <a:spLocks noGrp="1"/>
          </p:cNvSpPr>
          <p:nvPr>
            <p:ph idx="1"/>
          </p:nvPr>
        </p:nvSpPr>
        <p:spPr/>
        <p:txBody>
          <a:bodyPr/>
          <a:lstStyle/>
          <a:p>
            <a:pPr marL="0" indent="0">
              <a:buNone/>
            </a:pPr>
            <a:r>
              <a:rPr lang="en-US" dirty="0" smtClean="0"/>
              <a:t>We started </a:t>
            </a:r>
            <a:r>
              <a:rPr lang="en-US" dirty="0"/>
              <a:t>chapter 18 and </a:t>
            </a:r>
            <a:r>
              <a:rPr lang="en-US" dirty="0" smtClean="0"/>
              <a:t>covered </a:t>
            </a:r>
            <a:r>
              <a:rPr lang="en-US" dirty="0"/>
              <a:t>sections 18.1 and 18.2:</a:t>
            </a:r>
          </a:p>
          <a:p>
            <a:r>
              <a:rPr lang="en-US" dirty="0"/>
              <a:t>Anti-derivatives</a:t>
            </a:r>
          </a:p>
          <a:p>
            <a:r>
              <a:rPr lang="en-US" dirty="0"/>
              <a:t>Rules of Integration</a:t>
            </a:r>
          </a:p>
          <a:p>
            <a:r>
              <a:rPr lang="en-US" dirty="0"/>
              <a:t>Examples</a:t>
            </a:r>
          </a:p>
          <a:p>
            <a:endParaRPr lang="en-US" dirty="0" smtClean="0"/>
          </a:p>
          <a:p>
            <a:r>
              <a:rPr lang="en-US" dirty="0" smtClean="0"/>
              <a:t>Next, we will continue with the rules </a:t>
            </a:r>
            <a:r>
              <a:rPr lang="en-US" smtClean="0"/>
              <a:t>of integration.</a:t>
            </a:r>
            <a:endParaRPr lang="en-US" dirty="0"/>
          </a:p>
        </p:txBody>
      </p:sp>
    </p:spTree>
    <p:extLst>
      <p:ext uri="{BB962C8B-B14F-4D97-AF65-F5344CB8AC3E}">
        <p14:creationId xmlns:p14="http://schemas.microsoft.com/office/powerpoint/2010/main" xmlns="" val="392079589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NA@YFEIMOOFUVWYY57I" val="41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3554</TotalTime>
  <Words>296</Words>
  <Application>Microsoft Office PowerPoint</Application>
  <PresentationFormat>On-screen Show (4:3)</PresentationFormat>
  <Paragraphs>57</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Lecture 20</vt:lpstr>
      <vt:lpstr>Last Lecture’s Summary</vt:lpstr>
      <vt:lpstr>Today</vt:lpstr>
      <vt:lpstr>Chapter 18</vt:lpstr>
      <vt:lpstr>Chapter Objectives</vt:lpstr>
      <vt:lpstr>Main Topics</vt:lpstr>
      <vt:lpstr>Slide 7</vt:lpstr>
      <vt:lpstr>ANTIDERIVATIVES</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RULES OF INTEGRATION</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Review</vt:lpstr>
    </vt:vector>
  </TitlesOfParts>
  <Company>University at Buffalo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creator>NA</dc:creator>
  <cp:lastModifiedBy>NTS</cp:lastModifiedBy>
  <cp:revision>682</cp:revision>
  <dcterms:created xsi:type="dcterms:W3CDTF">2012-08-14T18:22:23Z</dcterms:created>
  <dcterms:modified xsi:type="dcterms:W3CDTF">2012-09-12T07:55:29Z</dcterms:modified>
</cp:coreProperties>
</file>