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7" r:id="rId2"/>
    <p:sldId id="290" r:id="rId3"/>
    <p:sldId id="291" r:id="rId4"/>
    <p:sldId id="270" r:id="rId5"/>
    <p:sldId id="271" r:id="rId6"/>
    <p:sldId id="274" r:id="rId7"/>
    <p:sldId id="273" r:id="rId8"/>
    <p:sldId id="275" r:id="rId9"/>
    <p:sldId id="276" r:id="rId10"/>
    <p:sldId id="278" r:id="rId11"/>
    <p:sldId id="280" r:id="rId12"/>
    <p:sldId id="281" r:id="rId13"/>
    <p:sldId id="302" r:id="rId14"/>
    <p:sldId id="305" r:id="rId15"/>
    <p:sldId id="303" r:id="rId16"/>
    <p:sldId id="304" r:id="rId17"/>
    <p:sldId id="282" r:id="rId18"/>
    <p:sldId id="289" r:id="rId19"/>
    <p:sldId id="292" r:id="rId20"/>
    <p:sldId id="293" r:id="rId21"/>
    <p:sldId id="294" r:id="rId22"/>
    <p:sldId id="295" r:id="rId23"/>
    <p:sldId id="296" r:id="rId24"/>
    <p:sldId id="297" r:id="rId25"/>
    <p:sldId id="298" r:id="rId26"/>
    <p:sldId id="299" r:id="rId27"/>
    <p:sldId id="301" r:id="rId28"/>
  </p:sldIdLst>
  <p:sldSz cx="9144000" cy="6858000" type="screen4x3"/>
  <p:notesSz cx="6858000" cy="9144000"/>
  <p:custDataLst>
    <p:tags r:id="rId2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110"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32540885-86AD-4A2E-9103-6E8AE51C9875}" type="datetimeFigureOut">
              <a:rPr lang="en-US" smtClean="0"/>
              <a:pPr/>
              <a:t>8/10/2012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72EECA5-2D53-4C92-AE89-960B299ED0BF}"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2540885-86AD-4A2E-9103-6E8AE51C9875}" type="datetimeFigureOut">
              <a:rPr lang="en-US" smtClean="0"/>
              <a:pPr/>
              <a:t>8/10/2012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72EECA5-2D53-4C92-AE89-960B299ED0BF}"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2540885-86AD-4A2E-9103-6E8AE51C9875}" type="datetimeFigureOut">
              <a:rPr lang="en-US" smtClean="0"/>
              <a:pPr/>
              <a:t>8/10/2012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72EECA5-2D53-4C92-AE89-960B299ED0BF}"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32540885-86AD-4A2E-9103-6E8AE51C9875}" type="datetimeFigureOut">
              <a:rPr lang="en-US" smtClean="0"/>
              <a:pPr/>
              <a:t>8/10/2012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72EECA5-2D53-4C92-AE89-960B299ED0BF}"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32540885-86AD-4A2E-9103-6E8AE51C9875}" type="datetimeFigureOut">
              <a:rPr lang="en-US" smtClean="0"/>
              <a:pPr/>
              <a:t>8/10/2012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72EECA5-2D53-4C92-AE89-960B299ED0BF}"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32540885-86AD-4A2E-9103-6E8AE51C9875}" type="datetimeFigureOut">
              <a:rPr lang="en-US" smtClean="0"/>
              <a:pPr/>
              <a:t>8/10/2012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72EECA5-2D53-4C92-AE89-960B299ED0BF}"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540885-86AD-4A2E-9103-6E8AE51C9875}" type="datetimeFigureOut">
              <a:rPr lang="en-US" smtClean="0"/>
              <a:pPr/>
              <a:t>8/10/2012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72EECA5-2D53-4C92-AE89-960B299ED0BF}"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2540885-86AD-4A2E-9103-6E8AE51C9875}" type="datetimeFigureOut">
              <a:rPr lang="en-US" smtClean="0"/>
              <a:pPr/>
              <a:t>8/10/2012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72EECA5-2D53-4C92-AE89-960B299ED0BF}"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2540885-86AD-4A2E-9103-6E8AE51C9875}" type="datetimeFigureOut">
              <a:rPr lang="en-US" smtClean="0"/>
              <a:pPr/>
              <a:t>8/10/2012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72EECA5-2D53-4C92-AE89-960B299ED0BF}"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2540885-86AD-4A2E-9103-6E8AE51C9875}" type="datetimeFigureOut">
              <a:rPr lang="en-US" smtClean="0"/>
              <a:pPr/>
              <a:t>8/10/2012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72EECA5-2D53-4C92-AE89-960B299ED0BF}"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2540885-86AD-4A2E-9103-6E8AE51C9875}" type="datetimeFigureOut">
              <a:rPr lang="en-US" smtClean="0"/>
              <a:pPr/>
              <a:t>8/10/2012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72EECA5-2D53-4C92-AE89-960B299ED0BF}"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540885-86AD-4A2E-9103-6E8AE51C9875}" type="datetimeFigureOut">
              <a:rPr lang="en-US" smtClean="0"/>
              <a:pPr/>
              <a:t>8/10/2012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2EECA5-2D53-4C92-AE89-960B299ED0BF}"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b="1" dirty="0" smtClean="0"/>
              <a:t>Lecture 2</a:t>
            </a:r>
            <a:endParaRPr lang="en-GB" b="1" dirty="0"/>
          </a:p>
        </p:txBody>
      </p:sp>
      <p:sp>
        <p:nvSpPr>
          <p:cNvPr id="4" name="Subtitle 3"/>
          <p:cNvSpPr>
            <a:spLocks noGrp="1"/>
          </p:cNvSpPr>
          <p:nvPr>
            <p:ph type="subTitle" idx="1"/>
          </p:nvPr>
        </p:nvSpPr>
        <p:spPr/>
        <p:txBody>
          <a:bodyPr/>
          <a:lstStyle/>
          <a:p>
            <a:r>
              <a:rPr lang="en-US" dirty="0" smtClean="0"/>
              <a:t>Chapter 10 continued…</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u="sng" dirty="0" smtClean="0">
                <a:solidFill>
                  <a:schemeClr val="tx2"/>
                </a:solidFill>
              </a:rPr>
              <a:t>Last Lecture Summary:</a:t>
            </a:r>
            <a:r>
              <a:rPr lang="en-GB" sz="3600" u="sng" dirty="0" smtClean="0"/>
              <a:t> </a:t>
            </a:r>
            <a:endParaRPr lang="en-GB" sz="3600" u="sng" dirty="0"/>
          </a:p>
        </p:txBody>
      </p:sp>
      <p:sp>
        <p:nvSpPr>
          <p:cNvPr id="3" name="Content Placeholder 2"/>
          <p:cNvSpPr>
            <a:spLocks noGrp="1"/>
          </p:cNvSpPr>
          <p:nvPr>
            <p:ph idx="1"/>
          </p:nvPr>
        </p:nvSpPr>
        <p:spPr/>
        <p:txBody>
          <a:bodyPr/>
          <a:lstStyle/>
          <a:p>
            <a:r>
              <a:rPr lang="en-GB" dirty="0" smtClean="0"/>
              <a:t>Covered Sec. 10.1 and most part of Sec. 10.2.</a:t>
            </a:r>
          </a:p>
          <a:p>
            <a:r>
              <a:rPr lang="en-GB" dirty="0" smtClean="0"/>
              <a:t>Basic concepts of Linear Programming Problem and it’s Modelling.</a:t>
            </a:r>
          </a:p>
          <a:p>
            <a:r>
              <a:rPr lang="en-GB" dirty="0" smtClean="0"/>
              <a:t>Graphical Solution of Inequalities.</a:t>
            </a:r>
          </a:p>
          <a:p>
            <a:r>
              <a:rPr lang="en-GB" dirty="0" smtClean="0"/>
              <a:t>Graphical Solutions of LP problem.</a:t>
            </a:r>
          </a:p>
          <a:p>
            <a:r>
              <a:rPr lang="en-GB" dirty="0" smtClean="0"/>
              <a:t>Solutions using corner-point method.</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u="sng" dirty="0" smtClean="0">
                <a:solidFill>
                  <a:schemeClr val="tx2"/>
                </a:solidFill>
              </a:rPr>
              <a:t>Today’s Main Topics</a:t>
            </a:r>
            <a:endParaRPr lang="en-US" dirty="0"/>
          </a:p>
        </p:txBody>
      </p:sp>
      <p:sp>
        <p:nvSpPr>
          <p:cNvPr id="3" name="Content Placeholder 2"/>
          <p:cNvSpPr>
            <a:spLocks noGrp="1"/>
          </p:cNvSpPr>
          <p:nvPr>
            <p:ph idx="1"/>
          </p:nvPr>
        </p:nvSpPr>
        <p:spPr/>
        <p:txBody>
          <a:bodyPr/>
          <a:lstStyle/>
          <a:p>
            <a:r>
              <a:rPr lang="en-US" dirty="0" smtClean="0"/>
              <a:t>Continue with Sec. 10.2 and cover 10.3.</a:t>
            </a:r>
          </a:p>
          <a:p>
            <a:r>
              <a:rPr lang="en-US" dirty="0" smtClean="0"/>
              <a:t>Alternative Optimal Solutions</a:t>
            </a:r>
          </a:p>
          <a:p>
            <a:r>
              <a:rPr lang="en-US" dirty="0" smtClean="0"/>
              <a:t>No Feasible Solution and Unbounded Solution Scenarios</a:t>
            </a:r>
          </a:p>
          <a:p>
            <a:r>
              <a:rPr lang="en-US" dirty="0" smtClean="0"/>
              <a:t>Applications of Linear Programming:</a:t>
            </a:r>
          </a:p>
          <a:p>
            <a:pPr lvl="1"/>
            <a:r>
              <a:rPr lang="en-US" dirty="0" smtClean="0"/>
              <a:t> Diet Mix Model</a:t>
            </a:r>
          </a:p>
          <a:p>
            <a:pPr lvl="1"/>
            <a:r>
              <a:rPr lang="en-US" dirty="0" smtClean="0"/>
              <a:t> Highway Maintenance (Transportation Model)</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u="sng" dirty="0" smtClean="0">
                <a:solidFill>
                  <a:schemeClr val="tx2"/>
                </a:solidFill>
              </a:rPr>
              <a:t>Alternative Optimal Solutions</a:t>
            </a:r>
            <a:endParaRPr lang="en-GB" sz="3600" u="sng" dirty="0">
              <a:solidFill>
                <a:schemeClr val="tx2"/>
              </a:solidFill>
            </a:endParaRPr>
          </a:p>
        </p:txBody>
      </p:sp>
      <p:sp>
        <p:nvSpPr>
          <p:cNvPr id="3" name="Content Placeholder 2"/>
          <p:cNvSpPr>
            <a:spLocks noGrp="1"/>
          </p:cNvSpPr>
          <p:nvPr>
            <p:ph idx="1"/>
          </p:nvPr>
        </p:nvSpPr>
        <p:spPr>
          <a:xfrm>
            <a:off x="457200" y="1600200"/>
            <a:ext cx="8229600" cy="4709119"/>
          </a:xfrm>
        </p:spPr>
        <p:txBody>
          <a:bodyPr>
            <a:normAutofit lnSpcReduction="10000"/>
          </a:bodyPr>
          <a:lstStyle/>
          <a:p>
            <a:r>
              <a:rPr lang="en-GB" sz="2800" dirty="0" smtClean="0"/>
              <a:t>An optimal solution will always occur at a corner point of feasible region.</a:t>
            </a:r>
          </a:p>
          <a:p>
            <a:r>
              <a:rPr lang="en-GB" sz="2800" dirty="0" smtClean="0"/>
              <a:t>There’s a possibly of more than one optimal solutions in LP problem.</a:t>
            </a:r>
          </a:p>
          <a:p>
            <a:pPr>
              <a:buNone/>
            </a:pPr>
            <a:r>
              <a:rPr lang="en-GB" sz="2800" u="sng" dirty="0" smtClean="0"/>
              <a:t>Two Conditions:</a:t>
            </a:r>
          </a:p>
          <a:p>
            <a:r>
              <a:rPr lang="en-GB" sz="2800" dirty="0" smtClean="0"/>
              <a:t>The objective function must be parallel to the constraint which forms as edge or boundary on the feasible region</a:t>
            </a:r>
          </a:p>
          <a:p>
            <a:r>
              <a:rPr lang="en-GB" sz="2800" dirty="0" smtClean="0"/>
              <a:t>The constraint must form a boundary on the feasible region in the direction of optimal movement of the objective function</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14356"/>
            <a:ext cx="8229600" cy="5411807"/>
          </a:xfrm>
        </p:spPr>
        <p:txBody>
          <a:bodyPr>
            <a:normAutofit/>
          </a:bodyPr>
          <a:lstStyle/>
          <a:p>
            <a:pPr algn="ctr">
              <a:buNone/>
            </a:pPr>
            <a:r>
              <a:rPr lang="en-GB" sz="2800" u="sng" dirty="0" smtClean="0">
                <a:solidFill>
                  <a:schemeClr val="tx2"/>
                </a:solidFill>
              </a:rPr>
              <a:t>Example 7 (on page 437 of </a:t>
            </a:r>
            <a:r>
              <a:rPr lang="en-GB" sz="2800" u="sng" dirty="0" err="1" smtClean="0">
                <a:solidFill>
                  <a:schemeClr val="tx2"/>
                </a:solidFill>
              </a:rPr>
              <a:t>Budnick</a:t>
            </a:r>
            <a:r>
              <a:rPr lang="en-GB" sz="2800" u="sng" dirty="0" smtClean="0">
                <a:solidFill>
                  <a:schemeClr val="tx2"/>
                </a:solidFill>
              </a:rPr>
              <a:t>):</a:t>
            </a:r>
            <a:endParaRPr lang="en-GB" sz="2800" dirty="0" smtClean="0">
              <a:solidFill>
                <a:schemeClr val="tx2"/>
              </a:solidFill>
            </a:endParaRPr>
          </a:p>
          <a:p>
            <a:pPr>
              <a:buNone/>
            </a:pPr>
            <a:endParaRPr lang="en-GB" sz="2800" dirty="0" smtClean="0"/>
          </a:p>
          <a:p>
            <a:pPr>
              <a:buNone/>
            </a:pPr>
            <a:r>
              <a:rPr lang="en-GB" sz="2800" dirty="0" smtClean="0"/>
              <a:t>Use </a:t>
            </a:r>
            <a:r>
              <a:rPr lang="en-GB" sz="2800" dirty="0" smtClean="0"/>
              <a:t>corner-point method to </a:t>
            </a:r>
            <a:r>
              <a:rPr lang="en-GB" sz="2800" dirty="0" smtClean="0"/>
              <a:t>solve:</a:t>
            </a:r>
            <a:endParaRPr lang="en-GB" sz="2800" dirty="0" smtClean="0"/>
          </a:p>
          <a:p>
            <a:pPr>
              <a:buNone/>
            </a:pPr>
            <a:endParaRPr lang="en-GB" sz="2800" dirty="0" smtClean="0"/>
          </a:p>
          <a:p>
            <a:pPr>
              <a:buNone/>
            </a:pPr>
            <a:r>
              <a:rPr lang="en-GB" sz="2800" dirty="0" smtClean="0"/>
              <a:t>Maximize      z = </a:t>
            </a:r>
            <a:r>
              <a:rPr lang="en-GB" sz="2800" dirty="0" smtClean="0"/>
              <a:t>20x</a:t>
            </a:r>
            <a:r>
              <a:rPr lang="en-GB" sz="2800" baseline="-25000" dirty="0" smtClean="0"/>
              <a:t>1</a:t>
            </a:r>
            <a:r>
              <a:rPr lang="en-GB" sz="2800" dirty="0" smtClean="0"/>
              <a:t>  </a:t>
            </a:r>
            <a:r>
              <a:rPr lang="en-GB" sz="2800" dirty="0" smtClean="0"/>
              <a:t>+ </a:t>
            </a:r>
            <a:r>
              <a:rPr lang="en-GB" sz="2800" dirty="0" smtClean="0"/>
              <a:t>15x</a:t>
            </a:r>
            <a:r>
              <a:rPr lang="en-GB" sz="2800" baseline="-25000" dirty="0" smtClean="0"/>
              <a:t>2</a:t>
            </a:r>
            <a:endParaRPr lang="en-GB" sz="2800" baseline="-25000" dirty="0" smtClean="0"/>
          </a:p>
          <a:p>
            <a:pPr>
              <a:buNone/>
            </a:pPr>
            <a:r>
              <a:rPr lang="en-GB" sz="2800" dirty="0" smtClean="0"/>
              <a:t>Subject to	</a:t>
            </a:r>
            <a:r>
              <a:rPr lang="en-GB" sz="2800" dirty="0" smtClean="0"/>
              <a:t>3x</a:t>
            </a:r>
            <a:r>
              <a:rPr lang="en-GB" sz="2800" baseline="-25000" dirty="0" smtClean="0"/>
              <a:t>1</a:t>
            </a:r>
            <a:r>
              <a:rPr lang="en-GB" sz="2800" dirty="0" smtClean="0"/>
              <a:t>  </a:t>
            </a:r>
            <a:r>
              <a:rPr lang="en-GB" sz="2800" dirty="0" smtClean="0"/>
              <a:t>+ </a:t>
            </a:r>
            <a:r>
              <a:rPr lang="en-GB" sz="2800" dirty="0" smtClean="0"/>
              <a:t>4x</a:t>
            </a:r>
            <a:r>
              <a:rPr lang="en-GB" sz="2800" baseline="-25000" dirty="0" smtClean="0"/>
              <a:t>2</a:t>
            </a:r>
            <a:r>
              <a:rPr lang="en-GB" sz="2800" dirty="0" smtClean="0"/>
              <a:t>  </a:t>
            </a:r>
            <a:r>
              <a:rPr lang="en-GB" sz="2800" dirty="0" smtClean="0"/>
              <a:t>≤ 60	(1)</a:t>
            </a:r>
          </a:p>
          <a:p>
            <a:pPr>
              <a:buNone/>
            </a:pPr>
            <a:r>
              <a:rPr lang="en-GB" sz="2800" dirty="0" smtClean="0"/>
              <a:t>			</a:t>
            </a:r>
            <a:r>
              <a:rPr lang="en-GB" sz="2800" dirty="0" smtClean="0"/>
              <a:t>4x</a:t>
            </a:r>
            <a:r>
              <a:rPr lang="en-GB" sz="2800" baseline="-25000" dirty="0" smtClean="0"/>
              <a:t>1</a:t>
            </a:r>
            <a:r>
              <a:rPr lang="en-GB" sz="2800" dirty="0" smtClean="0"/>
              <a:t>  </a:t>
            </a:r>
            <a:r>
              <a:rPr lang="en-GB" sz="2800" dirty="0" smtClean="0"/>
              <a:t>+ </a:t>
            </a:r>
            <a:r>
              <a:rPr lang="en-GB" sz="2800" dirty="0" smtClean="0"/>
              <a:t>3x</a:t>
            </a:r>
            <a:r>
              <a:rPr lang="en-GB" sz="2800" baseline="-25000" dirty="0" smtClean="0"/>
              <a:t>2</a:t>
            </a:r>
            <a:r>
              <a:rPr lang="en-GB" sz="2800" dirty="0" smtClean="0"/>
              <a:t>  </a:t>
            </a:r>
            <a:r>
              <a:rPr lang="en-GB" sz="2800" dirty="0" smtClean="0"/>
              <a:t>≤ 60	(2)</a:t>
            </a:r>
          </a:p>
          <a:p>
            <a:pPr>
              <a:buNone/>
            </a:pPr>
            <a:r>
              <a:rPr lang="en-GB" sz="2800" dirty="0" smtClean="0"/>
              <a:t>				</a:t>
            </a:r>
            <a:r>
              <a:rPr lang="en-GB" sz="2800" dirty="0" smtClean="0"/>
              <a:t>  x</a:t>
            </a:r>
            <a:r>
              <a:rPr lang="en-GB" sz="2800" baseline="-25000" dirty="0" smtClean="0"/>
              <a:t>1</a:t>
            </a:r>
            <a:r>
              <a:rPr lang="en-GB" sz="2800" dirty="0" smtClean="0"/>
              <a:t>  </a:t>
            </a:r>
            <a:r>
              <a:rPr lang="en-GB" sz="2800" dirty="0" smtClean="0"/>
              <a:t>≤ 10	(3)</a:t>
            </a:r>
          </a:p>
          <a:p>
            <a:pPr>
              <a:buNone/>
            </a:pPr>
            <a:r>
              <a:rPr lang="en-GB" sz="2800" dirty="0" smtClean="0"/>
              <a:t>				</a:t>
            </a:r>
            <a:r>
              <a:rPr lang="en-GB" sz="2800" dirty="0" smtClean="0"/>
              <a:t>  x</a:t>
            </a:r>
            <a:r>
              <a:rPr lang="en-GB" sz="2800" baseline="-25000" dirty="0" smtClean="0"/>
              <a:t>2</a:t>
            </a:r>
            <a:r>
              <a:rPr lang="en-GB" sz="2800" dirty="0" smtClean="0"/>
              <a:t>  </a:t>
            </a:r>
            <a:r>
              <a:rPr lang="en-GB" sz="2800" dirty="0" smtClean="0"/>
              <a:t>≤ 12	(4)</a:t>
            </a:r>
          </a:p>
          <a:p>
            <a:pPr>
              <a:buNone/>
            </a:pPr>
            <a:r>
              <a:rPr lang="en-GB" sz="2800" dirty="0" smtClean="0"/>
              <a:t>			     </a:t>
            </a:r>
            <a:r>
              <a:rPr lang="en-GB" sz="2800" dirty="0" smtClean="0"/>
              <a:t>x</a:t>
            </a:r>
            <a:r>
              <a:rPr lang="en-GB" sz="2800" baseline="-25000" dirty="0" smtClean="0"/>
              <a:t>1</a:t>
            </a:r>
            <a:r>
              <a:rPr lang="en-GB" sz="2800" dirty="0" smtClean="0"/>
              <a:t>  </a:t>
            </a:r>
            <a:r>
              <a:rPr lang="en-GB" sz="2800" dirty="0" smtClean="0"/>
              <a:t>, </a:t>
            </a:r>
            <a:r>
              <a:rPr lang="en-GB" sz="2800" dirty="0" smtClean="0"/>
              <a:t>x</a:t>
            </a:r>
            <a:r>
              <a:rPr lang="en-GB" sz="2800" baseline="-25000" dirty="0" smtClean="0"/>
              <a:t>2</a:t>
            </a:r>
            <a:r>
              <a:rPr lang="en-GB" sz="2800" dirty="0" smtClean="0"/>
              <a:t>   </a:t>
            </a:r>
            <a:r>
              <a:rPr lang="en-GB" sz="2800" dirty="0" smtClean="0"/>
              <a:t>≥ 0	</a:t>
            </a:r>
            <a:r>
              <a:rPr lang="en-GB" sz="2800" dirty="0" smtClean="0"/>
              <a:t>(5</a:t>
            </a:r>
            <a:r>
              <a:rPr lang="en-GB" sz="2800" dirty="0" smtClean="0"/>
              <a:t>)</a:t>
            </a:r>
          </a:p>
          <a:p>
            <a:pPr>
              <a:buNone/>
            </a:pPr>
            <a:endParaRPr lang="en-GB" sz="2800" dirty="0"/>
          </a:p>
          <a:p>
            <a:pPr>
              <a:buNone/>
            </a:pPr>
            <a:endParaRPr lang="en-GB" sz="28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92696"/>
            <a:ext cx="8229600" cy="5544616"/>
          </a:xfrm>
        </p:spPr>
        <p:txBody>
          <a:bodyPr>
            <a:normAutofit/>
          </a:bodyPr>
          <a:lstStyle/>
          <a:p>
            <a:pPr marL="514350" indent="-514350">
              <a:buNone/>
            </a:pPr>
            <a:r>
              <a:rPr lang="en-GB" sz="2800" dirty="0" smtClean="0"/>
              <a:t>A</a:t>
            </a:r>
          </a:p>
        </p:txBody>
      </p:sp>
      <p:cxnSp>
        <p:nvCxnSpPr>
          <p:cNvPr id="5" name="Straight Arrow Connector 4"/>
          <p:cNvCxnSpPr/>
          <p:nvPr/>
        </p:nvCxnSpPr>
        <p:spPr>
          <a:xfrm flipV="1">
            <a:off x="1979712" y="620688"/>
            <a:ext cx="0" cy="46805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1979712" y="5301208"/>
            <a:ext cx="54006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4644008" y="1844824"/>
            <a:ext cx="0" cy="3456384"/>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1979712" y="2564904"/>
            <a:ext cx="46085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979712" y="2132856"/>
            <a:ext cx="5112568" cy="3168352"/>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979712" y="1340768"/>
            <a:ext cx="3888432" cy="3960440"/>
          </a:xfrm>
          <a:prstGeom prst="line">
            <a:avLst/>
          </a:prstGeom>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5796136" y="4077072"/>
            <a:ext cx="442750" cy="369332"/>
          </a:xfrm>
          <a:prstGeom prst="rect">
            <a:avLst/>
          </a:prstGeom>
          <a:noFill/>
        </p:spPr>
        <p:txBody>
          <a:bodyPr wrap="none" rtlCol="0">
            <a:spAutoFit/>
          </a:bodyPr>
          <a:lstStyle/>
          <a:p>
            <a:r>
              <a:rPr lang="en-US" dirty="0" smtClean="0"/>
              <a:t>(1)</a:t>
            </a:r>
            <a:endParaRPr lang="en-US" dirty="0"/>
          </a:p>
        </p:txBody>
      </p:sp>
      <p:sp>
        <p:nvSpPr>
          <p:cNvPr id="20" name="TextBox 19"/>
          <p:cNvSpPr txBox="1"/>
          <p:nvPr/>
        </p:nvSpPr>
        <p:spPr>
          <a:xfrm>
            <a:off x="5868144" y="2132856"/>
            <a:ext cx="442750" cy="369332"/>
          </a:xfrm>
          <a:prstGeom prst="rect">
            <a:avLst/>
          </a:prstGeom>
          <a:noFill/>
        </p:spPr>
        <p:txBody>
          <a:bodyPr wrap="none" rtlCol="0">
            <a:spAutoFit/>
          </a:bodyPr>
          <a:lstStyle/>
          <a:p>
            <a:r>
              <a:rPr lang="en-US" dirty="0" smtClean="0"/>
              <a:t>(4)</a:t>
            </a:r>
            <a:endParaRPr lang="en-US" dirty="0"/>
          </a:p>
        </p:txBody>
      </p:sp>
      <p:sp>
        <p:nvSpPr>
          <p:cNvPr id="21" name="TextBox 20"/>
          <p:cNvSpPr txBox="1"/>
          <p:nvPr/>
        </p:nvSpPr>
        <p:spPr>
          <a:xfrm>
            <a:off x="4644008" y="1628800"/>
            <a:ext cx="442750" cy="369332"/>
          </a:xfrm>
          <a:prstGeom prst="rect">
            <a:avLst/>
          </a:prstGeom>
          <a:noFill/>
        </p:spPr>
        <p:txBody>
          <a:bodyPr wrap="none" rtlCol="0">
            <a:spAutoFit/>
          </a:bodyPr>
          <a:lstStyle/>
          <a:p>
            <a:r>
              <a:rPr lang="en-US" dirty="0" smtClean="0"/>
              <a:t>(3)</a:t>
            </a:r>
            <a:endParaRPr lang="en-US" dirty="0"/>
          </a:p>
        </p:txBody>
      </p:sp>
      <p:sp>
        <p:nvSpPr>
          <p:cNvPr id="22" name="TextBox 21"/>
          <p:cNvSpPr txBox="1"/>
          <p:nvPr/>
        </p:nvSpPr>
        <p:spPr>
          <a:xfrm>
            <a:off x="2627784" y="1700808"/>
            <a:ext cx="442750" cy="369332"/>
          </a:xfrm>
          <a:prstGeom prst="rect">
            <a:avLst/>
          </a:prstGeom>
          <a:noFill/>
        </p:spPr>
        <p:txBody>
          <a:bodyPr wrap="none" rtlCol="0">
            <a:spAutoFit/>
          </a:bodyPr>
          <a:lstStyle/>
          <a:p>
            <a:r>
              <a:rPr lang="en-US" dirty="0" smtClean="0"/>
              <a:t>(2)</a:t>
            </a:r>
            <a:endParaRPr lang="en-US" dirty="0"/>
          </a:p>
        </p:txBody>
      </p:sp>
      <p:sp>
        <p:nvSpPr>
          <p:cNvPr id="23" name="TextBox 22"/>
          <p:cNvSpPr txBox="1"/>
          <p:nvPr/>
        </p:nvSpPr>
        <p:spPr>
          <a:xfrm>
            <a:off x="2555776" y="2276872"/>
            <a:ext cx="864339" cy="646331"/>
          </a:xfrm>
          <a:prstGeom prst="rect">
            <a:avLst/>
          </a:prstGeom>
          <a:noFill/>
        </p:spPr>
        <p:txBody>
          <a:bodyPr wrap="none" rtlCol="0">
            <a:spAutoFit/>
          </a:bodyPr>
          <a:lstStyle/>
          <a:p>
            <a:r>
              <a:rPr lang="en-US" dirty="0" smtClean="0"/>
              <a:t>C</a:t>
            </a:r>
          </a:p>
          <a:p>
            <a:r>
              <a:rPr lang="en-US" dirty="0" smtClean="0"/>
              <a:t>Z = 260</a:t>
            </a:r>
            <a:endParaRPr lang="en-US" dirty="0"/>
          </a:p>
        </p:txBody>
      </p:sp>
      <p:sp>
        <p:nvSpPr>
          <p:cNvPr id="24" name="TextBox 23"/>
          <p:cNvSpPr txBox="1"/>
          <p:nvPr/>
        </p:nvSpPr>
        <p:spPr>
          <a:xfrm>
            <a:off x="1691680" y="2420888"/>
            <a:ext cx="864339" cy="646331"/>
          </a:xfrm>
          <a:prstGeom prst="rect">
            <a:avLst/>
          </a:prstGeom>
          <a:noFill/>
        </p:spPr>
        <p:txBody>
          <a:bodyPr wrap="none" rtlCol="0">
            <a:spAutoFit/>
          </a:bodyPr>
          <a:lstStyle/>
          <a:p>
            <a:r>
              <a:rPr lang="en-US" dirty="0" smtClean="0"/>
              <a:t>B</a:t>
            </a:r>
          </a:p>
          <a:p>
            <a:r>
              <a:rPr lang="en-US" dirty="0" smtClean="0"/>
              <a:t>Z = 180</a:t>
            </a:r>
            <a:endParaRPr lang="en-US" dirty="0"/>
          </a:p>
        </p:txBody>
      </p:sp>
      <p:sp>
        <p:nvSpPr>
          <p:cNvPr id="25" name="TextBox 24"/>
          <p:cNvSpPr txBox="1"/>
          <p:nvPr/>
        </p:nvSpPr>
        <p:spPr>
          <a:xfrm>
            <a:off x="1763688" y="5157192"/>
            <a:ext cx="614271" cy="646331"/>
          </a:xfrm>
          <a:prstGeom prst="rect">
            <a:avLst/>
          </a:prstGeom>
          <a:noFill/>
        </p:spPr>
        <p:txBody>
          <a:bodyPr wrap="none" rtlCol="0">
            <a:spAutoFit/>
          </a:bodyPr>
          <a:lstStyle/>
          <a:p>
            <a:r>
              <a:rPr lang="en-US" dirty="0" smtClean="0"/>
              <a:t>A</a:t>
            </a:r>
          </a:p>
          <a:p>
            <a:r>
              <a:rPr lang="en-US" dirty="0" smtClean="0"/>
              <a:t>z = 0</a:t>
            </a:r>
            <a:endParaRPr lang="en-US" dirty="0"/>
          </a:p>
        </p:txBody>
      </p:sp>
      <p:sp>
        <p:nvSpPr>
          <p:cNvPr id="26" name="TextBox 25"/>
          <p:cNvSpPr txBox="1"/>
          <p:nvPr/>
        </p:nvSpPr>
        <p:spPr>
          <a:xfrm>
            <a:off x="4355976" y="5229200"/>
            <a:ext cx="864339" cy="646331"/>
          </a:xfrm>
          <a:prstGeom prst="rect">
            <a:avLst/>
          </a:prstGeom>
          <a:noFill/>
        </p:spPr>
        <p:txBody>
          <a:bodyPr wrap="none" rtlCol="0">
            <a:spAutoFit/>
          </a:bodyPr>
          <a:lstStyle/>
          <a:p>
            <a:r>
              <a:rPr lang="en-US" dirty="0" smtClean="0"/>
              <a:t>F</a:t>
            </a:r>
          </a:p>
          <a:p>
            <a:r>
              <a:rPr lang="en-US" dirty="0" smtClean="0"/>
              <a:t>Z = 200</a:t>
            </a:r>
            <a:endParaRPr lang="en-US" dirty="0"/>
          </a:p>
        </p:txBody>
      </p:sp>
      <p:sp>
        <p:nvSpPr>
          <p:cNvPr id="27" name="TextBox 26"/>
          <p:cNvSpPr txBox="1"/>
          <p:nvPr/>
        </p:nvSpPr>
        <p:spPr>
          <a:xfrm>
            <a:off x="4355976" y="4005064"/>
            <a:ext cx="864339" cy="646331"/>
          </a:xfrm>
          <a:prstGeom prst="rect">
            <a:avLst/>
          </a:prstGeom>
          <a:noFill/>
        </p:spPr>
        <p:txBody>
          <a:bodyPr wrap="none" rtlCol="0">
            <a:spAutoFit/>
          </a:bodyPr>
          <a:lstStyle/>
          <a:p>
            <a:r>
              <a:rPr lang="en-US" dirty="0" smtClean="0"/>
              <a:t>E</a:t>
            </a:r>
          </a:p>
          <a:p>
            <a:r>
              <a:rPr lang="en-US" dirty="0" smtClean="0"/>
              <a:t>Z = 300</a:t>
            </a:r>
            <a:endParaRPr lang="en-US" dirty="0"/>
          </a:p>
        </p:txBody>
      </p:sp>
      <p:sp>
        <p:nvSpPr>
          <p:cNvPr id="28" name="TextBox 27"/>
          <p:cNvSpPr txBox="1"/>
          <p:nvPr/>
        </p:nvSpPr>
        <p:spPr>
          <a:xfrm>
            <a:off x="3923928" y="2996952"/>
            <a:ext cx="864339" cy="646331"/>
          </a:xfrm>
          <a:prstGeom prst="rect">
            <a:avLst/>
          </a:prstGeom>
          <a:noFill/>
        </p:spPr>
        <p:txBody>
          <a:bodyPr wrap="none" rtlCol="0">
            <a:spAutoFit/>
          </a:bodyPr>
          <a:lstStyle/>
          <a:p>
            <a:r>
              <a:rPr lang="en-US" dirty="0" smtClean="0"/>
              <a:t>D</a:t>
            </a:r>
          </a:p>
          <a:p>
            <a:r>
              <a:rPr lang="en-US" dirty="0" smtClean="0"/>
              <a:t>Z = 300</a:t>
            </a:r>
            <a:endParaRPr lang="en-US" dirty="0"/>
          </a:p>
        </p:txBody>
      </p:sp>
      <p:cxnSp>
        <p:nvCxnSpPr>
          <p:cNvPr id="32" name="Straight Connector 31"/>
          <p:cNvCxnSpPr>
            <a:endCxn id="28" idx="1"/>
          </p:cNvCxnSpPr>
          <p:nvPr/>
        </p:nvCxnSpPr>
        <p:spPr>
          <a:xfrm flipH="1" flipV="1">
            <a:off x="3923928" y="3320118"/>
            <a:ext cx="720080" cy="756954"/>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14356"/>
            <a:ext cx="8229600" cy="5411807"/>
          </a:xfrm>
        </p:spPr>
        <p:txBody>
          <a:bodyPr>
            <a:normAutofit/>
          </a:bodyPr>
          <a:lstStyle/>
          <a:p>
            <a:r>
              <a:rPr lang="en-GB" sz="2800" dirty="0" smtClean="0"/>
              <a:t>Optimal Solution at D and E.</a:t>
            </a:r>
          </a:p>
          <a:p>
            <a:r>
              <a:rPr lang="en-GB" sz="2800" dirty="0" smtClean="0"/>
              <a:t>In fact, any point along the line DE will give this optimal solution.</a:t>
            </a:r>
          </a:p>
          <a:p>
            <a:pPr>
              <a:buNone/>
            </a:pPr>
            <a:r>
              <a:rPr lang="en-GB" sz="2800" u="sng" dirty="0" smtClean="0"/>
              <a:t>REASON</a:t>
            </a:r>
          </a:p>
          <a:p>
            <a:r>
              <a:rPr lang="en-GB" sz="2800" dirty="0" smtClean="0"/>
              <a:t>Both the conditions for alternative optimal solutions were satisfied in this example.</a:t>
            </a:r>
          </a:p>
          <a:p>
            <a:r>
              <a:rPr lang="en-GB" sz="2800" dirty="0" smtClean="0"/>
              <a:t>The objective function was parallel to the constraint (2) and the </a:t>
            </a:r>
            <a:r>
              <a:rPr lang="en-GB" sz="2800" dirty="0" smtClean="0"/>
              <a:t>constraint </a:t>
            </a:r>
            <a:r>
              <a:rPr lang="en-GB" sz="2800" dirty="0" smtClean="0"/>
              <a:t>(2) was a boundary line in the direction of the optimal movement of objective function.</a:t>
            </a:r>
            <a:endParaRPr lang="en-GB" sz="2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692696"/>
            <a:ext cx="8229600" cy="5544616"/>
          </a:xfrm>
        </p:spPr>
        <p:txBody>
          <a:bodyPr>
            <a:normAutofit/>
          </a:bodyPr>
          <a:lstStyle/>
          <a:p>
            <a:pPr algn="ctr">
              <a:buNone/>
            </a:pPr>
            <a:r>
              <a:rPr lang="en-GB" sz="2800" u="sng" dirty="0" smtClean="0">
                <a:solidFill>
                  <a:schemeClr val="tx2"/>
                </a:solidFill>
              </a:rPr>
              <a:t>No Feasible Solutions</a:t>
            </a:r>
            <a:endParaRPr lang="en-GB" sz="2800" dirty="0" smtClean="0"/>
          </a:p>
          <a:p>
            <a:pPr>
              <a:buNone/>
            </a:pPr>
            <a:r>
              <a:rPr lang="en-GB" sz="2800" dirty="0" smtClean="0"/>
              <a:t>The system of constraints in an LP problem may have NO points which satisfy all constraints.</a:t>
            </a:r>
          </a:p>
          <a:p>
            <a:pPr>
              <a:buNone/>
            </a:pPr>
            <a:r>
              <a:rPr lang="en-GB" sz="2800" dirty="0" smtClean="0"/>
              <a:t>In such cases, there are no points in the solution set and hence the LP problem is said to have </a:t>
            </a:r>
            <a:r>
              <a:rPr lang="en-GB" sz="2800" u="sng" dirty="0" smtClean="0"/>
              <a:t>no feasible solution.</a:t>
            </a:r>
            <a:endParaRPr lang="en-GB" sz="2800" dirty="0" smtClean="0"/>
          </a:p>
          <a:p>
            <a:pPr>
              <a:buNone/>
            </a:pPr>
            <a:endParaRPr lang="en-GB" sz="2800" dirty="0"/>
          </a:p>
        </p:txBody>
      </p:sp>
      <p:cxnSp>
        <p:nvCxnSpPr>
          <p:cNvPr id="7" name="Straight Arrow Connector 6"/>
          <p:cNvCxnSpPr/>
          <p:nvPr/>
        </p:nvCxnSpPr>
        <p:spPr>
          <a:xfrm flipV="1">
            <a:off x="2843808" y="3573016"/>
            <a:ext cx="0" cy="237626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V="1">
            <a:off x="2843808" y="5949280"/>
            <a:ext cx="3303984" cy="838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2843808" y="4365104"/>
            <a:ext cx="1008112" cy="1584176"/>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2843808" y="3933056"/>
            <a:ext cx="1944216" cy="2016224"/>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6712"/>
            <a:ext cx="8363272" cy="5289451"/>
          </a:xfrm>
        </p:spPr>
        <p:txBody>
          <a:bodyPr>
            <a:normAutofit/>
          </a:bodyPr>
          <a:lstStyle/>
          <a:p>
            <a:pPr marL="514350" indent="-514350" algn="ctr">
              <a:buNone/>
            </a:pPr>
            <a:r>
              <a:rPr lang="en-GB" sz="2800" u="sng" dirty="0" smtClean="0">
                <a:solidFill>
                  <a:schemeClr val="tx2"/>
                </a:solidFill>
              </a:rPr>
              <a:t>Unbounded Solutions</a:t>
            </a:r>
            <a:endParaRPr lang="en-GB" sz="2800" dirty="0" smtClean="0"/>
          </a:p>
        </p:txBody>
      </p:sp>
      <p:cxnSp>
        <p:nvCxnSpPr>
          <p:cNvPr id="5" name="Straight Arrow Connector 4"/>
          <p:cNvCxnSpPr/>
          <p:nvPr/>
        </p:nvCxnSpPr>
        <p:spPr>
          <a:xfrm flipV="1">
            <a:off x="2771800" y="2132856"/>
            <a:ext cx="0" cy="295232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flipV="1">
            <a:off x="2771800" y="5085184"/>
            <a:ext cx="3880048" cy="838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2771800" y="2492896"/>
            <a:ext cx="1872208" cy="25922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2771800" y="3284984"/>
            <a:ext cx="3024336" cy="180020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u="sng" dirty="0" smtClean="0">
                <a:solidFill>
                  <a:schemeClr val="tx2"/>
                </a:solidFill>
              </a:rPr>
              <a:t>Applications of Linear Programming</a:t>
            </a:r>
            <a:endParaRPr lang="en-GB" sz="3600" u="sng" dirty="0">
              <a:solidFill>
                <a:schemeClr val="tx2"/>
              </a:solidFill>
            </a:endParaRPr>
          </a:p>
        </p:txBody>
      </p:sp>
      <p:sp>
        <p:nvSpPr>
          <p:cNvPr id="3" name="Content Placeholder 2"/>
          <p:cNvSpPr>
            <a:spLocks noGrp="1"/>
          </p:cNvSpPr>
          <p:nvPr>
            <p:ph idx="1"/>
          </p:nvPr>
        </p:nvSpPr>
        <p:spPr>
          <a:xfrm>
            <a:off x="467544" y="1412776"/>
            <a:ext cx="8229600" cy="532655"/>
          </a:xfrm>
        </p:spPr>
        <p:txBody>
          <a:bodyPr>
            <a:normAutofit/>
          </a:bodyPr>
          <a:lstStyle/>
          <a:p>
            <a:pPr marL="514350" indent="-514350">
              <a:buNone/>
            </a:pPr>
            <a:r>
              <a:rPr lang="en-GB" sz="2800" u="sng" dirty="0" smtClean="0">
                <a:solidFill>
                  <a:schemeClr val="tx2"/>
                </a:solidFill>
              </a:rPr>
              <a:t>Diet Mix Model</a:t>
            </a:r>
            <a:endParaRPr lang="en-GB" sz="2800" dirty="0"/>
          </a:p>
        </p:txBody>
      </p:sp>
      <p:sp>
        <p:nvSpPr>
          <p:cNvPr id="5" name="Content Placeholder 2"/>
          <p:cNvSpPr txBox="1">
            <a:spLocks/>
          </p:cNvSpPr>
          <p:nvPr/>
        </p:nvSpPr>
        <p:spPr>
          <a:xfrm>
            <a:off x="457200" y="1988840"/>
            <a:ext cx="8229600" cy="4137323"/>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tabLst/>
              <a:defRPr/>
            </a:pPr>
            <a:r>
              <a:rPr kumimoji="0" lang="en-GB" sz="3200" b="0" i="0" u="none" strike="noStrike" kern="1200" cap="none" spc="0" normalizeH="0" baseline="0" noProof="0" dirty="0" smtClean="0">
                <a:ln>
                  <a:noFill/>
                </a:ln>
                <a:solidFill>
                  <a:schemeClr val="tx1"/>
                </a:solidFill>
                <a:effectLst/>
                <a:uLnTx/>
                <a:uFillTx/>
                <a:latin typeface="+mn-lt"/>
                <a:ea typeface="+mn-ea"/>
                <a:cs typeface="+mn-cs"/>
              </a:rPr>
              <a:t>The</a:t>
            </a:r>
            <a:r>
              <a:rPr kumimoji="0" lang="en-GB" sz="3200" b="0" i="0" u="none" strike="noStrike" kern="1200" cap="none" spc="0" normalizeH="0" noProof="0" dirty="0" smtClean="0">
                <a:ln>
                  <a:noFill/>
                </a:ln>
                <a:solidFill>
                  <a:schemeClr val="tx1"/>
                </a:solidFill>
                <a:effectLst/>
                <a:uLnTx/>
                <a:uFillTx/>
                <a:latin typeface="+mn-lt"/>
                <a:ea typeface="+mn-ea"/>
                <a:cs typeface="+mn-cs"/>
              </a:rPr>
              <a:t> classical diet mix problem involves determining the items which should be included in the meal so as to</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GB" sz="3200" b="0" i="0" u="none" strike="noStrike" kern="1200" cap="none" spc="0" normalizeH="0" baseline="0" noProof="0" dirty="0" smtClean="0">
                <a:ln>
                  <a:noFill/>
                </a:ln>
                <a:solidFill>
                  <a:schemeClr val="tx1"/>
                </a:solidFill>
                <a:effectLst/>
                <a:uLnTx/>
                <a:uFillTx/>
                <a:latin typeface="+mn-lt"/>
                <a:ea typeface="+mn-ea"/>
                <a:cs typeface="+mn-cs"/>
              </a:rPr>
              <a:t>Minimize the cost of the meal while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GB" sz="3200" dirty="0" smtClean="0"/>
              <a:t>Satisfying certain nutritional requirements</a:t>
            </a:r>
          </a:p>
          <a:p>
            <a:pPr marL="342900" marR="0" lvl="0" indent="-342900" algn="l" defTabSz="914400" rtl="0" eaLnBrk="1" fontAlgn="auto" latinLnBrk="0" hangingPunct="1">
              <a:lnSpc>
                <a:spcPct val="100000"/>
              </a:lnSpc>
              <a:spcBef>
                <a:spcPct val="20000"/>
              </a:spcBef>
              <a:spcAft>
                <a:spcPts val="0"/>
              </a:spcAft>
              <a:buClrTx/>
              <a:buSzTx/>
              <a:tabLst/>
              <a:defRPr/>
            </a:pPr>
            <a:endParaRPr kumimoji="0" lang="en-GB"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tabLst/>
              <a:defRPr/>
            </a:pPr>
            <a:r>
              <a:rPr lang="en-GB" sz="3200" dirty="0" smtClean="0"/>
              <a:t>Let’s see an example...</a:t>
            </a:r>
            <a:endParaRPr kumimoji="0" lang="en-GB" sz="3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u="sng" dirty="0" smtClean="0">
                <a:solidFill>
                  <a:schemeClr val="tx2"/>
                </a:solidFill>
              </a:rPr>
              <a:t>Example 8 (pg. 442)</a:t>
            </a:r>
            <a:r>
              <a:rPr lang="en-GB" sz="3600" u="sng" dirty="0" smtClean="0"/>
              <a:t> </a:t>
            </a:r>
            <a:endParaRPr lang="en-GB" sz="3600" u="sng" dirty="0"/>
          </a:p>
        </p:txBody>
      </p:sp>
      <p:sp>
        <p:nvSpPr>
          <p:cNvPr id="3" name="Content Placeholder 2"/>
          <p:cNvSpPr>
            <a:spLocks noGrp="1"/>
          </p:cNvSpPr>
          <p:nvPr>
            <p:ph idx="1"/>
          </p:nvPr>
        </p:nvSpPr>
        <p:spPr/>
        <p:txBody>
          <a:bodyPr>
            <a:normAutofit lnSpcReduction="10000"/>
          </a:bodyPr>
          <a:lstStyle/>
          <a:p>
            <a:pPr marL="0" indent="0" algn="just">
              <a:buNone/>
            </a:pPr>
            <a:r>
              <a:rPr lang="en-GB" sz="2800" dirty="0" smtClean="0"/>
              <a:t>A dietician is planning the menu for the evening meal at a university dining hall. Three main items will be served, all having different nutritional content. The </a:t>
            </a:r>
            <a:r>
              <a:rPr lang="en-GB" sz="2800" dirty="0" smtClean="0"/>
              <a:t>dietician </a:t>
            </a:r>
            <a:r>
              <a:rPr lang="en-GB" sz="2800" dirty="0" smtClean="0"/>
              <a:t>is interested in providing at least the minimum daily requirement of each of three vitamins in this one meal. Following table summarizes the vitamin contents per ounce of each type of food, the cost per ounce of each food, and minimum daily requirements (MDR) for the three vitamins. Any combination of the three foods may be selected as long as the total serving size is at least 9 ounces.</a:t>
            </a:r>
            <a:endParaRPr lang="en-GB" sz="2800" baseline="300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u="sng" dirty="0" smtClean="0">
                <a:solidFill>
                  <a:schemeClr val="tx2"/>
                </a:solidFill>
              </a:rPr>
              <a:t>Diet Mix Example Cont’d...</a:t>
            </a:r>
            <a:endParaRPr lang="en-GB" sz="3600" u="sng" dirty="0"/>
          </a:p>
        </p:txBody>
      </p:sp>
      <p:graphicFrame>
        <p:nvGraphicFramePr>
          <p:cNvPr id="4" name="Content Placeholder 3"/>
          <p:cNvGraphicFramePr>
            <a:graphicFrameLocks noGrp="1"/>
          </p:cNvGraphicFramePr>
          <p:nvPr>
            <p:ph idx="1"/>
          </p:nvPr>
        </p:nvGraphicFramePr>
        <p:xfrm>
          <a:off x="457200" y="1628800"/>
          <a:ext cx="8229600" cy="2275840"/>
        </p:xfrm>
        <a:graphic>
          <a:graphicData uri="http://schemas.openxmlformats.org/drawingml/2006/table">
            <a:tbl>
              <a:tblPr firstRow="1" bandRow="1">
                <a:tableStyleId>{2D5ABB26-0587-4C30-8999-92F81FD0307C}</a:tableStyleId>
              </a:tblPr>
              <a:tblGrid>
                <a:gridCol w="3538736"/>
                <a:gridCol w="1008112"/>
                <a:gridCol w="1008112"/>
                <a:gridCol w="1028720"/>
                <a:gridCol w="1645920"/>
              </a:tblGrid>
              <a:tr h="370840">
                <a:tc>
                  <a:txBody>
                    <a:bodyPr/>
                    <a:lstStyle/>
                    <a:p>
                      <a:endParaRPr lang="en-US" dirty="0"/>
                    </a:p>
                  </a:txBody>
                  <a:tcPr>
                    <a:lnT w="28575" cap="flat" cmpd="sng" algn="ctr">
                      <a:solidFill>
                        <a:schemeClr val="tx1"/>
                      </a:solidFill>
                      <a:prstDash val="solid"/>
                      <a:round/>
                      <a:headEnd type="none" w="med" len="med"/>
                      <a:tailEnd type="none" w="med" len="med"/>
                    </a:lnT>
                  </a:tcPr>
                </a:tc>
                <a:tc gridSpan="3">
                  <a:txBody>
                    <a:bodyPr/>
                    <a:lstStyle/>
                    <a:p>
                      <a:pPr algn="ctr"/>
                      <a:r>
                        <a:rPr lang="en-US" sz="2000" dirty="0" smtClean="0"/>
                        <a:t>Vitamins </a:t>
                      </a:r>
                      <a:endParaRPr lang="en-US" b="1" dirty="0"/>
                    </a:p>
                  </a:txBody>
                  <a:tcP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T w="28575" cap="flat" cmpd="sng" algn="ctr">
                      <a:solidFill>
                        <a:schemeClr val="tx1"/>
                      </a:solidFill>
                      <a:prstDash val="solid"/>
                      <a:round/>
                      <a:headEnd type="none" w="med" len="med"/>
                      <a:tailEnd type="none" w="med" len="med"/>
                    </a:lnT>
                  </a:tcPr>
                </a:tc>
              </a:tr>
              <a:tr h="370840">
                <a:tc>
                  <a:txBody>
                    <a:bodyPr/>
                    <a:lstStyle/>
                    <a:p>
                      <a:r>
                        <a:rPr lang="en-US" sz="2000" dirty="0" smtClean="0"/>
                        <a:t>Food</a:t>
                      </a:r>
                      <a:endParaRPr lang="en-US" sz="2000" b="1" dirty="0"/>
                    </a:p>
                  </a:txBody>
                  <a:tcPr>
                    <a:lnB w="12700" cap="flat" cmpd="sng" algn="ctr">
                      <a:solidFill>
                        <a:schemeClr val="tx1"/>
                      </a:solidFill>
                      <a:prstDash val="solid"/>
                      <a:round/>
                      <a:headEnd type="none" w="med" len="med"/>
                      <a:tailEnd type="none" w="med" len="med"/>
                    </a:lnB>
                  </a:tcPr>
                </a:tc>
                <a:tc>
                  <a:txBody>
                    <a:bodyPr/>
                    <a:lstStyle/>
                    <a:p>
                      <a:r>
                        <a:rPr lang="en-US" dirty="0" smtClean="0"/>
                        <a:t>1</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2</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3</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Cost</a:t>
                      </a:r>
                      <a:r>
                        <a:rPr lang="en-US" baseline="0" dirty="0" smtClean="0"/>
                        <a:t> per Oz, $</a:t>
                      </a:r>
                      <a:endParaRPr lang="en-US" b="1" dirty="0"/>
                    </a:p>
                  </a:txBody>
                  <a:tcPr>
                    <a:lnB w="12700" cap="flat" cmpd="sng" algn="ctr">
                      <a:solidFill>
                        <a:schemeClr val="tx1"/>
                      </a:solidFill>
                      <a:prstDash val="solid"/>
                      <a:round/>
                      <a:headEnd type="none" w="med" len="med"/>
                      <a:tailEnd type="none" w="med" len="med"/>
                    </a:lnB>
                  </a:tcPr>
                </a:tc>
              </a:tr>
              <a:tr h="370840">
                <a:tc>
                  <a:txBody>
                    <a:bodyPr/>
                    <a:lstStyle/>
                    <a:p>
                      <a:r>
                        <a:rPr lang="en-US" dirty="0" smtClean="0"/>
                        <a:t>1</a:t>
                      </a:r>
                      <a:endParaRPr lang="en-US" dirty="0"/>
                    </a:p>
                  </a:txBody>
                  <a:tcPr>
                    <a:lnT w="12700" cap="flat" cmpd="sng" algn="ctr">
                      <a:solidFill>
                        <a:schemeClr val="tx1"/>
                      </a:solidFill>
                      <a:prstDash val="solid"/>
                      <a:round/>
                      <a:headEnd type="none" w="med" len="med"/>
                      <a:tailEnd type="none" w="med" len="med"/>
                    </a:lnT>
                  </a:tcPr>
                </a:tc>
                <a:tc>
                  <a:txBody>
                    <a:bodyPr/>
                    <a:lstStyle/>
                    <a:p>
                      <a:r>
                        <a:rPr lang="en-US" dirty="0" smtClean="0"/>
                        <a:t>50mg</a:t>
                      </a:r>
                      <a:endParaRPr lang="en-US" dirty="0"/>
                    </a:p>
                  </a:txBody>
                  <a:tcPr>
                    <a:lnT w="12700" cap="flat" cmpd="sng" algn="ctr">
                      <a:solidFill>
                        <a:schemeClr val="tx1"/>
                      </a:solidFill>
                      <a:prstDash val="solid"/>
                      <a:round/>
                      <a:headEnd type="none" w="med" len="med"/>
                      <a:tailEnd type="none" w="med" len="med"/>
                    </a:lnT>
                  </a:tcPr>
                </a:tc>
                <a:tc>
                  <a:txBody>
                    <a:bodyPr/>
                    <a:lstStyle/>
                    <a:p>
                      <a:r>
                        <a:rPr lang="en-US" dirty="0" smtClean="0"/>
                        <a:t>20mg</a:t>
                      </a:r>
                      <a:endParaRPr lang="en-US" dirty="0"/>
                    </a:p>
                  </a:txBody>
                  <a:tcPr>
                    <a:lnT w="12700" cap="flat" cmpd="sng" algn="ctr">
                      <a:solidFill>
                        <a:schemeClr val="tx1"/>
                      </a:solidFill>
                      <a:prstDash val="solid"/>
                      <a:round/>
                      <a:headEnd type="none" w="med" len="med"/>
                      <a:tailEnd type="none" w="med" len="med"/>
                    </a:lnT>
                  </a:tcPr>
                </a:tc>
                <a:tc>
                  <a:txBody>
                    <a:bodyPr/>
                    <a:lstStyle/>
                    <a:p>
                      <a:r>
                        <a:rPr lang="en-US" dirty="0" smtClean="0"/>
                        <a:t>10mg</a:t>
                      </a:r>
                      <a:endParaRPr lang="en-US" dirty="0"/>
                    </a:p>
                  </a:txBody>
                  <a:tcPr>
                    <a:lnT w="12700" cap="flat" cmpd="sng" algn="ctr">
                      <a:solidFill>
                        <a:schemeClr val="tx1"/>
                      </a:solidFill>
                      <a:prstDash val="solid"/>
                      <a:round/>
                      <a:headEnd type="none" w="med" len="med"/>
                      <a:tailEnd type="none" w="med" len="med"/>
                    </a:lnT>
                  </a:tcPr>
                </a:tc>
                <a:tc>
                  <a:txBody>
                    <a:bodyPr/>
                    <a:lstStyle/>
                    <a:p>
                      <a:r>
                        <a:rPr lang="en-US" dirty="0" smtClean="0"/>
                        <a:t>0.10</a:t>
                      </a:r>
                      <a:endParaRPr lang="en-US" dirty="0"/>
                    </a:p>
                  </a:txBody>
                  <a:tcPr>
                    <a:lnT w="12700" cap="flat" cmpd="sng" algn="ctr">
                      <a:solidFill>
                        <a:schemeClr val="tx1"/>
                      </a:solidFill>
                      <a:prstDash val="solid"/>
                      <a:round/>
                      <a:headEnd type="none" w="med" len="med"/>
                      <a:tailEnd type="none" w="med" len="med"/>
                    </a:lnT>
                  </a:tcPr>
                </a:tc>
              </a:tr>
              <a:tr h="370840">
                <a:tc>
                  <a:txBody>
                    <a:bodyPr/>
                    <a:lstStyle/>
                    <a:p>
                      <a:r>
                        <a:rPr lang="en-US" dirty="0" smtClean="0"/>
                        <a:t>2</a:t>
                      </a:r>
                      <a:endParaRPr lang="en-US" dirty="0"/>
                    </a:p>
                  </a:txBody>
                  <a:tcPr/>
                </a:tc>
                <a:tc>
                  <a:txBody>
                    <a:bodyPr/>
                    <a:lstStyle/>
                    <a:p>
                      <a:r>
                        <a:rPr lang="en-US" dirty="0" smtClean="0"/>
                        <a:t>30mg</a:t>
                      </a:r>
                      <a:endParaRPr lang="en-US" dirty="0"/>
                    </a:p>
                  </a:txBody>
                  <a:tcPr/>
                </a:tc>
                <a:tc>
                  <a:txBody>
                    <a:bodyPr/>
                    <a:lstStyle/>
                    <a:p>
                      <a:r>
                        <a:rPr lang="en-US" dirty="0" smtClean="0"/>
                        <a:t>10mg</a:t>
                      </a:r>
                      <a:endParaRPr lang="en-US" dirty="0"/>
                    </a:p>
                  </a:txBody>
                  <a:tcPr/>
                </a:tc>
                <a:tc>
                  <a:txBody>
                    <a:bodyPr/>
                    <a:lstStyle/>
                    <a:p>
                      <a:r>
                        <a:rPr lang="en-US" dirty="0" smtClean="0"/>
                        <a:t>50mg</a:t>
                      </a:r>
                      <a:endParaRPr lang="en-US" dirty="0"/>
                    </a:p>
                  </a:txBody>
                  <a:tcPr/>
                </a:tc>
                <a:tc>
                  <a:txBody>
                    <a:bodyPr/>
                    <a:lstStyle/>
                    <a:p>
                      <a:r>
                        <a:rPr lang="en-US" dirty="0" smtClean="0"/>
                        <a:t>0.15</a:t>
                      </a:r>
                      <a:endParaRPr lang="en-US" dirty="0"/>
                    </a:p>
                  </a:txBody>
                  <a:tcPr/>
                </a:tc>
              </a:tr>
              <a:tr h="370840">
                <a:tc>
                  <a:txBody>
                    <a:bodyPr/>
                    <a:lstStyle/>
                    <a:p>
                      <a:r>
                        <a:rPr lang="en-US" dirty="0" smtClean="0"/>
                        <a:t>3</a:t>
                      </a:r>
                      <a:endParaRPr lang="en-US" dirty="0"/>
                    </a:p>
                  </a:txBody>
                  <a:tcPr/>
                </a:tc>
                <a:tc>
                  <a:txBody>
                    <a:bodyPr/>
                    <a:lstStyle/>
                    <a:p>
                      <a:r>
                        <a:rPr lang="en-US" dirty="0" smtClean="0"/>
                        <a:t>20mg</a:t>
                      </a:r>
                      <a:endParaRPr lang="en-US" dirty="0"/>
                    </a:p>
                  </a:txBody>
                  <a:tcPr/>
                </a:tc>
                <a:tc>
                  <a:txBody>
                    <a:bodyPr/>
                    <a:lstStyle/>
                    <a:p>
                      <a:r>
                        <a:rPr lang="en-US" dirty="0" smtClean="0"/>
                        <a:t>30mg</a:t>
                      </a:r>
                      <a:endParaRPr lang="en-US" dirty="0"/>
                    </a:p>
                  </a:txBody>
                  <a:tcPr/>
                </a:tc>
                <a:tc>
                  <a:txBody>
                    <a:bodyPr/>
                    <a:lstStyle/>
                    <a:p>
                      <a:r>
                        <a:rPr lang="en-US" dirty="0" smtClean="0"/>
                        <a:t>20mg</a:t>
                      </a:r>
                      <a:endParaRPr lang="en-US" dirty="0"/>
                    </a:p>
                  </a:txBody>
                  <a:tcPr/>
                </a:tc>
                <a:tc>
                  <a:txBody>
                    <a:bodyPr/>
                    <a:lstStyle/>
                    <a:p>
                      <a:r>
                        <a:rPr lang="en-US" dirty="0" smtClean="0"/>
                        <a:t>0.12</a:t>
                      </a:r>
                      <a:endParaRPr lang="en-US" dirty="0"/>
                    </a:p>
                  </a:txBody>
                  <a:tcPr/>
                </a:tc>
              </a:tr>
              <a:tr h="370840">
                <a:tc>
                  <a:txBody>
                    <a:bodyPr/>
                    <a:lstStyle/>
                    <a:p>
                      <a:r>
                        <a:rPr lang="en-US" dirty="0" smtClean="0"/>
                        <a:t>Minimum daily requirement (MDR)</a:t>
                      </a:r>
                      <a:endParaRPr lang="en-US" dirty="0"/>
                    </a:p>
                  </a:txBody>
                  <a:tcPr>
                    <a:lnB w="28575" cap="flat" cmpd="sng" algn="ctr">
                      <a:solidFill>
                        <a:schemeClr val="tx1"/>
                      </a:solidFill>
                      <a:prstDash val="solid"/>
                      <a:round/>
                      <a:headEnd type="none" w="med" len="med"/>
                      <a:tailEnd type="none" w="med" len="med"/>
                    </a:lnB>
                  </a:tcPr>
                </a:tc>
                <a:tc>
                  <a:txBody>
                    <a:bodyPr/>
                    <a:lstStyle/>
                    <a:p>
                      <a:r>
                        <a:rPr lang="en-US" dirty="0" smtClean="0"/>
                        <a:t>290mg</a:t>
                      </a:r>
                      <a:endParaRPr lang="en-US" dirty="0"/>
                    </a:p>
                  </a:txBody>
                  <a:tcPr>
                    <a:lnB w="28575" cap="flat" cmpd="sng" algn="ctr">
                      <a:solidFill>
                        <a:schemeClr val="tx1"/>
                      </a:solidFill>
                      <a:prstDash val="solid"/>
                      <a:round/>
                      <a:headEnd type="none" w="med" len="med"/>
                      <a:tailEnd type="none" w="med" len="med"/>
                    </a:lnB>
                  </a:tcPr>
                </a:tc>
                <a:tc>
                  <a:txBody>
                    <a:bodyPr/>
                    <a:lstStyle/>
                    <a:p>
                      <a:r>
                        <a:rPr lang="en-US" dirty="0" smtClean="0"/>
                        <a:t>200mg</a:t>
                      </a:r>
                      <a:endParaRPr lang="en-US" dirty="0"/>
                    </a:p>
                  </a:txBody>
                  <a:tcPr>
                    <a:lnB w="28575" cap="flat" cmpd="sng" algn="ctr">
                      <a:solidFill>
                        <a:schemeClr val="tx1"/>
                      </a:solidFill>
                      <a:prstDash val="solid"/>
                      <a:round/>
                      <a:headEnd type="none" w="med" len="med"/>
                      <a:tailEnd type="none" w="med" len="med"/>
                    </a:lnB>
                  </a:tcPr>
                </a:tc>
                <a:tc>
                  <a:txBody>
                    <a:bodyPr/>
                    <a:lstStyle/>
                    <a:p>
                      <a:r>
                        <a:rPr lang="en-US" dirty="0" smtClean="0"/>
                        <a:t>210mg</a:t>
                      </a:r>
                      <a:endParaRPr lang="en-US" dirty="0"/>
                    </a:p>
                  </a:txBody>
                  <a:tcPr>
                    <a:lnB w="28575" cap="flat" cmpd="sng" algn="ctr">
                      <a:solidFill>
                        <a:schemeClr val="tx1"/>
                      </a:solidFill>
                      <a:prstDash val="solid"/>
                      <a:round/>
                      <a:headEnd type="none" w="med" len="med"/>
                      <a:tailEnd type="none" w="med" len="med"/>
                    </a:lnB>
                  </a:tcPr>
                </a:tc>
                <a:tc>
                  <a:txBody>
                    <a:bodyPr/>
                    <a:lstStyle/>
                    <a:p>
                      <a:endParaRPr lang="en-US" dirty="0"/>
                    </a:p>
                  </a:txBody>
                  <a:tcPr>
                    <a:lnB w="28575"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124744"/>
            <a:ext cx="8229600" cy="4209331"/>
          </a:xfrm>
        </p:spPr>
        <p:txBody>
          <a:bodyPr>
            <a:normAutofit/>
          </a:bodyPr>
          <a:lstStyle/>
          <a:p>
            <a:pPr marL="0" indent="0" algn="just"/>
            <a:r>
              <a:rPr lang="en-US" dirty="0" smtClean="0"/>
              <a:t> The problem is to determine the number of ounces of each food to be included in the meal.</a:t>
            </a:r>
          </a:p>
          <a:p>
            <a:pPr marL="0" indent="0" algn="just">
              <a:buNone/>
            </a:pPr>
            <a:endParaRPr lang="en-US" dirty="0" smtClean="0"/>
          </a:p>
          <a:p>
            <a:pPr marL="0" indent="0" algn="just"/>
            <a:r>
              <a:rPr lang="en-US" dirty="0" smtClean="0"/>
              <a:t> The objective is to minimize the cost of each meal subject to satisfying minimum daily requirements of the three vitamins as well as the restriction on minimum serving size.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solidFill>
                  <a:schemeClr val="tx2"/>
                </a:solidFill>
              </a:rPr>
              <a:t>Formulation</a:t>
            </a:r>
            <a:endParaRPr lang="en-US" u="sng" dirty="0">
              <a:solidFill>
                <a:schemeClr val="tx2"/>
              </a:solidFill>
            </a:endParaRPr>
          </a:p>
        </p:txBody>
      </p:sp>
      <p:sp>
        <p:nvSpPr>
          <p:cNvPr id="3" name="Content Placeholder 2"/>
          <p:cNvSpPr>
            <a:spLocks noGrp="1"/>
          </p:cNvSpPr>
          <p:nvPr>
            <p:ph idx="1"/>
          </p:nvPr>
        </p:nvSpPr>
        <p:spPr/>
        <p:txBody>
          <a:bodyPr/>
          <a:lstStyle/>
          <a:p>
            <a:pPr marL="0" indent="0" algn="just">
              <a:buNone/>
            </a:pPr>
            <a:r>
              <a:rPr lang="en-US" dirty="0" smtClean="0"/>
              <a:t>Let </a:t>
            </a:r>
            <a:r>
              <a:rPr lang="en-US" dirty="0" err="1" smtClean="0"/>
              <a:t>x</a:t>
            </a:r>
            <a:r>
              <a:rPr lang="en-US" baseline="-25000" dirty="0" err="1" smtClean="0"/>
              <a:t>j</a:t>
            </a:r>
            <a:r>
              <a:rPr lang="en-US" dirty="0" smtClean="0"/>
              <a:t> equal the number of ounces included of food j. The objective function should represent the total cost of the meal. Stated in dollars, the total cost equals the sum of the costs of the three items, or</a:t>
            </a:r>
          </a:p>
          <a:p>
            <a:pPr marL="0" indent="0" algn="ctr">
              <a:buNone/>
            </a:pPr>
            <a:r>
              <a:rPr lang="en-US" dirty="0" smtClean="0"/>
              <a:t>Z = 0.10x</a:t>
            </a:r>
            <a:r>
              <a:rPr lang="en-US" baseline="-25000" dirty="0" smtClean="0"/>
              <a:t>1</a:t>
            </a:r>
            <a:r>
              <a:rPr lang="en-US" dirty="0" smtClean="0"/>
              <a:t> + 0.15x</a:t>
            </a:r>
            <a:r>
              <a:rPr lang="en-US" baseline="-25000" dirty="0" smtClean="0"/>
              <a:t>2</a:t>
            </a:r>
            <a:r>
              <a:rPr lang="en-US" dirty="0" smtClean="0"/>
              <a:t> + 0.12x</a:t>
            </a:r>
            <a:r>
              <a:rPr lang="en-US" baseline="-25000" dirty="0" smtClean="0"/>
              <a:t>3</a:t>
            </a:r>
          </a:p>
          <a:p>
            <a:pPr>
              <a:buNone/>
            </a:pP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48680"/>
            <a:ext cx="8229600" cy="5688632"/>
          </a:xfrm>
        </p:spPr>
        <p:txBody>
          <a:bodyPr>
            <a:normAutofit/>
          </a:bodyPr>
          <a:lstStyle/>
          <a:p>
            <a:pPr marL="0" indent="0">
              <a:buNone/>
            </a:pPr>
            <a:r>
              <a:rPr lang="en-US" dirty="0" smtClean="0"/>
              <a:t>The constraint for each vitamin will have the form.</a:t>
            </a:r>
          </a:p>
          <a:p>
            <a:pPr marL="0" indent="0" algn="ctr">
              <a:buNone/>
            </a:pPr>
            <a:endParaRPr lang="en-US" dirty="0" smtClean="0"/>
          </a:p>
          <a:p>
            <a:pPr marL="0" indent="0" algn="ctr">
              <a:buNone/>
            </a:pPr>
            <a:r>
              <a:rPr lang="en-US" sz="3600" b="1" dirty="0" smtClean="0"/>
              <a:t>Milligrams of vitamin intake ≥ MDR</a:t>
            </a:r>
          </a:p>
          <a:p>
            <a:pPr marL="0" indent="0">
              <a:buNone/>
            </a:pPr>
            <a:endParaRPr lang="en-US" b="1" dirty="0" smtClean="0"/>
          </a:p>
          <a:p>
            <a:pPr marL="0" indent="0">
              <a:buNone/>
            </a:pPr>
            <a:r>
              <a:rPr lang="en-US" dirty="0" smtClean="0"/>
              <a:t>OR</a:t>
            </a:r>
          </a:p>
          <a:p>
            <a:pPr marL="0" indent="0">
              <a:buNone/>
            </a:pPr>
            <a:endParaRPr lang="en-US" dirty="0" smtClean="0"/>
          </a:p>
          <a:p>
            <a:pPr marL="0" indent="0">
              <a:buNone/>
            </a:pPr>
            <a:r>
              <a:rPr lang="en-US" dirty="0" smtClean="0"/>
              <a:t>Milligrams from food 1 + milligram from food 2+ milligram from food 3 ≥ MDR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20688"/>
            <a:ext cx="8229600" cy="5505475"/>
          </a:xfrm>
        </p:spPr>
        <p:txBody>
          <a:bodyPr/>
          <a:lstStyle/>
          <a:p>
            <a:pPr marL="0" indent="0">
              <a:buNone/>
            </a:pPr>
            <a:r>
              <a:rPr lang="en-US" dirty="0" smtClean="0"/>
              <a:t>The constraints are, respectively,</a:t>
            </a:r>
          </a:p>
          <a:p>
            <a:pPr marL="0" indent="0">
              <a:buNone/>
            </a:pPr>
            <a:r>
              <a:rPr lang="en-US" dirty="0" smtClean="0"/>
              <a:t>	50x</a:t>
            </a:r>
            <a:r>
              <a:rPr lang="en-US" baseline="-25000" dirty="0" smtClean="0"/>
              <a:t>1</a:t>
            </a:r>
            <a:r>
              <a:rPr lang="en-US" dirty="0" smtClean="0"/>
              <a:t> + 30x</a:t>
            </a:r>
            <a:r>
              <a:rPr lang="en-US" baseline="-25000" dirty="0" smtClean="0"/>
              <a:t>2</a:t>
            </a:r>
            <a:r>
              <a:rPr lang="en-US" dirty="0" smtClean="0"/>
              <a:t> + 20x</a:t>
            </a:r>
            <a:r>
              <a:rPr lang="en-US" baseline="-25000" dirty="0" smtClean="0"/>
              <a:t>3</a:t>
            </a:r>
            <a:r>
              <a:rPr lang="en-US" dirty="0" smtClean="0"/>
              <a:t> ≥ 290	(vitamin 1)</a:t>
            </a:r>
          </a:p>
          <a:p>
            <a:pPr marL="0" indent="0">
              <a:buNone/>
            </a:pPr>
            <a:r>
              <a:rPr lang="en-US" dirty="0" smtClean="0"/>
              <a:t>	20x</a:t>
            </a:r>
            <a:r>
              <a:rPr lang="en-US" baseline="-25000" dirty="0" smtClean="0"/>
              <a:t>1</a:t>
            </a:r>
            <a:r>
              <a:rPr lang="en-US" dirty="0" smtClean="0"/>
              <a:t> + 10x</a:t>
            </a:r>
            <a:r>
              <a:rPr lang="en-US" baseline="-25000" dirty="0" smtClean="0"/>
              <a:t>2</a:t>
            </a:r>
            <a:r>
              <a:rPr lang="en-US" dirty="0" smtClean="0"/>
              <a:t> + 30x</a:t>
            </a:r>
            <a:r>
              <a:rPr lang="en-US" baseline="-25000" dirty="0" smtClean="0"/>
              <a:t>3</a:t>
            </a:r>
            <a:r>
              <a:rPr lang="en-US" dirty="0" smtClean="0"/>
              <a:t> ≥ 200 	(vitamin 2)</a:t>
            </a:r>
          </a:p>
          <a:p>
            <a:pPr marL="0" indent="0">
              <a:buNone/>
            </a:pPr>
            <a:r>
              <a:rPr lang="en-US" dirty="0" smtClean="0"/>
              <a:t>	10x</a:t>
            </a:r>
            <a:r>
              <a:rPr lang="en-US" baseline="-25000" dirty="0" smtClean="0"/>
              <a:t>1</a:t>
            </a:r>
            <a:r>
              <a:rPr lang="en-US" dirty="0" smtClean="0"/>
              <a:t> + 50x</a:t>
            </a:r>
            <a:r>
              <a:rPr lang="en-US" baseline="-25000" dirty="0" smtClean="0"/>
              <a:t>2</a:t>
            </a:r>
            <a:r>
              <a:rPr lang="en-US" dirty="0" smtClean="0"/>
              <a:t> + 20x</a:t>
            </a:r>
            <a:r>
              <a:rPr lang="en-US" baseline="-25000" dirty="0" smtClean="0"/>
              <a:t>3</a:t>
            </a:r>
            <a:r>
              <a:rPr lang="en-US" dirty="0" smtClean="0"/>
              <a:t> ≥ 210 	(vitamin 3)</a:t>
            </a:r>
          </a:p>
          <a:p>
            <a:pPr marL="0" indent="0">
              <a:buNone/>
            </a:pPr>
            <a:endParaRPr lang="en-US" dirty="0" smtClean="0"/>
          </a:p>
          <a:p>
            <a:pPr marL="0" indent="0">
              <a:buNone/>
            </a:pPr>
            <a:r>
              <a:rPr lang="en-US" dirty="0" smtClean="0"/>
              <a:t>The restriction that the serving size be at least 9 ounces is stated as</a:t>
            </a:r>
          </a:p>
          <a:p>
            <a:pPr marL="0" indent="0" algn="ctr">
              <a:buNone/>
            </a:pPr>
            <a:endParaRPr lang="en-US" dirty="0" smtClean="0"/>
          </a:p>
          <a:p>
            <a:pPr marL="0" indent="0" algn="ctr">
              <a:buNone/>
            </a:pPr>
            <a:r>
              <a:rPr lang="en-US" dirty="0" smtClean="0"/>
              <a:t>x1 + x2 + x3 ≥ 9	(minimum serving size)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u="sng" dirty="0" smtClean="0">
                <a:solidFill>
                  <a:schemeClr val="tx2"/>
                </a:solidFill>
              </a:rPr>
              <a:t>Diet Mix Example Cont’d...</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pPr>
              <a:buNone/>
            </a:pPr>
            <a:r>
              <a:rPr lang="en-GB" sz="2800" dirty="0" smtClean="0"/>
              <a:t>The complete formulation of the problem is as follows:</a:t>
            </a:r>
          </a:p>
          <a:p>
            <a:pPr>
              <a:buNone/>
            </a:pPr>
            <a:endParaRPr lang="en-GB" sz="2800" dirty="0" smtClean="0"/>
          </a:p>
          <a:p>
            <a:pPr>
              <a:buNone/>
            </a:pPr>
            <a:r>
              <a:rPr lang="en-GB" sz="2800" dirty="0" smtClean="0"/>
              <a:t>Minimize</a:t>
            </a:r>
            <a:r>
              <a:rPr lang="en-GB" sz="2800" dirty="0" smtClean="0"/>
              <a:t>	z = 0.10x</a:t>
            </a:r>
            <a:r>
              <a:rPr lang="en-GB" sz="2800" baseline="-25000" dirty="0" smtClean="0"/>
              <a:t>1</a:t>
            </a:r>
            <a:r>
              <a:rPr lang="en-GB" sz="2800" dirty="0" smtClean="0"/>
              <a:t> + 0.15x</a:t>
            </a:r>
            <a:r>
              <a:rPr lang="en-GB" sz="2800" baseline="-25000" dirty="0" smtClean="0"/>
              <a:t>2</a:t>
            </a:r>
            <a:r>
              <a:rPr lang="en-GB" sz="2800" dirty="0" smtClean="0"/>
              <a:t> + 0.12x</a:t>
            </a:r>
            <a:r>
              <a:rPr lang="en-GB" sz="2800" baseline="-25000" dirty="0" smtClean="0"/>
              <a:t>3</a:t>
            </a:r>
          </a:p>
          <a:p>
            <a:pPr>
              <a:buNone/>
            </a:pPr>
            <a:r>
              <a:rPr lang="en-GB" sz="2800" dirty="0" smtClean="0"/>
              <a:t>subject to	50x</a:t>
            </a:r>
            <a:r>
              <a:rPr lang="en-GB" sz="2800" baseline="-25000" dirty="0" smtClean="0"/>
              <a:t>1</a:t>
            </a:r>
            <a:r>
              <a:rPr lang="en-GB" sz="2800" dirty="0" smtClean="0"/>
              <a:t> + 30x</a:t>
            </a:r>
            <a:r>
              <a:rPr lang="en-GB" sz="2800" baseline="-25000" dirty="0" smtClean="0"/>
              <a:t>2</a:t>
            </a:r>
            <a:r>
              <a:rPr lang="en-GB" sz="2800" dirty="0" smtClean="0"/>
              <a:t> + 20x</a:t>
            </a:r>
            <a:r>
              <a:rPr lang="en-GB" sz="2800" baseline="-25000" dirty="0" smtClean="0"/>
              <a:t>3</a:t>
            </a:r>
            <a:r>
              <a:rPr lang="en-GB" sz="2800" dirty="0" smtClean="0"/>
              <a:t> ≥ 290</a:t>
            </a:r>
          </a:p>
          <a:p>
            <a:pPr>
              <a:buNone/>
            </a:pPr>
            <a:r>
              <a:rPr lang="en-GB" sz="2800" dirty="0" smtClean="0"/>
              <a:t>			20x</a:t>
            </a:r>
            <a:r>
              <a:rPr lang="en-GB" sz="2800" baseline="-25000" dirty="0" smtClean="0"/>
              <a:t>1</a:t>
            </a:r>
            <a:r>
              <a:rPr lang="en-GB" sz="2800" dirty="0" smtClean="0"/>
              <a:t> + 10x</a:t>
            </a:r>
            <a:r>
              <a:rPr lang="en-GB" sz="2800" baseline="-25000" dirty="0" smtClean="0"/>
              <a:t>2</a:t>
            </a:r>
            <a:r>
              <a:rPr lang="en-GB" sz="2800" dirty="0" smtClean="0"/>
              <a:t> + 30x</a:t>
            </a:r>
            <a:r>
              <a:rPr lang="en-GB" sz="2800" baseline="-25000" dirty="0" smtClean="0"/>
              <a:t>3</a:t>
            </a:r>
            <a:r>
              <a:rPr lang="en-GB" sz="2800" dirty="0" smtClean="0"/>
              <a:t> ≥ 200</a:t>
            </a:r>
          </a:p>
          <a:p>
            <a:pPr>
              <a:buNone/>
            </a:pPr>
            <a:r>
              <a:rPr lang="en-GB" sz="2800" dirty="0" smtClean="0"/>
              <a:t>			10x</a:t>
            </a:r>
            <a:r>
              <a:rPr lang="en-GB" sz="2800" baseline="-25000" dirty="0" smtClean="0"/>
              <a:t>1</a:t>
            </a:r>
            <a:r>
              <a:rPr lang="en-GB" sz="2800" dirty="0" smtClean="0"/>
              <a:t> + 50x</a:t>
            </a:r>
            <a:r>
              <a:rPr lang="en-GB" sz="2800" baseline="-25000" dirty="0" smtClean="0"/>
              <a:t>2</a:t>
            </a:r>
            <a:r>
              <a:rPr lang="en-GB" sz="2800" dirty="0" smtClean="0"/>
              <a:t> + 20x</a:t>
            </a:r>
            <a:r>
              <a:rPr lang="en-GB" sz="2800" baseline="-25000" dirty="0" smtClean="0"/>
              <a:t>3</a:t>
            </a:r>
            <a:r>
              <a:rPr lang="en-GB" sz="2800" dirty="0" smtClean="0"/>
              <a:t> ≥ 210</a:t>
            </a:r>
          </a:p>
          <a:p>
            <a:pPr>
              <a:buNone/>
            </a:pPr>
            <a:r>
              <a:rPr lang="en-GB" sz="2800" dirty="0" smtClean="0"/>
              <a:t>				 x</a:t>
            </a:r>
            <a:r>
              <a:rPr lang="en-GB" sz="2800" baseline="-25000" dirty="0" smtClean="0"/>
              <a:t>1</a:t>
            </a:r>
            <a:r>
              <a:rPr lang="en-GB" sz="2800" dirty="0" smtClean="0"/>
              <a:t>  + x</a:t>
            </a:r>
            <a:r>
              <a:rPr lang="en-GB" sz="2800" baseline="-25000" dirty="0" smtClean="0"/>
              <a:t>2</a:t>
            </a:r>
            <a:r>
              <a:rPr lang="en-GB" sz="2800" dirty="0" smtClean="0"/>
              <a:t> + x</a:t>
            </a:r>
            <a:r>
              <a:rPr lang="en-GB" sz="2800" baseline="-25000" dirty="0" smtClean="0"/>
              <a:t>3</a:t>
            </a:r>
            <a:r>
              <a:rPr lang="en-GB" sz="2800" dirty="0" smtClean="0"/>
              <a:t> ≥ 9</a:t>
            </a:r>
          </a:p>
          <a:p>
            <a:pPr>
              <a:buNone/>
            </a:pPr>
            <a:r>
              <a:rPr lang="en-GB" sz="2800" dirty="0" smtClean="0"/>
              <a:t>				     x</a:t>
            </a:r>
            <a:r>
              <a:rPr lang="en-GB" sz="2800" baseline="-25000" dirty="0" smtClean="0"/>
              <a:t>1</a:t>
            </a:r>
            <a:r>
              <a:rPr lang="en-GB" sz="2800" dirty="0" smtClean="0"/>
              <a:t> , x</a:t>
            </a:r>
            <a:r>
              <a:rPr lang="en-GB" sz="2800" baseline="-25000" dirty="0" smtClean="0"/>
              <a:t>2</a:t>
            </a:r>
            <a:r>
              <a:rPr lang="en-GB" sz="2800" dirty="0" smtClean="0"/>
              <a:t>, x</a:t>
            </a:r>
            <a:r>
              <a:rPr lang="en-GB" sz="2800" baseline="-25000" dirty="0" smtClean="0"/>
              <a:t>3</a:t>
            </a:r>
            <a:r>
              <a:rPr lang="en-GB" sz="2800" dirty="0" smtClean="0"/>
              <a:t> ≥ 0</a:t>
            </a:r>
            <a:endParaRPr lang="en-GB" sz="28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u="sng" dirty="0" smtClean="0">
                <a:solidFill>
                  <a:schemeClr val="tx2"/>
                </a:solidFill>
              </a:rPr>
              <a:t>Transportation Model</a:t>
            </a:r>
            <a:endParaRPr lang="en-GB" sz="3600" u="sng" dirty="0"/>
          </a:p>
        </p:txBody>
      </p:sp>
      <p:sp>
        <p:nvSpPr>
          <p:cNvPr id="3" name="Content Placeholder 2"/>
          <p:cNvSpPr>
            <a:spLocks noGrp="1"/>
          </p:cNvSpPr>
          <p:nvPr>
            <p:ph idx="1"/>
          </p:nvPr>
        </p:nvSpPr>
        <p:spPr/>
        <p:txBody>
          <a:bodyPr>
            <a:normAutofit fontScale="85000" lnSpcReduction="20000"/>
          </a:bodyPr>
          <a:lstStyle/>
          <a:p>
            <a:pPr marL="0" indent="0" algn="just"/>
            <a:r>
              <a:rPr lang="en-GB" dirty="0" smtClean="0"/>
              <a:t> Transportation </a:t>
            </a:r>
            <a:r>
              <a:rPr lang="en-GB" dirty="0" smtClean="0"/>
              <a:t>models are possibly the most widely used linear programming </a:t>
            </a:r>
            <a:r>
              <a:rPr lang="en-GB" dirty="0" smtClean="0"/>
              <a:t>models.</a:t>
            </a:r>
          </a:p>
          <a:p>
            <a:pPr marL="0" indent="0" algn="just"/>
            <a:r>
              <a:rPr lang="en-GB" dirty="0" smtClean="0"/>
              <a:t> </a:t>
            </a:r>
            <a:r>
              <a:rPr lang="en-GB" dirty="0" smtClean="0"/>
              <a:t>Oil </a:t>
            </a:r>
            <a:r>
              <a:rPr lang="en-GB" dirty="0" smtClean="0"/>
              <a:t>companies commit tremendous resources to the implementation of such </a:t>
            </a:r>
            <a:r>
              <a:rPr lang="en-GB" dirty="0" smtClean="0"/>
              <a:t>models.</a:t>
            </a:r>
          </a:p>
          <a:p>
            <a:pPr marL="0" indent="0" algn="just"/>
            <a:r>
              <a:rPr lang="en-GB" dirty="0" smtClean="0"/>
              <a:t> </a:t>
            </a:r>
            <a:r>
              <a:rPr lang="en-GB" dirty="0" smtClean="0"/>
              <a:t>The </a:t>
            </a:r>
            <a:r>
              <a:rPr lang="en-GB" dirty="0" smtClean="0"/>
              <a:t>classic example of a transportation problem involves the shipment of some homogeneous commodity from m sources of supply, or </a:t>
            </a:r>
            <a:r>
              <a:rPr lang="en-GB" b="1" dirty="0" smtClean="0"/>
              <a:t>origins</a:t>
            </a:r>
            <a:r>
              <a:rPr lang="en-GB" dirty="0" smtClean="0"/>
              <a:t>, to n points of demand, or </a:t>
            </a:r>
            <a:r>
              <a:rPr lang="en-GB" b="1" dirty="0" smtClean="0"/>
              <a:t>destinations</a:t>
            </a:r>
            <a:r>
              <a:rPr lang="en-GB" dirty="0" smtClean="0"/>
              <a:t>.</a:t>
            </a:r>
          </a:p>
          <a:p>
            <a:pPr marL="0" indent="0" algn="just"/>
            <a:r>
              <a:rPr lang="en-GB" dirty="0" smtClean="0"/>
              <a:t> </a:t>
            </a:r>
            <a:r>
              <a:rPr lang="en-GB" dirty="0" smtClean="0"/>
              <a:t>By </a:t>
            </a:r>
            <a:r>
              <a:rPr lang="en-GB" dirty="0" smtClean="0"/>
              <a:t>homogeneous we mean that there are no significant differences in the quality of the item provided by the different sources of </a:t>
            </a:r>
            <a:r>
              <a:rPr lang="en-GB" dirty="0" smtClean="0"/>
              <a:t>supply.</a:t>
            </a:r>
          </a:p>
          <a:p>
            <a:pPr marL="0" indent="0" algn="just"/>
            <a:r>
              <a:rPr lang="en-GB" dirty="0" smtClean="0"/>
              <a:t> </a:t>
            </a:r>
            <a:r>
              <a:rPr lang="en-GB" dirty="0" smtClean="0"/>
              <a:t>The </a:t>
            </a:r>
            <a:r>
              <a:rPr lang="en-GB" dirty="0" smtClean="0"/>
              <a:t>item characteristics are essentially the same. </a:t>
            </a:r>
            <a:endParaRPr lang="en-GB"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48680"/>
            <a:ext cx="8229600" cy="922114"/>
          </a:xfrm>
        </p:spPr>
        <p:txBody>
          <a:bodyPr>
            <a:normAutofit fontScale="90000"/>
          </a:bodyPr>
          <a:lstStyle/>
          <a:p>
            <a:r>
              <a:rPr lang="en-GB" u="sng" dirty="0" smtClean="0">
                <a:solidFill>
                  <a:schemeClr val="tx2"/>
                </a:solidFill>
              </a:rPr>
              <a:t>Example (Highway Maintenance)</a:t>
            </a:r>
            <a:r>
              <a:rPr lang="en-GB" dirty="0" smtClean="0"/>
              <a:t/>
            </a:r>
            <a:br>
              <a:rPr lang="en-GB" dirty="0" smtClean="0"/>
            </a:br>
            <a:endParaRPr lang="en-US" dirty="0"/>
          </a:p>
        </p:txBody>
      </p:sp>
      <p:sp>
        <p:nvSpPr>
          <p:cNvPr id="3" name="Content Placeholder 2"/>
          <p:cNvSpPr>
            <a:spLocks noGrp="1"/>
          </p:cNvSpPr>
          <p:nvPr>
            <p:ph idx="1"/>
          </p:nvPr>
        </p:nvSpPr>
        <p:spPr>
          <a:xfrm>
            <a:off x="539552" y="1556792"/>
            <a:ext cx="8229600" cy="4525963"/>
          </a:xfrm>
        </p:spPr>
        <p:txBody>
          <a:bodyPr>
            <a:normAutofit fontScale="92500" lnSpcReduction="10000"/>
          </a:bodyPr>
          <a:lstStyle/>
          <a:p>
            <a:pPr marL="0" indent="0" algn="just">
              <a:buNone/>
            </a:pPr>
            <a:r>
              <a:rPr lang="en-GB" dirty="0" smtClean="0"/>
              <a:t>A medium-size city has two locations in the city at which salt and sand stockpiles are maintained for use during winter icing and snowstorms. During a storm, salt and sand are distributed from these two locations to four different city zones. Occasionally additional salt and sand are needed. However, it is usually impossible to get additional supplies during a storm since they are stockpiled at a central location some distance outside the city. City officials hope that there will not be back-to-back storms. </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67544" y="692696"/>
            <a:ext cx="8229600" cy="5184576"/>
          </a:xfrm>
        </p:spPr>
        <p:txBody>
          <a:bodyPr>
            <a:normAutofit/>
          </a:bodyPr>
          <a:lstStyle/>
          <a:p>
            <a:pPr marL="0" indent="0" algn="just">
              <a:buNone/>
            </a:pPr>
            <a:r>
              <a:rPr lang="en-US" dirty="0" smtClean="0"/>
              <a:t>The director of public works is interested in determining the minimum cost of allocating salt and sand supplies during a storm. </a:t>
            </a:r>
            <a:r>
              <a:rPr lang="en-US" dirty="0" smtClean="0"/>
              <a:t>Following table summarizes the cost of supplying 1 ton of salt or sand from each stockpile to each city zone. In addition, stockpile capacities and normal levels of demand for each zone are indicated (in tons)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467544" y="1700808"/>
          <a:ext cx="8003232" cy="2304802"/>
        </p:xfrm>
        <a:graphic>
          <a:graphicData uri="http://schemas.openxmlformats.org/drawingml/2006/table">
            <a:tbl>
              <a:tblPr firstRow="1" bandRow="1">
                <a:tableStyleId>{2D5ABB26-0587-4C30-8999-92F81FD0307C}</a:tableStyleId>
              </a:tblPr>
              <a:tblGrid>
                <a:gridCol w="1666528"/>
                <a:gridCol w="864096"/>
                <a:gridCol w="936104"/>
                <a:gridCol w="1008112"/>
                <a:gridCol w="936104"/>
                <a:gridCol w="2592288"/>
              </a:tblGrid>
              <a:tr h="370840">
                <a:tc>
                  <a:txBody>
                    <a:bodyPr/>
                    <a:lstStyle/>
                    <a:p>
                      <a:endParaRPr lang="en-US" dirty="0"/>
                    </a:p>
                  </a:txBody>
                  <a:tcPr>
                    <a:lnR>
                      <a:noFill/>
                    </a:lnR>
                  </a:tcPr>
                </a:tc>
                <a:tc gridSpan="4">
                  <a:txBody>
                    <a:bodyPr/>
                    <a:lstStyle/>
                    <a:p>
                      <a:pPr algn="ctr"/>
                      <a:r>
                        <a:rPr lang="en-US" sz="2400" b="1" dirty="0" smtClean="0"/>
                        <a:t>Zone</a:t>
                      </a:r>
                      <a:endParaRPr lang="en-US" sz="2400" b="1" dirty="0"/>
                    </a:p>
                  </a:txBody>
                  <a:tcP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a:txBody>
                    <a:bodyPr/>
                    <a:lstStyle/>
                    <a:p>
                      <a:endParaRPr lang="en-US" dirty="0"/>
                    </a:p>
                  </a:txBody>
                  <a:tcPr>
                    <a:lnL>
                      <a:noFill/>
                    </a:lnL>
                  </a:tcPr>
                </a:tc>
              </a:tr>
              <a:tr h="370840">
                <a:tc>
                  <a:txBody>
                    <a:bodyPr/>
                    <a:lstStyle/>
                    <a:p>
                      <a:endParaRPr lang="en-US" dirty="0"/>
                    </a:p>
                  </a:txBody>
                  <a:tcPr>
                    <a:lnB w="12700" cap="flat" cmpd="sng" algn="ctr">
                      <a:solidFill>
                        <a:schemeClr val="tx1"/>
                      </a:solidFill>
                      <a:prstDash val="solid"/>
                      <a:round/>
                      <a:headEnd type="none" w="med" len="med"/>
                      <a:tailEnd type="none" w="med" len="med"/>
                    </a:lnB>
                  </a:tcPr>
                </a:tc>
                <a:tc>
                  <a:txBody>
                    <a:bodyPr/>
                    <a:lstStyle/>
                    <a:p>
                      <a:r>
                        <a:rPr lang="en-US" b="1" dirty="0" smtClean="0"/>
                        <a:t>1</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2</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3</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4</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Maximum Supply, Tons</a:t>
                      </a:r>
                      <a:endParaRPr lang="en-US" b="1" dirty="0"/>
                    </a:p>
                  </a:txBody>
                  <a:tcPr>
                    <a:lnB w="12700" cap="flat" cmpd="sng" algn="ctr">
                      <a:solidFill>
                        <a:schemeClr val="tx1"/>
                      </a:solidFill>
                      <a:prstDash val="solid"/>
                      <a:round/>
                      <a:headEnd type="none" w="med" len="med"/>
                      <a:tailEnd type="none" w="med" len="med"/>
                    </a:lnB>
                  </a:tcPr>
                </a:tc>
              </a:tr>
              <a:tr h="370840">
                <a:tc>
                  <a:txBody>
                    <a:bodyPr/>
                    <a:lstStyle/>
                    <a:p>
                      <a:r>
                        <a:rPr lang="en-US" b="1" dirty="0" smtClean="0"/>
                        <a:t>Stockpile 1</a:t>
                      </a:r>
                      <a:endParaRPr lang="en-US" b="1" dirty="0"/>
                    </a:p>
                  </a:txBody>
                  <a:tcPr>
                    <a:lnT w="12700" cap="flat" cmpd="sng" algn="ctr">
                      <a:solidFill>
                        <a:schemeClr val="tx1"/>
                      </a:solidFill>
                      <a:prstDash val="solid"/>
                      <a:round/>
                      <a:headEnd type="none" w="med" len="med"/>
                      <a:tailEnd type="none" w="med" len="med"/>
                    </a:lnT>
                  </a:tcPr>
                </a:tc>
                <a:tc>
                  <a:txBody>
                    <a:bodyPr/>
                    <a:lstStyle/>
                    <a:p>
                      <a:r>
                        <a:rPr lang="en-US" dirty="0" smtClean="0"/>
                        <a:t>$2.00</a:t>
                      </a:r>
                      <a:endParaRPr lang="en-US" dirty="0"/>
                    </a:p>
                  </a:txBody>
                  <a:tcPr>
                    <a:lnT w="12700" cap="flat" cmpd="sng" algn="ctr">
                      <a:solidFill>
                        <a:schemeClr val="tx1"/>
                      </a:solidFill>
                      <a:prstDash val="solid"/>
                      <a:round/>
                      <a:headEnd type="none" w="med" len="med"/>
                      <a:tailEnd type="none" w="med" len="med"/>
                    </a:lnT>
                  </a:tcPr>
                </a:tc>
                <a:tc>
                  <a:txBody>
                    <a:bodyPr/>
                    <a:lstStyle/>
                    <a:p>
                      <a:r>
                        <a:rPr lang="en-US" dirty="0" smtClean="0"/>
                        <a:t>$3.00</a:t>
                      </a:r>
                      <a:endParaRPr lang="en-US" dirty="0"/>
                    </a:p>
                  </a:txBody>
                  <a:tcPr>
                    <a:lnT w="12700" cap="flat" cmpd="sng" algn="ctr">
                      <a:solidFill>
                        <a:schemeClr val="tx1"/>
                      </a:solidFill>
                      <a:prstDash val="solid"/>
                      <a:round/>
                      <a:headEnd type="none" w="med" len="med"/>
                      <a:tailEnd type="none" w="med" len="med"/>
                    </a:lnT>
                  </a:tcPr>
                </a:tc>
                <a:tc>
                  <a:txBody>
                    <a:bodyPr/>
                    <a:lstStyle/>
                    <a:p>
                      <a:r>
                        <a:rPr lang="en-US" dirty="0" smtClean="0"/>
                        <a:t>$1.50</a:t>
                      </a:r>
                      <a:endParaRPr lang="en-US" dirty="0"/>
                    </a:p>
                  </a:txBody>
                  <a:tcPr>
                    <a:lnT w="12700" cap="flat" cmpd="sng" algn="ctr">
                      <a:solidFill>
                        <a:schemeClr val="tx1"/>
                      </a:solidFill>
                      <a:prstDash val="solid"/>
                      <a:round/>
                      <a:headEnd type="none" w="med" len="med"/>
                      <a:tailEnd type="none" w="med" len="med"/>
                    </a:lnT>
                  </a:tcPr>
                </a:tc>
                <a:tc>
                  <a:txBody>
                    <a:bodyPr/>
                    <a:lstStyle/>
                    <a:p>
                      <a:r>
                        <a:rPr lang="en-US" dirty="0" smtClean="0"/>
                        <a:t>$2.50</a:t>
                      </a:r>
                      <a:endParaRPr lang="en-US" dirty="0"/>
                    </a:p>
                  </a:txBody>
                  <a:tcPr>
                    <a:lnT w="12700" cap="flat" cmpd="sng" algn="ctr">
                      <a:solidFill>
                        <a:schemeClr val="tx1"/>
                      </a:solidFill>
                      <a:prstDash val="solid"/>
                      <a:round/>
                      <a:headEnd type="none" w="med" len="med"/>
                      <a:tailEnd type="none" w="med" len="med"/>
                    </a:lnT>
                  </a:tcPr>
                </a:tc>
                <a:tc>
                  <a:txBody>
                    <a:bodyPr/>
                    <a:lstStyle/>
                    <a:p>
                      <a:r>
                        <a:rPr lang="en-US" dirty="0" smtClean="0"/>
                        <a:t>900</a:t>
                      </a:r>
                      <a:endParaRPr lang="en-US" dirty="0"/>
                    </a:p>
                  </a:txBody>
                  <a:tcPr>
                    <a:lnT w="12700" cap="flat" cmpd="sng" algn="ctr">
                      <a:solidFill>
                        <a:schemeClr val="tx1"/>
                      </a:solidFill>
                      <a:prstDash val="solid"/>
                      <a:round/>
                      <a:headEnd type="none" w="med" len="med"/>
                      <a:tailEnd type="none" w="med" len="med"/>
                    </a:lnT>
                  </a:tcPr>
                </a:tc>
              </a:tr>
              <a:tr h="370840">
                <a:tc>
                  <a:txBody>
                    <a:bodyPr/>
                    <a:lstStyle/>
                    <a:p>
                      <a:r>
                        <a:rPr lang="en-US" b="1" dirty="0" smtClean="0"/>
                        <a:t>Stockpile 2</a:t>
                      </a:r>
                      <a:endParaRPr lang="en-US" b="1" dirty="0"/>
                    </a:p>
                  </a:txBody>
                  <a:tcPr/>
                </a:tc>
                <a:tc>
                  <a:txBody>
                    <a:bodyPr/>
                    <a:lstStyle/>
                    <a:p>
                      <a:r>
                        <a:rPr lang="en-US" dirty="0" smtClean="0"/>
                        <a:t>4.00</a:t>
                      </a:r>
                      <a:endParaRPr lang="en-US" dirty="0"/>
                    </a:p>
                  </a:txBody>
                  <a:tcPr/>
                </a:tc>
                <a:tc>
                  <a:txBody>
                    <a:bodyPr/>
                    <a:lstStyle/>
                    <a:p>
                      <a:r>
                        <a:rPr lang="en-US" dirty="0" smtClean="0"/>
                        <a:t>3.50</a:t>
                      </a:r>
                      <a:endParaRPr lang="en-US" dirty="0"/>
                    </a:p>
                  </a:txBody>
                  <a:tcPr/>
                </a:tc>
                <a:tc>
                  <a:txBody>
                    <a:bodyPr/>
                    <a:lstStyle/>
                    <a:p>
                      <a:r>
                        <a:rPr lang="en-US" dirty="0" smtClean="0"/>
                        <a:t>2.50</a:t>
                      </a:r>
                      <a:endParaRPr lang="en-US" dirty="0"/>
                    </a:p>
                  </a:txBody>
                  <a:tcPr/>
                </a:tc>
                <a:tc>
                  <a:txBody>
                    <a:bodyPr/>
                    <a:lstStyle/>
                    <a:p>
                      <a:r>
                        <a:rPr lang="en-US" dirty="0" smtClean="0"/>
                        <a:t>3.00</a:t>
                      </a:r>
                      <a:endParaRPr lang="en-US" dirty="0"/>
                    </a:p>
                  </a:txBody>
                  <a:tcPr/>
                </a:tc>
                <a:tc>
                  <a:txBody>
                    <a:bodyPr/>
                    <a:lstStyle/>
                    <a:p>
                      <a:r>
                        <a:rPr lang="en-US" dirty="0" smtClean="0"/>
                        <a:t>750</a:t>
                      </a:r>
                      <a:endParaRPr lang="en-US" dirty="0"/>
                    </a:p>
                  </a:txBody>
                  <a:tcPr/>
                </a:tc>
              </a:tr>
              <a:tr h="735082">
                <a:tc>
                  <a:txBody>
                    <a:bodyPr/>
                    <a:lstStyle/>
                    <a:p>
                      <a:r>
                        <a:rPr lang="en-US" b="1" dirty="0" smtClean="0"/>
                        <a:t>Demand,</a:t>
                      </a:r>
                      <a:r>
                        <a:rPr lang="en-US" b="1" baseline="0" dirty="0" smtClean="0"/>
                        <a:t> tons</a:t>
                      </a:r>
                      <a:endParaRPr lang="en-US" b="1" dirty="0"/>
                    </a:p>
                  </a:txBody>
                  <a:tcPr>
                    <a:lnB w="28575" cap="flat" cmpd="sng" algn="ctr">
                      <a:solidFill>
                        <a:schemeClr val="tx1"/>
                      </a:solidFill>
                      <a:prstDash val="solid"/>
                      <a:round/>
                      <a:headEnd type="none" w="med" len="med"/>
                      <a:tailEnd type="none" w="med" len="med"/>
                    </a:lnB>
                  </a:tcPr>
                </a:tc>
                <a:tc>
                  <a:txBody>
                    <a:bodyPr/>
                    <a:lstStyle/>
                    <a:p>
                      <a:r>
                        <a:rPr lang="en-US" dirty="0" smtClean="0"/>
                        <a:t>300</a:t>
                      </a:r>
                      <a:endParaRPr lang="en-US" dirty="0"/>
                    </a:p>
                  </a:txBody>
                  <a:tcPr>
                    <a:lnB w="28575" cap="flat" cmpd="sng" algn="ctr">
                      <a:solidFill>
                        <a:schemeClr val="tx1"/>
                      </a:solidFill>
                      <a:prstDash val="solid"/>
                      <a:round/>
                      <a:headEnd type="none" w="med" len="med"/>
                      <a:tailEnd type="none" w="med" len="med"/>
                    </a:lnB>
                  </a:tcPr>
                </a:tc>
                <a:tc>
                  <a:txBody>
                    <a:bodyPr/>
                    <a:lstStyle/>
                    <a:p>
                      <a:r>
                        <a:rPr lang="en-US" dirty="0" smtClean="0"/>
                        <a:t>450</a:t>
                      </a:r>
                      <a:endParaRPr lang="en-US" dirty="0"/>
                    </a:p>
                  </a:txBody>
                  <a:tcPr>
                    <a:lnB w="28575" cap="flat" cmpd="sng" algn="ctr">
                      <a:solidFill>
                        <a:schemeClr val="tx1"/>
                      </a:solidFill>
                      <a:prstDash val="solid"/>
                      <a:round/>
                      <a:headEnd type="none" w="med" len="med"/>
                      <a:tailEnd type="none" w="med" len="med"/>
                    </a:lnB>
                  </a:tcPr>
                </a:tc>
                <a:tc>
                  <a:txBody>
                    <a:bodyPr/>
                    <a:lstStyle/>
                    <a:p>
                      <a:r>
                        <a:rPr lang="en-US" dirty="0" smtClean="0"/>
                        <a:t>500</a:t>
                      </a:r>
                      <a:endParaRPr lang="en-US" dirty="0"/>
                    </a:p>
                  </a:txBody>
                  <a:tcPr>
                    <a:lnB w="28575" cap="flat" cmpd="sng" algn="ctr">
                      <a:solidFill>
                        <a:schemeClr val="tx1"/>
                      </a:solidFill>
                      <a:prstDash val="solid"/>
                      <a:round/>
                      <a:headEnd type="none" w="med" len="med"/>
                      <a:tailEnd type="none" w="med" len="med"/>
                    </a:lnB>
                  </a:tcPr>
                </a:tc>
                <a:tc>
                  <a:txBody>
                    <a:bodyPr/>
                    <a:lstStyle/>
                    <a:p>
                      <a:r>
                        <a:rPr lang="en-US" dirty="0" smtClean="0"/>
                        <a:t>350</a:t>
                      </a:r>
                      <a:endParaRPr lang="en-US" dirty="0"/>
                    </a:p>
                  </a:txBody>
                  <a:tcPr>
                    <a:lnB w="28575" cap="flat" cmpd="sng" algn="ctr">
                      <a:solidFill>
                        <a:schemeClr val="tx1"/>
                      </a:solidFill>
                      <a:prstDash val="solid"/>
                      <a:round/>
                      <a:headEnd type="none" w="med" len="med"/>
                      <a:tailEnd type="none" w="med" len="med"/>
                    </a:lnB>
                  </a:tcPr>
                </a:tc>
                <a:tc>
                  <a:txBody>
                    <a:bodyPr/>
                    <a:lstStyle/>
                    <a:p>
                      <a:endParaRPr lang="en-US" dirty="0"/>
                    </a:p>
                  </a:txBody>
                  <a:tcPr>
                    <a:lnB w="28575" cap="flat" cmpd="sng" algn="ctr">
                      <a:solidFill>
                        <a:schemeClr val="tx1"/>
                      </a:solidFill>
                      <a:prstDash val="solid"/>
                      <a:round/>
                      <a:headEnd type="none" w="med" len="med"/>
                      <a:tailEnd type="none" w="med" len="med"/>
                    </a:lnB>
                  </a:tcPr>
                </a:tc>
              </a:tr>
            </a:tbl>
          </a:graphicData>
        </a:graphic>
      </p:graphicFrame>
      <p:sp>
        <p:nvSpPr>
          <p:cNvPr id="6" name="Rectangle 5"/>
          <p:cNvSpPr/>
          <p:nvPr/>
        </p:nvSpPr>
        <p:spPr>
          <a:xfrm>
            <a:off x="467544" y="2708920"/>
            <a:ext cx="7992888" cy="369332"/>
          </a:xfrm>
          <a:prstGeom prst="rect">
            <a:avLst/>
          </a:prstGeom>
        </p:spPr>
        <p:txBody>
          <a:bodyPr wrap="square">
            <a:spAutoFit/>
          </a:bodyPr>
          <a:lstStyle/>
          <a:p>
            <a:endParaRPr lang="en-US" dirty="0" smtClean="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92696"/>
            <a:ext cx="8229600" cy="5433467"/>
          </a:xfrm>
        </p:spPr>
        <p:txBody>
          <a:bodyPr>
            <a:normAutofit fontScale="92500" lnSpcReduction="10000"/>
          </a:bodyPr>
          <a:lstStyle/>
          <a:p>
            <a:pPr marL="0" indent="0"/>
            <a:r>
              <a:rPr lang="en-US" dirty="0" smtClean="0"/>
              <a:t> In formulating the linear programming model for this problem, there are eight decisions to make-how many tons should be shipped from each stockpile to each zone.</a:t>
            </a:r>
          </a:p>
          <a:p>
            <a:pPr marL="0" indent="0"/>
            <a:r>
              <a:rPr lang="en-US" dirty="0" smtClean="0"/>
              <a:t> </a:t>
            </a:r>
            <a:r>
              <a:rPr lang="en-US" dirty="0" smtClean="0"/>
              <a:t>Let </a:t>
            </a:r>
            <a:r>
              <a:rPr lang="en-US" dirty="0" err="1" smtClean="0"/>
              <a:t>x</a:t>
            </a:r>
            <a:r>
              <a:rPr lang="en-US" baseline="-25000" dirty="0" err="1" smtClean="0"/>
              <a:t>ij</a:t>
            </a:r>
            <a:r>
              <a:rPr lang="en-US" dirty="0" smtClean="0"/>
              <a:t> equal the number of tons supplied from stockpile </a:t>
            </a:r>
            <a:r>
              <a:rPr lang="en-US" dirty="0" err="1" smtClean="0"/>
              <a:t>i</a:t>
            </a:r>
            <a:r>
              <a:rPr lang="en-US" dirty="0" smtClean="0"/>
              <a:t> to zone j.</a:t>
            </a:r>
          </a:p>
          <a:p>
            <a:pPr marL="0" indent="0"/>
            <a:r>
              <a:rPr lang="en-US" dirty="0" smtClean="0"/>
              <a:t> For example, x</a:t>
            </a:r>
            <a:r>
              <a:rPr lang="en-US" baseline="-25000" dirty="0" smtClean="0"/>
              <a:t>11</a:t>
            </a:r>
            <a:r>
              <a:rPr lang="en-US" dirty="0" smtClean="0"/>
              <a:t> equals the number of tons supplied by stockpile 1 to zone 1.</a:t>
            </a:r>
          </a:p>
          <a:p>
            <a:pPr marL="0" indent="0"/>
            <a:r>
              <a:rPr lang="en-US" dirty="0" smtClean="0"/>
              <a:t> </a:t>
            </a:r>
            <a:r>
              <a:rPr lang="en-US" dirty="0" smtClean="0"/>
              <a:t>Similarly, x</a:t>
            </a:r>
            <a:r>
              <a:rPr lang="en-US" baseline="-25000" dirty="0" smtClean="0"/>
              <a:t>23</a:t>
            </a:r>
            <a:r>
              <a:rPr lang="en-US" dirty="0" smtClean="0"/>
              <a:t> equals the number of tons supplied by stockpile 2 to zone 3.</a:t>
            </a:r>
          </a:p>
          <a:p>
            <a:pPr marL="0" indent="0"/>
            <a:r>
              <a:rPr lang="en-US" dirty="0" smtClean="0"/>
              <a:t> This double-subscripted variable conveys more information than the variables x</a:t>
            </a:r>
            <a:r>
              <a:rPr lang="en-US" baseline="-25000" dirty="0" smtClean="0"/>
              <a:t>1</a:t>
            </a:r>
            <a:r>
              <a:rPr lang="en-US" dirty="0" smtClean="0"/>
              <a:t>, x</a:t>
            </a:r>
            <a:r>
              <a:rPr lang="en-US" baseline="-25000" dirty="0" smtClean="0"/>
              <a:t>2</a:t>
            </a:r>
            <a:r>
              <a:rPr lang="en-US" dirty="0" smtClean="0"/>
              <a:t>, ……… x</a:t>
            </a:r>
            <a:r>
              <a:rPr lang="en-US" baseline="-25000" dirty="0" smtClean="0"/>
              <a:t>8</a:t>
            </a:r>
            <a:r>
              <a:rPr lang="en-US" dirty="0" smtClean="0"/>
              <a:t>. </a:t>
            </a:r>
          </a:p>
          <a:p>
            <a:pPr marL="0" indent="0">
              <a:buNone/>
            </a:pP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548680"/>
            <a:ext cx="8229600" cy="5688632"/>
          </a:xfrm>
        </p:spPr>
        <p:txBody>
          <a:bodyPr/>
          <a:lstStyle/>
          <a:p>
            <a:pPr marL="0" indent="0">
              <a:buNone/>
            </a:pPr>
            <a:r>
              <a:rPr lang="en-US" dirty="0" smtClean="0"/>
              <a:t>Give this definition of the decision variables, the total cost of distributing salt and sand has the form:</a:t>
            </a:r>
          </a:p>
          <a:p>
            <a:pPr marL="0" indent="0">
              <a:buNone/>
            </a:pPr>
            <a:endParaRPr lang="en-US" dirty="0" smtClean="0"/>
          </a:p>
          <a:p>
            <a:pPr marL="0" indent="0">
              <a:buNone/>
            </a:pPr>
            <a:r>
              <a:rPr lang="en-US" dirty="0" smtClean="0"/>
              <a:t>Total Cost =  2x</a:t>
            </a:r>
            <a:r>
              <a:rPr lang="en-US" baseline="-25000" dirty="0" smtClean="0"/>
              <a:t>11</a:t>
            </a:r>
            <a:r>
              <a:rPr lang="en-US" dirty="0" smtClean="0"/>
              <a:t> + 3x</a:t>
            </a:r>
            <a:r>
              <a:rPr lang="en-US" baseline="-25000" dirty="0" smtClean="0"/>
              <a:t>12</a:t>
            </a:r>
            <a:r>
              <a:rPr lang="en-US" dirty="0" smtClean="0"/>
              <a:t> + 1.5x</a:t>
            </a:r>
            <a:r>
              <a:rPr lang="en-US" baseline="-25000" dirty="0" smtClean="0"/>
              <a:t>13</a:t>
            </a:r>
            <a:r>
              <a:rPr lang="en-US" dirty="0" smtClean="0"/>
              <a:t> + 2.5x</a:t>
            </a:r>
            <a:r>
              <a:rPr lang="en-US" baseline="-25000" dirty="0" smtClean="0"/>
              <a:t>14</a:t>
            </a:r>
            <a:r>
              <a:rPr lang="en-US" dirty="0" smtClean="0"/>
              <a:t> + 4x</a:t>
            </a:r>
            <a:r>
              <a:rPr lang="en-US" baseline="-25000" dirty="0" smtClean="0"/>
              <a:t>11</a:t>
            </a:r>
            <a:r>
              <a:rPr lang="en-US" dirty="0" smtClean="0"/>
              <a:t> </a:t>
            </a:r>
          </a:p>
          <a:p>
            <a:pPr marL="0" indent="0">
              <a:buNone/>
            </a:pPr>
            <a:r>
              <a:rPr lang="en-US" dirty="0" smtClean="0"/>
              <a:t>	</a:t>
            </a:r>
            <a:r>
              <a:rPr lang="en-US" dirty="0" smtClean="0"/>
              <a:t>	   + 3.5x</a:t>
            </a:r>
            <a:r>
              <a:rPr lang="en-US" baseline="-25000" dirty="0" smtClean="0"/>
              <a:t>22</a:t>
            </a:r>
            <a:r>
              <a:rPr lang="en-US" dirty="0" smtClean="0"/>
              <a:t> +2.5x</a:t>
            </a:r>
            <a:r>
              <a:rPr lang="en-US" baseline="-25000" dirty="0" smtClean="0"/>
              <a:t>23</a:t>
            </a:r>
            <a:r>
              <a:rPr lang="en-US" dirty="0" smtClean="0"/>
              <a:t> +3x</a:t>
            </a:r>
            <a:r>
              <a:rPr lang="en-US" baseline="-25000" dirty="0" smtClean="0"/>
              <a:t>24</a:t>
            </a:r>
          </a:p>
          <a:p>
            <a:pPr marL="0" indent="0">
              <a:buNone/>
            </a:pPr>
            <a:endParaRPr lang="en-US" baseline="-25000" dirty="0" smtClean="0"/>
          </a:p>
          <a:p>
            <a:pPr marL="0" indent="0"/>
            <a:r>
              <a:rPr lang="en-US" dirty="0" smtClean="0"/>
              <a:t> This is the objective function that we wish to minimize.</a:t>
            </a:r>
            <a:endParaRPr lang="en-US" dirty="0" smtClean="0"/>
          </a:p>
          <a:p>
            <a:pPr marL="0" indent="0">
              <a:buNone/>
            </a:pPr>
            <a:r>
              <a:rPr lang="en-US" baseline="-25000" dirty="0" smtClean="0"/>
              <a:t>	</a:t>
            </a:r>
            <a:endParaRPr lang="en-US" baseline="-25000" dirty="0" smtClean="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92696"/>
            <a:ext cx="8229600" cy="5433467"/>
          </a:xfrm>
        </p:spPr>
        <p:txBody>
          <a:bodyPr>
            <a:normAutofit/>
          </a:bodyPr>
          <a:lstStyle/>
          <a:p>
            <a:pPr marL="0" indent="0">
              <a:buNone/>
            </a:pPr>
            <a:r>
              <a:rPr lang="en-US" dirty="0" smtClean="0"/>
              <a:t>For stockpile 1, the sum of the shipments to all zones cannot exceed 900 tons, </a:t>
            </a:r>
            <a:r>
              <a:rPr lang="en-US" dirty="0" smtClean="0"/>
              <a:t>or</a:t>
            </a:r>
          </a:p>
          <a:p>
            <a:pPr marL="0" indent="0">
              <a:buNone/>
            </a:pPr>
            <a:endParaRPr lang="en-US" dirty="0" smtClean="0"/>
          </a:p>
          <a:p>
            <a:pPr marL="0" indent="0">
              <a:buNone/>
            </a:pPr>
            <a:r>
              <a:rPr lang="en-US" baseline="-25000" dirty="0" smtClean="0"/>
              <a:t>	</a:t>
            </a:r>
            <a:r>
              <a:rPr lang="en-US" dirty="0" smtClean="0"/>
              <a:t>x</a:t>
            </a:r>
            <a:r>
              <a:rPr lang="en-US" baseline="-25000" dirty="0" smtClean="0"/>
              <a:t>11</a:t>
            </a:r>
            <a:r>
              <a:rPr lang="en-US" dirty="0" smtClean="0"/>
              <a:t> + x</a:t>
            </a:r>
            <a:r>
              <a:rPr lang="en-US" baseline="-25000" dirty="0" smtClean="0"/>
              <a:t>12</a:t>
            </a:r>
            <a:r>
              <a:rPr lang="en-US" dirty="0" smtClean="0"/>
              <a:t> + x</a:t>
            </a:r>
            <a:r>
              <a:rPr lang="en-US" baseline="-25000" dirty="0" smtClean="0"/>
              <a:t>13</a:t>
            </a:r>
            <a:r>
              <a:rPr lang="en-US" dirty="0" smtClean="0"/>
              <a:t> + x</a:t>
            </a:r>
            <a:r>
              <a:rPr lang="en-US" baseline="-25000" dirty="0" smtClean="0"/>
              <a:t>14</a:t>
            </a:r>
            <a:r>
              <a:rPr lang="en-US" dirty="0" smtClean="0"/>
              <a:t> ≤ 900 (stockpile 1)</a:t>
            </a:r>
            <a:endParaRPr lang="en-US" baseline="-25000" dirty="0" smtClean="0"/>
          </a:p>
          <a:p>
            <a:pPr>
              <a:buNone/>
            </a:pPr>
            <a:endParaRPr lang="en-US" dirty="0" smtClean="0"/>
          </a:p>
          <a:p>
            <a:pPr>
              <a:buNone/>
            </a:pPr>
            <a:r>
              <a:rPr lang="en-US" dirty="0" smtClean="0"/>
              <a:t>The same constraint for stockpile 2 is </a:t>
            </a:r>
          </a:p>
          <a:p>
            <a:pPr>
              <a:buNone/>
            </a:pPr>
            <a:endParaRPr lang="en-US" dirty="0" smtClean="0"/>
          </a:p>
          <a:p>
            <a:pPr>
              <a:buNone/>
            </a:pPr>
            <a:r>
              <a:rPr lang="en-US" dirty="0" smtClean="0"/>
              <a:t>		x</a:t>
            </a:r>
            <a:r>
              <a:rPr lang="en-US" baseline="-25000" dirty="0" smtClean="0"/>
              <a:t>21</a:t>
            </a:r>
            <a:r>
              <a:rPr lang="en-US" dirty="0" smtClean="0"/>
              <a:t> </a:t>
            </a:r>
            <a:r>
              <a:rPr lang="en-US" dirty="0" smtClean="0"/>
              <a:t>+ </a:t>
            </a:r>
            <a:r>
              <a:rPr lang="en-US" dirty="0" smtClean="0"/>
              <a:t>x</a:t>
            </a:r>
            <a:r>
              <a:rPr lang="en-US" baseline="-25000" dirty="0" smtClean="0"/>
              <a:t>22</a:t>
            </a:r>
            <a:r>
              <a:rPr lang="en-US" dirty="0" smtClean="0"/>
              <a:t> </a:t>
            </a:r>
            <a:r>
              <a:rPr lang="en-US" dirty="0" smtClean="0"/>
              <a:t>+ </a:t>
            </a:r>
            <a:r>
              <a:rPr lang="en-US" dirty="0" smtClean="0"/>
              <a:t>x</a:t>
            </a:r>
            <a:r>
              <a:rPr lang="en-US" baseline="-25000" dirty="0" smtClean="0"/>
              <a:t>23</a:t>
            </a:r>
            <a:r>
              <a:rPr lang="en-US" dirty="0" smtClean="0"/>
              <a:t> </a:t>
            </a:r>
            <a:r>
              <a:rPr lang="en-US" dirty="0" smtClean="0"/>
              <a:t>+ </a:t>
            </a:r>
            <a:r>
              <a:rPr lang="en-US" dirty="0" smtClean="0"/>
              <a:t>x</a:t>
            </a:r>
            <a:r>
              <a:rPr lang="en-US" baseline="-25000" dirty="0" smtClean="0"/>
              <a:t>24</a:t>
            </a:r>
            <a:r>
              <a:rPr lang="en-US" dirty="0" smtClean="0"/>
              <a:t> </a:t>
            </a:r>
            <a:r>
              <a:rPr lang="en-US" dirty="0" smtClean="0"/>
              <a:t>≤ </a:t>
            </a:r>
            <a:r>
              <a:rPr lang="en-US" dirty="0" smtClean="0"/>
              <a:t>750 </a:t>
            </a:r>
            <a:r>
              <a:rPr lang="en-US" dirty="0" smtClean="0"/>
              <a:t>(stockpile </a:t>
            </a:r>
            <a:r>
              <a:rPr lang="en-US" dirty="0" smtClean="0"/>
              <a:t>2)</a:t>
            </a:r>
          </a:p>
          <a:p>
            <a:pPr marL="0" indent="0">
              <a:buNone/>
            </a:pPr>
            <a:endParaRPr lang="en-US" dirty="0" smtClean="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20688"/>
            <a:ext cx="8229600" cy="5505475"/>
          </a:xfrm>
        </p:spPr>
        <p:txBody>
          <a:bodyPr>
            <a:normAutofit fontScale="85000" lnSpcReduction="20000"/>
          </a:bodyPr>
          <a:lstStyle/>
          <a:p>
            <a:pPr marL="0" indent="0"/>
            <a:r>
              <a:rPr lang="en-US" dirty="0" smtClean="0"/>
              <a:t> The </a:t>
            </a:r>
            <a:r>
              <a:rPr lang="en-US" dirty="0" smtClean="0"/>
              <a:t>final class of constraints should guarantee that each zone receives the quantity </a:t>
            </a:r>
            <a:r>
              <a:rPr lang="en-US" dirty="0" smtClean="0"/>
              <a:t>demanded.</a:t>
            </a:r>
          </a:p>
          <a:p>
            <a:pPr marL="0" indent="0"/>
            <a:r>
              <a:rPr lang="en-US" dirty="0" smtClean="0"/>
              <a:t> For </a:t>
            </a:r>
            <a:r>
              <a:rPr lang="en-US" dirty="0" smtClean="0"/>
              <a:t>zone 1, the sum of the shipments from stockpiles 1 and 2 should equal 300 tons, or</a:t>
            </a:r>
          </a:p>
          <a:p>
            <a:pPr marL="0" indent="0" algn="ctr">
              <a:buNone/>
            </a:pPr>
            <a:endParaRPr lang="en-US" dirty="0" smtClean="0"/>
          </a:p>
          <a:p>
            <a:pPr marL="0" indent="0" algn="ctr">
              <a:buNone/>
            </a:pPr>
            <a:r>
              <a:rPr lang="en-US" dirty="0" smtClean="0"/>
              <a:t>x</a:t>
            </a:r>
            <a:r>
              <a:rPr lang="en-US" baseline="-25000" dirty="0" smtClean="0"/>
              <a:t>11</a:t>
            </a:r>
            <a:r>
              <a:rPr lang="en-US" dirty="0" smtClean="0"/>
              <a:t> + x</a:t>
            </a:r>
            <a:r>
              <a:rPr lang="en-US" baseline="-25000" dirty="0" smtClean="0"/>
              <a:t>21</a:t>
            </a:r>
            <a:r>
              <a:rPr lang="en-US" dirty="0" smtClean="0"/>
              <a:t> = 300 (zone 1)</a:t>
            </a:r>
          </a:p>
          <a:p>
            <a:pPr marL="0" indent="0">
              <a:buNone/>
            </a:pPr>
            <a:r>
              <a:rPr lang="en-US" dirty="0" smtClean="0"/>
              <a:t> </a:t>
            </a:r>
          </a:p>
          <a:p>
            <a:pPr marL="0" indent="0"/>
            <a:r>
              <a:rPr lang="en-US" dirty="0" smtClean="0"/>
              <a:t> </a:t>
            </a:r>
            <a:r>
              <a:rPr lang="en-US" dirty="0" smtClean="0"/>
              <a:t>The </a:t>
            </a:r>
            <a:r>
              <a:rPr lang="en-US" dirty="0" smtClean="0"/>
              <a:t>same constraints for the other three zones are, respectively</a:t>
            </a:r>
            <a:r>
              <a:rPr lang="en-US" dirty="0" smtClean="0"/>
              <a:t>,</a:t>
            </a:r>
          </a:p>
          <a:p>
            <a:pPr marL="0" indent="0">
              <a:buNone/>
            </a:pPr>
            <a:endParaRPr lang="en-US" dirty="0" smtClean="0"/>
          </a:p>
          <a:p>
            <a:pPr marL="0" indent="0">
              <a:buNone/>
            </a:pPr>
            <a:r>
              <a:rPr lang="en-US" dirty="0" smtClean="0"/>
              <a:t>	</a:t>
            </a:r>
            <a:r>
              <a:rPr lang="en-US" dirty="0" smtClean="0"/>
              <a:t>	x</a:t>
            </a:r>
            <a:r>
              <a:rPr lang="en-US" baseline="-25000" dirty="0" smtClean="0"/>
              <a:t>12</a:t>
            </a:r>
            <a:r>
              <a:rPr lang="en-US" dirty="0" smtClean="0"/>
              <a:t> + x</a:t>
            </a:r>
            <a:r>
              <a:rPr lang="en-US" baseline="-25000" dirty="0" smtClean="0"/>
              <a:t>22</a:t>
            </a:r>
            <a:r>
              <a:rPr lang="en-US" dirty="0" smtClean="0"/>
              <a:t> = 450 	(zone 2)</a:t>
            </a:r>
          </a:p>
          <a:p>
            <a:pPr marL="0" indent="0">
              <a:buNone/>
            </a:pPr>
            <a:r>
              <a:rPr lang="en-US" dirty="0" smtClean="0"/>
              <a:t>	</a:t>
            </a:r>
            <a:r>
              <a:rPr lang="en-US" dirty="0" smtClean="0"/>
              <a:t>	x</a:t>
            </a:r>
            <a:r>
              <a:rPr lang="en-US" baseline="-25000" dirty="0" smtClean="0"/>
              <a:t>13</a:t>
            </a:r>
            <a:r>
              <a:rPr lang="en-US" dirty="0" smtClean="0"/>
              <a:t> + x</a:t>
            </a:r>
            <a:r>
              <a:rPr lang="en-US" baseline="-25000" dirty="0" smtClean="0"/>
              <a:t>23</a:t>
            </a:r>
            <a:r>
              <a:rPr lang="en-US" dirty="0" smtClean="0"/>
              <a:t> = 500 	(zone 3)</a:t>
            </a:r>
          </a:p>
          <a:p>
            <a:pPr marL="0" indent="0">
              <a:buNone/>
            </a:pPr>
            <a:r>
              <a:rPr lang="en-US" dirty="0" smtClean="0"/>
              <a:t>	</a:t>
            </a:r>
            <a:r>
              <a:rPr lang="en-US" dirty="0" smtClean="0"/>
              <a:t>	x</a:t>
            </a:r>
            <a:r>
              <a:rPr lang="en-US" baseline="-25000" dirty="0" smtClean="0"/>
              <a:t>14</a:t>
            </a:r>
            <a:r>
              <a:rPr lang="en-US" dirty="0" smtClean="0"/>
              <a:t> + x</a:t>
            </a:r>
            <a:r>
              <a:rPr lang="en-US" baseline="-25000" dirty="0" smtClean="0"/>
              <a:t>24</a:t>
            </a:r>
            <a:r>
              <a:rPr lang="en-US" dirty="0" smtClean="0"/>
              <a:t> = 350 	(zone 4)</a:t>
            </a:r>
          </a:p>
          <a:p>
            <a:pPr marL="0" indent="0">
              <a:buNone/>
            </a:pPr>
            <a:endParaRPr lang="en-US" dirty="0" smtClean="0"/>
          </a:p>
          <a:p>
            <a:pPr marL="0" indent="0">
              <a:buNone/>
            </a:pPr>
            <a:endParaRPr lang="en-US" dirty="0" smtClean="0"/>
          </a:p>
          <a:p>
            <a:pPr>
              <a:buNone/>
            </a:pPr>
            <a:endParaRPr lang="en-US" dirty="0" smtClean="0"/>
          </a:p>
          <a:p>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6672"/>
            <a:ext cx="8229600" cy="5976664"/>
          </a:xfrm>
        </p:spPr>
        <p:txBody>
          <a:bodyPr>
            <a:normAutofit lnSpcReduction="10000"/>
          </a:bodyPr>
          <a:lstStyle/>
          <a:p>
            <a:pPr marL="0" indent="0">
              <a:buNone/>
            </a:pPr>
            <a:r>
              <a:rPr lang="en-US" dirty="0" smtClean="0"/>
              <a:t>The complete formulation of the linear programming model is as follows:</a:t>
            </a:r>
          </a:p>
          <a:p>
            <a:pPr marL="0" indent="0">
              <a:buNone/>
            </a:pPr>
            <a:r>
              <a:rPr lang="en-US" dirty="0" smtClean="0"/>
              <a:t>Minimize	z = </a:t>
            </a:r>
            <a:r>
              <a:rPr lang="en-US" dirty="0" smtClean="0"/>
              <a:t>2x</a:t>
            </a:r>
            <a:r>
              <a:rPr lang="en-US" baseline="-25000" dirty="0" smtClean="0"/>
              <a:t>11</a:t>
            </a:r>
            <a:r>
              <a:rPr lang="en-US" dirty="0" smtClean="0"/>
              <a:t> + 3x</a:t>
            </a:r>
            <a:r>
              <a:rPr lang="en-US" baseline="-25000" dirty="0" smtClean="0"/>
              <a:t>12</a:t>
            </a:r>
            <a:r>
              <a:rPr lang="en-US" dirty="0" smtClean="0"/>
              <a:t> + 1.5x</a:t>
            </a:r>
            <a:r>
              <a:rPr lang="en-US" baseline="-25000" dirty="0" smtClean="0"/>
              <a:t>13</a:t>
            </a:r>
            <a:r>
              <a:rPr lang="en-US" dirty="0" smtClean="0"/>
              <a:t> + 2.5x</a:t>
            </a:r>
            <a:r>
              <a:rPr lang="en-US" baseline="-25000" dirty="0" smtClean="0"/>
              <a:t>14</a:t>
            </a:r>
            <a:r>
              <a:rPr lang="en-US" dirty="0" smtClean="0"/>
              <a:t> + 4x</a:t>
            </a:r>
            <a:r>
              <a:rPr lang="en-US" baseline="-25000" dirty="0" smtClean="0"/>
              <a:t>11</a:t>
            </a:r>
            <a:r>
              <a:rPr lang="en-US" dirty="0" smtClean="0"/>
              <a:t> </a:t>
            </a:r>
          </a:p>
          <a:p>
            <a:pPr marL="0" indent="0">
              <a:buNone/>
            </a:pPr>
            <a:r>
              <a:rPr lang="en-US" dirty="0" smtClean="0"/>
              <a:t>		   + 3.5x</a:t>
            </a:r>
            <a:r>
              <a:rPr lang="en-US" baseline="-25000" dirty="0" smtClean="0"/>
              <a:t>22</a:t>
            </a:r>
            <a:r>
              <a:rPr lang="en-US" dirty="0" smtClean="0"/>
              <a:t> +2.5x</a:t>
            </a:r>
            <a:r>
              <a:rPr lang="en-US" baseline="-25000" dirty="0" smtClean="0"/>
              <a:t>23</a:t>
            </a:r>
            <a:r>
              <a:rPr lang="en-US" dirty="0" smtClean="0"/>
              <a:t> +3x</a:t>
            </a:r>
            <a:r>
              <a:rPr lang="en-US" baseline="-25000" dirty="0" smtClean="0"/>
              <a:t>24</a:t>
            </a:r>
          </a:p>
          <a:p>
            <a:pPr marL="0" indent="0">
              <a:buNone/>
            </a:pPr>
            <a:r>
              <a:rPr lang="en-US" dirty="0" smtClean="0"/>
              <a:t>Subject to 	</a:t>
            </a:r>
            <a:r>
              <a:rPr lang="en-US" dirty="0" smtClean="0"/>
              <a:t> x</a:t>
            </a:r>
            <a:r>
              <a:rPr lang="en-US" baseline="-25000" dirty="0" smtClean="0"/>
              <a:t>11</a:t>
            </a:r>
            <a:r>
              <a:rPr lang="en-US" dirty="0" smtClean="0"/>
              <a:t> + x</a:t>
            </a:r>
            <a:r>
              <a:rPr lang="en-US" baseline="-25000" dirty="0" smtClean="0"/>
              <a:t>12</a:t>
            </a:r>
            <a:r>
              <a:rPr lang="en-US" dirty="0" smtClean="0"/>
              <a:t> + x</a:t>
            </a:r>
            <a:r>
              <a:rPr lang="en-US" baseline="-25000" dirty="0" smtClean="0"/>
              <a:t>13</a:t>
            </a:r>
            <a:r>
              <a:rPr lang="en-US" dirty="0" smtClean="0"/>
              <a:t> + x</a:t>
            </a:r>
            <a:r>
              <a:rPr lang="en-US" baseline="-25000" dirty="0" smtClean="0"/>
              <a:t>14</a:t>
            </a:r>
            <a:r>
              <a:rPr lang="en-US" dirty="0" smtClean="0"/>
              <a:t> ≤ 900 </a:t>
            </a:r>
            <a:endParaRPr lang="en-US" dirty="0" smtClean="0"/>
          </a:p>
          <a:p>
            <a:pPr marL="0" indent="0">
              <a:buNone/>
            </a:pPr>
            <a:r>
              <a:rPr lang="en-US" dirty="0" smtClean="0"/>
              <a:t>	</a:t>
            </a:r>
            <a:r>
              <a:rPr lang="en-US" dirty="0" smtClean="0"/>
              <a:t>	</a:t>
            </a:r>
            <a:r>
              <a:rPr lang="en-US" dirty="0" smtClean="0"/>
              <a:t> x</a:t>
            </a:r>
            <a:r>
              <a:rPr lang="en-US" baseline="-25000" dirty="0" smtClean="0"/>
              <a:t>21</a:t>
            </a:r>
            <a:r>
              <a:rPr lang="en-US" dirty="0" smtClean="0"/>
              <a:t> + x</a:t>
            </a:r>
            <a:r>
              <a:rPr lang="en-US" baseline="-25000" dirty="0" smtClean="0"/>
              <a:t>22</a:t>
            </a:r>
            <a:r>
              <a:rPr lang="en-US" dirty="0" smtClean="0"/>
              <a:t> + x</a:t>
            </a:r>
            <a:r>
              <a:rPr lang="en-US" baseline="-25000" dirty="0" smtClean="0"/>
              <a:t>23</a:t>
            </a:r>
            <a:r>
              <a:rPr lang="en-US" dirty="0" smtClean="0"/>
              <a:t> + x</a:t>
            </a:r>
            <a:r>
              <a:rPr lang="en-US" baseline="-25000" dirty="0" smtClean="0"/>
              <a:t>24</a:t>
            </a:r>
            <a:r>
              <a:rPr lang="en-US" dirty="0" smtClean="0"/>
              <a:t> ≤ 750 </a:t>
            </a:r>
            <a:endParaRPr lang="en-US" dirty="0" smtClean="0"/>
          </a:p>
          <a:p>
            <a:pPr marL="0" indent="0">
              <a:buNone/>
            </a:pPr>
            <a:r>
              <a:rPr lang="en-US" dirty="0" smtClean="0"/>
              <a:t>	</a:t>
            </a:r>
            <a:r>
              <a:rPr lang="en-US" dirty="0" smtClean="0"/>
              <a:t>	</a:t>
            </a:r>
            <a:r>
              <a:rPr lang="en-US" dirty="0" smtClean="0"/>
              <a:t> </a:t>
            </a:r>
            <a:r>
              <a:rPr lang="en-US" dirty="0" smtClean="0"/>
              <a:t>x</a:t>
            </a:r>
            <a:r>
              <a:rPr lang="en-US" baseline="-25000" dirty="0" smtClean="0"/>
              <a:t>11</a:t>
            </a:r>
            <a:r>
              <a:rPr lang="en-US" dirty="0" smtClean="0"/>
              <a:t> </a:t>
            </a:r>
            <a:r>
              <a:rPr lang="en-US" dirty="0" smtClean="0"/>
              <a:t>+ x</a:t>
            </a:r>
            <a:r>
              <a:rPr lang="en-US" baseline="-25000" dirty="0" smtClean="0"/>
              <a:t>21</a:t>
            </a:r>
            <a:r>
              <a:rPr lang="en-US" dirty="0" smtClean="0"/>
              <a:t> = 300 </a:t>
            </a:r>
            <a:endParaRPr lang="en-US" dirty="0" smtClean="0"/>
          </a:p>
          <a:p>
            <a:pPr marL="0" indent="0">
              <a:buNone/>
            </a:pPr>
            <a:r>
              <a:rPr lang="en-US" dirty="0" smtClean="0"/>
              <a:t>	</a:t>
            </a:r>
            <a:r>
              <a:rPr lang="en-US" dirty="0" smtClean="0"/>
              <a:t>	</a:t>
            </a:r>
            <a:r>
              <a:rPr lang="en-US" dirty="0" smtClean="0"/>
              <a:t>x</a:t>
            </a:r>
            <a:r>
              <a:rPr lang="en-US" baseline="-25000" dirty="0" smtClean="0"/>
              <a:t>12</a:t>
            </a:r>
            <a:r>
              <a:rPr lang="en-US" dirty="0" smtClean="0"/>
              <a:t> + x</a:t>
            </a:r>
            <a:r>
              <a:rPr lang="en-US" baseline="-25000" dirty="0" smtClean="0"/>
              <a:t>22</a:t>
            </a:r>
            <a:r>
              <a:rPr lang="en-US" dirty="0" smtClean="0"/>
              <a:t> = 450 	</a:t>
            </a:r>
          </a:p>
          <a:p>
            <a:pPr marL="0" indent="0">
              <a:buNone/>
            </a:pPr>
            <a:r>
              <a:rPr lang="en-US" dirty="0" smtClean="0"/>
              <a:t>		x</a:t>
            </a:r>
            <a:r>
              <a:rPr lang="en-US" baseline="-25000" dirty="0" smtClean="0"/>
              <a:t>13</a:t>
            </a:r>
            <a:r>
              <a:rPr lang="en-US" dirty="0" smtClean="0"/>
              <a:t> + x</a:t>
            </a:r>
            <a:r>
              <a:rPr lang="en-US" baseline="-25000" dirty="0" smtClean="0"/>
              <a:t>23</a:t>
            </a:r>
            <a:r>
              <a:rPr lang="en-US" dirty="0" smtClean="0"/>
              <a:t> = 500 	</a:t>
            </a:r>
          </a:p>
          <a:p>
            <a:pPr marL="0" indent="0">
              <a:buNone/>
            </a:pPr>
            <a:r>
              <a:rPr lang="en-US" dirty="0" smtClean="0"/>
              <a:t>		x</a:t>
            </a:r>
            <a:r>
              <a:rPr lang="en-US" baseline="-25000" dirty="0" smtClean="0"/>
              <a:t>14</a:t>
            </a:r>
            <a:r>
              <a:rPr lang="en-US" dirty="0" smtClean="0"/>
              <a:t> + x</a:t>
            </a:r>
            <a:r>
              <a:rPr lang="en-US" baseline="-25000" dirty="0" smtClean="0"/>
              <a:t>24</a:t>
            </a:r>
            <a:r>
              <a:rPr lang="en-US" dirty="0" smtClean="0"/>
              <a:t> = 350 	</a:t>
            </a:r>
          </a:p>
          <a:p>
            <a:pPr marL="0" indent="0">
              <a:buNone/>
            </a:pPr>
            <a:r>
              <a:rPr lang="en-US" dirty="0" smtClean="0"/>
              <a:t>	x</a:t>
            </a:r>
            <a:r>
              <a:rPr lang="en-US" baseline="-25000" dirty="0" smtClean="0"/>
              <a:t>11</a:t>
            </a:r>
            <a:r>
              <a:rPr lang="en-US" dirty="0" smtClean="0"/>
              <a:t> , x</a:t>
            </a:r>
            <a:r>
              <a:rPr lang="en-US" baseline="-25000" dirty="0" smtClean="0"/>
              <a:t>12</a:t>
            </a:r>
            <a:r>
              <a:rPr lang="en-US" dirty="0" smtClean="0"/>
              <a:t> , x</a:t>
            </a:r>
            <a:r>
              <a:rPr lang="en-US" baseline="-25000" dirty="0" smtClean="0"/>
              <a:t>13</a:t>
            </a:r>
            <a:r>
              <a:rPr lang="en-US" dirty="0" smtClean="0"/>
              <a:t> , x</a:t>
            </a:r>
            <a:r>
              <a:rPr lang="en-US" baseline="-25000" dirty="0" smtClean="0"/>
              <a:t>14</a:t>
            </a:r>
            <a:r>
              <a:rPr lang="en-US" dirty="0" smtClean="0"/>
              <a:t> , x</a:t>
            </a:r>
            <a:r>
              <a:rPr lang="en-US" baseline="-25000" dirty="0" smtClean="0"/>
              <a:t>11</a:t>
            </a:r>
            <a:r>
              <a:rPr lang="en-US" dirty="0" smtClean="0"/>
              <a:t> , x</a:t>
            </a:r>
            <a:r>
              <a:rPr lang="en-US" baseline="-25000" dirty="0" smtClean="0"/>
              <a:t>22</a:t>
            </a:r>
            <a:r>
              <a:rPr lang="en-US" dirty="0" smtClean="0"/>
              <a:t> , x</a:t>
            </a:r>
            <a:r>
              <a:rPr lang="en-US" baseline="-25000" dirty="0" smtClean="0"/>
              <a:t>23</a:t>
            </a:r>
            <a:r>
              <a:rPr lang="en-US" dirty="0" smtClean="0"/>
              <a:t> , x</a:t>
            </a:r>
            <a:r>
              <a:rPr lang="en-US" baseline="-25000" dirty="0" smtClean="0"/>
              <a:t>24 </a:t>
            </a:r>
            <a:r>
              <a:rPr lang="en-US" dirty="0" smtClean="0"/>
              <a:t>≥ 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u="sng" dirty="0" smtClean="0">
                <a:solidFill>
                  <a:schemeClr val="tx2"/>
                </a:solidFill>
              </a:rPr>
              <a:t>REVIEW </a:t>
            </a:r>
            <a:endParaRPr lang="en-GB" sz="3600" u="sng" dirty="0"/>
          </a:p>
        </p:txBody>
      </p:sp>
      <p:sp>
        <p:nvSpPr>
          <p:cNvPr id="3" name="Content Placeholder 2"/>
          <p:cNvSpPr>
            <a:spLocks noGrp="1"/>
          </p:cNvSpPr>
          <p:nvPr>
            <p:ph idx="1"/>
          </p:nvPr>
        </p:nvSpPr>
        <p:spPr/>
        <p:txBody>
          <a:bodyPr/>
          <a:lstStyle/>
          <a:p>
            <a:r>
              <a:rPr lang="en-GB" dirty="0" smtClean="0"/>
              <a:t>Covered Sec. </a:t>
            </a:r>
            <a:r>
              <a:rPr lang="en-GB" dirty="0" smtClean="0"/>
              <a:t>10.2 </a:t>
            </a:r>
            <a:r>
              <a:rPr lang="en-GB" dirty="0" smtClean="0"/>
              <a:t>and </a:t>
            </a:r>
            <a:r>
              <a:rPr lang="en-GB" dirty="0" smtClean="0"/>
              <a:t>Sec</a:t>
            </a:r>
            <a:r>
              <a:rPr lang="en-GB" dirty="0" smtClean="0"/>
              <a:t>. </a:t>
            </a:r>
            <a:r>
              <a:rPr lang="en-GB" dirty="0" smtClean="0"/>
              <a:t>10.3</a:t>
            </a:r>
            <a:endParaRPr lang="en-GB" dirty="0" smtClean="0"/>
          </a:p>
          <a:p>
            <a:r>
              <a:rPr lang="en-GB" dirty="0" smtClean="0"/>
              <a:t>Alternative optimal solution.</a:t>
            </a:r>
            <a:endParaRPr lang="en-GB" dirty="0" smtClean="0"/>
          </a:p>
          <a:p>
            <a:r>
              <a:rPr lang="en-GB" dirty="0" smtClean="0"/>
              <a:t>No feasible solution.</a:t>
            </a:r>
            <a:endParaRPr lang="en-GB" dirty="0" smtClean="0"/>
          </a:p>
          <a:p>
            <a:r>
              <a:rPr lang="en-GB" dirty="0" smtClean="0"/>
              <a:t>Unbounded solution.</a:t>
            </a:r>
            <a:endParaRPr lang="en-GB" dirty="0" smtClean="0"/>
          </a:p>
          <a:p>
            <a:r>
              <a:rPr lang="en-GB" dirty="0" smtClean="0"/>
              <a:t>Applications of linear programming.</a:t>
            </a:r>
          </a:p>
          <a:p>
            <a:r>
              <a:rPr lang="en-GB" dirty="0" smtClean="0"/>
              <a:t>Diet mix model and transportation model.</a:t>
            </a:r>
          </a:p>
          <a:p>
            <a:r>
              <a:rPr lang="en-GB" dirty="0" smtClean="0"/>
              <a:t>Next time, we will start Chapter 11. </a:t>
            </a:r>
            <a:endParaRPr lang="en-GB" dirty="0" smtClean="0"/>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FIRSTNA@YFEIMOOFUVWYY57I" val="411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1480</TotalTime>
  <Words>1232</Words>
  <Application>Microsoft Office PowerPoint</Application>
  <PresentationFormat>On-screen Show (4:3)</PresentationFormat>
  <Paragraphs>203</Paragraphs>
  <Slides>27</Slides>
  <Notes>0</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Lecture 2</vt:lpstr>
      <vt:lpstr>Last Lecture Summary: </vt:lpstr>
      <vt:lpstr>Today’s Main Topics</vt:lpstr>
      <vt:lpstr>Alternative Optimal Solutions</vt:lpstr>
      <vt:lpstr>Slide 5</vt:lpstr>
      <vt:lpstr>Slide 6</vt:lpstr>
      <vt:lpstr>Slide 7</vt:lpstr>
      <vt:lpstr>Slide 8</vt:lpstr>
      <vt:lpstr>Slide 9</vt:lpstr>
      <vt:lpstr>Applications of Linear Programming</vt:lpstr>
      <vt:lpstr>Example 8 (pg. 442) </vt:lpstr>
      <vt:lpstr>Diet Mix Example Cont’d...</vt:lpstr>
      <vt:lpstr>Slide 13</vt:lpstr>
      <vt:lpstr>Formulation</vt:lpstr>
      <vt:lpstr>Slide 15</vt:lpstr>
      <vt:lpstr>Slide 16</vt:lpstr>
      <vt:lpstr>Diet Mix Example Cont’d... </vt:lpstr>
      <vt:lpstr>Transportation Model</vt:lpstr>
      <vt:lpstr>Example (Highway Maintenance) </vt:lpstr>
      <vt:lpstr>Slide 20</vt:lpstr>
      <vt:lpstr>Slide 21</vt:lpstr>
      <vt:lpstr>Slide 22</vt:lpstr>
      <vt:lpstr>Slide 23</vt:lpstr>
      <vt:lpstr>Slide 24</vt:lpstr>
      <vt:lpstr>Slide 25</vt:lpstr>
      <vt:lpstr>Slide 26</vt:lpstr>
      <vt:lpstr>REVIEW </vt:lpstr>
    </vt:vector>
  </TitlesOfParts>
  <Company>CIIT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MTH108 Business Mathematics I</dc:title>
  <dc:creator>Tazeen athar</dc:creator>
  <cp:lastModifiedBy>NA</cp:lastModifiedBy>
  <cp:revision>176</cp:revision>
  <dcterms:created xsi:type="dcterms:W3CDTF">2012-06-13T07:25:30Z</dcterms:created>
  <dcterms:modified xsi:type="dcterms:W3CDTF">2012-08-10T18:43:40Z</dcterms:modified>
</cp:coreProperties>
</file>