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89" r:id="rId3"/>
    <p:sldId id="290" r:id="rId4"/>
    <p:sldId id="361" r:id="rId5"/>
    <p:sldId id="302" r:id="rId6"/>
    <p:sldId id="392" r:id="rId7"/>
    <p:sldId id="374" r:id="rId8"/>
    <p:sldId id="375" r:id="rId9"/>
    <p:sldId id="373" r:id="rId10"/>
    <p:sldId id="381" r:id="rId11"/>
    <p:sldId id="382" r:id="rId12"/>
    <p:sldId id="390" r:id="rId13"/>
    <p:sldId id="264" r:id="rId14"/>
    <p:sldId id="347" r:id="rId15"/>
    <p:sldId id="352" r:id="rId16"/>
    <p:sldId id="376" r:id="rId17"/>
    <p:sldId id="383" r:id="rId18"/>
    <p:sldId id="377" r:id="rId19"/>
    <p:sldId id="378" r:id="rId20"/>
    <p:sldId id="384" r:id="rId21"/>
    <p:sldId id="266" r:id="rId22"/>
    <p:sldId id="385" r:id="rId23"/>
    <p:sldId id="386" r:id="rId24"/>
    <p:sldId id="362" r:id="rId25"/>
    <p:sldId id="363" r:id="rId26"/>
    <p:sldId id="387" r:id="rId27"/>
    <p:sldId id="388" r:id="rId28"/>
    <p:sldId id="389" r:id="rId29"/>
    <p:sldId id="379" r:id="rId30"/>
    <p:sldId id="364" r:id="rId31"/>
    <p:sldId id="393" r:id="rId32"/>
    <p:sldId id="391" r:id="rId33"/>
  </p:sldIdLst>
  <p:sldSz cx="9144000" cy="6858000" type="screen4x3"/>
  <p:notesSz cx="6858000" cy="9144000"/>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9/10/2012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extLst>
      <p:ext uri="{BB962C8B-B14F-4D97-AF65-F5344CB8AC3E}">
        <p14:creationId xmlns="" xmlns:p14="http://schemas.microsoft.com/office/powerpoint/2010/main" val="800623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9/10/2012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9/10/2012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9/10/2012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9/10/2012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9/10/2012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9/10/2012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9/10/2012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9/10/2012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19</a:t>
            </a:r>
            <a:endParaRPr lang="en-US" dirty="0"/>
          </a:p>
        </p:txBody>
      </p:sp>
      <p:sp>
        <p:nvSpPr>
          <p:cNvPr id="3" name="Subtitle 2"/>
          <p:cNvSpPr>
            <a:spLocks noGrp="1"/>
          </p:cNvSpPr>
          <p:nvPr>
            <p:ph type="subTitle" idx="1"/>
          </p:nvPr>
        </p:nvSpPr>
        <p:spPr/>
        <p:txBody>
          <a:bodyPr/>
          <a:lstStyle/>
          <a:p>
            <a:r>
              <a:rPr lang="en-US" b="1" dirty="0" smtClean="0">
                <a:solidFill>
                  <a:schemeClr val="tx2"/>
                </a:solidFill>
              </a:rPr>
              <a:t>ADDITIONAL</a:t>
            </a:r>
          </a:p>
          <a:p>
            <a:r>
              <a:rPr lang="en-US" b="1" dirty="0" smtClean="0">
                <a:solidFill>
                  <a:schemeClr val="tx2"/>
                </a:solidFill>
              </a:rPr>
              <a:t>APPLICATIONS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Last Lecture’s Summary</a:t>
            </a:r>
            <a:endParaRPr lang="en-US" u="sng" dirty="0">
              <a:solidFill>
                <a:schemeClr val="tx2"/>
              </a:solidFill>
            </a:endParaRPr>
          </a:p>
        </p:txBody>
      </p:sp>
      <p:sp>
        <p:nvSpPr>
          <p:cNvPr id="3" name="Content Placeholder 2"/>
          <p:cNvSpPr>
            <a:spLocks noGrp="1"/>
          </p:cNvSpPr>
          <p:nvPr>
            <p:ph idx="1"/>
          </p:nvPr>
        </p:nvSpPr>
        <p:spPr>
          <a:xfrm>
            <a:off x="457200" y="1600200"/>
            <a:ext cx="8229600" cy="4495800"/>
          </a:xfrm>
        </p:spPr>
        <p:txBody>
          <a:bodyPr>
            <a:normAutofit/>
          </a:bodyPr>
          <a:lstStyle/>
          <a:p>
            <a:pPr>
              <a:buNone/>
            </a:pPr>
            <a:r>
              <a:rPr lang="en-US" dirty="0" smtClean="0"/>
              <a:t>Covered </a:t>
            </a:r>
            <a:r>
              <a:rPr lang="en-US" dirty="0"/>
              <a:t>Sec 17.1</a:t>
            </a:r>
            <a:r>
              <a:rPr lang="en-US" dirty="0" smtClean="0"/>
              <a:t>: Optimization</a:t>
            </a:r>
            <a:r>
              <a:rPr lang="en-US" dirty="0"/>
              <a:t>: Applications</a:t>
            </a:r>
          </a:p>
          <a:p>
            <a:r>
              <a:rPr lang="en-US" dirty="0"/>
              <a:t>Revenue Applications</a:t>
            </a:r>
          </a:p>
          <a:p>
            <a:r>
              <a:rPr lang="en-US" dirty="0"/>
              <a:t>Cost Applications</a:t>
            </a:r>
          </a:p>
          <a:p>
            <a:r>
              <a:rPr lang="en-US" dirty="0"/>
              <a:t>Profit Applications</a:t>
            </a:r>
          </a:p>
          <a:p>
            <a:r>
              <a:rPr lang="en-US" dirty="0"/>
              <a:t>Marginal Approach to Profit </a:t>
            </a:r>
            <a:r>
              <a:rPr lang="en-US" dirty="0" smtClean="0"/>
              <a:t>Maximization</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solidFill>
                  <a:schemeClr val="tx2"/>
                </a:solidFill>
              </a:rPr>
              <a:t>Today</a:t>
            </a:r>
            <a:endParaRPr lang="en-US" b="1"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US" dirty="0" smtClean="0"/>
              <a:t>We’ll go over Sec 17.2:</a:t>
            </a:r>
          </a:p>
          <a:p>
            <a:pPr>
              <a:buNone/>
            </a:pPr>
            <a:r>
              <a:rPr lang="en-US" dirty="0" smtClean="0"/>
              <a:t>Optimization: Additional Applications </a:t>
            </a:r>
          </a:p>
          <a:p>
            <a:pPr>
              <a:buNone/>
            </a:pPr>
            <a:endParaRPr lang="en-US" dirty="0" smtClean="0"/>
          </a:p>
          <a:p>
            <a:pPr>
              <a:buNone/>
            </a:pPr>
            <a:r>
              <a:rPr lang="en-US" dirty="0" smtClean="0"/>
              <a:t>We will go over several examples that cover applications of optimization techniques we learned in precious lectures.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3"/>
          <p:cNvSpPr>
            <a:spLocks noGrp="1"/>
          </p:cNvSpPr>
          <p:nvPr>
            <p:ph idx="1"/>
          </p:nvPr>
        </p:nvSpPr>
        <p:spPr>
          <a:xfrm>
            <a:off x="609600" y="1600200"/>
            <a:ext cx="7848600" cy="4724400"/>
          </a:xfrm>
        </p:spPr>
        <p:txBody>
          <a:bodyPr>
            <a:normAutofit/>
          </a:bodyPr>
          <a:lstStyle/>
          <a:p>
            <a:pPr marL="0" indent="0" algn="just">
              <a:buNone/>
            </a:pPr>
            <a:r>
              <a:rPr lang="en-US" b="1" dirty="0" smtClean="0">
                <a:solidFill>
                  <a:schemeClr val="accent1"/>
                </a:solidFill>
              </a:rPr>
              <a:t>Read Estate:</a:t>
            </a:r>
          </a:p>
          <a:p>
            <a:pPr marL="0" indent="0" algn="just">
              <a:buNone/>
            </a:pPr>
            <a:r>
              <a:rPr lang="en-US" dirty="0"/>
              <a:t>	</a:t>
            </a:r>
            <a:r>
              <a:rPr lang="en-US" dirty="0" smtClean="0"/>
              <a:t>A large multinational conglomerate is interested in purchasing some prime boardwalk real estate at a major ocean resort, The conglomerate is interested in acquiring a rectangular lot which is located on the boardwalk. The only restriction is that the lot have an area of 100,000 square feet. Figure 17.11 presents a sketch of the layout with x</a:t>
            </a:r>
            <a:endParaRPr lang="en-US" dirty="0"/>
          </a:p>
        </p:txBody>
      </p:sp>
      <p:sp>
        <p:nvSpPr>
          <p:cNvPr id="4" name="Title 5"/>
          <p:cNvSpPr>
            <a:spLocks noGrp="1"/>
          </p:cNvSpPr>
          <p:nvPr>
            <p:ph type="title"/>
          </p:nvPr>
        </p:nvSpPr>
        <p:spPr>
          <a:xfrm>
            <a:off x="457200" y="396875"/>
            <a:ext cx="8153400" cy="1203325"/>
          </a:xfrm>
        </p:spPr>
        <p:txBody>
          <a:bodyPr>
            <a:normAutofit/>
          </a:bodyPr>
          <a:lstStyle/>
          <a:p>
            <a:r>
              <a:rPr lang="en-US" b="1" dirty="0" smtClean="0">
                <a:solidFill>
                  <a:schemeClr val="tx2"/>
                </a:solidFill>
              </a:rPr>
              <a:t>Additional Applications</a:t>
            </a:r>
            <a:endParaRPr lang="en-US" b="1" dirty="0">
              <a:solidFill>
                <a:schemeClr val="tx2"/>
              </a:solidFill>
            </a:endParaRPr>
          </a:p>
        </p:txBody>
      </p:sp>
    </p:spTree>
    <p:extLst>
      <p:ext uri="{BB962C8B-B14F-4D97-AF65-F5344CB8AC3E}">
        <p14:creationId xmlns="" xmlns:p14="http://schemas.microsoft.com/office/powerpoint/2010/main" val="22825804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p:cNvSpPr>
            <a:spLocks noGrp="1"/>
          </p:cNvSpPr>
          <p:nvPr>
            <p:ph idx="1"/>
          </p:nvPr>
        </p:nvSpPr>
        <p:spPr>
          <a:xfrm>
            <a:off x="609600" y="609600"/>
            <a:ext cx="7848600" cy="5715000"/>
          </a:xfrm>
        </p:spPr>
        <p:txBody>
          <a:bodyPr>
            <a:normAutofit/>
          </a:bodyPr>
          <a:lstStyle/>
          <a:p>
            <a:pPr marL="0" indent="0" algn="just">
              <a:buNone/>
            </a:pPr>
            <a:r>
              <a:rPr lang="en-US" dirty="0" smtClean="0"/>
              <a:t>equaling the boardwalk frontage for the lot and y equaling the depth of the lot (both measured in feet). </a:t>
            </a:r>
            <a:endParaRPr lang="en-US" dirty="0"/>
          </a:p>
          <a:p>
            <a:pPr marL="0" indent="0" algn="just">
              <a:buNone/>
            </a:pPr>
            <a:r>
              <a:rPr lang="en-US" dirty="0" smtClean="0"/>
              <a:t>	The seller of the property is pricing the lots at $5,000 per foot of frontage along the boardwalk and $2,000 per foot of depth away from the boardwalk. The conglomerate is interested in determining the dimensions of the lot which will minimize the total p</a:t>
            </a:r>
            <a:r>
              <a:rPr lang="en-US" dirty="0"/>
              <a:t>u</a:t>
            </a:r>
            <a:r>
              <a:rPr lang="en-US" dirty="0" smtClean="0"/>
              <a:t>rchase cost.</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Content Placeholder 3"/>
              <p:cNvSpPr>
                <a:spLocks noGrp="1"/>
              </p:cNvSpPr>
              <p:nvPr>
                <p:ph idx="1"/>
              </p:nvPr>
            </p:nvSpPr>
            <p:spPr>
              <a:xfrm>
                <a:off x="609600" y="685800"/>
                <a:ext cx="7848600" cy="5638800"/>
              </a:xfrm>
            </p:spPr>
            <p:txBody>
              <a:bodyPr>
                <a:normAutofit/>
              </a:bodyPr>
              <a:lstStyle/>
              <a:p>
                <a:pPr marL="0" indent="0" algn="just">
                  <a:buNone/>
                </a:pPr>
                <a:r>
                  <a:rPr lang="en-US" dirty="0" smtClean="0"/>
                  <a:t>Refer to Fig. 17.11. Total purchase cost for a lot having dimensions of x feet by y feet is</a:t>
                </a: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𝐶</m:t>
                      </m:r>
                      <m:r>
                        <a:rPr lang="en-US" b="0" i="1" smtClean="0">
                          <a:latin typeface="Cambria Math"/>
                        </a:rPr>
                        <m:t>=5,000</m:t>
                      </m:r>
                      <m:r>
                        <a:rPr lang="en-US" b="0" i="1" smtClean="0">
                          <a:latin typeface="Cambria Math"/>
                        </a:rPr>
                        <m:t>𝑥</m:t>
                      </m:r>
                      <m:r>
                        <a:rPr lang="en-US" b="0" i="1" smtClean="0">
                          <a:latin typeface="Cambria Math"/>
                        </a:rPr>
                        <m:t>+2,000</m:t>
                      </m:r>
                      <m:r>
                        <a:rPr lang="en-US" b="0" i="1" smtClean="0">
                          <a:latin typeface="Cambria Math"/>
                        </a:rPr>
                        <m:t>𝑦</m:t>
                      </m:r>
                    </m:oMath>
                  </m:oMathPara>
                </a14:m>
                <a:endParaRPr lang="en-US" dirty="0" smtClean="0"/>
              </a:p>
              <a:p>
                <a:pPr marL="0" indent="0" algn="just">
                  <a:buNone/>
                </a:pPr>
                <a:r>
                  <a:rPr lang="en-US" dirty="0" smtClean="0"/>
                  <a:t>where C is cost in dollars.</a:t>
                </a:r>
              </a:p>
              <a:p>
                <a:pPr marL="0" indent="0" algn="just">
                  <a:buNone/>
                </a:pPr>
                <a:r>
                  <a:rPr lang="en-US" dirty="0"/>
                  <a:t>	</a:t>
                </a:r>
                <a:endParaRPr lang="en-US" dirty="0" smtClean="0"/>
              </a:p>
              <a:p>
                <a:pPr marL="0" indent="0" algn="just">
                  <a:buNone/>
                </a:pPr>
                <a:r>
                  <a:rPr lang="en-US" dirty="0"/>
                  <a:t>	</a:t>
                </a:r>
                <a:r>
                  <a:rPr lang="en-US" dirty="0" smtClean="0"/>
                  <a:t>The problem is to determine the  values of x and y which minimize C. However, C is stated as a function of two variables, and we are unable, as yet, to handle functions which have two independent variables.</a:t>
                </a:r>
                <a:endParaRPr lang="en-US" dirty="0" smtClean="0"/>
              </a:p>
            </p:txBody>
          </p:sp>
        </mc:Choice>
        <mc:Fallback>
          <p:sp>
            <p:nvSpPr>
              <p:cNvPr id="2" name="Content Placeholder 3"/>
              <p:cNvSpPr>
                <a:spLocks noGrp="1" noRot="1" noChangeAspect="1" noMove="1" noResize="1" noEditPoints="1" noAdjustHandles="1" noChangeArrowheads="1" noChangeShapeType="1" noTextEdit="1"/>
              </p:cNvSpPr>
              <p:nvPr>
                <p:ph idx="1"/>
              </p:nvPr>
            </p:nvSpPr>
            <p:spPr>
              <a:xfrm>
                <a:off x="609600" y="685800"/>
                <a:ext cx="7848600" cy="5638800"/>
              </a:xfrm>
              <a:blipFill rotWithShape="1">
                <a:blip r:embed="rId3" cstate="print"/>
                <a:stretch>
                  <a:fillRect l="-1941" t="-1405" r="-1863"/>
                </a:stretch>
              </a:blipFill>
            </p:spPr>
            <p:txBody>
              <a:bodyPr/>
              <a:lstStyle/>
              <a:p>
                <a:r>
                  <a:rPr lang="en-US">
                    <a:noFill/>
                  </a:rPr>
                  <a:t> </a:t>
                </a:r>
              </a:p>
            </p:txBody>
          </p:sp>
        </mc:Fallback>
      </mc:AlternateContent>
    </p:spTree>
    <p:extLst>
      <p:ext uri="{BB962C8B-B14F-4D97-AF65-F5344CB8AC3E}">
        <p14:creationId xmlns="" xmlns:p14="http://schemas.microsoft.com/office/powerpoint/2010/main" val="19817964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4" name="Content Placeholder 3"/>
              <p:cNvSpPr>
                <a:spLocks noGrp="1"/>
              </p:cNvSpPr>
              <p:nvPr>
                <p:ph idx="1"/>
              </p:nvPr>
            </p:nvSpPr>
            <p:spPr>
              <a:xfrm>
                <a:off x="609600" y="685800"/>
                <a:ext cx="7848600" cy="5638800"/>
              </a:xfrm>
            </p:spPr>
            <p:txBody>
              <a:bodyPr>
                <a:normAutofit fontScale="92500" lnSpcReduction="10000"/>
              </a:bodyPr>
              <a:lstStyle/>
              <a:p>
                <a:pPr marL="0" indent="0" algn="just">
                  <a:buNone/>
                </a:pPr>
                <a:r>
                  <a:rPr lang="en-US" dirty="0" smtClean="0"/>
                  <a:t>	Because the conglomerate has specified that the area of the lot must equal 100,000 square feet, a relationship which must exist between x and y is</a:t>
                </a:r>
              </a:p>
              <a:p>
                <a:pPr marL="0" indent="0" algn="just">
                  <a:buNone/>
                </a:pPr>
                <a:endParaRPr lang="en-US" b="0" i="1" dirty="0" smtClean="0">
                  <a:latin typeface="Cambria Math"/>
                </a:endParaRP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𝑥𝑦</m:t>
                      </m:r>
                      <m:r>
                        <a:rPr lang="en-US" b="0" i="1" smtClean="0">
                          <a:latin typeface="Cambria Math"/>
                        </a:rPr>
                        <m:t>=100,000</m:t>
                      </m:r>
                    </m:oMath>
                  </m:oMathPara>
                </a14:m>
                <a:endParaRPr lang="en-US" dirty="0" smtClean="0"/>
              </a:p>
              <a:p>
                <a:pPr marL="0" indent="0" algn="just">
                  <a:buNone/>
                </a:pPr>
                <a:endParaRPr lang="en-US" dirty="0" smtClean="0"/>
              </a:p>
              <a:p>
                <a:pPr marL="0" indent="0" algn="just">
                  <a:buNone/>
                </a:pPr>
                <a:r>
                  <a:rPr lang="en-US" dirty="0" smtClean="0"/>
                  <a:t>Given this relationship, we can solve for either variable in terms of the other. For instance, </a:t>
                </a:r>
              </a:p>
              <a:p>
                <a:pPr marL="0" indent="0" algn="just">
                  <a:buNone/>
                </a:pPr>
                <a:endParaRPr lang="en-US" dirty="0" smtClean="0"/>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𝑦</m:t>
                      </m:r>
                      <m:r>
                        <a:rPr lang="en-US" b="0" i="1" smtClean="0">
                          <a:latin typeface="Cambria Math"/>
                        </a:rPr>
                        <m:t>=</m:t>
                      </m:r>
                      <m:f>
                        <m:fPr>
                          <m:ctrlPr>
                            <a:rPr lang="en-US" b="0" i="1" smtClean="0">
                              <a:latin typeface="Cambria Math"/>
                            </a:rPr>
                          </m:ctrlPr>
                        </m:fPr>
                        <m:num>
                          <m:r>
                            <a:rPr lang="en-US" b="0" i="1" smtClean="0">
                              <a:latin typeface="Cambria Math"/>
                            </a:rPr>
                            <m:t>100,000</m:t>
                          </m:r>
                        </m:num>
                        <m:den>
                          <m:r>
                            <a:rPr lang="en-US" b="0" i="1" smtClean="0">
                              <a:latin typeface="Cambria Math"/>
                            </a:rPr>
                            <m:t>𝑥</m:t>
                          </m:r>
                        </m:den>
                      </m:f>
                    </m:oMath>
                  </m:oMathPara>
                </a14:m>
                <a:endParaRPr lang="en-US" dirty="0" smtClean="0"/>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609600" y="685800"/>
                <a:ext cx="7848600" cy="5638800"/>
              </a:xfrm>
              <a:blipFill rotWithShape="1">
                <a:blip r:embed="rId3" cstate="print"/>
                <a:stretch>
                  <a:fillRect l="-1786" t="-2162" r="-1708"/>
                </a:stretch>
              </a:blipFill>
            </p:spPr>
            <p:txBody>
              <a:bodyPr/>
              <a:lstStyle/>
              <a:p>
                <a:r>
                  <a:rPr lang="en-US">
                    <a:noFill/>
                  </a:rPr>
                  <a:t> </a:t>
                </a:r>
              </a:p>
            </p:txBody>
          </p:sp>
        </mc:Fallback>
      </mc:AlternateContent>
    </p:spTree>
    <p:extLst>
      <p:ext uri="{BB962C8B-B14F-4D97-AF65-F5344CB8AC3E}">
        <p14:creationId xmlns="" xmlns:p14="http://schemas.microsoft.com/office/powerpoint/2010/main" val="3171326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Content Placeholder 3"/>
              <p:cNvSpPr>
                <a:spLocks noGrp="1"/>
              </p:cNvSpPr>
              <p:nvPr>
                <p:ph idx="1"/>
              </p:nvPr>
            </p:nvSpPr>
            <p:spPr>
              <a:xfrm>
                <a:off x="609600" y="685800"/>
                <a:ext cx="7848600" cy="5638800"/>
              </a:xfrm>
            </p:spPr>
            <p:txBody>
              <a:bodyPr>
                <a:normAutofit/>
              </a:bodyPr>
              <a:lstStyle/>
              <a:p>
                <a:pPr marL="0" indent="0" algn="just">
                  <a:buNone/>
                </a:pPr>
                <a:r>
                  <a:rPr lang="en-US" dirty="0" smtClean="0"/>
                  <a:t>We can substitute the right side of this equation into the cost function wherever the variable y appears, or </a:t>
                </a:r>
              </a:p>
              <a:p>
                <a:pPr marL="0" indent="0" algn="just">
                  <a:buNone/>
                </a:pPr>
                <a:endParaRPr lang="en-US" dirty="0" smtClean="0"/>
              </a:p>
              <a:p>
                <a:pPr marL="0" indent="0" algn="just">
                  <a:buNone/>
                </a:pPr>
                <a:r>
                  <a:rPr lang="en-US" b="1" dirty="0" smtClean="0"/>
                  <a:t>ADDITIONAL APPLICATIONS</a:t>
                </a:r>
              </a:p>
              <a:p>
                <a:pPr marL="0" indent="0" algn="just">
                  <a:buNone/>
                </a:pPr>
                <a:endParaRPr lang="en-US" b="0" i="1" dirty="0" smtClean="0">
                  <a:latin typeface="Cambria Math"/>
                </a:endParaRPr>
              </a:p>
              <a:p>
                <a:pPr marL="1371600" indent="0">
                  <a:buNone/>
                </a:pPr>
                <a14:m>
                  <m:oMathPara xmlns:m="http://schemas.openxmlformats.org/officeDocument/2006/math">
                    <m:oMathParaPr>
                      <m:jc m:val="left"/>
                    </m:oMathParaPr>
                    <m:oMath xmlns:m="http://schemas.openxmlformats.org/officeDocument/2006/math">
                      <m:r>
                        <a:rPr lang="en-US" b="0" i="1" smtClean="0">
                          <a:latin typeface="Cambria Math"/>
                        </a:rPr>
                        <m:t>𝐶</m:t>
                      </m:r>
                      <m:r>
                        <a:rPr lang="en-US" b="0" i="1" smtClean="0">
                          <a:latin typeface="Cambria Math"/>
                        </a:rPr>
                        <m:t>=</m:t>
                      </m:r>
                      <m:r>
                        <a:rPr lang="en-US" b="0" i="1" smtClean="0">
                          <a:latin typeface="Cambria Math"/>
                        </a:rPr>
                        <m:t>𝑓</m:t>
                      </m:r>
                      <m:d>
                        <m:dPr>
                          <m:ctrlPr>
                            <a:rPr lang="en-US" b="0" i="1" smtClean="0">
                              <a:latin typeface="Cambria Math"/>
                            </a:rPr>
                          </m:ctrlPr>
                        </m:dPr>
                        <m:e>
                          <m:r>
                            <a:rPr lang="en-US" b="0" i="1" smtClean="0">
                              <a:latin typeface="Cambria Math"/>
                            </a:rPr>
                            <m:t>𝑥</m:t>
                          </m:r>
                        </m:e>
                      </m:d>
                    </m:oMath>
                  </m:oMathPara>
                </a14:m>
                <a:endParaRPr lang="en-US" b="0" dirty="0" smtClean="0"/>
              </a:p>
              <a:p>
                <a:pPr marL="1371600" indent="0">
                  <a:buNone/>
                </a:pPr>
                <a:r>
                  <a:rPr lang="en-US" b="0" dirty="0" smtClean="0"/>
                  <a:t>    </a:t>
                </a:r>
                <a14:m>
                  <m:oMath xmlns:m="http://schemas.openxmlformats.org/officeDocument/2006/math">
                    <m:r>
                      <a:rPr lang="en-US" i="1">
                        <a:latin typeface="Cambria Math"/>
                      </a:rPr>
                      <m:t>=5,000</m:t>
                    </m:r>
                    <m:r>
                      <a:rPr lang="en-US" i="1">
                        <a:latin typeface="Cambria Math"/>
                      </a:rPr>
                      <m:t>𝑥</m:t>
                    </m:r>
                    <m:r>
                      <a:rPr lang="en-US" i="1">
                        <a:latin typeface="Cambria Math"/>
                      </a:rPr>
                      <m:t>+2,000</m:t>
                    </m:r>
                    <m:f>
                      <m:fPr>
                        <m:ctrlPr>
                          <a:rPr lang="en-US" i="1">
                            <a:latin typeface="Cambria Math"/>
                          </a:rPr>
                        </m:ctrlPr>
                      </m:fPr>
                      <m:num>
                        <m:r>
                          <a:rPr lang="en-US" i="1">
                            <a:latin typeface="Cambria Math"/>
                          </a:rPr>
                          <m:t>100,000</m:t>
                        </m:r>
                      </m:num>
                      <m:den>
                        <m:r>
                          <a:rPr lang="en-US" i="1">
                            <a:latin typeface="Cambria Math"/>
                          </a:rPr>
                          <m:t>𝑥</m:t>
                        </m:r>
                      </m:den>
                    </m:f>
                  </m:oMath>
                </a14:m>
                <a:endParaRPr lang="en-US" i="1" dirty="0">
                  <a:latin typeface="Cambria Math"/>
                </a:endParaRPr>
              </a:p>
              <a:p>
                <a:pPr marL="1371600" indent="0">
                  <a:buNone/>
                </a:pPr>
                <a:r>
                  <a:rPr lang="en-US" b="0" dirty="0" smtClean="0"/>
                  <a:t>    </a:t>
                </a:r>
                <a14:m>
                  <m:oMath xmlns:m="http://schemas.openxmlformats.org/officeDocument/2006/math">
                    <m:r>
                      <a:rPr lang="en-US" b="0" i="1" smtClean="0">
                        <a:latin typeface="Cambria Math"/>
                      </a:rPr>
                      <m:t>=5,000</m:t>
                    </m:r>
                    <m:r>
                      <a:rPr lang="en-US" b="0" i="1" smtClean="0">
                        <a:latin typeface="Cambria Math"/>
                      </a:rPr>
                      <m:t>𝑥</m:t>
                    </m:r>
                    <m:r>
                      <a:rPr lang="en-US" b="0" i="1" smtClean="0">
                        <a:latin typeface="Cambria Math"/>
                      </a:rPr>
                      <m:t>+</m:t>
                    </m:r>
                    <m:f>
                      <m:fPr>
                        <m:ctrlPr>
                          <a:rPr lang="en-US" b="0" i="1" smtClean="0">
                            <a:latin typeface="Cambria Math"/>
                          </a:rPr>
                        </m:ctrlPr>
                      </m:fPr>
                      <m:num>
                        <m:r>
                          <a:rPr lang="en-US" b="0" i="1" smtClean="0">
                            <a:latin typeface="Cambria Math"/>
                          </a:rPr>
                          <m:t>200,000,000</m:t>
                        </m:r>
                      </m:num>
                      <m:den>
                        <m:r>
                          <a:rPr lang="en-US" b="0" i="1" smtClean="0">
                            <a:latin typeface="Cambria Math"/>
                          </a:rPr>
                          <m:t>𝑥</m:t>
                        </m:r>
                      </m:den>
                    </m:f>
                  </m:oMath>
                </a14:m>
                <a:endParaRPr lang="en-US" dirty="0" smtClean="0"/>
              </a:p>
            </p:txBody>
          </p:sp>
        </mc:Choice>
        <mc:Fallback>
          <p:sp>
            <p:nvSpPr>
              <p:cNvPr id="2" name="Content Placeholder 3"/>
              <p:cNvSpPr>
                <a:spLocks noGrp="1" noRot="1" noChangeAspect="1" noMove="1" noResize="1" noEditPoints="1" noAdjustHandles="1" noChangeArrowheads="1" noChangeShapeType="1" noTextEdit="1"/>
              </p:cNvSpPr>
              <p:nvPr>
                <p:ph idx="1"/>
              </p:nvPr>
            </p:nvSpPr>
            <p:spPr>
              <a:xfrm>
                <a:off x="609600" y="685800"/>
                <a:ext cx="7848600" cy="5638800"/>
              </a:xfrm>
              <a:blipFill rotWithShape="1">
                <a:blip r:embed="rId3" cstate="print"/>
                <a:stretch>
                  <a:fillRect l="-1941" t="-1405" r="-1863"/>
                </a:stretch>
              </a:blipFill>
            </p:spPr>
            <p:txBody>
              <a:bodyPr/>
              <a:lstStyle/>
              <a:p>
                <a:r>
                  <a:rPr lang="en-US" dirty="0">
                    <a:noFill/>
                  </a:rPr>
                  <a:t> </a:t>
                </a:r>
              </a:p>
            </p:txBody>
          </p:sp>
        </mc:Fallback>
      </mc:AlternateContent>
      <p:sp>
        <p:nvSpPr>
          <p:cNvPr id="3" name="Rectangle 2"/>
          <p:cNvSpPr/>
          <p:nvPr/>
        </p:nvSpPr>
        <p:spPr>
          <a:xfrm>
            <a:off x="533400" y="2667000"/>
            <a:ext cx="50292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38962352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6837799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 xmlns:p14="http://schemas.microsoft.com/office/powerpoint/2010/main" val="30583603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p:cNvSpPr>
            <a:spLocks noGrp="1"/>
          </p:cNvSpPr>
          <p:nvPr>
            <p:ph idx="1"/>
          </p:nvPr>
        </p:nvSpPr>
        <p:spPr>
          <a:xfrm>
            <a:off x="609600" y="533400"/>
            <a:ext cx="7848600" cy="5791200"/>
          </a:xfrm>
        </p:spPr>
        <p:txBody>
          <a:bodyPr>
            <a:normAutofit/>
          </a:bodyPr>
          <a:lstStyle/>
          <a:p>
            <a:pPr marL="0" indent="0" algn="just">
              <a:buNone/>
            </a:pPr>
            <a:r>
              <a:rPr lang="en-US" b="1" dirty="0" smtClean="0">
                <a:solidFill>
                  <a:schemeClr val="tx2"/>
                </a:solidFill>
              </a:rPr>
              <a:t>Emergency Response: Location Model</a:t>
            </a:r>
          </a:p>
          <a:p>
            <a:pPr marL="0" indent="0" algn="just">
              <a:buNone/>
            </a:pPr>
            <a:r>
              <a:rPr lang="en-US" dirty="0" smtClean="0"/>
              <a:t>Example 13 in chap. 6 discussed a problem in which three resort cities had agreed jointly to build and support an emergency response facility which would house rescue trucks and trained paramedics. The key question dealt with the location of the facility. The criterion selected was to choose the location so as to minimize S, the sum of the products of the summer populations of each town and the square of the distance between the town and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4" name="Content Placeholder 3"/>
              <p:cNvSpPr>
                <a:spLocks noGrp="1"/>
              </p:cNvSpPr>
              <p:nvPr>
                <p:ph idx="1"/>
              </p:nvPr>
            </p:nvSpPr>
            <p:spPr>
              <a:xfrm>
                <a:off x="609600" y="609600"/>
                <a:ext cx="7848600" cy="5715000"/>
              </a:xfrm>
            </p:spPr>
            <p:txBody>
              <a:bodyPr>
                <a:normAutofit/>
              </a:bodyPr>
              <a:lstStyle/>
              <a:p>
                <a:pPr marL="0" indent="0" algn="just">
                  <a:buNone/>
                </a:pPr>
                <a:r>
                  <a:rPr lang="en-US" dirty="0" smtClean="0"/>
                  <a:t>the facility. Figure 17.12 shows the relative locations of the three cities.</a:t>
                </a:r>
              </a:p>
              <a:p>
                <a:pPr marL="0" indent="0" algn="just">
                  <a:buNone/>
                </a:pPr>
                <a:endParaRPr lang="en-US" dirty="0"/>
              </a:p>
              <a:p>
                <a:pPr marL="0" indent="0" algn="just">
                  <a:buNone/>
                </a:pPr>
                <a:endParaRPr lang="en-US" dirty="0" smtClean="0"/>
              </a:p>
              <a:p>
                <a:pPr marL="0" indent="0" algn="just">
                  <a:buNone/>
                </a:pPr>
                <a:endParaRPr lang="en-US" dirty="0"/>
              </a:p>
              <a:p>
                <a:pPr marL="0" indent="0" algn="just">
                  <a:buNone/>
                </a:pPr>
                <a:endParaRPr lang="en-US" dirty="0" smtClean="0"/>
              </a:p>
              <a:p>
                <a:pPr marL="0" indent="0" algn="just">
                  <a:buNone/>
                </a:pPr>
                <a:r>
                  <a:rPr lang="en-US" dirty="0" smtClean="0"/>
                  <a:t>The criterion function to be minimized was determined to be </a:t>
                </a:r>
              </a:p>
              <a:p>
                <a:pPr marL="0" indent="0" algn="just">
                  <a:buNone/>
                </a:pPr>
                <a:endParaRPr lang="en-US" dirty="0"/>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𝑆</m:t>
                      </m:r>
                      <m:r>
                        <a:rPr lang="en-US" b="0" i="1" smtClean="0">
                          <a:latin typeface="Cambria Math"/>
                        </a:rPr>
                        <m:t>=</m:t>
                      </m:r>
                      <m:r>
                        <a:rPr lang="en-US" b="0" i="1" smtClean="0">
                          <a:latin typeface="Cambria Math"/>
                        </a:rPr>
                        <m:t>𝑓</m:t>
                      </m:r>
                      <m:d>
                        <m:dPr>
                          <m:ctrlPr>
                            <a:rPr lang="en-US" b="0" i="1" smtClean="0">
                              <a:latin typeface="Cambria Math"/>
                            </a:rPr>
                          </m:ctrlPr>
                        </m:dPr>
                        <m:e>
                          <m:r>
                            <a:rPr lang="en-US" b="0" i="1" smtClean="0">
                              <a:latin typeface="Cambria Math"/>
                            </a:rPr>
                            <m:t>𝑥</m:t>
                          </m:r>
                        </m:e>
                      </m:d>
                      <m:r>
                        <a:rPr lang="en-US" b="0" i="1" smtClean="0">
                          <a:latin typeface="Cambria Math"/>
                        </a:rPr>
                        <m:t>=450</m:t>
                      </m:r>
                      <m:r>
                        <a:rPr lang="en-US" b="0" i="1" smtClean="0">
                          <a:latin typeface="Cambria Math"/>
                        </a:rPr>
                        <m:t>𝑥</m:t>
                      </m:r>
                      <m:r>
                        <a:rPr lang="en-US" b="0" i="1" baseline="30000" smtClean="0">
                          <a:latin typeface="Cambria Math"/>
                        </a:rPr>
                        <m:t>2</m:t>
                      </m:r>
                      <m:r>
                        <a:rPr lang="en-US" b="0" i="1" smtClean="0">
                          <a:latin typeface="Cambria Math"/>
                        </a:rPr>
                        <m:t>−19,600</m:t>
                      </m:r>
                      <m:r>
                        <a:rPr lang="en-US" b="0" i="1" smtClean="0">
                          <a:latin typeface="Cambria Math"/>
                        </a:rPr>
                        <m:t>𝑥</m:t>
                      </m:r>
                      <m:r>
                        <a:rPr lang="en-US" b="0" i="1" smtClean="0">
                          <a:latin typeface="Cambria Math"/>
                        </a:rPr>
                        <m:t>+241,600</m:t>
                      </m:r>
                    </m:oMath>
                  </m:oMathPara>
                </a14:m>
                <a:endParaRPr lang="en-US" dirty="0" smtClean="0"/>
              </a:p>
              <a:p>
                <a:pPr marL="0" indent="0" algn="just">
                  <a:buNone/>
                </a:pPr>
                <a:endParaRPr lang="en-US" dirty="0" smtClean="0"/>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609600" y="609600"/>
                <a:ext cx="7848600" cy="5715000"/>
              </a:xfrm>
              <a:blipFill rotWithShape="1">
                <a:blip r:embed="rId3" cstate="print"/>
                <a:stretch>
                  <a:fillRect l="-1941" t="-1386" r="-1863"/>
                </a:stretch>
              </a:blipFill>
            </p:spPr>
            <p:txBody>
              <a:bodyPr/>
              <a:lstStyle/>
              <a:p>
                <a:r>
                  <a:rPr lang="en-US">
                    <a:noFill/>
                  </a:rPr>
                  <a:t> </a:t>
                </a:r>
              </a:p>
            </p:txBody>
          </p:sp>
        </mc:Fallback>
      </mc:AlternateContent>
      <p:sp>
        <p:nvSpPr>
          <p:cNvPr id="3" name="Rectangle 2"/>
          <p:cNvSpPr/>
          <p:nvPr/>
        </p:nvSpPr>
        <p:spPr>
          <a:xfrm>
            <a:off x="3886200" y="609600"/>
            <a:ext cx="11430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Content Placeholder 3"/>
              <p:cNvSpPr>
                <a:spLocks noGrp="1"/>
              </p:cNvSpPr>
              <p:nvPr>
                <p:ph idx="1"/>
              </p:nvPr>
            </p:nvSpPr>
            <p:spPr>
              <a:xfrm>
                <a:off x="609600" y="685800"/>
                <a:ext cx="7848600" cy="5562600"/>
              </a:xfrm>
            </p:spPr>
            <p:txBody>
              <a:bodyPr>
                <a:normAutofit lnSpcReduction="10000"/>
              </a:bodyPr>
              <a:lstStyle/>
              <a:p>
                <a:pPr marL="0" indent="0" algn="just">
                  <a:buNone/>
                </a:pPr>
                <a:r>
                  <a:rPr lang="en-US" b="0" dirty="0" smtClean="0"/>
                  <a:t>where x is the location of the facility relative to the zero point in Fig. 17.12. (You may want to reread Example 13 on page 234.) Given the criterion function, the first derivative is </a:t>
                </a:r>
              </a:p>
              <a:p>
                <a:pPr marL="0" indent="0" algn="just">
                  <a:buNone/>
                </a:pPr>
                <a14:m>
                  <m:oMathPara xmlns:m="http://schemas.openxmlformats.org/officeDocument/2006/math">
                    <m:oMathParaPr>
                      <m:jc m:val="centerGroup"/>
                    </m:oMathParaPr>
                    <m:oMath xmlns:m="http://schemas.openxmlformats.org/officeDocument/2006/math">
                      <m:sSup>
                        <m:sSupPr>
                          <m:ctrlPr>
                            <a:rPr lang="en-US" b="0" i="1" smtClean="0">
                              <a:latin typeface="Cambria Math"/>
                            </a:rPr>
                          </m:ctrlPr>
                        </m:sSupPr>
                        <m:e>
                          <m:r>
                            <a:rPr lang="en-US" b="0" i="1" smtClean="0">
                              <a:latin typeface="Cambria Math"/>
                            </a:rPr>
                            <m:t>𝑓</m:t>
                          </m:r>
                        </m:e>
                        <m:sup>
                          <m:r>
                            <a:rPr lang="en-US" b="0" i="1" smtClean="0">
                              <a:latin typeface="Cambria Math"/>
                            </a:rPr>
                            <m:t>′</m:t>
                          </m:r>
                        </m:sup>
                      </m:sSup>
                      <m:d>
                        <m:dPr>
                          <m:ctrlPr>
                            <a:rPr lang="en-US" b="0" i="1" smtClean="0">
                              <a:latin typeface="Cambria Math"/>
                            </a:rPr>
                          </m:ctrlPr>
                        </m:dPr>
                        <m:e>
                          <m:r>
                            <a:rPr lang="en-US" b="0" i="1" smtClean="0">
                              <a:latin typeface="Cambria Math"/>
                            </a:rPr>
                            <m:t>𝑥</m:t>
                          </m:r>
                        </m:e>
                      </m:d>
                      <m:r>
                        <a:rPr lang="en-US" b="0" i="1" smtClean="0">
                          <a:latin typeface="Cambria Math"/>
                        </a:rPr>
                        <m:t>=900</m:t>
                      </m:r>
                      <m:r>
                        <a:rPr lang="en-US" b="0" i="1" smtClean="0">
                          <a:latin typeface="Cambria Math"/>
                        </a:rPr>
                        <m:t>𝑥</m:t>
                      </m:r>
                      <m:r>
                        <a:rPr lang="en-US" b="0" i="1" smtClean="0">
                          <a:latin typeface="Cambria Math"/>
                        </a:rPr>
                        <m:t>−19,600</m:t>
                      </m:r>
                    </m:oMath>
                  </m:oMathPara>
                </a14:m>
                <a:endParaRPr lang="en-US" b="0" dirty="0" smtClean="0"/>
              </a:p>
              <a:p>
                <a:pPr marL="0" indent="0" algn="just">
                  <a:buNone/>
                </a:pPr>
                <a:endParaRPr lang="en-US" dirty="0" smtClean="0"/>
              </a:p>
              <a:p>
                <a:pPr marL="0" indent="0" algn="just">
                  <a:buNone/>
                </a:pPr>
                <a:r>
                  <a:rPr lang="en-US" dirty="0" smtClean="0"/>
                  <a:t>If </a:t>
                </a:r>
                <a:r>
                  <a:rPr lang="en-US" i="1" dirty="0" smtClean="0">
                    <a:latin typeface="Times New Roman" pitchFamily="18" charset="0"/>
                    <a:cs typeface="Times New Roman" pitchFamily="18" charset="0"/>
                  </a:rPr>
                  <a:t>f’</a:t>
                </a:r>
                <a:r>
                  <a:rPr lang="en-US" dirty="0" smtClean="0"/>
                  <a:t> is set equal to 0,</a:t>
                </a: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900</m:t>
                      </m:r>
                      <m:r>
                        <a:rPr lang="en-US" b="0" i="1" smtClean="0">
                          <a:latin typeface="Cambria Math"/>
                        </a:rPr>
                        <m:t>𝑥</m:t>
                      </m:r>
                      <m:r>
                        <a:rPr lang="en-US" b="0" i="1" smtClean="0">
                          <a:latin typeface="Cambria Math"/>
                        </a:rPr>
                        <m:t>=19,600</m:t>
                      </m:r>
                    </m:oMath>
                  </m:oMathPara>
                </a14:m>
                <a:endParaRPr lang="en-US" b="0" dirty="0" smtClean="0"/>
              </a:p>
              <a:p>
                <a:pPr marL="0" indent="0" algn="just">
                  <a:buNone/>
                </a:pPr>
                <a:endParaRPr lang="en-US" dirty="0" smtClean="0"/>
              </a:p>
              <a:p>
                <a:pPr marL="0" indent="0" algn="just">
                  <a:buNone/>
                </a:pPr>
                <a:r>
                  <a:rPr lang="en-US" dirty="0" smtClean="0"/>
                  <a:t>and a critical value occurs at</a:t>
                </a: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𝑥</m:t>
                      </m:r>
                      <m:r>
                        <a:rPr lang="en-US" b="0" i="1" smtClean="0">
                          <a:latin typeface="Cambria Math"/>
                        </a:rPr>
                        <m:t>=21.77</m:t>
                      </m:r>
                    </m:oMath>
                  </m:oMathPara>
                </a14:m>
                <a:endParaRPr lang="en-US" b="0" dirty="0" smtClean="0"/>
              </a:p>
            </p:txBody>
          </p:sp>
        </mc:Choice>
        <mc:Fallback>
          <p:sp>
            <p:nvSpPr>
              <p:cNvPr id="2" name="Content Placeholder 3"/>
              <p:cNvSpPr>
                <a:spLocks noGrp="1" noRot="1" noChangeAspect="1" noMove="1" noResize="1" noEditPoints="1" noAdjustHandles="1" noChangeArrowheads="1" noChangeShapeType="1" noTextEdit="1"/>
              </p:cNvSpPr>
              <p:nvPr>
                <p:ph idx="1"/>
              </p:nvPr>
            </p:nvSpPr>
            <p:spPr>
              <a:xfrm>
                <a:off x="609600" y="685800"/>
                <a:ext cx="7848600" cy="5562600"/>
              </a:xfrm>
              <a:blipFill rotWithShape="1">
                <a:blip r:embed="rId3" cstate="print"/>
                <a:stretch>
                  <a:fillRect l="-1941" t="-2303" r="-1863"/>
                </a:stretch>
              </a:blipFill>
            </p:spPr>
            <p:txBody>
              <a:bodyPr/>
              <a:lstStyle/>
              <a:p>
                <a:r>
                  <a:rPr lang="en-US">
                    <a:noFill/>
                  </a:rPr>
                  <a:t> </a:t>
                </a:r>
              </a:p>
            </p:txBody>
          </p:sp>
        </mc:Fallback>
      </mc:AlternateContent>
    </p:spTree>
    <p:extLst>
      <p:ext uri="{BB962C8B-B14F-4D97-AF65-F5344CB8AC3E}">
        <p14:creationId xmlns="" xmlns:p14="http://schemas.microsoft.com/office/powerpoint/2010/main" val="21075711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Content Placeholder 3"/>
              <p:cNvSpPr>
                <a:spLocks noGrp="1"/>
              </p:cNvSpPr>
              <p:nvPr>
                <p:ph idx="1"/>
              </p:nvPr>
            </p:nvSpPr>
            <p:spPr>
              <a:xfrm>
                <a:off x="609600" y="533400"/>
                <a:ext cx="7848600" cy="5791200"/>
              </a:xfrm>
            </p:spPr>
            <p:txBody>
              <a:bodyPr>
                <a:normAutofit/>
              </a:bodyPr>
              <a:lstStyle/>
              <a:p>
                <a:pPr marL="0" indent="0" algn="just">
                  <a:buNone/>
                </a:pPr>
                <a:r>
                  <a:rPr lang="en-US" dirty="0" smtClean="0"/>
                  <a:t>Checking the nature of the critical point, we find</a:t>
                </a:r>
              </a:p>
              <a:p>
                <a:pPr marL="0" indent="0" algn="just">
                  <a:buNone/>
                </a:pPr>
                <a:endParaRPr lang="en-US" dirty="0"/>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𝑓</m:t>
                      </m:r>
                      <m:r>
                        <a:rPr lang="en-US" b="0" i="1" smtClean="0">
                          <a:latin typeface="Cambria Math"/>
                        </a:rPr>
                        <m:t>"(</m:t>
                      </m:r>
                      <m:r>
                        <a:rPr lang="en-US" b="0" i="1" smtClean="0">
                          <a:latin typeface="Cambria Math"/>
                        </a:rPr>
                        <m:t>𝑥</m:t>
                      </m:r>
                      <m:r>
                        <a:rPr lang="en-US" b="0" i="1" smtClean="0">
                          <a:latin typeface="Cambria Math"/>
                        </a:rPr>
                        <m:t>)=900 </m:t>
                      </m:r>
                      <m:r>
                        <a:rPr lang="en-US" b="0" i="1" smtClean="0">
                          <a:latin typeface="Cambria Math"/>
                        </a:rPr>
                        <m:t>𝑓𝑜𝑟</m:t>
                      </m:r>
                      <m:r>
                        <a:rPr lang="en-US" b="0" i="1" smtClean="0">
                          <a:latin typeface="Cambria Math"/>
                        </a:rPr>
                        <m:t> </m:t>
                      </m:r>
                      <m:r>
                        <a:rPr lang="en-US" b="0" i="1" smtClean="0">
                          <a:latin typeface="Cambria Math"/>
                        </a:rPr>
                        <m:t>𝑥</m:t>
                      </m:r>
                      <m:r>
                        <a:rPr lang="en-US" b="0" i="1" smtClean="0">
                          <a:latin typeface="Cambria Math"/>
                        </a:rPr>
                        <m:t>&gt;0</m:t>
                      </m:r>
                    </m:oMath>
                  </m:oMathPara>
                </a14:m>
                <a:endParaRPr lang="en-US" dirty="0" smtClean="0"/>
              </a:p>
              <a:p>
                <a:pPr marL="0" indent="0" algn="just">
                  <a:buNone/>
                </a:pPr>
                <a:r>
                  <a:rPr lang="en-US" dirty="0" smtClean="0"/>
                  <a:t>In particular,	</a:t>
                </a:r>
                <a14:m>
                  <m:oMath xmlns:m="http://schemas.openxmlformats.org/officeDocument/2006/math">
                    <m:r>
                      <a:rPr lang="en-US" b="0" i="1" smtClean="0">
                        <a:latin typeface="Cambria Math"/>
                      </a:rPr>
                      <m:t>𝑓</m:t>
                    </m:r>
                    <m:r>
                      <a:rPr lang="en-US" b="0" i="1" smtClean="0">
                        <a:latin typeface="Cambria Math"/>
                      </a:rPr>
                      <m:t>"(21.77)=900&gt;0</m:t>
                    </m:r>
                  </m:oMath>
                </a14:m>
                <a:endParaRPr lang="en-US" dirty="0" smtClean="0"/>
              </a:p>
              <a:p>
                <a:pPr marL="0" indent="0" algn="just">
                  <a:buNone/>
                </a:pPr>
                <a:endParaRPr lang="en-US" dirty="0" smtClean="0"/>
              </a:p>
              <a:p>
                <a:pPr marL="0" indent="0" algn="just">
                  <a:buNone/>
                </a:pPr>
                <a:r>
                  <a:rPr lang="en-US" dirty="0" smtClean="0"/>
                  <a:t>Thus, </a:t>
                </a:r>
                <a:r>
                  <a:rPr lang="en-US" i="1" dirty="0" smtClean="0">
                    <a:latin typeface="Times New Roman" pitchFamily="18" charset="0"/>
                    <a:cs typeface="Times New Roman" pitchFamily="18" charset="0"/>
                  </a:rPr>
                  <a:t>f</a:t>
                </a:r>
                <a:r>
                  <a:rPr lang="en-US" dirty="0" smtClean="0"/>
                  <a:t> is minimized when </a:t>
                </a:r>
                <a:r>
                  <a:rPr lang="en-US" i="1" dirty="0">
                    <a:latin typeface="Times New Roman" pitchFamily="18" charset="0"/>
                    <a:cs typeface="Times New Roman" pitchFamily="18" charset="0"/>
                  </a:rPr>
                  <a:t>x</a:t>
                </a:r>
                <a:r>
                  <a:rPr lang="en-US" dirty="0" smtClean="0"/>
                  <a:t> = 21.77. The criterion S is minimized at </a:t>
                </a:r>
                <a:r>
                  <a:rPr lang="en-US" i="1" dirty="0">
                    <a:latin typeface="Times New Roman" pitchFamily="18" charset="0"/>
                    <a:cs typeface="Times New Roman" pitchFamily="18" charset="0"/>
                  </a:rPr>
                  <a:t>x</a:t>
                </a:r>
                <a:r>
                  <a:rPr lang="en-US" dirty="0" smtClean="0"/>
                  <a:t>=21.77, and the facility should be located as shows in Fig. 17.13.</a:t>
                </a:r>
                <a:endParaRPr lang="en-US" dirty="0"/>
              </a:p>
            </p:txBody>
          </p:sp>
        </mc:Choice>
        <mc:Fallback>
          <p:sp>
            <p:nvSpPr>
              <p:cNvPr id="2" name="Content Placeholder 3"/>
              <p:cNvSpPr>
                <a:spLocks noGrp="1" noRot="1" noChangeAspect="1" noMove="1" noResize="1" noEditPoints="1" noAdjustHandles="1" noChangeArrowheads="1" noChangeShapeType="1" noTextEdit="1"/>
              </p:cNvSpPr>
              <p:nvPr>
                <p:ph idx="1"/>
              </p:nvPr>
            </p:nvSpPr>
            <p:spPr>
              <a:xfrm>
                <a:off x="609600" y="533400"/>
                <a:ext cx="7848600" cy="5791200"/>
              </a:xfrm>
              <a:blipFill rotWithShape="1">
                <a:blip r:embed="rId3" cstate="print"/>
                <a:stretch>
                  <a:fillRect l="-1941" t="-1368" r="-1863"/>
                </a:stretch>
              </a:blipFill>
            </p:spPr>
            <p:txBody>
              <a:bodyPr/>
              <a:lstStyle/>
              <a:p>
                <a:r>
                  <a:rPr lang="en-US">
                    <a:noFill/>
                  </a:rPr>
                  <a:t> </a:t>
                </a:r>
              </a:p>
            </p:txBody>
          </p:sp>
        </mc:Fallback>
      </mc:AlternateContent>
    </p:spTree>
    <p:extLst>
      <p:ext uri="{BB962C8B-B14F-4D97-AF65-F5344CB8AC3E}">
        <p14:creationId xmlns="" xmlns:p14="http://schemas.microsoft.com/office/powerpoint/2010/main" val="9539813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 xmlns:p14="http://schemas.microsoft.com/office/powerpoint/2010/main" val="15986199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Content Placeholder 3"/>
              <p:cNvSpPr>
                <a:spLocks noGrp="1"/>
              </p:cNvSpPr>
              <p:nvPr>
                <p:ph idx="1"/>
              </p:nvPr>
            </p:nvSpPr>
            <p:spPr>
              <a:xfrm>
                <a:off x="609600" y="533400"/>
                <a:ext cx="7848600" cy="5791200"/>
              </a:xfrm>
            </p:spPr>
            <p:txBody>
              <a:bodyPr>
                <a:normAutofit/>
              </a:bodyPr>
              <a:lstStyle/>
              <a:p>
                <a:pPr marL="0" indent="0" algn="just">
                  <a:buNone/>
                </a:pPr>
                <a:r>
                  <a:rPr lang="en-US" b="1" dirty="0" smtClean="0">
                    <a:solidFill>
                      <a:schemeClr val="tx2"/>
                    </a:solidFill>
                  </a:rPr>
                  <a:t>Welfare Management</a:t>
                </a:r>
              </a:p>
              <a:p>
                <a:pPr marL="0" indent="0" algn="just">
                  <a:buNone/>
                </a:pPr>
                <a:r>
                  <a:rPr lang="en-US" dirty="0" smtClean="0"/>
                  <a:t>A newly created state welfare agency is attempting to determine the number of analysts to hire to process welfare applications. Efficiency experts estimate that the average cost C of processing an application is a function of the number of analysts x. Specially, the cost function is</a:t>
                </a:r>
              </a:p>
              <a:p>
                <a:pPr marL="0" indent="0" algn="just">
                  <a:buNone/>
                </a:pPr>
                <a:endParaRPr lang="en-US" dirty="0"/>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𝐶</m:t>
                      </m:r>
                      <m:r>
                        <a:rPr lang="en-US" b="0" i="1" smtClean="0">
                          <a:latin typeface="Cambria Math"/>
                        </a:rPr>
                        <m:t>=</m:t>
                      </m:r>
                      <m:r>
                        <a:rPr lang="en-US" b="0" i="1" smtClean="0">
                          <a:latin typeface="Cambria Math"/>
                        </a:rPr>
                        <m:t>𝑓</m:t>
                      </m:r>
                      <m:d>
                        <m:dPr>
                          <m:ctrlPr>
                            <a:rPr lang="en-US" b="0" i="1" smtClean="0">
                              <a:latin typeface="Cambria Math"/>
                            </a:rPr>
                          </m:ctrlPr>
                        </m:dPr>
                        <m:e>
                          <m:r>
                            <a:rPr lang="en-US" b="0" i="1" smtClean="0">
                              <a:latin typeface="Cambria Math"/>
                            </a:rPr>
                            <m:t>𝑥</m:t>
                          </m:r>
                        </m:e>
                      </m:d>
                      <m:r>
                        <a:rPr lang="en-US" b="0" i="1" smtClean="0">
                          <a:latin typeface="Cambria Math"/>
                        </a:rPr>
                        <m:t>=0.001</m:t>
                      </m:r>
                      <m:r>
                        <a:rPr lang="en-US" b="0" i="1" smtClean="0">
                          <a:latin typeface="Cambria Math"/>
                        </a:rPr>
                        <m:t>𝑥</m:t>
                      </m:r>
                      <m:r>
                        <a:rPr lang="en-US" b="0" i="1" baseline="30000" smtClean="0">
                          <a:latin typeface="Cambria Math"/>
                        </a:rPr>
                        <m:t>2</m:t>
                      </m:r>
                      <m:r>
                        <a:rPr lang="en-US" b="0" i="1" smtClean="0">
                          <a:latin typeface="Cambria Math"/>
                        </a:rPr>
                        <m:t>−5 </m:t>
                      </m:r>
                      <m:r>
                        <a:rPr lang="en-US" b="0" i="1" smtClean="0">
                          <a:latin typeface="Cambria Math"/>
                        </a:rPr>
                        <m:t>𝐼𝑛</m:t>
                      </m:r>
                      <m:r>
                        <a:rPr lang="en-US" b="0" i="1" smtClean="0">
                          <a:latin typeface="Cambria Math"/>
                        </a:rPr>
                        <m:t> </m:t>
                      </m:r>
                      <m:r>
                        <a:rPr lang="en-US" b="0" i="1" smtClean="0">
                          <a:latin typeface="Cambria Math"/>
                        </a:rPr>
                        <m:t>𝑥</m:t>
                      </m:r>
                      <m:r>
                        <a:rPr lang="en-US" b="0" i="1" smtClean="0">
                          <a:latin typeface="Cambria Math"/>
                        </a:rPr>
                        <m:t>+60</m:t>
                      </m:r>
                    </m:oMath>
                  </m:oMathPara>
                </a14:m>
                <a:endParaRPr lang="en-US" dirty="0"/>
              </a:p>
            </p:txBody>
          </p:sp>
        </mc:Choice>
        <mc:Fallback>
          <p:sp>
            <p:nvSpPr>
              <p:cNvPr id="2" name="Content Placeholder 3"/>
              <p:cNvSpPr>
                <a:spLocks noGrp="1" noRot="1" noChangeAspect="1" noMove="1" noResize="1" noEditPoints="1" noAdjustHandles="1" noChangeArrowheads="1" noChangeShapeType="1" noTextEdit="1"/>
              </p:cNvSpPr>
              <p:nvPr>
                <p:ph idx="1"/>
              </p:nvPr>
            </p:nvSpPr>
            <p:spPr>
              <a:xfrm>
                <a:off x="609600" y="533400"/>
                <a:ext cx="7848600" cy="5791200"/>
              </a:xfrm>
              <a:blipFill rotWithShape="1">
                <a:blip r:embed="rId3" cstate="print"/>
                <a:stretch>
                  <a:fillRect l="-1941" t="-1368" r="-1863"/>
                </a:stretch>
              </a:blipFill>
            </p:spPr>
            <p:txBody>
              <a:bodyPr/>
              <a:lstStyle/>
              <a:p>
                <a:r>
                  <a:rPr lang="en-US">
                    <a:noFill/>
                  </a:rPr>
                  <a:t> </a:t>
                </a:r>
              </a:p>
            </p:txBody>
          </p:sp>
        </mc:Fallback>
      </mc:AlternateContent>
    </p:spTree>
    <p:extLst>
      <p:ext uri="{BB962C8B-B14F-4D97-AF65-F5344CB8AC3E}">
        <p14:creationId xmlns="" xmlns:p14="http://schemas.microsoft.com/office/powerpoint/2010/main" val="36805209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Content Placeholder 3"/>
              <p:cNvSpPr>
                <a:spLocks noGrp="1"/>
              </p:cNvSpPr>
              <p:nvPr>
                <p:ph idx="1"/>
              </p:nvPr>
            </p:nvSpPr>
            <p:spPr>
              <a:xfrm>
                <a:off x="609600" y="533400"/>
                <a:ext cx="7848600" cy="5791200"/>
              </a:xfrm>
            </p:spPr>
            <p:txBody>
              <a:bodyPr>
                <a:normAutofit/>
              </a:bodyPr>
              <a:lstStyle/>
              <a:p>
                <a:pPr marL="0" indent="0" algn="just">
                  <a:buNone/>
                </a:pPr>
                <a:r>
                  <a:rPr lang="en-US" dirty="0" smtClean="0"/>
                  <a:t>Determine the number of analysts who should be hired in order to minimize the average cost per application.</a:t>
                </a:r>
              </a:p>
              <a:p>
                <a:pPr marL="0" indent="0" algn="just">
                  <a:buNone/>
                </a:pPr>
                <a:endParaRPr lang="en-US" dirty="0" smtClean="0"/>
              </a:p>
              <a:p>
                <a:pPr marL="0" indent="0" algn="just">
                  <a:buNone/>
                </a:pPr>
                <a:r>
                  <a:rPr lang="en-US" b="1" dirty="0" smtClean="0"/>
                  <a:t>SOLUTION</a:t>
                </a:r>
              </a:p>
              <a:p>
                <a:pPr marL="0" indent="0" algn="just">
                  <a:buNone/>
                </a:pPr>
                <a:r>
                  <a:rPr lang="en-US" dirty="0" smtClean="0"/>
                  <a:t>The derivative of f is</a:t>
                </a:r>
              </a:p>
              <a:p>
                <a:pPr marL="1887538" indent="0" algn="just">
                  <a:buNone/>
                </a:pPr>
                <a14:m>
                  <m:oMathPara xmlns:m="http://schemas.openxmlformats.org/officeDocument/2006/math">
                    <m:oMathParaPr>
                      <m:jc m:val="left"/>
                    </m:oMathParaPr>
                    <m:oMath xmlns:m="http://schemas.openxmlformats.org/officeDocument/2006/math">
                      <m:sSup>
                        <m:sSupPr>
                          <m:ctrlPr>
                            <a:rPr lang="en-US" b="0" i="1" smtClean="0">
                              <a:latin typeface="Cambria Math"/>
                            </a:rPr>
                          </m:ctrlPr>
                        </m:sSupPr>
                        <m:e>
                          <m:r>
                            <a:rPr lang="en-US" b="0" i="1" smtClean="0">
                              <a:latin typeface="Cambria Math"/>
                            </a:rPr>
                            <m:t>𝑓</m:t>
                          </m:r>
                        </m:e>
                        <m:sup>
                          <m:r>
                            <a:rPr lang="en-US" b="0" i="1" smtClean="0">
                              <a:latin typeface="Cambria Math"/>
                            </a:rPr>
                            <m:t>′</m:t>
                          </m:r>
                        </m:sup>
                      </m:sSup>
                      <m:d>
                        <m:dPr>
                          <m:ctrlPr>
                            <a:rPr lang="en-US" b="0" i="1" smtClean="0">
                              <a:latin typeface="Cambria Math"/>
                            </a:rPr>
                          </m:ctrlPr>
                        </m:dPr>
                        <m:e>
                          <m:r>
                            <a:rPr lang="en-US" b="0" i="1" smtClean="0">
                              <a:latin typeface="Cambria Math"/>
                            </a:rPr>
                            <m:t>𝑥</m:t>
                          </m:r>
                        </m:e>
                      </m:d>
                      <m:r>
                        <a:rPr lang="en-US" b="0" i="1" smtClean="0">
                          <a:latin typeface="Cambria Math"/>
                        </a:rPr>
                        <m:t>=0.002</m:t>
                      </m:r>
                      <m:r>
                        <a:rPr lang="en-US" b="0" i="1" smtClean="0">
                          <a:latin typeface="Cambria Math"/>
                        </a:rPr>
                        <m:t>𝑥</m:t>
                      </m:r>
                      <m:r>
                        <a:rPr lang="en-US" b="0" i="1" smtClean="0">
                          <a:latin typeface="Cambria Math"/>
                        </a:rPr>
                        <m:t>−5</m:t>
                      </m:r>
                      <m:f>
                        <m:fPr>
                          <m:ctrlPr>
                            <a:rPr lang="en-US" b="0" i="1" smtClean="0">
                              <a:latin typeface="Cambria Math"/>
                            </a:rPr>
                          </m:ctrlPr>
                        </m:fPr>
                        <m:num>
                          <m:r>
                            <a:rPr lang="en-US" b="0" i="1" smtClean="0">
                              <a:latin typeface="Cambria Math"/>
                            </a:rPr>
                            <m:t>1</m:t>
                          </m:r>
                        </m:num>
                        <m:den>
                          <m:r>
                            <a:rPr lang="en-US" b="0" i="1" smtClean="0">
                              <a:latin typeface="Cambria Math"/>
                            </a:rPr>
                            <m:t>𝑥</m:t>
                          </m:r>
                        </m:den>
                      </m:f>
                    </m:oMath>
                  </m:oMathPara>
                </a14:m>
                <a:endParaRPr lang="en-US" dirty="0" smtClean="0"/>
              </a:p>
              <a:p>
                <a:pPr marL="1887538" indent="0" algn="just">
                  <a:buNone/>
                </a:pPr>
                <a14:m>
                  <m:oMathPara xmlns:m="http://schemas.openxmlformats.org/officeDocument/2006/math">
                    <m:oMathParaPr>
                      <m:jc m:val="left"/>
                    </m:oMathParaPr>
                    <m:oMath xmlns:m="http://schemas.openxmlformats.org/officeDocument/2006/math">
                      <m:r>
                        <a:rPr lang="en-US" b="0" i="1" smtClean="0">
                          <a:latin typeface="Cambria Math"/>
                        </a:rPr>
                        <m:t>            =0.002</m:t>
                      </m:r>
                      <m:r>
                        <a:rPr lang="en-US" b="0" i="1" smtClean="0">
                          <a:latin typeface="Cambria Math"/>
                        </a:rPr>
                        <m:t>𝑥</m:t>
                      </m:r>
                      <m:r>
                        <a:rPr lang="en-US" b="0" i="1" smtClean="0">
                          <a:latin typeface="Cambria Math"/>
                        </a:rPr>
                        <m:t>−</m:t>
                      </m:r>
                      <m:f>
                        <m:fPr>
                          <m:ctrlPr>
                            <a:rPr lang="en-US" b="0" i="1" smtClean="0">
                              <a:latin typeface="Cambria Math"/>
                            </a:rPr>
                          </m:ctrlPr>
                        </m:fPr>
                        <m:num>
                          <m:r>
                            <a:rPr lang="en-US" b="0" i="1" smtClean="0">
                              <a:latin typeface="Cambria Math"/>
                            </a:rPr>
                            <m:t>5</m:t>
                          </m:r>
                        </m:num>
                        <m:den>
                          <m:r>
                            <a:rPr lang="en-US" b="0" i="1" smtClean="0">
                              <a:latin typeface="Cambria Math"/>
                            </a:rPr>
                            <m:t>𝑥</m:t>
                          </m:r>
                        </m:den>
                      </m:f>
                    </m:oMath>
                  </m:oMathPara>
                </a14:m>
                <a:endParaRPr lang="en-US" dirty="0" smtClean="0"/>
              </a:p>
            </p:txBody>
          </p:sp>
        </mc:Choice>
        <mc:Fallback>
          <p:sp>
            <p:nvSpPr>
              <p:cNvPr id="2" name="Content Placeholder 3"/>
              <p:cNvSpPr>
                <a:spLocks noGrp="1" noRot="1" noChangeAspect="1" noMove="1" noResize="1" noEditPoints="1" noAdjustHandles="1" noChangeArrowheads="1" noChangeShapeType="1" noTextEdit="1"/>
              </p:cNvSpPr>
              <p:nvPr>
                <p:ph idx="1"/>
              </p:nvPr>
            </p:nvSpPr>
            <p:spPr>
              <a:xfrm>
                <a:off x="609600" y="533400"/>
                <a:ext cx="7848600" cy="5791200"/>
              </a:xfrm>
              <a:blipFill rotWithShape="1">
                <a:blip r:embed="rId3" cstate="print"/>
                <a:stretch>
                  <a:fillRect l="-1941" t="-1368" r="-1863"/>
                </a:stretch>
              </a:blipFill>
            </p:spPr>
            <p:txBody>
              <a:bodyPr/>
              <a:lstStyle/>
              <a:p>
                <a:r>
                  <a:rPr lang="en-US">
                    <a:noFill/>
                  </a:rPr>
                  <a:t> </a:t>
                </a:r>
              </a:p>
            </p:txBody>
          </p:sp>
        </mc:Fallback>
      </mc:AlternateContent>
    </p:spTree>
    <p:extLst>
      <p:ext uri="{BB962C8B-B14F-4D97-AF65-F5344CB8AC3E}">
        <p14:creationId xmlns="" xmlns:p14="http://schemas.microsoft.com/office/powerpoint/2010/main" val="15882379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67289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Content Placeholder 3"/>
              <p:cNvSpPr>
                <a:spLocks noGrp="1"/>
              </p:cNvSpPr>
              <p:nvPr>
                <p:ph idx="1"/>
              </p:nvPr>
            </p:nvSpPr>
            <p:spPr>
              <a:xfrm>
                <a:off x="609600" y="533400"/>
                <a:ext cx="7848600" cy="5791200"/>
              </a:xfrm>
            </p:spPr>
            <p:txBody>
              <a:bodyPr>
                <a:normAutofit/>
              </a:bodyPr>
              <a:lstStyle/>
              <a:p>
                <a:pPr marL="0" indent="0" algn="just">
                  <a:buNone/>
                </a:pPr>
                <a:r>
                  <a:rPr lang="en-US" dirty="0" smtClean="0"/>
                  <a:t>(The root x = -50 is meaningless.)</a:t>
                </a:r>
              </a:p>
              <a:p>
                <a:pPr marL="0" indent="0" algn="just">
                  <a:buNone/>
                </a:pPr>
                <a:r>
                  <a:rPr lang="en-US" dirty="0"/>
                  <a:t>	</a:t>
                </a:r>
                <a:r>
                  <a:rPr lang="en-US" dirty="0" smtClean="0"/>
                  <a:t>The value of f(x) at the critical point is</a:t>
                </a:r>
              </a:p>
              <a:p>
                <a:pPr marL="0" indent="0" algn="just">
                  <a:buNone/>
                </a:pPr>
                <a:endParaRPr lang="en-US" sz="2200" b="0" i="1" dirty="0" smtClean="0">
                  <a:latin typeface="Cambria Math"/>
                </a:endParaRPr>
              </a:p>
              <a:p>
                <a:pPr marL="0" indent="0" algn="just">
                  <a:buNone/>
                </a:pPr>
                <a14:m>
                  <m:oMathPara xmlns:m="http://schemas.openxmlformats.org/officeDocument/2006/math">
                    <m:oMathParaPr>
                      <m:jc m:val="left"/>
                    </m:oMathParaPr>
                    <m:oMath xmlns:m="http://schemas.openxmlformats.org/officeDocument/2006/math">
                      <m:r>
                        <a:rPr lang="en-US" sz="2200" b="0" i="1" smtClean="0">
                          <a:latin typeface="Cambria Math"/>
                        </a:rPr>
                        <m:t>𝑓</m:t>
                      </m:r>
                      <m:d>
                        <m:dPr>
                          <m:ctrlPr>
                            <a:rPr lang="en-US" sz="2200" b="0" i="1" smtClean="0">
                              <a:latin typeface="Cambria Math"/>
                            </a:rPr>
                          </m:ctrlPr>
                        </m:dPr>
                        <m:e>
                          <m:r>
                            <a:rPr lang="en-US" sz="2200" b="0" i="1" smtClean="0">
                              <a:latin typeface="Cambria Math"/>
                            </a:rPr>
                            <m:t>50</m:t>
                          </m:r>
                        </m:e>
                      </m:d>
                      <m:r>
                        <a:rPr lang="en-US" sz="2200" b="0" i="1" smtClean="0">
                          <a:latin typeface="Cambria Math"/>
                        </a:rPr>
                        <m:t>=0.001</m:t>
                      </m:r>
                      <m:d>
                        <m:dPr>
                          <m:ctrlPr>
                            <a:rPr lang="en-US" sz="2200" b="0" i="1" smtClean="0">
                              <a:latin typeface="Cambria Math"/>
                            </a:rPr>
                          </m:ctrlPr>
                        </m:dPr>
                        <m:e>
                          <m:r>
                            <a:rPr lang="en-US" sz="2200" b="0" i="1" smtClean="0">
                              <a:latin typeface="Cambria Math"/>
                            </a:rPr>
                            <m:t>50</m:t>
                          </m:r>
                        </m:e>
                      </m:d>
                      <m:r>
                        <a:rPr lang="en-US" sz="2200" b="0" i="1" smtClean="0">
                          <a:latin typeface="Cambria Math"/>
                        </a:rPr>
                        <m:t>2−5 </m:t>
                      </m:r>
                      <m:r>
                        <a:rPr lang="en-US" sz="2200" b="0" i="1" smtClean="0">
                          <a:latin typeface="Cambria Math"/>
                        </a:rPr>
                        <m:t>𝐼𝑛</m:t>
                      </m:r>
                      <m:r>
                        <a:rPr lang="en-US" sz="2200" b="0" i="1" smtClean="0">
                          <a:latin typeface="Cambria Math"/>
                        </a:rPr>
                        <m:t> 50+60</m:t>
                      </m:r>
                    </m:oMath>
                  </m:oMathPara>
                </a14:m>
                <a:endParaRPr lang="en-US" sz="2200" b="0" dirty="0" smtClean="0"/>
              </a:p>
              <a:p>
                <a:pPr marL="0" indent="0" algn="just">
                  <a:buNone/>
                </a:pPr>
                <a14:m>
                  <m:oMathPara xmlns:m="http://schemas.openxmlformats.org/officeDocument/2006/math">
                    <m:oMathParaPr>
                      <m:jc m:val="centerGroup"/>
                    </m:oMathParaPr>
                    <m:oMath xmlns:m="http://schemas.openxmlformats.org/officeDocument/2006/math">
                      <m:r>
                        <a:rPr lang="en-US" sz="2200" b="0" i="1" smtClean="0">
                          <a:latin typeface="Cambria Math"/>
                        </a:rPr>
                        <m:t>    =0.001</m:t>
                      </m:r>
                      <m:d>
                        <m:dPr>
                          <m:ctrlPr>
                            <a:rPr lang="en-US" sz="2200" b="0" i="1" smtClean="0">
                              <a:latin typeface="Cambria Math"/>
                            </a:rPr>
                          </m:ctrlPr>
                        </m:dPr>
                        <m:e>
                          <m:r>
                            <a:rPr lang="en-US" sz="2200" b="0" i="1" smtClean="0">
                              <a:latin typeface="Cambria Math"/>
                            </a:rPr>
                            <m:t>2,500</m:t>
                          </m:r>
                        </m:e>
                      </m:d>
                      <m:r>
                        <a:rPr lang="en-US" sz="2200" b="0" i="1" smtClean="0">
                          <a:latin typeface="Cambria Math"/>
                        </a:rPr>
                        <m:t>−5</m:t>
                      </m:r>
                      <m:d>
                        <m:dPr>
                          <m:ctrlPr>
                            <a:rPr lang="en-US" sz="2200" b="0" i="1" smtClean="0">
                              <a:latin typeface="Cambria Math"/>
                            </a:rPr>
                          </m:ctrlPr>
                        </m:dPr>
                        <m:e>
                          <m:r>
                            <a:rPr lang="en-US" sz="2200" b="0" i="1" smtClean="0">
                              <a:latin typeface="Cambria Math"/>
                            </a:rPr>
                            <m:t>3.912</m:t>
                          </m:r>
                        </m:e>
                      </m:d>
                      <m:r>
                        <a:rPr lang="en-US" sz="2200" b="0" i="1" smtClean="0">
                          <a:latin typeface="Cambria Math"/>
                        </a:rPr>
                        <m:t>+60=2.5−19.56+60=$42.94</m:t>
                      </m:r>
                    </m:oMath>
                  </m:oMathPara>
                </a14:m>
                <a:endParaRPr lang="en-US" sz="2200" dirty="0" smtClean="0"/>
              </a:p>
              <a:p>
                <a:pPr marL="0" indent="0" algn="just">
                  <a:buNone/>
                </a:pPr>
                <a:endParaRPr lang="en-US" dirty="0" smtClean="0"/>
              </a:p>
              <a:p>
                <a:pPr marL="0" indent="0" algn="just">
                  <a:buNone/>
                </a:pPr>
                <a:r>
                  <a:rPr lang="en-US" dirty="0" smtClean="0"/>
                  <a:t>To check the nature of the critical point,</a:t>
                </a:r>
              </a:p>
            </p:txBody>
          </p:sp>
        </mc:Choice>
        <mc:Fallback>
          <p:sp>
            <p:nvSpPr>
              <p:cNvPr id="2" name="Content Placeholder 3"/>
              <p:cNvSpPr>
                <a:spLocks noGrp="1" noRot="1" noChangeAspect="1" noMove="1" noResize="1" noEditPoints="1" noAdjustHandles="1" noChangeArrowheads="1" noChangeShapeType="1" noTextEdit="1"/>
              </p:cNvSpPr>
              <p:nvPr>
                <p:ph idx="1"/>
              </p:nvPr>
            </p:nvSpPr>
            <p:spPr>
              <a:xfrm>
                <a:off x="609600" y="533400"/>
                <a:ext cx="7848600" cy="5791200"/>
              </a:xfrm>
              <a:blipFill rotWithShape="1">
                <a:blip r:embed="rId3" cstate="print"/>
                <a:stretch>
                  <a:fillRect l="-1941" t="-1368"/>
                </a:stretch>
              </a:blipFill>
            </p:spPr>
            <p:txBody>
              <a:bodyPr/>
              <a:lstStyle/>
              <a:p>
                <a:r>
                  <a:rPr lang="en-US">
                    <a:noFill/>
                  </a:rPr>
                  <a:t> </a:t>
                </a:r>
              </a:p>
            </p:txBody>
          </p:sp>
        </mc:Fallback>
      </mc:AlternateContent>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 xmlns:p14="http://schemas.microsoft.com/office/powerpoint/2010/main" val="32851154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Tree>
    <p:extLst>
      <p:ext uri="{BB962C8B-B14F-4D97-AF65-F5344CB8AC3E}">
        <p14:creationId xmlns="" xmlns:p14="http://schemas.microsoft.com/office/powerpoint/2010/main" val="21978265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4" name="Content Placeholder 3"/>
              <p:cNvSpPr>
                <a:spLocks noGrp="1"/>
              </p:cNvSpPr>
              <p:nvPr>
                <p:ph idx="1"/>
              </p:nvPr>
            </p:nvSpPr>
            <p:spPr>
              <a:xfrm>
                <a:off x="609600" y="533400"/>
                <a:ext cx="7848600" cy="5791200"/>
              </a:xfrm>
            </p:spPr>
            <p:txBody>
              <a:bodyPr>
                <a:normAutofit/>
              </a:bodyPr>
              <a:lstStyle/>
              <a:p>
                <a:pPr marL="0" indent="0" algn="just">
                  <a:buNone/>
                </a:pPr>
                <a:r>
                  <a:rPr lang="en-US" b="1" dirty="0" smtClean="0">
                    <a:solidFill>
                      <a:schemeClr val="tx2"/>
                    </a:solidFill>
                  </a:rPr>
                  <a:t>EXAMPLE:</a:t>
                </a:r>
              </a:p>
              <a:p>
                <a:pPr marL="0" indent="0" algn="just">
                  <a:buNone/>
                </a:pPr>
                <a:r>
                  <a:rPr lang="en-US" b="1" dirty="0" smtClean="0">
                    <a:solidFill>
                      <a:schemeClr val="tx2"/>
                    </a:solidFill>
                  </a:rPr>
                  <a:t>Elasticity of Demand</a:t>
                </a:r>
              </a:p>
              <a:p>
                <a:pPr marL="0" indent="0" algn="just">
                  <a:buNone/>
                </a:pPr>
                <a:r>
                  <a:rPr lang="en-US" dirty="0" smtClean="0"/>
                  <a:t>An important concept in economics and price theory is the price elasticity of demand, or more simply, the elasticity of demand. Given the demand function for a product q = f(p) and a particular point (p, q) on the function, the elasticity of demand is the ratio</a:t>
                </a:r>
              </a:p>
              <a:p>
                <a:pPr marL="0" indent="0" algn="just">
                  <a:buNone/>
                </a:pPr>
                <a:endParaRPr lang="en-US" i="1" dirty="0" smtClean="0">
                  <a:latin typeface="Cambria Math"/>
                </a:endParaRPr>
              </a:p>
              <a:p>
                <a:pPr marL="0" indent="0" algn="just">
                  <a:buNone/>
                </a:pPr>
                <a14:m>
                  <m:oMathPara xmlns:m="http://schemas.openxmlformats.org/officeDocument/2006/math">
                    <m:oMathParaPr>
                      <m:jc m:val="centerGroup"/>
                    </m:oMathParaPr>
                    <m:oMath xmlns:m="http://schemas.openxmlformats.org/officeDocument/2006/math">
                      <m:f>
                        <m:fPr>
                          <m:ctrlPr>
                            <a:rPr lang="en-US" sz="2600" i="1" smtClean="0">
                              <a:latin typeface="Cambria Math"/>
                            </a:rPr>
                          </m:ctrlPr>
                        </m:fPr>
                        <m:num>
                          <m:r>
                            <a:rPr lang="en-US" sz="2600" b="0" i="1" smtClean="0">
                              <a:latin typeface="Cambria Math"/>
                            </a:rPr>
                            <m:t>𝑃𝑒𝑟𝑐𝑒𝑛𝑡𝑎𝑛𝑔𝑒</m:t>
                          </m:r>
                          <m:r>
                            <a:rPr lang="en-US" sz="2600" b="0" i="1" smtClean="0">
                              <a:latin typeface="Cambria Math"/>
                            </a:rPr>
                            <m:t> </m:t>
                          </m:r>
                          <m:r>
                            <a:rPr lang="en-US" sz="2600" b="0" i="1" smtClean="0">
                              <a:latin typeface="Cambria Math"/>
                            </a:rPr>
                            <m:t>𝑐h𝑎𝑛𝑔𝑒</m:t>
                          </m:r>
                          <m:r>
                            <a:rPr lang="en-US" sz="2600" b="0" i="1" smtClean="0">
                              <a:latin typeface="Cambria Math"/>
                            </a:rPr>
                            <m:t> </m:t>
                          </m:r>
                          <m:r>
                            <a:rPr lang="en-US" sz="2600" b="0" i="1" smtClean="0">
                              <a:latin typeface="Cambria Math"/>
                            </a:rPr>
                            <m:t>𝑖𝑛</m:t>
                          </m:r>
                          <m:r>
                            <a:rPr lang="en-US" sz="2600" b="0" i="1" smtClean="0">
                              <a:latin typeface="Cambria Math"/>
                            </a:rPr>
                            <m:t> </m:t>
                          </m:r>
                          <m:r>
                            <a:rPr lang="en-US" sz="2600" b="0" i="1" smtClean="0">
                              <a:latin typeface="Cambria Math"/>
                            </a:rPr>
                            <m:t>𝑞𝑢𝑎𝑛𝑡𝑖𝑡𝑖𝑦</m:t>
                          </m:r>
                          <m:r>
                            <a:rPr lang="en-US" sz="2600" b="0" i="1" smtClean="0">
                              <a:latin typeface="Cambria Math"/>
                            </a:rPr>
                            <m:t> </m:t>
                          </m:r>
                          <m:r>
                            <a:rPr lang="en-US" sz="2600" b="0" i="1" smtClean="0">
                              <a:latin typeface="Cambria Math"/>
                            </a:rPr>
                            <m:t>𝑑𝑒𝑚𝑎𝑛𝑑𝑒𝑑</m:t>
                          </m:r>
                        </m:num>
                        <m:den>
                          <m:r>
                            <a:rPr lang="en-US" sz="2600" b="0" i="1" smtClean="0">
                              <a:latin typeface="Cambria Math"/>
                            </a:rPr>
                            <m:t>𝑃𝑒𝑟𝑐𝑒𝑛𝑡𝑎𝑔𝑒</m:t>
                          </m:r>
                          <m:r>
                            <a:rPr lang="en-US" sz="2600" b="0" i="1" smtClean="0">
                              <a:latin typeface="Cambria Math"/>
                            </a:rPr>
                            <m:t> </m:t>
                          </m:r>
                          <m:r>
                            <a:rPr lang="en-US" sz="2600" b="0" i="1" smtClean="0">
                              <a:latin typeface="Cambria Math"/>
                            </a:rPr>
                            <m:t>𝑐h𝑎𝑛𝑔𝑒</m:t>
                          </m:r>
                          <m:r>
                            <a:rPr lang="en-US" sz="2600" b="0" i="1" smtClean="0">
                              <a:latin typeface="Cambria Math"/>
                            </a:rPr>
                            <m:t> </m:t>
                          </m:r>
                          <m:r>
                            <a:rPr lang="en-US" sz="2600" b="0" i="1" smtClean="0">
                              <a:latin typeface="Cambria Math"/>
                            </a:rPr>
                            <m:t>𝑖𝑛</m:t>
                          </m:r>
                          <m:r>
                            <a:rPr lang="en-US" sz="2600" b="0" i="1" smtClean="0">
                              <a:latin typeface="Cambria Math"/>
                            </a:rPr>
                            <m:t> </m:t>
                          </m:r>
                          <m:r>
                            <a:rPr lang="en-US" sz="2600" b="0" i="1" smtClean="0">
                              <a:latin typeface="Cambria Math"/>
                            </a:rPr>
                            <m:t>𝑝𝑟𝑖𝑐𝑒</m:t>
                          </m:r>
                        </m:den>
                      </m:f>
                    </m:oMath>
                  </m:oMathPara>
                </a14:m>
                <a:endParaRPr lang="en-US" sz="2600" dirty="0"/>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609600" y="533400"/>
                <a:ext cx="7848600" cy="5791200"/>
              </a:xfrm>
              <a:blipFill rotWithShape="1">
                <a:blip r:embed="rId3" cstate="print"/>
                <a:stretch>
                  <a:fillRect l="-1941" t="-1368" r="-1863"/>
                </a:stretch>
              </a:blipFill>
            </p:spPr>
            <p:txBody>
              <a:bodyPr/>
              <a:lstStyle/>
              <a:p>
                <a:r>
                  <a:rPr lang="en-US">
                    <a:noFill/>
                  </a:rPr>
                  <a:t> </a:t>
                </a:r>
              </a:p>
            </p:txBody>
          </p:sp>
        </mc:Fallback>
      </mc:AlternateContent>
    </p:spTree>
    <p:extLst>
      <p:ext uri="{BB962C8B-B14F-4D97-AF65-F5344CB8AC3E}">
        <p14:creationId xmlns="" xmlns:p14="http://schemas.microsoft.com/office/powerpoint/2010/main" val="14762240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4" name="Content Placeholder 3"/>
              <p:cNvSpPr>
                <a:spLocks noGrp="1"/>
              </p:cNvSpPr>
              <p:nvPr>
                <p:ph idx="1"/>
              </p:nvPr>
            </p:nvSpPr>
            <p:spPr>
              <a:xfrm>
                <a:off x="609600" y="533400"/>
                <a:ext cx="7848600" cy="5791200"/>
              </a:xfrm>
            </p:spPr>
            <p:txBody>
              <a:bodyPr>
                <a:normAutofit lnSpcReduction="10000"/>
              </a:bodyPr>
              <a:lstStyle/>
              <a:p>
                <a:pPr marL="0" indent="0" algn="just">
                  <a:buNone/>
                </a:pPr>
                <a:r>
                  <a:rPr lang="en-US" dirty="0" smtClean="0"/>
                  <a:t>This ratio is a measure of the relative response of demand to changes in price. Equation (17.21) can be expressed symbolically as</a:t>
                </a:r>
              </a:p>
              <a:p>
                <a:pPr marL="0" indent="0" algn="just">
                  <a:buNone/>
                </a:pPr>
                <a14:m>
                  <m:oMathPara xmlns:m="http://schemas.openxmlformats.org/officeDocument/2006/math">
                    <m:oMathParaPr>
                      <m:jc m:val="centerGroup"/>
                    </m:oMathParaPr>
                    <m:oMath xmlns:m="http://schemas.openxmlformats.org/officeDocument/2006/math">
                      <m:f>
                        <m:fPr>
                          <m:ctrlPr>
                            <a:rPr lang="en-US" i="1" smtClean="0">
                              <a:latin typeface="Cambria Math"/>
                            </a:rPr>
                          </m:ctrlPr>
                        </m:fPr>
                        <m:num>
                          <m:f>
                            <m:fPr>
                              <m:ctrlPr>
                                <a:rPr lang="en-US" i="1" smtClean="0">
                                  <a:latin typeface="Cambria Math"/>
                                </a:rPr>
                              </m:ctrlPr>
                            </m:fPr>
                            <m:num>
                              <m:r>
                                <a:rPr lang="en-US" i="1" smtClean="0">
                                  <a:latin typeface="Cambria Math"/>
                                  <a:ea typeface="Cambria Math"/>
                                </a:rPr>
                                <m:t>∆</m:t>
                              </m:r>
                              <m:r>
                                <a:rPr lang="en-US" b="0" i="1" smtClean="0">
                                  <a:latin typeface="Cambria Math"/>
                                  <a:ea typeface="Cambria Math"/>
                                </a:rPr>
                                <m:t>𝑞</m:t>
                              </m:r>
                            </m:num>
                            <m:den>
                              <m:r>
                                <a:rPr lang="en-US" b="0" i="1" smtClean="0">
                                  <a:latin typeface="Cambria Math"/>
                                </a:rPr>
                                <m:t>𝑞</m:t>
                              </m:r>
                            </m:den>
                          </m:f>
                        </m:num>
                        <m:den>
                          <m:f>
                            <m:fPr>
                              <m:ctrlPr>
                                <a:rPr lang="en-US" i="1" smtClean="0">
                                  <a:latin typeface="Cambria Math"/>
                                </a:rPr>
                              </m:ctrlPr>
                            </m:fPr>
                            <m:num>
                              <m:r>
                                <a:rPr lang="en-US" i="1" smtClean="0">
                                  <a:latin typeface="Cambria Math"/>
                                  <a:ea typeface="Cambria Math"/>
                                </a:rPr>
                                <m:t>∆</m:t>
                              </m:r>
                              <m:r>
                                <a:rPr lang="en-US" b="0" i="1" smtClean="0">
                                  <a:latin typeface="Cambria Math"/>
                                  <a:ea typeface="Cambria Math"/>
                                </a:rPr>
                                <m:t>𝑝</m:t>
                              </m:r>
                            </m:num>
                            <m:den>
                              <m:r>
                                <a:rPr lang="en-US" b="0" i="1" smtClean="0">
                                  <a:latin typeface="Cambria Math"/>
                                </a:rPr>
                                <m:t>𝑝</m:t>
                              </m:r>
                            </m:den>
                          </m:f>
                        </m:den>
                      </m:f>
                    </m:oMath>
                  </m:oMathPara>
                </a14:m>
                <a:endParaRPr lang="en-US" dirty="0" smtClean="0"/>
              </a:p>
              <a:p>
                <a:pPr marL="0" indent="0" algn="just">
                  <a:buNone/>
                </a:pPr>
                <a:r>
                  <a:rPr lang="en-US" dirty="0" smtClean="0"/>
                  <a:t>The point elasticity of the limit of Eq. (17.22) as </a:t>
                </a:r>
                <a14:m>
                  <m:oMath xmlns:m="http://schemas.openxmlformats.org/officeDocument/2006/math">
                    <m:r>
                      <a:rPr lang="en-US" i="1" smtClean="0">
                        <a:latin typeface="Cambria Math"/>
                        <a:ea typeface="Cambria Math"/>
                      </a:rPr>
                      <m:t>∆</m:t>
                    </m:r>
                    <m:r>
                      <a:rPr lang="en-US" b="0" i="1" smtClean="0">
                        <a:latin typeface="Cambria Math"/>
                        <a:ea typeface="Cambria Math"/>
                      </a:rPr>
                      <m:t>𝑝</m:t>
                    </m:r>
                    <m:r>
                      <a:rPr lang="en-US" i="1" smtClean="0">
                        <a:latin typeface="Cambria Math"/>
                        <a:ea typeface="Cambria Math"/>
                      </a:rPr>
                      <m:t>→</m:t>
                    </m:r>
                    <m:r>
                      <a:rPr lang="en-US" b="0" i="1" smtClean="0">
                        <a:latin typeface="Cambria Math"/>
                        <a:ea typeface="Cambria Math"/>
                      </a:rPr>
                      <m:t>0</m:t>
                    </m:r>
                  </m:oMath>
                </a14:m>
                <a:r>
                  <a:rPr lang="en-US" dirty="0" smtClean="0"/>
                  <a:t>. Using the Greek letter n (eta) to denote the point elasticity of  demand at a point (</a:t>
                </a:r>
                <a:r>
                  <a:rPr lang="en-US" i="1" dirty="0" smtClean="0">
                    <a:latin typeface="Times New Roman" pitchFamily="18" charset="0"/>
                    <a:cs typeface="Times New Roman" pitchFamily="18" charset="0"/>
                  </a:rPr>
                  <a:t>p, q</a:t>
                </a:r>
                <a:r>
                  <a:rPr lang="en-US" dirty="0" smtClean="0"/>
                  <a:t>)</a:t>
                </a:r>
                <a:endParaRPr lang="en-US" dirty="0"/>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609600" y="533400"/>
                <a:ext cx="7848600" cy="5791200"/>
              </a:xfrm>
              <a:blipFill rotWithShape="1">
                <a:blip r:embed="rId3" cstate="print"/>
                <a:stretch>
                  <a:fillRect l="-1941" t="-2211" r="-1863"/>
                </a:stretch>
              </a:blipFill>
            </p:spPr>
            <p:txBody>
              <a:bodyPr/>
              <a:lstStyle/>
              <a:p>
                <a:r>
                  <a:rPr lang="en-US">
                    <a:noFill/>
                  </a:rPr>
                  <a:t> </a:t>
                </a:r>
              </a:p>
            </p:txBody>
          </p:sp>
        </mc:Fallback>
      </mc:AlternateContent>
    </p:spTree>
    <p:extLst>
      <p:ext uri="{BB962C8B-B14F-4D97-AF65-F5344CB8AC3E}">
        <p14:creationId xmlns="" xmlns:p14="http://schemas.microsoft.com/office/powerpoint/2010/main" val="8673375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7605947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0206859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9863969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3" name="Content Placeholder 3"/>
              <p:cNvSpPr>
                <a:spLocks noGrp="1"/>
              </p:cNvSpPr>
              <p:nvPr>
                <p:ph idx="1"/>
              </p:nvPr>
            </p:nvSpPr>
            <p:spPr>
              <a:xfrm>
                <a:off x="609600" y="533400"/>
                <a:ext cx="7848600" cy="5791200"/>
              </a:xfrm>
            </p:spPr>
            <p:txBody>
              <a:bodyPr>
                <a:normAutofit/>
              </a:bodyPr>
              <a:lstStyle/>
              <a:p>
                <a:pPr marL="0" indent="0" algn="just">
                  <a:buNone/>
                </a:pPr>
                <a:r>
                  <a:rPr lang="en-US" dirty="0" smtClean="0"/>
                  <a:t>Economists classify point elasticity values into three categories.</a:t>
                </a:r>
              </a:p>
              <a:p>
                <a:pPr marL="0" indent="0" algn="just">
                  <a:buNone/>
                </a:pPr>
                <a:endParaRPr lang="en-US" b="1" dirty="0" smtClean="0"/>
              </a:p>
              <a:p>
                <a:pPr marL="0" indent="0" algn="just">
                  <a:buNone/>
                </a:pPr>
                <a:r>
                  <a:rPr lang="en-US" b="1" dirty="0" smtClean="0"/>
                  <a:t>Case 1</a:t>
                </a:r>
                <a14:m>
                  <m:oMath xmlns:m="http://schemas.openxmlformats.org/officeDocument/2006/math">
                    <m:r>
                      <a:rPr lang="en-US" b="1" i="1" smtClean="0">
                        <a:latin typeface="Cambria Math"/>
                      </a:rPr>
                      <m:t>(</m:t>
                    </m:r>
                    <m:d>
                      <m:dPr>
                        <m:begChr m:val="|"/>
                        <m:endChr m:val="|"/>
                        <m:ctrlPr>
                          <a:rPr lang="en-US" b="1" i="1" smtClean="0">
                            <a:latin typeface="Cambria Math"/>
                          </a:rPr>
                        </m:ctrlPr>
                      </m:dPr>
                      <m:e>
                        <m:r>
                          <a:rPr lang="en-US" b="1" i="1" smtClean="0">
                            <a:latin typeface="Cambria Math"/>
                          </a:rPr>
                          <m:t>𝒏</m:t>
                        </m:r>
                      </m:e>
                    </m:d>
                    <m:r>
                      <a:rPr lang="en-US" b="1" i="1" smtClean="0">
                        <a:latin typeface="Cambria Math"/>
                      </a:rPr>
                      <m:t>&gt;</m:t>
                    </m:r>
                    <m:r>
                      <a:rPr lang="en-US" b="1" i="1" smtClean="0">
                        <a:latin typeface="Cambria Math"/>
                      </a:rPr>
                      <m:t>𝟏</m:t>
                    </m:r>
                    <m:r>
                      <a:rPr lang="en-US" b="1" i="1" smtClean="0">
                        <a:latin typeface="Cambria Math"/>
                      </a:rPr>
                      <m:t>)</m:t>
                    </m:r>
                  </m:oMath>
                </a14:m>
                <a:r>
                  <a:rPr lang="en-US" b="1" dirty="0" smtClean="0"/>
                  <a:t>: </a:t>
                </a:r>
                <a:r>
                  <a:rPr lang="en-US" dirty="0" smtClean="0"/>
                  <a:t>The percentage change in demand is greater than the percentage change in price (e.g., a 1 percent change in price results in a greater than 1 percent change in demand). In these regions of a demand function, demand is said to be </a:t>
                </a:r>
                <a:r>
                  <a:rPr lang="en-US" b="1" i="1" dirty="0" smtClean="0"/>
                  <a:t>elastic</a:t>
                </a:r>
                <a:r>
                  <a:rPr lang="en-US" dirty="0" smtClean="0"/>
                  <a:t>.</a:t>
                </a:r>
                <a:endParaRPr lang="en-US" dirty="0"/>
              </a:p>
            </p:txBody>
          </p:sp>
        </mc:Choice>
        <mc:Fallback>
          <p:sp>
            <p:nvSpPr>
              <p:cNvPr id="3" name="Content Placeholder 3"/>
              <p:cNvSpPr>
                <a:spLocks noGrp="1" noRot="1" noChangeAspect="1" noMove="1" noResize="1" noEditPoints="1" noAdjustHandles="1" noChangeArrowheads="1" noChangeShapeType="1" noTextEdit="1"/>
              </p:cNvSpPr>
              <p:nvPr>
                <p:ph idx="1"/>
              </p:nvPr>
            </p:nvSpPr>
            <p:spPr>
              <a:xfrm>
                <a:off x="609600" y="533400"/>
                <a:ext cx="7848600" cy="5791200"/>
              </a:xfrm>
              <a:blipFill rotWithShape="1">
                <a:blip r:embed="rId3" cstate="print"/>
                <a:stretch>
                  <a:fillRect l="-1941" t="-1368" r="-1863"/>
                </a:stretch>
              </a:blipFill>
            </p:spPr>
            <p:txBody>
              <a:bodyPr/>
              <a:lstStyle/>
              <a:p>
                <a:r>
                  <a:rPr lang="en-US">
                    <a:noFill/>
                  </a:rPr>
                  <a:t> </a:t>
                </a:r>
              </a:p>
            </p:txBody>
          </p:sp>
        </mc:Fallback>
      </mc:AlternateContent>
    </p:spTree>
    <p:extLst>
      <p:ext uri="{BB962C8B-B14F-4D97-AF65-F5344CB8AC3E}">
        <p14:creationId xmlns="" xmlns:p14="http://schemas.microsoft.com/office/powerpoint/2010/main" val="27968987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5" name="Content Placeholder 3"/>
              <p:cNvSpPr>
                <a:spLocks noGrp="1"/>
              </p:cNvSpPr>
              <p:nvPr>
                <p:ph idx="1"/>
              </p:nvPr>
            </p:nvSpPr>
            <p:spPr>
              <a:xfrm>
                <a:off x="609600" y="533400"/>
                <a:ext cx="7848600" cy="5791200"/>
              </a:xfrm>
            </p:spPr>
            <p:txBody>
              <a:bodyPr>
                <a:normAutofit/>
              </a:bodyPr>
              <a:lstStyle/>
              <a:p>
                <a:pPr marL="0" indent="0" algn="just">
                  <a:buNone/>
                </a:pPr>
                <a:r>
                  <a:rPr lang="en-US" b="1" dirty="0" smtClean="0"/>
                  <a:t>Case 2</a:t>
                </a:r>
                <a14:m>
                  <m:oMath xmlns:m="http://schemas.openxmlformats.org/officeDocument/2006/math">
                    <m:r>
                      <a:rPr lang="en-US" b="1" i="1" smtClean="0">
                        <a:latin typeface="Cambria Math"/>
                      </a:rPr>
                      <m:t>(</m:t>
                    </m:r>
                    <m:d>
                      <m:dPr>
                        <m:begChr m:val="|"/>
                        <m:endChr m:val="|"/>
                        <m:ctrlPr>
                          <a:rPr lang="en-US" b="1" i="1" smtClean="0">
                            <a:latin typeface="Cambria Math"/>
                          </a:rPr>
                        </m:ctrlPr>
                      </m:dPr>
                      <m:e>
                        <m:r>
                          <a:rPr lang="en-US" b="1" i="1" smtClean="0">
                            <a:latin typeface="Cambria Math"/>
                          </a:rPr>
                          <m:t>𝒏</m:t>
                        </m:r>
                      </m:e>
                    </m:d>
                    <m:r>
                      <a:rPr lang="en-US" b="1" i="1" smtClean="0">
                        <a:latin typeface="Cambria Math"/>
                      </a:rPr>
                      <m:t>&lt;</m:t>
                    </m:r>
                    <m:r>
                      <a:rPr lang="en-US" b="1" i="1" smtClean="0">
                        <a:latin typeface="Cambria Math"/>
                      </a:rPr>
                      <m:t>𝟏</m:t>
                    </m:r>
                    <m:r>
                      <a:rPr lang="en-US" b="1" i="1" smtClean="0">
                        <a:latin typeface="Cambria Math"/>
                      </a:rPr>
                      <m:t>)</m:t>
                    </m:r>
                  </m:oMath>
                </a14:m>
                <a:r>
                  <a:rPr lang="en-US" b="1" dirty="0" smtClean="0"/>
                  <a:t>: </a:t>
                </a:r>
                <a:r>
                  <a:rPr lang="en-US" dirty="0" smtClean="0"/>
                  <a:t>The percentage change in demand is less than the percentage change in price. In these regions of a demand function, demand is said to be </a:t>
                </a:r>
                <a:r>
                  <a:rPr lang="en-US" b="1" i="1" dirty="0" smtClean="0"/>
                  <a:t>inelastic</a:t>
                </a:r>
                <a:r>
                  <a:rPr lang="en-US" dirty="0" smtClean="0"/>
                  <a:t>.</a:t>
                </a:r>
              </a:p>
              <a:p>
                <a:pPr marL="0" indent="0" algn="just">
                  <a:buNone/>
                </a:pPr>
                <a:endParaRPr lang="en-US" dirty="0"/>
              </a:p>
              <a:p>
                <a:pPr marL="0" indent="0" algn="just">
                  <a:buNone/>
                </a:pPr>
                <a:r>
                  <a:rPr lang="en-US" b="1" dirty="0"/>
                  <a:t>Case </a:t>
                </a:r>
                <a:r>
                  <a:rPr lang="en-US" b="1" dirty="0" smtClean="0"/>
                  <a:t>3</a:t>
                </a:r>
                <a14:m>
                  <m:oMath xmlns:m="http://schemas.openxmlformats.org/officeDocument/2006/math">
                    <m:r>
                      <a:rPr lang="en-US" b="1" i="1">
                        <a:latin typeface="Cambria Math"/>
                      </a:rPr>
                      <m:t>(</m:t>
                    </m:r>
                    <m:d>
                      <m:dPr>
                        <m:begChr m:val="|"/>
                        <m:endChr m:val="|"/>
                        <m:ctrlPr>
                          <a:rPr lang="en-US" b="1" i="1">
                            <a:latin typeface="Cambria Math"/>
                          </a:rPr>
                        </m:ctrlPr>
                      </m:dPr>
                      <m:e>
                        <m:r>
                          <a:rPr lang="en-US" b="1" i="1">
                            <a:latin typeface="Cambria Math"/>
                          </a:rPr>
                          <m:t>𝒏</m:t>
                        </m:r>
                      </m:e>
                    </m:d>
                    <m:r>
                      <a:rPr lang="en-US" b="1" i="1" smtClean="0">
                        <a:latin typeface="Cambria Math"/>
                      </a:rPr>
                      <m:t>=</m:t>
                    </m:r>
                    <m:r>
                      <a:rPr lang="en-US" b="1" i="1">
                        <a:latin typeface="Cambria Math"/>
                      </a:rPr>
                      <m:t>𝟏</m:t>
                    </m:r>
                    <m:r>
                      <a:rPr lang="en-US" b="1" i="1">
                        <a:latin typeface="Cambria Math"/>
                      </a:rPr>
                      <m:t>)</m:t>
                    </m:r>
                  </m:oMath>
                </a14:m>
                <a:r>
                  <a:rPr lang="en-US" b="1" dirty="0"/>
                  <a:t>: </a:t>
                </a:r>
                <a:r>
                  <a:rPr lang="en-US" dirty="0"/>
                  <a:t>The percentage change in demand is </a:t>
                </a:r>
                <a:r>
                  <a:rPr lang="en-US" dirty="0" smtClean="0"/>
                  <a:t>equals </a:t>
                </a:r>
                <a:r>
                  <a:rPr lang="en-US" dirty="0"/>
                  <a:t>the percentage change in price. In these regions of a demand function, demand is said to be </a:t>
                </a:r>
                <a:r>
                  <a:rPr lang="en-US" b="1" i="1" dirty="0" smtClean="0"/>
                  <a:t>unit elastic</a:t>
                </a:r>
                <a:r>
                  <a:rPr lang="en-US" dirty="0"/>
                  <a:t>.</a:t>
                </a:r>
              </a:p>
              <a:p>
                <a:pPr marL="0" indent="0" algn="just">
                  <a:buNone/>
                </a:pPr>
                <a:endParaRPr lang="en-US" dirty="0"/>
              </a:p>
              <a:p>
                <a:pPr marL="0" indent="0" algn="just">
                  <a:buNone/>
                </a:pPr>
                <a:endParaRPr lang="en-US" dirty="0"/>
              </a:p>
            </p:txBody>
          </p:sp>
        </mc:Choice>
        <mc:Fallback>
          <p:sp>
            <p:nvSpPr>
              <p:cNvPr id="5" name="Content Placeholder 3"/>
              <p:cNvSpPr>
                <a:spLocks noGrp="1" noRot="1" noChangeAspect="1" noMove="1" noResize="1" noEditPoints="1" noAdjustHandles="1" noChangeArrowheads="1" noChangeShapeType="1" noTextEdit="1"/>
              </p:cNvSpPr>
              <p:nvPr>
                <p:ph idx="1"/>
              </p:nvPr>
            </p:nvSpPr>
            <p:spPr>
              <a:xfrm>
                <a:off x="609600" y="533400"/>
                <a:ext cx="7848600" cy="5791200"/>
              </a:xfrm>
              <a:blipFill rotWithShape="1">
                <a:blip r:embed="rId3" cstate="print"/>
                <a:stretch>
                  <a:fillRect l="-1941" t="-1263" r="-1863"/>
                </a:stretch>
              </a:blipFill>
            </p:spPr>
            <p:txBody>
              <a:bodyPr/>
              <a:lstStyle/>
              <a:p>
                <a:r>
                  <a:rPr lang="en-US">
                    <a:noFill/>
                  </a:rPr>
                  <a:t> </a:t>
                </a:r>
              </a:p>
            </p:txBody>
          </p:sp>
        </mc:Fallback>
      </mc:AlternateContent>
    </p:spTree>
    <p:extLst>
      <p:ext uri="{BB962C8B-B14F-4D97-AF65-F5344CB8AC3E}">
        <p14:creationId xmlns="" xmlns:p14="http://schemas.microsoft.com/office/powerpoint/2010/main" val="42302587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Review</a:t>
            </a:r>
            <a:endParaRPr lang="en-US" u="sng" dirty="0">
              <a:solidFill>
                <a:schemeClr val="tx2"/>
              </a:solidFill>
            </a:endParaRPr>
          </a:p>
        </p:txBody>
      </p:sp>
      <p:sp>
        <p:nvSpPr>
          <p:cNvPr id="3" name="Content Placeholder 2"/>
          <p:cNvSpPr>
            <a:spLocks noGrp="1"/>
          </p:cNvSpPr>
          <p:nvPr>
            <p:ph idx="1"/>
          </p:nvPr>
        </p:nvSpPr>
        <p:spPr/>
        <p:txBody>
          <a:bodyPr/>
          <a:lstStyle/>
          <a:p>
            <a:pPr>
              <a:buNone/>
            </a:pPr>
            <a:r>
              <a:rPr lang="en-US" dirty="0" smtClean="0"/>
              <a:t>We covered Sec 17.2:</a:t>
            </a:r>
          </a:p>
          <a:p>
            <a:pPr>
              <a:buNone/>
            </a:pPr>
            <a:r>
              <a:rPr lang="en-US" dirty="0" smtClean="0"/>
              <a:t>Optimization: Additional Applications </a:t>
            </a:r>
          </a:p>
          <a:p>
            <a:pPr>
              <a:buNone/>
            </a:pPr>
            <a:endParaRPr lang="en-US" dirty="0" smtClean="0"/>
          </a:p>
          <a:p>
            <a:pPr>
              <a:buNone/>
            </a:pPr>
            <a:r>
              <a:rPr lang="en-US" dirty="0" smtClean="0"/>
              <a:t>Finished Chapter 17</a:t>
            </a:r>
          </a:p>
          <a:p>
            <a:pPr>
              <a:buNone/>
            </a:pPr>
            <a:endParaRPr lang="en-US" dirty="0" smtClean="0"/>
          </a:p>
          <a:p>
            <a:pPr>
              <a:buNone/>
            </a:pPr>
            <a:r>
              <a:rPr lang="en-US" dirty="0" smtClean="0"/>
              <a:t>Next, Integral Calculus</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3486</TotalTime>
  <Words>183</Words>
  <Application>Microsoft Office PowerPoint</Application>
  <PresentationFormat>On-screen Show (4:3)</PresentationFormat>
  <Paragraphs>41</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Lecture 19</vt:lpstr>
      <vt:lpstr>Last Lecture’s Summary</vt:lpstr>
      <vt:lpstr>Today</vt:lpstr>
      <vt:lpstr>Additional Applications</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Review</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670</cp:revision>
  <dcterms:created xsi:type="dcterms:W3CDTF">2012-08-14T18:22:23Z</dcterms:created>
  <dcterms:modified xsi:type="dcterms:W3CDTF">2012-09-10T05:44:34Z</dcterms:modified>
</cp:coreProperties>
</file>