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89" r:id="rId3"/>
    <p:sldId id="290" r:id="rId4"/>
    <p:sldId id="316" r:id="rId5"/>
    <p:sldId id="333" r:id="rId6"/>
    <p:sldId id="308" r:id="rId7"/>
    <p:sldId id="372" r:id="rId8"/>
    <p:sldId id="361" r:id="rId9"/>
    <p:sldId id="302" r:id="rId10"/>
    <p:sldId id="374" r:id="rId11"/>
    <p:sldId id="375" r:id="rId12"/>
    <p:sldId id="373" r:id="rId13"/>
    <p:sldId id="264" r:id="rId14"/>
    <p:sldId id="347" r:id="rId15"/>
    <p:sldId id="352" r:id="rId16"/>
    <p:sldId id="376" r:id="rId17"/>
    <p:sldId id="377" r:id="rId18"/>
    <p:sldId id="378" r:id="rId19"/>
    <p:sldId id="266" r:id="rId20"/>
    <p:sldId id="362" r:id="rId21"/>
    <p:sldId id="363" r:id="rId22"/>
    <p:sldId id="379" r:id="rId23"/>
    <p:sldId id="364" r:id="rId24"/>
    <p:sldId id="334" r:id="rId25"/>
    <p:sldId id="360" r:id="rId26"/>
    <p:sldId id="380" r:id="rId27"/>
    <p:sldId id="365" r:id="rId28"/>
    <p:sldId id="384" r:id="rId29"/>
    <p:sldId id="366" r:id="rId30"/>
    <p:sldId id="367" r:id="rId31"/>
    <p:sldId id="368" r:id="rId32"/>
    <p:sldId id="371" r:id="rId33"/>
    <p:sldId id="369" r:id="rId34"/>
    <p:sldId id="370" r:id="rId35"/>
    <p:sldId id="381" r:id="rId36"/>
    <p:sldId id="382" r:id="rId37"/>
    <p:sldId id="385" r:id="rId38"/>
    <p:sldId id="386" r:id="rId39"/>
    <p:sldId id="387" r:id="rId40"/>
    <p:sldId id="388" r:id="rId41"/>
    <p:sldId id="389" r:id="rId42"/>
    <p:sldId id="383" r:id="rId43"/>
  </p:sldIdLst>
  <p:sldSz cx="9144000" cy="6858000" type="screen4x3"/>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18</a:t>
            </a:r>
            <a:endParaRPr lang="en-US" dirty="0"/>
          </a:p>
        </p:txBody>
      </p:sp>
      <p:sp>
        <p:nvSpPr>
          <p:cNvPr id="3" name="Subtitle 2"/>
          <p:cNvSpPr>
            <a:spLocks noGrp="1"/>
          </p:cNvSpPr>
          <p:nvPr>
            <p:ph type="subTitle" idx="1"/>
          </p:nvPr>
        </p:nvSpPr>
        <p:spPr/>
        <p:txBody>
          <a:bodyPr/>
          <a:lstStyle/>
          <a:p>
            <a:r>
              <a:rPr lang="en-US" b="1" dirty="0" smtClean="0">
                <a:solidFill>
                  <a:schemeClr val="tx2"/>
                </a:solidFill>
              </a:rPr>
              <a:t>Optimization: </a:t>
            </a:r>
          </a:p>
          <a:p>
            <a:r>
              <a:rPr lang="en-US" b="1" dirty="0" smtClean="0">
                <a:solidFill>
                  <a:schemeClr val="tx2"/>
                </a:solidFill>
              </a:rPr>
              <a:t>Revenue, Cost, and Profit Applications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495800"/>
          </a:xfrm>
        </p:spPr>
        <p:txBody>
          <a:bodyPr>
            <a:normAutofit/>
          </a:bodyPr>
          <a:lstStyle/>
          <a:p>
            <a:pPr>
              <a:buNone/>
            </a:pPr>
            <a:r>
              <a:rPr lang="en-US" dirty="0"/>
              <a:t>We </a:t>
            </a:r>
            <a:r>
              <a:rPr lang="en-US" dirty="0" smtClean="0"/>
              <a:t>covered sections 16.3 and 16.4: </a:t>
            </a:r>
          </a:p>
          <a:p>
            <a:r>
              <a:rPr lang="en-US" dirty="0" smtClean="0"/>
              <a:t>Curve Sketching</a:t>
            </a:r>
            <a:endParaRPr lang="en-US" dirty="0"/>
          </a:p>
          <a:p>
            <a:r>
              <a:rPr lang="en-US" dirty="0" smtClean="0"/>
              <a:t>Restricted Domain Optimization Problems</a:t>
            </a:r>
            <a:endParaRPr lang="en-US" dirty="0"/>
          </a:p>
          <a:p>
            <a:r>
              <a:rPr lang="en-US" dirty="0" smtClean="0"/>
              <a:t>Procedure for finding Absolute Maxima and Absolute Minima</a:t>
            </a:r>
          </a:p>
          <a:p>
            <a:endParaRPr lang="en-US" dirty="0"/>
          </a:p>
          <a:p>
            <a:pPr marL="0" indent="0">
              <a:buNone/>
            </a:pPr>
            <a:r>
              <a:rPr lang="en-US" dirty="0" smtClean="0"/>
              <a:t>Finished Chapter 16</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2"/>
                </a:solidFill>
              </a:rPr>
              <a:t>Today</a:t>
            </a:r>
            <a:endParaRPr lang="en-US" b="1"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dirty="0" smtClean="0"/>
              <a:t>We start chapter 17 and go over Sec 17.1:</a:t>
            </a:r>
          </a:p>
          <a:p>
            <a:pPr marL="0" indent="0">
              <a:buNone/>
            </a:pPr>
            <a:r>
              <a:rPr lang="en-US" dirty="0" smtClean="0"/>
              <a:t>Optimization: Applications</a:t>
            </a:r>
            <a:endParaRPr lang="en-US" dirty="0"/>
          </a:p>
          <a:p>
            <a:r>
              <a:rPr lang="en-US" dirty="0" smtClean="0"/>
              <a:t>Revenue Applications</a:t>
            </a:r>
          </a:p>
          <a:p>
            <a:r>
              <a:rPr lang="en-US" dirty="0"/>
              <a:t>Cost </a:t>
            </a:r>
            <a:r>
              <a:rPr lang="en-US" dirty="0" smtClean="0"/>
              <a:t>Applications</a:t>
            </a:r>
          </a:p>
          <a:p>
            <a:r>
              <a:rPr lang="en-US" dirty="0"/>
              <a:t>Profit </a:t>
            </a:r>
            <a:r>
              <a:rPr lang="en-US" dirty="0" smtClean="0"/>
              <a:t>Applications</a:t>
            </a:r>
          </a:p>
          <a:p>
            <a:r>
              <a:rPr lang="en-US" dirty="0" smtClean="0"/>
              <a:t>Marginal Approach to Profit Maximization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a:spLocks noGrp="1"/>
          </p:cNvSpPr>
          <p:nvPr>
            <p:ph idx="1"/>
          </p:nvPr>
        </p:nvSpPr>
        <p:spPr>
          <a:xfrm>
            <a:off x="609600" y="1600200"/>
            <a:ext cx="7848600" cy="4724400"/>
          </a:xfrm>
        </p:spPr>
        <p:txBody>
          <a:bodyPr>
            <a:normAutofit/>
          </a:bodyPr>
          <a:lstStyle/>
          <a:p>
            <a:r>
              <a:rPr lang="en-US" dirty="0" smtClean="0"/>
              <a:t>Illustrate a wide variety of applications of optimization procedures.</a:t>
            </a:r>
          </a:p>
          <a:p>
            <a:pPr marL="0" indent="0" algn="just">
              <a:buNone/>
            </a:pPr>
            <a:endParaRPr lang="en-US" dirty="0" smtClean="0"/>
          </a:p>
          <a:p>
            <a:pPr algn="just"/>
            <a:r>
              <a:rPr lang="en-US" dirty="0" smtClean="0"/>
              <a:t>Reinforce skills in problem formulation.</a:t>
            </a:r>
          </a:p>
          <a:p>
            <a:pPr marL="0" indent="0">
              <a:buNone/>
            </a:pPr>
            <a:endParaRPr lang="en-US" dirty="0" smtClean="0"/>
          </a:p>
          <a:p>
            <a:r>
              <a:rPr lang="en-US" dirty="0" smtClean="0"/>
              <a:t>Reinforce skills of interpretation of mathematical results.</a:t>
            </a:r>
            <a:endParaRPr lang="en-US" dirty="0"/>
          </a:p>
        </p:txBody>
      </p:sp>
      <p:sp>
        <p:nvSpPr>
          <p:cNvPr id="9"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Chapter Objectives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ph idx="1"/>
          </p:nvPr>
        </p:nvSpPr>
        <p:spPr>
          <a:xfrm>
            <a:off x="609600" y="1905000"/>
            <a:ext cx="7848600" cy="4419600"/>
          </a:xfrm>
        </p:spPr>
        <p:txBody>
          <a:bodyPr>
            <a:normAutofit/>
          </a:bodyPr>
          <a:lstStyle/>
          <a:p>
            <a:pPr algn="just"/>
            <a:r>
              <a:rPr lang="en-US" dirty="0" smtClean="0"/>
              <a:t>Revenue, Cost, and Profit Applications</a:t>
            </a:r>
          </a:p>
          <a:p>
            <a:pPr algn="just"/>
            <a:endParaRPr lang="en-US" dirty="0" smtClean="0"/>
          </a:p>
          <a:p>
            <a:pPr algn="just"/>
            <a:r>
              <a:rPr lang="en-US" dirty="0" smtClean="0"/>
              <a:t>Additional Applications</a:t>
            </a:r>
            <a:endParaRPr lang="en-US" dirty="0"/>
          </a:p>
        </p:txBody>
      </p:sp>
      <p:sp>
        <p:nvSpPr>
          <p:cNvPr id="7"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Main Topics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364163"/>
          </a:xfrm>
        </p:spPr>
        <p:txBody>
          <a:bodyPr>
            <a:normAutofit/>
          </a:bodyPr>
          <a:lstStyle/>
          <a:p>
            <a:pPr marL="0" indent="0" algn="just">
              <a:buNone/>
            </a:pPr>
            <a:r>
              <a:rPr lang="en-US" dirty="0" smtClean="0"/>
              <a:t>Chapter 16 provided the tools of classical optimization. That is, it gave us a method for examining functions in order to locate maximum and minimum points. This chapter will be devoted to illustrating the use of these procedures in a variety of application.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39954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a:spLocks noGrp="1"/>
          </p:cNvSpPr>
          <p:nvPr>
            <p:ph idx="1"/>
          </p:nvPr>
        </p:nvSpPr>
        <p:spPr>
          <a:xfrm>
            <a:off x="609600" y="1600200"/>
            <a:ext cx="7848600" cy="4724400"/>
          </a:xfrm>
        </p:spPr>
        <p:txBody>
          <a:bodyPr>
            <a:normAutofit lnSpcReduction="10000"/>
          </a:bodyPr>
          <a:lstStyle/>
          <a:p>
            <a:pPr marL="0" indent="0" algn="just">
              <a:buNone/>
            </a:pPr>
            <a:r>
              <a:rPr lang="en-US" dirty="0" smtClean="0"/>
              <a:t>The following applications focus on revenue maximization. Recall that the money which flows into an organization from either selling products or providing services in referred to as revenue. The most fundamental way of computing total revenue from selling a product (or service) is</a:t>
            </a:r>
          </a:p>
          <a:p>
            <a:pPr marL="0" indent="0" algn="ctr">
              <a:buNone/>
            </a:pPr>
            <a:r>
              <a:rPr lang="en-US" b="1" dirty="0" smtClean="0"/>
              <a:t>Total revenue = (price per unit)(quantity sold)</a:t>
            </a:r>
          </a:p>
          <a:p>
            <a:pPr marL="0" indent="0" algn="just">
              <a:buNone/>
            </a:pPr>
            <a:r>
              <a:rPr lang="en-US" dirty="0" smtClean="0"/>
              <a:t>An assumption in this relationship is that the selling price is the same for all units sold.</a:t>
            </a:r>
            <a:endParaRPr lang="en-US" dirty="0"/>
          </a:p>
        </p:txBody>
      </p:sp>
      <p:sp>
        <p:nvSpPr>
          <p:cNvPr id="4"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Revenue Applications</a:t>
            </a:r>
            <a:endParaRPr lang="en-US" b="1" dirty="0">
              <a:solidFill>
                <a:schemeClr val="tx2"/>
              </a:solidFill>
            </a:endParaRPr>
          </a:p>
        </p:txBody>
      </p:sp>
      <p:sp>
        <p:nvSpPr>
          <p:cNvPr id="2" name="Rectangle 1"/>
          <p:cNvSpPr/>
          <p:nvPr/>
        </p:nvSpPr>
        <p:spPr>
          <a:xfrm>
            <a:off x="609600" y="4800600"/>
            <a:ext cx="7848600"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282580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6" name="Content Placeholder 3"/>
              <p:cNvSpPr>
                <a:spLocks noGrp="1"/>
              </p:cNvSpPr>
              <p:nvPr>
                <p:ph idx="1"/>
              </p:nvPr>
            </p:nvSpPr>
            <p:spPr>
              <a:xfrm>
                <a:off x="609600" y="685800"/>
                <a:ext cx="7848600" cy="5638800"/>
              </a:xfrm>
            </p:spPr>
            <p:txBody>
              <a:bodyPr>
                <a:normAutofit fontScale="92500"/>
              </a:bodyPr>
              <a:lstStyle/>
              <a:p>
                <a:pPr marL="0" indent="0" algn="just">
                  <a:buNone/>
                </a:pPr>
                <a:r>
                  <a:rPr lang="en-US" b="1" dirty="0" smtClean="0">
                    <a:solidFill>
                      <a:schemeClr val="tx2"/>
                    </a:solidFill>
                  </a:rPr>
                  <a:t>Example</a:t>
                </a:r>
                <a:endParaRPr lang="en-US" dirty="0"/>
              </a:p>
              <a:p>
                <a:pPr marL="0" indent="0" algn="just">
                  <a:buNone/>
                </a:pPr>
                <a:r>
                  <a:rPr lang="en-US" dirty="0" smtClean="0"/>
                  <a:t>The demand for the product of a firm varies with the price that the firm charges for the product. The firm estimates that annual total revenue R (stated in $1,000s) is a function of the price p (stated in dollars). Specifically.</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𝑅</m:t>
                      </m:r>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𝑝</m:t>
                          </m:r>
                        </m:e>
                      </m:d>
                      <m:r>
                        <a:rPr lang="en-US" b="0" i="1" smtClean="0">
                          <a:latin typeface="Cambria Math"/>
                        </a:rPr>
                        <m:t>=−50</m:t>
                      </m:r>
                      <m:r>
                        <a:rPr lang="en-US" b="0" i="1" smtClean="0">
                          <a:latin typeface="Cambria Math"/>
                        </a:rPr>
                        <m:t>𝑝</m:t>
                      </m:r>
                      <m:r>
                        <a:rPr lang="en-US" b="0" i="1" baseline="30000" smtClean="0">
                          <a:latin typeface="Cambria Math"/>
                        </a:rPr>
                        <m:t>2</m:t>
                      </m:r>
                      <m:r>
                        <a:rPr lang="en-US" b="0" i="1" smtClean="0">
                          <a:latin typeface="Cambria Math"/>
                        </a:rPr>
                        <m:t>+500</m:t>
                      </m:r>
                      <m:r>
                        <a:rPr lang="en-US" b="0" i="1" smtClean="0">
                          <a:latin typeface="Cambria Math"/>
                        </a:rPr>
                        <m:t>𝑝</m:t>
                      </m:r>
                    </m:oMath>
                  </m:oMathPara>
                </a14:m>
                <a:endParaRPr lang="en-US" dirty="0" smtClean="0"/>
              </a:p>
              <a:p>
                <a:pPr marL="457200" indent="-457200" algn="just">
                  <a:buNone/>
                </a:pPr>
                <a:r>
                  <a:rPr lang="en-US" dirty="0" smtClean="0"/>
                  <a:t>(a)	Determine the price which should be charged in order to maximize total revenue.</a:t>
                </a:r>
              </a:p>
              <a:p>
                <a:pPr marL="457200" indent="-457200" algn="just">
                  <a:buNone/>
                </a:pPr>
                <a:r>
                  <a:rPr lang="en-US" dirty="0" smtClean="0"/>
                  <a:t>(b)	What is the maximum value of annual total revenue?</a:t>
                </a:r>
              </a:p>
            </p:txBody>
          </p:sp>
        </mc:Choice>
        <mc:Fallback>
          <p:sp>
            <p:nvSpPr>
              <p:cNvPr id="6"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786" t="-1297" r="-1708"/>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817964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7132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96235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1447800"/>
            <a:ext cx="7848600" cy="4876800"/>
          </a:xfrm>
        </p:spPr>
        <p:txBody>
          <a:bodyPr>
            <a:normAutofit lnSpcReduction="10000"/>
          </a:bodyPr>
          <a:lstStyle/>
          <a:p>
            <a:pPr marL="0" indent="0" algn="just">
              <a:buNone/>
            </a:pPr>
            <a:r>
              <a:rPr lang="en-US" b="1" dirty="0" smtClean="0">
                <a:solidFill>
                  <a:schemeClr val="tx2"/>
                </a:solidFill>
              </a:rPr>
              <a:t>Example:	Inventory Management</a:t>
            </a:r>
          </a:p>
          <a:p>
            <a:pPr marL="0" indent="0" algn="just">
              <a:buNone/>
            </a:pPr>
            <a:r>
              <a:rPr lang="en-US" dirty="0" smtClean="0"/>
              <a:t>A common problem in organizations is determining how much of a needed item should be kept on hand. For retailers, the problem may relate to how many units of each product should be kept in stock. For producers, the problem may involve how much of each raw material should be kept available. This problem is identified with an area called inventory control, or inventory </a:t>
            </a:r>
            <a:r>
              <a:rPr lang="en-US" b="1" dirty="0" smtClean="0"/>
              <a:t> </a:t>
            </a:r>
            <a:endParaRPr lang="en-US" dirty="0"/>
          </a:p>
        </p:txBody>
      </p:sp>
      <p:sp>
        <p:nvSpPr>
          <p:cNvPr id="9" name="Title 5"/>
          <p:cNvSpPr>
            <a:spLocks noGrp="1"/>
          </p:cNvSpPr>
          <p:nvPr>
            <p:ph type="title"/>
          </p:nvPr>
        </p:nvSpPr>
        <p:spPr>
          <a:xfrm>
            <a:off x="457200" y="396875"/>
            <a:ext cx="8153400" cy="974725"/>
          </a:xfrm>
        </p:spPr>
        <p:txBody>
          <a:bodyPr>
            <a:normAutofit/>
          </a:bodyPr>
          <a:lstStyle/>
          <a:p>
            <a:r>
              <a:rPr lang="en-US" b="1" dirty="0" smtClean="0">
                <a:solidFill>
                  <a:schemeClr val="tx2"/>
                </a:solidFill>
              </a:rPr>
              <a:t>Cost Applications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609600"/>
            <a:ext cx="7848600" cy="5715000"/>
          </a:xfrm>
        </p:spPr>
        <p:txBody>
          <a:bodyPr>
            <a:normAutofit/>
          </a:bodyPr>
          <a:lstStyle/>
          <a:p>
            <a:pPr marL="0" indent="0" algn="just">
              <a:buNone/>
            </a:pPr>
            <a:r>
              <a:rPr lang="en-US" b="0" dirty="0" smtClean="0"/>
              <a:t>management. Concerning the question of how much “inventory” to keep on hand, there may be costs associated with having too little or too much inventory on hand.</a:t>
            </a:r>
          </a:p>
          <a:p>
            <a:pPr marL="0" indent="0" algn="just">
              <a:buNone/>
            </a:pPr>
            <a:r>
              <a:rPr lang="en-US" dirty="0"/>
              <a:t>	</a:t>
            </a:r>
            <a:r>
              <a:rPr lang="en-US" dirty="0" smtClean="0"/>
              <a:t>A retailer of motorized bicycles has examined cost data and has determined a cost function which expresses the annual cost of purchasing, owning, and maintaining inventory as a function of the size (number of units) of each </a:t>
            </a:r>
            <a:r>
              <a:rPr lang="en-US" dirty="0" smtClean="0"/>
              <a:t>order </a:t>
            </a:r>
            <a:r>
              <a:rPr lang="en-US" dirty="0" smtClean="0"/>
              <a:t>it places for the bicycles. The cost function is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Content Placeholder 3"/>
              <p:cNvSpPr>
                <a:spLocks noGrp="1"/>
              </p:cNvSpPr>
              <p:nvPr>
                <p:ph idx="1"/>
              </p:nvPr>
            </p:nvSpPr>
            <p:spPr>
              <a:xfrm>
                <a:off x="609600" y="685800"/>
                <a:ext cx="7848600" cy="5562600"/>
              </a:xfrm>
            </p:spPr>
            <p:txBody>
              <a:bodyPr>
                <a:normAutofit/>
              </a:bodyPr>
              <a:lstStyle/>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𝐶</m:t>
                      </m:r>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𝑞</m:t>
                          </m:r>
                        </m:e>
                      </m:d>
                      <m:r>
                        <a:rPr lang="en-US" b="0" i="1" smtClean="0">
                          <a:latin typeface="Cambria Math"/>
                        </a:rPr>
                        <m:t>=</m:t>
                      </m:r>
                      <m:f>
                        <m:fPr>
                          <m:ctrlPr>
                            <a:rPr lang="en-US" b="0" i="1" smtClean="0">
                              <a:latin typeface="Cambria Math"/>
                            </a:rPr>
                          </m:ctrlPr>
                        </m:fPr>
                        <m:num>
                          <m:r>
                            <a:rPr lang="en-US" b="0" i="1" smtClean="0">
                              <a:latin typeface="Cambria Math"/>
                            </a:rPr>
                            <m:t>4,860</m:t>
                          </m:r>
                        </m:num>
                        <m:den>
                          <m:r>
                            <a:rPr lang="en-US" b="0" i="1" smtClean="0">
                              <a:latin typeface="Cambria Math"/>
                            </a:rPr>
                            <m:t>𝑞</m:t>
                          </m:r>
                        </m:den>
                      </m:f>
                      <m:r>
                        <a:rPr lang="en-US" b="0" i="1" smtClean="0">
                          <a:latin typeface="Cambria Math"/>
                        </a:rPr>
                        <m:t>+15</m:t>
                      </m:r>
                      <m:r>
                        <a:rPr lang="en-US" b="0" i="1" smtClean="0">
                          <a:latin typeface="Cambria Math"/>
                        </a:rPr>
                        <m:t>𝑞</m:t>
                      </m:r>
                      <m:r>
                        <a:rPr lang="en-US" b="0" i="1" smtClean="0">
                          <a:latin typeface="Cambria Math"/>
                        </a:rPr>
                        <m:t>+750,000</m:t>
                      </m:r>
                    </m:oMath>
                  </m:oMathPara>
                </a14:m>
                <a:endParaRPr lang="en-US" b="0" dirty="0" smtClean="0"/>
              </a:p>
              <a:p>
                <a:pPr marL="0" indent="0" algn="just">
                  <a:buNone/>
                </a:pPr>
                <a:r>
                  <a:rPr lang="en-US" dirty="0" smtClean="0"/>
                  <a:t>where C equals annual inventory cost, stated in dollars, and q equals the number of cycles ordered each time the retailer replenishes the supply.</a:t>
                </a:r>
              </a:p>
              <a:p>
                <a:pPr marL="514350" indent="-514350">
                  <a:buAutoNum type="alphaLcParenBoth"/>
                </a:pPr>
                <a:r>
                  <a:rPr lang="en-US" b="0" dirty="0" smtClean="0"/>
                  <a:t>Determine the order size which minimizes annual inventory cost.</a:t>
                </a:r>
              </a:p>
              <a:p>
                <a:pPr marL="514350" indent="-514350">
                  <a:buAutoNum type="alphaLcParenBoth"/>
                </a:pPr>
                <a:r>
                  <a:rPr lang="en-US" dirty="0" smtClean="0"/>
                  <a:t>What is minimum annual inventory cost expected to equal?</a:t>
                </a:r>
                <a:endParaRPr lang="en-US" b="0" dirty="0" smtClean="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685800"/>
                <a:ext cx="7848600" cy="5562600"/>
              </a:xfrm>
              <a:blipFill rotWithShape="1">
                <a:blip r:embed="rId3" cstate="print"/>
                <a:stretch>
                  <a:fillRect l="-2019"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2107571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539813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805209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5882379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685800"/>
                <a:ext cx="7848600" cy="5638800"/>
              </a:xfrm>
            </p:spPr>
            <p:txBody>
              <a:bodyPr>
                <a:normAutofit/>
              </a:bodyPr>
              <a:lstStyle/>
              <a:p>
                <a:pPr marL="0" indent="0" algn="just">
                  <a:buNone/>
                </a:pPr>
                <a:r>
                  <a:rPr lang="en-US" b="1" dirty="0" smtClean="0">
                    <a:solidFill>
                      <a:schemeClr val="tx2"/>
                    </a:solidFill>
                  </a:rPr>
                  <a:t>Example:	</a:t>
                </a:r>
                <a:r>
                  <a:rPr lang="en-US" sz="3400" b="1" dirty="0" smtClean="0">
                    <a:solidFill>
                      <a:schemeClr val="tx2"/>
                    </a:solidFill>
                  </a:rPr>
                  <a:t>Solar Energy</a:t>
                </a:r>
              </a:p>
              <a:p>
                <a:pPr marL="0" indent="0" algn="just">
                  <a:buNone/>
                </a:pPr>
                <a:endParaRPr lang="en-US" dirty="0" smtClean="0"/>
              </a:p>
              <a:p>
                <a:pPr marL="0" indent="0" algn="just">
                  <a:buNone/>
                </a:pPr>
                <a:r>
                  <a:rPr lang="en-US" dirty="0" smtClean="0"/>
                  <a:t>A manufacturer has developed a new design for solar collection panels. Marketing studies have indicated that annual demand for the panels will depend on the price charged. The demand function for the panels has been estimated as </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𝑞</m:t>
                      </m:r>
                      <m:r>
                        <a:rPr lang="en-US" b="0" i="1" smtClean="0">
                          <a:latin typeface="Cambria Math"/>
                        </a:rPr>
                        <m:t>=1000,000−200</m:t>
                      </m:r>
                      <m:r>
                        <a:rPr lang="en-US" b="0" i="1" smtClean="0">
                          <a:latin typeface="Cambria Math"/>
                        </a:rPr>
                        <m:t>𝑝</m:t>
                      </m:r>
                    </m:oMath>
                  </m:oMathPara>
                </a14:m>
                <a:endParaRPr lang="en-US" dirty="0" smtClean="0"/>
              </a:p>
              <a:p>
                <a:pPr marL="0" indent="0" algn="just">
                  <a:buNone/>
                </a:pPr>
                <a:endParaRPr lang="en-US" dirty="0"/>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941" t="-1514" r="-1863"/>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Content Placeholder 3"/>
              <p:cNvSpPr>
                <a:spLocks noGrp="1"/>
              </p:cNvSpPr>
              <p:nvPr>
                <p:ph idx="1"/>
              </p:nvPr>
            </p:nvSpPr>
            <p:spPr>
              <a:xfrm>
                <a:off x="609600" y="381000"/>
                <a:ext cx="7848600" cy="6172200"/>
              </a:xfrm>
            </p:spPr>
            <p:txBody>
              <a:bodyPr>
                <a:normAutofit/>
              </a:bodyPr>
              <a:lstStyle/>
              <a:p>
                <a:pPr marL="0" indent="0" algn="just">
                  <a:buNone/>
                </a:pPr>
                <a:r>
                  <a:rPr lang="en-US" dirty="0" smtClean="0"/>
                  <a:t>where q equals the number of units demanded each year and p equals the price in dollars. Engineering studies indicate that the total cost of producing q panels is estimated well by the function</a:t>
                </a:r>
              </a:p>
              <a:p>
                <a:pPr marL="0" indent="0" algn="just">
                  <a:buNone/>
                </a:pPr>
                <a:endParaRPr lang="en-US" b="0"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𝐶</m:t>
                      </m:r>
                      <m:r>
                        <a:rPr lang="en-US" b="0" i="1" smtClean="0">
                          <a:latin typeface="Cambria Math"/>
                        </a:rPr>
                        <m:t>=150,000+100</m:t>
                      </m:r>
                      <m:r>
                        <a:rPr lang="en-US" b="0" i="1" smtClean="0">
                          <a:latin typeface="Cambria Math"/>
                        </a:rPr>
                        <m:t>𝑞</m:t>
                      </m:r>
                      <m:r>
                        <a:rPr lang="en-US" b="0" i="1" smtClean="0">
                          <a:latin typeface="Cambria Math"/>
                        </a:rPr>
                        <m:t>+0.003</m:t>
                      </m:r>
                      <m:r>
                        <a:rPr lang="en-US" b="0" i="1" smtClean="0">
                          <a:latin typeface="Cambria Math"/>
                        </a:rPr>
                        <m:t>𝑞</m:t>
                      </m:r>
                      <m:r>
                        <a:rPr lang="en-US" b="0" i="1" baseline="30000" smtClean="0">
                          <a:latin typeface="Cambria Math"/>
                        </a:rPr>
                        <m:t>2</m:t>
                      </m:r>
                    </m:oMath>
                  </m:oMathPara>
                </a14:m>
                <a:endParaRPr lang="en-US" b="0" baseline="30000" dirty="0" smtClean="0"/>
              </a:p>
              <a:p>
                <a:pPr marL="0" indent="0" algn="just">
                  <a:buNone/>
                </a:pPr>
                <a:endParaRPr lang="en-US" b="0" baseline="30000" dirty="0" smtClean="0"/>
              </a:p>
              <a:p>
                <a:pPr marL="0" indent="0" algn="just">
                  <a:buNone/>
                </a:pPr>
                <a:r>
                  <a:rPr lang="en-US" dirty="0" smtClean="0"/>
                  <a:t>Formulate the profit function </a:t>
                </a:r>
                <a14:m>
                  <m:oMath xmlns:m="http://schemas.openxmlformats.org/officeDocument/2006/math">
                    <m:r>
                      <a:rPr lang="en-US" b="0" i="1" smtClean="0">
                        <a:latin typeface="Cambria Math"/>
                      </a:rPr>
                      <m:t>𝑃</m:t>
                    </m:r>
                    <m:r>
                      <a:rPr lang="en-US" b="0" i="1" smtClean="0">
                        <a:latin typeface="Cambria Math"/>
                      </a:rPr>
                      <m:t>=</m:t>
                    </m:r>
                    <m:r>
                      <a:rPr lang="en-US" b="0" i="1" smtClean="0">
                        <a:latin typeface="Cambria Math"/>
                      </a:rPr>
                      <m:t>𝑓</m:t>
                    </m:r>
                    <m:r>
                      <a:rPr lang="en-US" b="0" i="1" smtClean="0">
                        <a:latin typeface="Cambria Math"/>
                      </a:rPr>
                      <m:t>(</m:t>
                    </m:r>
                    <m:r>
                      <a:rPr lang="en-US" b="0" i="1" smtClean="0">
                        <a:latin typeface="Cambria Math"/>
                      </a:rPr>
                      <m:t>𝑞</m:t>
                    </m:r>
                    <m:r>
                      <a:rPr lang="en-US" b="0" i="1" smtClean="0">
                        <a:latin typeface="Cambria Math"/>
                      </a:rPr>
                      <m:t>)</m:t>
                    </m:r>
                  </m:oMath>
                </a14:m>
                <a:r>
                  <a:rPr lang="en-US" b="0" dirty="0" smtClean="0"/>
                  <a:t> which states the annual profit P as a function of the number of units q which are produced and sold.</a:t>
                </a:r>
                <a:endParaRPr lang="en-US" b="0" dirty="0" smtClean="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381000"/>
                <a:ext cx="7848600" cy="6172200"/>
              </a:xfrm>
              <a:blipFill rotWithShape="1">
                <a:blip r:embed="rId3" cstate="print"/>
                <a:stretch>
                  <a:fillRect l="-1941" t="-1285" r="-1863" b="-988"/>
                </a:stretch>
              </a:blipFill>
            </p:spPr>
            <p:txBody>
              <a:bodyPr/>
              <a:lstStyle/>
              <a:p>
                <a:r>
                  <a:rPr lang="en-US">
                    <a:noFill/>
                  </a:rPr>
                  <a:t> </a:t>
                </a:r>
              </a:p>
            </p:txBody>
          </p:sp>
        </mc:Fallback>
      </mc:AlternateContent>
    </p:spTree>
    <p:extLst>
      <p:ext uri="{BB962C8B-B14F-4D97-AF65-F5344CB8AC3E}">
        <p14:creationId xmlns:p14="http://schemas.microsoft.com/office/powerpoint/2010/main" xmlns="" val="14762240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a:spLocks noGrp="1"/>
          </p:cNvSpPr>
          <p:nvPr>
            <p:ph idx="1"/>
          </p:nvPr>
        </p:nvSpPr>
        <p:spPr>
          <a:xfrm>
            <a:off x="609600" y="381000"/>
            <a:ext cx="7848600" cy="6172200"/>
          </a:xfrm>
        </p:spPr>
        <p:txBody>
          <a:bodyPr>
            <a:normAutofit/>
          </a:bodyPr>
          <a:lstStyle/>
          <a:p>
            <a:pPr marL="0" indent="0" algn="ctr">
              <a:buNone/>
            </a:pPr>
            <a:r>
              <a:rPr lang="en-US" sz="4000" b="1" dirty="0" smtClean="0">
                <a:solidFill>
                  <a:schemeClr val="tx2"/>
                </a:solidFill>
              </a:rPr>
              <a:t>SOLUTION</a:t>
            </a:r>
          </a:p>
          <a:p>
            <a:pPr marL="0" indent="0" algn="just">
              <a:buNone/>
            </a:pPr>
            <a:endParaRPr lang="en-US" dirty="0"/>
          </a:p>
          <a:p>
            <a:pPr marL="0" indent="0" algn="just">
              <a:buNone/>
            </a:pPr>
            <a:r>
              <a:rPr lang="en-US" dirty="0" smtClean="0"/>
              <a:t>We have been asked to develop a function which states profit P as a function of q. As opposed to example 5, we must construct the profit function. The total cost function </a:t>
            </a:r>
            <a:r>
              <a:rPr lang="en-US" dirty="0" smtClean="0"/>
              <a:t>is </a:t>
            </a:r>
            <a:r>
              <a:rPr lang="en-US" dirty="0" smtClean="0"/>
              <a:t>stated in terms of q. However, we need to formulate a total revenue function stated in terms of q. The basic structure for computing total revenue is</a:t>
            </a:r>
            <a:endParaRPr lang="en-US" i="1"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8673375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96898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685800"/>
            <a:ext cx="7848600" cy="5638800"/>
          </a:xfrm>
        </p:spPr>
        <p:txBody>
          <a:bodyPr>
            <a:normAutofit/>
          </a:bodyPr>
          <a:lstStyle/>
          <a:p>
            <a:pPr marL="0" indent="0" algn="just">
              <a:buNone/>
            </a:pPr>
            <a:r>
              <a:rPr lang="en-US" b="1" dirty="0" smtClean="0">
                <a:solidFill>
                  <a:schemeClr val="tx2"/>
                </a:solidFill>
              </a:rPr>
              <a:t>Example:	</a:t>
            </a:r>
            <a:r>
              <a:rPr lang="en-US" sz="3400" b="1" dirty="0" smtClean="0">
                <a:solidFill>
                  <a:schemeClr val="tx2"/>
                </a:solidFill>
              </a:rPr>
              <a:t>Restricted Domain</a:t>
            </a:r>
          </a:p>
          <a:p>
            <a:pPr marL="0" indent="0" algn="just">
              <a:buNone/>
            </a:pPr>
            <a:endParaRPr lang="en-US" dirty="0" smtClean="0"/>
          </a:p>
          <a:p>
            <a:pPr marL="0" indent="0" algn="just">
              <a:buNone/>
            </a:pPr>
            <a:r>
              <a:rPr lang="en-US" dirty="0" smtClean="0"/>
              <a:t>Assume in the last example that the manufacturer’s annual production capacity is 20,000 units. Re-solve Example 6 with this added restriction.</a:t>
            </a:r>
          </a:p>
          <a:p>
            <a:pPr marL="0" indent="0" algn="just">
              <a:buNone/>
            </a:pPr>
            <a:endParaRPr lang="en-US" dirty="0"/>
          </a:p>
        </p:txBody>
      </p:sp>
    </p:spTree>
    <p:extLst>
      <p:ext uri="{BB962C8B-B14F-4D97-AF65-F5344CB8AC3E}">
        <p14:creationId xmlns:p14="http://schemas.microsoft.com/office/powerpoint/2010/main" xmlns="" val="42302587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762000" y="304800"/>
                <a:ext cx="7848600" cy="6172200"/>
              </a:xfrm>
            </p:spPr>
            <p:txBody>
              <a:bodyPr>
                <a:normAutofit fontScale="92500" lnSpcReduction="20000"/>
              </a:bodyPr>
              <a:lstStyle/>
              <a:p>
                <a:pPr marL="0" indent="0" algn="ctr">
                  <a:buNone/>
                </a:pPr>
                <a:r>
                  <a:rPr lang="en-US" sz="4000" b="1" dirty="0" smtClean="0">
                    <a:solidFill>
                      <a:schemeClr val="tx2"/>
                    </a:solidFill>
                  </a:rPr>
                  <a:t>SOLUTION</a:t>
                </a:r>
                <a:endParaRPr lang="en-US" sz="4000" b="1" dirty="0" smtClean="0">
                  <a:solidFill>
                    <a:schemeClr val="tx2"/>
                  </a:solidFill>
                </a:endParaRPr>
              </a:p>
              <a:p>
                <a:pPr marL="0" indent="0" algn="just">
                  <a:buNone/>
                </a:pPr>
                <a:r>
                  <a:rPr lang="en-US" sz="3800" dirty="0" smtClean="0"/>
                  <a:t>With the added restriction, the domain of the function is defined as </a:t>
                </a:r>
                <a14:m>
                  <m:oMath xmlns:m="http://schemas.openxmlformats.org/officeDocument/2006/math">
                    <m:r>
                      <a:rPr lang="en-US" sz="3800" b="0" i="1" smtClean="0">
                        <a:latin typeface="Cambria Math"/>
                      </a:rPr>
                      <m:t>0</m:t>
                    </m:r>
                    <m:r>
                      <a:rPr lang="en-US" sz="3800" b="0" i="1" smtClean="0">
                        <a:latin typeface="Cambria Math"/>
                        <a:ea typeface="Cambria Math"/>
                      </a:rPr>
                      <m:t>≤</m:t>
                    </m:r>
                    <m:r>
                      <a:rPr lang="en-US" sz="3800" b="0" i="1" smtClean="0">
                        <a:latin typeface="Cambria Math"/>
                        <a:ea typeface="Cambria Math"/>
                      </a:rPr>
                      <m:t>𝑞</m:t>
                    </m:r>
                    <m:r>
                      <a:rPr lang="en-US" sz="3800" b="0" i="1" smtClean="0">
                        <a:latin typeface="Cambria Math"/>
                        <a:ea typeface="Cambria Math"/>
                      </a:rPr>
                      <m:t>≤20,000</m:t>
                    </m:r>
                  </m:oMath>
                </a14:m>
                <a:r>
                  <a:rPr lang="en-US" sz="3800" i="1" dirty="0" smtClean="0">
                    <a:latin typeface="Times New Roman" pitchFamily="18" charset="0"/>
                    <a:cs typeface="Times New Roman" pitchFamily="18" charset="0"/>
                  </a:rPr>
                  <a:t>. </a:t>
                </a:r>
                <a:r>
                  <a:rPr lang="en-US" sz="3800" dirty="0" smtClean="0">
                    <a:cs typeface="Times New Roman" pitchFamily="18" charset="0"/>
                  </a:rPr>
                  <a:t>From Sec.    It should be recalled that we must compare the values of </a:t>
                </a:r>
                <a14:m>
                  <m:oMath xmlns:m="http://schemas.openxmlformats.org/officeDocument/2006/math">
                    <m:r>
                      <a:rPr lang="en-US" sz="3800" b="0" i="1" smtClean="0">
                        <a:latin typeface="Cambria Math"/>
                        <a:cs typeface="Times New Roman" pitchFamily="18" charset="0"/>
                      </a:rPr>
                      <m:t>𝑓</m:t>
                    </m:r>
                    <m:r>
                      <a:rPr lang="en-US" sz="3800" b="0" i="1" smtClean="0">
                        <a:latin typeface="Cambria Math"/>
                        <a:cs typeface="Times New Roman" pitchFamily="18" charset="0"/>
                      </a:rPr>
                      <m:t>(</m:t>
                    </m:r>
                    <m:r>
                      <a:rPr lang="en-US" sz="3800" b="0" i="1" smtClean="0">
                        <a:latin typeface="Cambria Math"/>
                        <a:cs typeface="Times New Roman" pitchFamily="18" charset="0"/>
                      </a:rPr>
                      <m:t>𝑞</m:t>
                    </m:r>
                    <m:r>
                      <a:rPr lang="en-US" sz="3800" b="0" i="1" smtClean="0">
                        <a:latin typeface="Cambria Math"/>
                        <a:cs typeface="Times New Roman" pitchFamily="18" charset="0"/>
                      </a:rPr>
                      <m:t>)</m:t>
                    </m:r>
                  </m:oMath>
                </a14:m>
                <a:r>
                  <a:rPr lang="en-US" sz="3800" dirty="0" smtClean="0">
                    <a:latin typeface="Times New Roman" pitchFamily="18" charset="0"/>
                    <a:cs typeface="Times New Roman" pitchFamily="18" charset="0"/>
                  </a:rPr>
                  <a:t> </a:t>
                </a:r>
                <a:r>
                  <a:rPr lang="en-US" sz="3800" dirty="0" smtClean="0">
                    <a:cs typeface="Times New Roman" pitchFamily="18" charset="0"/>
                  </a:rPr>
                  <a:t>at the endpoints of the domain with the values of</a:t>
                </a:r>
                <a:r>
                  <a:rPr lang="en-US" sz="3800" dirty="0" smtClean="0">
                    <a:latin typeface="Times New Roman" pitchFamily="18" charset="0"/>
                    <a:cs typeface="Times New Roman" pitchFamily="18" charset="0"/>
                  </a:rPr>
                  <a:t> </a:t>
                </a:r>
                <a14:m>
                  <m:oMath xmlns:m="http://schemas.openxmlformats.org/officeDocument/2006/math">
                    <m:r>
                      <a:rPr lang="en-US" sz="3800" b="0" i="1" smtClean="0">
                        <a:latin typeface="Cambria Math"/>
                        <a:cs typeface="Times New Roman" pitchFamily="18" charset="0"/>
                      </a:rPr>
                      <m:t>𝑓</m:t>
                    </m:r>
                    <m:r>
                      <a:rPr lang="en-US" sz="3800" b="0" i="1" smtClean="0">
                        <a:latin typeface="Cambria Math"/>
                        <a:cs typeface="Times New Roman" pitchFamily="18" charset="0"/>
                      </a:rPr>
                      <m:t>(</m:t>
                    </m:r>
                    <m:r>
                      <a:rPr lang="en-US" sz="3800" b="0" i="1" smtClean="0">
                        <a:latin typeface="Cambria Math"/>
                        <a:cs typeface="Times New Roman" pitchFamily="18" charset="0"/>
                      </a:rPr>
                      <m:t>𝑞</m:t>
                    </m:r>
                    <m:r>
                      <a:rPr lang="en-US" sz="3800" b="0" i="1" smtClean="0">
                        <a:latin typeface="Cambria Math"/>
                        <a:cs typeface="Times New Roman" pitchFamily="18" charset="0"/>
                      </a:rPr>
                      <m:t>∗)</m:t>
                    </m:r>
                  </m:oMath>
                </a14:m>
                <a:r>
                  <a:rPr lang="en-US" sz="3800" dirty="0" smtClean="0">
                    <a:latin typeface="Times New Roman" pitchFamily="18" charset="0"/>
                    <a:cs typeface="Times New Roman" pitchFamily="18" charset="0"/>
                  </a:rPr>
                  <a:t> </a:t>
                </a:r>
                <a:r>
                  <a:rPr lang="en-US" sz="3800" dirty="0" smtClean="0">
                    <a:cs typeface="Times New Roman" pitchFamily="18" charset="0"/>
                  </a:rPr>
                  <a:t>for any</a:t>
                </a:r>
                <a:r>
                  <a:rPr lang="en-US" sz="3800" dirty="0" smtClean="0">
                    <a:latin typeface="Times New Roman" pitchFamily="18" charset="0"/>
                    <a:cs typeface="Times New Roman" pitchFamily="18" charset="0"/>
                  </a:rPr>
                  <a:t> q* </a:t>
                </a:r>
                <a:r>
                  <a:rPr lang="en-US" sz="3800" dirty="0">
                    <a:cs typeface="Times New Roman" pitchFamily="18" charset="0"/>
                  </a:rPr>
                  <a:t>value, where </a:t>
                </a:r>
                <a14:m>
                  <m:oMath xmlns:m="http://schemas.openxmlformats.org/officeDocument/2006/math">
                    <m:r>
                      <a:rPr lang="en-US" sz="3800" i="1">
                        <a:latin typeface="Cambria Math"/>
                      </a:rPr>
                      <m:t>0</m:t>
                    </m:r>
                    <m:r>
                      <a:rPr lang="en-US" sz="3800" i="1">
                        <a:latin typeface="Cambria Math"/>
                        <a:ea typeface="Cambria Math"/>
                      </a:rPr>
                      <m:t>≤</m:t>
                    </m:r>
                    <m:r>
                      <a:rPr lang="en-US" sz="3800" i="1">
                        <a:latin typeface="Cambria Math"/>
                        <a:ea typeface="Cambria Math"/>
                      </a:rPr>
                      <m:t>𝑞</m:t>
                    </m:r>
                    <m:r>
                      <a:rPr lang="en-US" sz="3800" b="0" i="1" smtClean="0">
                        <a:latin typeface="Cambria Math"/>
                        <a:ea typeface="Cambria Math"/>
                      </a:rPr>
                      <m:t>∗</m:t>
                    </m:r>
                    <m:r>
                      <a:rPr lang="en-US" sz="3800" i="1">
                        <a:latin typeface="Cambria Math"/>
                        <a:ea typeface="Cambria Math"/>
                      </a:rPr>
                      <m:t>≤20,000</m:t>
                    </m:r>
                  </m:oMath>
                </a14:m>
                <a:r>
                  <a:rPr lang="en-US" sz="3800" dirty="0" smtClean="0">
                    <a:latin typeface="Times New Roman" pitchFamily="18" charset="0"/>
                    <a:cs typeface="Times New Roman" pitchFamily="18" charset="0"/>
                  </a:rPr>
                  <a:t>.</a:t>
                </a:r>
              </a:p>
              <a:p>
                <a:pPr marL="0" indent="0" algn="just">
                  <a:buNone/>
                </a:pPr>
                <a:r>
                  <a:rPr lang="en-US" sz="3800" dirty="0">
                    <a:latin typeface="Times New Roman" pitchFamily="18" charset="0"/>
                    <a:cs typeface="Times New Roman" pitchFamily="18" charset="0"/>
                  </a:rPr>
                  <a:t>	</a:t>
                </a:r>
                <a:r>
                  <a:rPr lang="en-US" sz="3800" dirty="0">
                    <a:cs typeface="Times New Roman" pitchFamily="18" charset="0"/>
                  </a:rPr>
                  <a:t>The only critical point on the profit function occurs at q = 25,000, which is outside the domain. Thus, profit will be maximized at one of the endpoints. Evaluating</a:t>
                </a:r>
                <a:r>
                  <a:rPr lang="en-US" sz="3800" dirty="0" smtClean="0">
                    <a:latin typeface="Times New Roman" pitchFamily="18" charset="0"/>
                    <a:cs typeface="Times New Roman" pitchFamily="18" charset="0"/>
                  </a:rPr>
                  <a:t> </a:t>
                </a:r>
                <a:r>
                  <a:rPr lang="en-US" sz="3800" i="1" dirty="0" smtClean="0">
                    <a:latin typeface="Times New Roman" pitchFamily="18" charset="0"/>
                    <a:cs typeface="Times New Roman" pitchFamily="18" charset="0"/>
                  </a:rPr>
                  <a:t>f</a:t>
                </a:r>
                <a:r>
                  <a:rPr lang="en-US" sz="3800" dirty="0" smtClean="0">
                    <a:latin typeface="Times New Roman" pitchFamily="18" charset="0"/>
                    <a:cs typeface="Times New Roman" pitchFamily="18" charset="0"/>
                  </a:rPr>
                  <a:t>(</a:t>
                </a:r>
                <a:r>
                  <a:rPr lang="en-US" sz="3800" i="1" dirty="0" smtClean="0">
                    <a:latin typeface="Times New Roman" pitchFamily="18" charset="0"/>
                    <a:cs typeface="Times New Roman" pitchFamily="18" charset="0"/>
                  </a:rPr>
                  <a:t>q</a:t>
                </a:r>
                <a:r>
                  <a:rPr lang="en-US" sz="3800" dirty="0" smtClean="0">
                    <a:latin typeface="Times New Roman" pitchFamily="18" charset="0"/>
                    <a:cs typeface="Times New Roman" pitchFamily="18" charset="0"/>
                  </a:rPr>
                  <a:t>) </a:t>
                </a:r>
                <a:r>
                  <a:rPr lang="en-US" sz="3800" dirty="0">
                    <a:cs typeface="Times New Roman" pitchFamily="18" charset="0"/>
                  </a:rPr>
                  <a:t>at the endpoints, we find</a:t>
                </a:r>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762000" y="304800"/>
                <a:ext cx="7848600" cy="6172200"/>
              </a:xfrm>
              <a:blipFill rotWithShape="1">
                <a:blip r:embed="rId3" cstate="print"/>
                <a:stretch>
                  <a:fillRect l="-2252" t="-3060" r="-2174"/>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685800"/>
                <a:ext cx="8229600" cy="5440363"/>
              </a:xfrm>
            </p:spPr>
            <p:txBody>
              <a:bodyPr/>
              <a:lstStyle/>
              <a:p>
                <a:pPr marL="1371600" indent="-1371600" algn="just">
                  <a:buNone/>
                </a:pPr>
                <a14:m>
                  <m:oMathPara xmlns:m="http://schemas.openxmlformats.org/officeDocument/2006/math">
                    <m:oMathParaPr>
                      <m:jc m:val="centerGroup"/>
                    </m:oMathParaPr>
                    <m:oMath xmlns:m="http://schemas.openxmlformats.org/officeDocument/2006/math">
                      <m:r>
                        <a:rPr lang="en-US" sz="2400" b="0" i="1" smtClean="0">
                          <a:latin typeface="Cambria Math"/>
                          <a:cs typeface="Times New Roman" pitchFamily="18" charset="0"/>
                        </a:rPr>
                        <m:t>𝑓</m:t>
                      </m:r>
                      <m:d>
                        <m:dPr>
                          <m:ctrlPr>
                            <a:rPr lang="en-US" sz="2400" b="0" i="1" smtClean="0">
                              <a:latin typeface="Cambria Math"/>
                              <a:cs typeface="Times New Roman" pitchFamily="18" charset="0"/>
                            </a:rPr>
                          </m:ctrlPr>
                        </m:dPr>
                        <m:e>
                          <m:r>
                            <a:rPr lang="en-US" sz="2400" b="0" i="1" smtClean="0">
                              <a:latin typeface="Cambria Math"/>
                              <a:cs typeface="Times New Roman" pitchFamily="18" charset="0"/>
                            </a:rPr>
                            <m:t>0</m:t>
                          </m:r>
                        </m:e>
                      </m:d>
                      <m:r>
                        <a:rPr lang="en-US" sz="2400" b="0" i="1" smtClean="0">
                          <a:latin typeface="Cambria Math"/>
                          <a:cs typeface="Times New Roman" pitchFamily="18" charset="0"/>
                        </a:rPr>
                        <m:t>=−150,000</m:t>
                      </m:r>
                    </m:oMath>
                  </m:oMathPara>
                </a14:m>
                <a:endParaRPr lang="en-US" sz="2400" b="0" dirty="0" smtClean="0">
                  <a:latin typeface="Times New Roman" pitchFamily="18" charset="0"/>
                  <a:cs typeface="Times New Roman" pitchFamily="18" charset="0"/>
                </a:endParaRPr>
              </a:p>
              <a:p>
                <a:pPr marL="1371600" indent="-1371600" algn="just">
                  <a:buNone/>
                </a:pPr>
                <a:r>
                  <a:rPr lang="en-US" dirty="0" smtClean="0">
                    <a:latin typeface="Times New Roman" pitchFamily="18" charset="0"/>
                    <a:cs typeface="Times New Roman" pitchFamily="18" charset="0"/>
                  </a:rPr>
                  <a:t>and</a:t>
                </a:r>
              </a:p>
              <a:p>
                <a:pPr marL="457200" indent="-457200" algn="just">
                  <a:buNone/>
                </a:pPr>
                <a14:m>
                  <m:oMathPara xmlns:m="http://schemas.openxmlformats.org/officeDocument/2006/math">
                    <m:oMathParaPr>
                      <m:jc m:val="centerGroup"/>
                    </m:oMathParaPr>
                    <m:oMath xmlns:m="http://schemas.openxmlformats.org/officeDocument/2006/math">
                      <m:r>
                        <a:rPr lang="en-US" sz="2200" b="0" i="1" smtClean="0">
                          <a:latin typeface="Cambria Math"/>
                          <a:cs typeface="Times New Roman" pitchFamily="18" charset="0"/>
                        </a:rPr>
                        <m:t>𝑓</m:t>
                      </m:r>
                      <m:d>
                        <m:dPr>
                          <m:ctrlPr>
                            <a:rPr lang="en-US" sz="2200" b="0" i="1" smtClean="0">
                              <a:latin typeface="Cambria Math"/>
                              <a:cs typeface="Times New Roman" pitchFamily="18" charset="0"/>
                            </a:rPr>
                          </m:ctrlPr>
                        </m:dPr>
                        <m:e>
                          <m:r>
                            <a:rPr lang="en-US" sz="2200" b="0" i="1" smtClean="0">
                              <a:latin typeface="Cambria Math"/>
                              <a:cs typeface="Times New Roman" pitchFamily="18" charset="0"/>
                            </a:rPr>
                            <m:t>20,000</m:t>
                          </m:r>
                        </m:e>
                      </m:d>
                      <m:r>
                        <a:rPr lang="en-US" sz="2200" b="0" i="1" smtClean="0">
                          <a:latin typeface="Cambria Math"/>
                          <a:cs typeface="Times New Roman" pitchFamily="18" charset="0"/>
                        </a:rPr>
                        <m:t>=−0.008</m:t>
                      </m:r>
                      <m:d>
                        <m:dPr>
                          <m:ctrlPr>
                            <a:rPr lang="en-US" sz="2200" b="0" i="1" smtClean="0">
                              <a:latin typeface="Cambria Math"/>
                              <a:cs typeface="Times New Roman" pitchFamily="18" charset="0"/>
                            </a:rPr>
                          </m:ctrlPr>
                        </m:dPr>
                        <m:e>
                          <m:r>
                            <a:rPr lang="en-US" sz="2200" b="0" i="1" smtClean="0">
                              <a:latin typeface="Cambria Math"/>
                              <a:cs typeface="Times New Roman" pitchFamily="18" charset="0"/>
                            </a:rPr>
                            <m:t>20,000</m:t>
                          </m:r>
                        </m:e>
                      </m:d>
                      <m:r>
                        <a:rPr lang="en-US" sz="2200" b="0" i="1" smtClean="0">
                          <a:latin typeface="Cambria Math"/>
                          <a:cs typeface="Times New Roman" pitchFamily="18" charset="0"/>
                        </a:rPr>
                        <m:t>2+400</m:t>
                      </m:r>
                      <m:d>
                        <m:dPr>
                          <m:ctrlPr>
                            <a:rPr lang="en-US" sz="2200" b="0" i="1" smtClean="0">
                              <a:latin typeface="Cambria Math"/>
                              <a:cs typeface="Times New Roman" pitchFamily="18" charset="0"/>
                            </a:rPr>
                          </m:ctrlPr>
                        </m:dPr>
                        <m:e>
                          <m:r>
                            <a:rPr lang="en-US" sz="2200" b="0" i="1" smtClean="0">
                              <a:latin typeface="Cambria Math"/>
                              <a:cs typeface="Times New Roman" pitchFamily="18" charset="0"/>
                            </a:rPr>
                            <m:t>20,000</m:t>
                          </m:r>
                        </m:e>
                      </m:d>
                      <m:r>
                        <a:rPr lang="en-US" sz="2200" b="0" i="1" smtClean="0">
                          <a:latin typeface="Cambria Math"/>
                          <a:cs typeface="Times New Roman" pitchFamily="18" charset="0"/>
                        </a:rPr>
                        <m:t>−150,000</m:t>
                      </m:r>
                    </m:oMath>
                  </m:oMathPara>
                </a14:m>
                <a:endParaRPr lang="en-US" sz="2200" b="0" dirty="0" smtClean="0">
                  <a:latin typeface="Times New Roman" pitchFamily="18" charset="0"/>
                  <a:cs typeface="Times New Roman" pitchFamily="18" charset="0"/>
                </a:endParaRPr>
              </a:p>
              <a:p>
                <a:pPr marL="1770063" indent="-1770063" algn="just">
                  <a:buNone/>
                </a:pPr>
                <a:r>
                  <a:rPr lang="en-US" dirty="0" smtClean="0">
                    <a:latin typeface="Times New Roman" pitchFamily="18" charset="0"/>
                    <a:cs typeface="Times New Roman" pitchFamily="18" charset="0"/>
                  </a:rPr>
                  <a:t>	</a:t>
                </a:r>
                <a14:m>
                  <m:oMath xmlns:m="http://schemas.openxmlformats.org/officeDocument/2006/math">
                    <m:r>
                      <a:rPr lang="en-US" sz="2200" b="0" i="0" smtClean="0">
                        <a:latin typeface="Cambria Math"/>
                        <a:cs typeface="Times New Roman" pitchFamily="18" charset="0"/>
                      </a:rPr>
                      <m:t>=</m:t>
                    </m:r>
                    <m:r>
                      <a:rPr lang="en-US" sz="2200" i="1">
                        <a:latin typeface="Cambria Math"/>
                        <a:cs typeface="Times New Roman" pitchFamily="18" charset="0"/>
                      </a:rPr>
                      <m:t>−</m:t>
                    </m:r>
                    <m:r>
                      <a:rPr lang="en-US" sz="2200" b="0" i="1" smtClean="0">
                        <a:latin typeface="Cambria Math"/>
                        <a:cs typeface="Times New Roman" pitchFamily="18" charset="0"/>
                      </a:rPr>
                      <m:t>3,200,000+8,000,000−150,000=4,650,000</m:t>
                    </m:r>
                  </m:oMath>
                </a14:m>
                <a:endParaRPr lang="en-US" sz="2200" dirty="0" smtClean="0">
                  <a:latin typeface="Times New Roman" pitchFamily="18" charset="0"/>
                  <a:cs typeface="Times New Roman" pitchFamily="18" charset="0"/>
                </a:endParaRPr>
              </a:p>
              <a:p>
                <a:pPr marL="0" indent="0" algn="just">
                  <a:buNone/>
                </a:pPr>
                <a:endParaRPr lang="en-US" dirty="0" smtClean="0">
                  <a:cs typeface="Times New Roman" pitchFamily="18" charset="0"/>
                </a:endParaRPr>
              </a:p>
              <a:p>
                <a:pPr marL="0" indent="0" algn="just">
                  <a:buNone/>
                </a:pPr>
                <a:r>
                  <a:rPr lang="en-US" dirty="0" smtClean="0">
                    <a:cs typeface="Times New Roman" pitchFamily="18" charset="0"/>
                  </a:rPr>
                  <a:t>Profit is maximized at a value of $4,650,000 when </a:t>
                </a:r>
                <a:r>
                  <a:rPr lang="en-US" dirty="0" smtClean="0">
                    <a:latin typeface="Times New Roman" pitchFamily="18" charset="0"/>
                    <a:cs typeface="Times New Roman" pitchFamily="18" charset="0"/>
                  </a:rPr>
                  <a:t>q=20,000, </a:t>
                </a:r>
                <a:r>
                  <a:rPr lang="en-US" dirty="0" smtClean="0">
                    <a:cs typeface="Times New Roman" pitchFamily="18" charset="0"/>
                  </a:rPr>
                  <a:t>or when the manufacturer operates at capacity.</a:t>
                </a:r>
                <a:endParaRPr lang="en-US" dirty="0">
                  <a:cs typeface="Times New Roman"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685800"/>
                <a:ext cx="8229600" cy="5440363"/>
              </a:xfrm>
              <a:blipFill rotWithShape="1">
                <a:blip r:embed="rId3" cstate="print"/>
                <a:stretch>
                  <a:fillRect l="-1852" r="-1852"/>
                </a:stretch>
              </a:blipFill>
            </p:spPr>
            <p:txBody>
              <a:bodyPr/>
              <a:lstStyle/>
              <a:p>
                <a:r>
                  <a:rPr lang="en-US">
                    <a:noFill/>
                  </a:rPr>
                  <a:t> </a:t>
                </a:r>
              </a:p>
            </p:txBody>
          </p:sp>
        </mc:Fallback>
      </mc:AlternateContent>
    </p:spTree>
    <p:extLst>
      <p:ext uri="{BB962C8B-B14F-4D97-AF65-F5344CB8AC3E}">
        <p14:creationId xmlns:p14="http://schemas.microsoft.com/office/powerpoint/2010/main" xmlns="" val="3234551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90508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Content Placeholder 2"/>
              <p:cNvSpPr>
                <a:spLocks noGrp="1"/>
              </p:cNvSpPr>
              <p:nvPr>
                <p:ph idx="1"/>
              </p:nvPr>
            </p:nvSpPr>
            <p:spPr>
              <a:xfrm>
                <a:off x="457200" y="685800"/>
                <a:ext cx="8229600" cy="5440363"/>
              </a:xfrm>
            </p:spPr>
            <p:txBody>
              <a:bodyPr/>
              <a:lstStyle/>
              <a:p>
                <a:pPr marL="0" indent="0" algn="just">
                  <a:buNone/>
                </a:pPr>
                <a:r>
                  <a:rPr lang="en-US" dirty="0" smtClean="0">
                    <a:cs typeface="Times New Roman" pitchFamily="18" charset="0"/>
                  </a:rPr>
                  <a:t>The price which should be charged is found by substituting q=20,000 into above equation, or </a:t>
                </a:r>
              </a:p>
              <a:p>
                <a:pPr marL="0" indent="0" algn="just">
                  <a:buNone/>
                </a:pPr>
                <a:endParaRPr lang="en-US" dirty="0" smtClean="0">
                  <a:cs typeface="Times New Roman" pitchFamily="18" charset="0"/>
                </a:endParaRPr>
              </a:p>
              <a:p>
                <a:pPr marL="1547813" indent="-1547813" algn="just">
                  <a:buNone/>
                </a:pPr>
                <a14:m>
                  <m:oMathPara xmlns:m="http://schemas.openxmlformats.org/officeDocument/2006/math">
                    <m:oMathParaPr>
                      <m:jc m:val="centerGroup"/>
                    </m:oMathParaPr>
                    <m:oMath xmlns:m="http://schemas.openxmlformats.org/officeDocument/2006/math">
                      <m:r>
                        <a:rPr lang="en-US" b="0" i="1" smtClean="0">
                          <a:latin typeface="Cambria Math"/>
                          <a:cs typeface="Times New Roman" pitchFamily="18" charset="0"/>
                        </a:rPr>
                        <m:t>𝑝</m:t>
                      </m:r>
                      <m:r>
                        <a:rPr lang="en-US" b="0" i="1" smtClean="0">
                          <a:latin typeface="Cambria Math"/>
                          <a:cs typeface="Times New Roman" pitchFamily="18" charset="0"/>
                        </a:rPr>
                        <m:t>=500−0.005</m:t>
                      </m:r>
                      <m:d>
                        <m:dPr>
                          <m:ctrlPr>
                            <a:rPr lang="en-US" b="0" i="1" smtClean="0">
                              <a:latin typeface="Cambria Math"/>
                              <a:cs typeface="Times New Roman" pitchFamily="18" charset="0"/>
                            </a:rPr>
                          </m:ctrlPr>
                        </m:dPr>
                        <m:e>
                          <m:r>
                            <a:rPr lang="en-US" b="0" i="1" smtClean="0">
                              <a:latin typeface="Cambria Math"/>
                              <a:cs typeface="Times New Roman" pitchFamily="18" charset="0"/>
                            </a:rPr>
                            <m:t>20,000</m:t>
                          </m:r>
                        </m:e>
                      </m:d>
                    </m:oMath>
                  </m:oMathPara>
                </a14:m>
                <a:endParaRPr lang="en-US" b="0" dirty="0" smtClean="0">
                  <a:cs typeface="Times New Roman" pitchFamily="18" charset="0"/>
                </a:endParaRPr>
              </a:p>
              <a:p>
                <a:pPr marL="1887538" indent="-1887538" algn="just">
                  <a:buNone/>
                </a:pPr>
                <a14:m>
                  <m:oMathPara xmlns:m="http://schemas.openxmlformats.org/officeDocument/2006/math">
                    <m:oMathParaPr>
                      <m:jc m:val="centerGroup"/>
                    </m:oMathParaPr>
                    <m:oMath xmlns:m="http://schemas.openxmlformats.org/officeDocument/2006/math">
                      <m:r>
                        <a:rPr lang="en-US" b="0" i="1" smtClean="0">
                          <a:latin typeface="Cambria Math"/>
                          <a:cs typeface="Times New Roman" pitchFamily="18" charset="0"/>
                        </a:rPr>
                        <m:t>=500−100=$400</m:t>
                      </m:r>
                    </m:oMath>
                  </m:oMathPara>
                </a14:m>
                <a:endParaRPr lang="en-US" dirty="0" smtClean="0">
                  <a:cs typeface="Times New Roman" pitchFamily="18" charset="0"/>
                </a:endParaRPr>
              </a:p>
              <a:p>
                <a:pPr marL="0" indent="0" algn="just">
                  <a:buNone/>
                </a:pPr>
                <a:endParaRPr lang="en-US" dirty="0" smtClean="0">
                  <a:cs typeface="Times New Roman" pitchFamily="18" charset="0"/>
                </a:endParaRPr>
              </a:p>
              <a:p>
                <a:pPr marL="0" indent="0" algn="just">
                  <a:buNone/>
                </a:pPr>
                <a:r>
                  <a:rPr lang="en-US" dirty="0" smtClean="0">
                    <a:cs typeface="Times New Roman" pitchFamily="18" charset="0"/>
                  </a:rPr>
                  <a:t>This figure presents a sketch of the profit function.</a:t>
                </a:r>
                <a:endParaRPr lang="en-US" dirty="0">
                  <a:cs typeface="Times New Roman" pitchFamily="18" charset="0"/>
                </a:endParaRPr>
              </a:p>
            </p:txBody>
          </p:sp>
        </mc:Choice>
        <mc:Fallback>
          <p:sp>
            <p:nvSpPr>
              <p:cNvPr id="2" name="Content Placeholder 2"/>
              <p:cNvSpPr>
                <a:spLocks noGrp="1" noRot="1" noChangeAspect="1" noMove="1" noResize="1" noEditPoints="1" noAdjustHandles="1" noChangeArrowheads="1" noChangeShapeType="1" noTextEdit="1"/>
              </p:cNvSpPr>
              <p:nvPr>
                <p:ph idx="1"/>
              </p:nvPr>
            </p:nvSpPr>
            <p:spPr>
              <a:xfrm>
                <a:off x="457200" y="685800"/>
                <a:ext cx="8229600" cy="5440363"/>
              </a:xfrm>
              <a:blipFill rotWithShape="1">
                <a:blip r:embed="rId3" cstate="print"/>
                <a:stretch>
                  <a:fillRect l="-1852" t="-1457" r="-1852"/>
                </a:stretch>
              </a:blipFill>
            </p:spPr>
            <p:txBody>
              <a:bodyPr/>
              <a:lstStyle/>
              <a:p>
                <a:r>
                  <a:rPr lang="en-US">
                    <a:noFill/>
                  </a:rPr>
                  <a:t> </a:t>
                </a:r>
              </a:p>
            </p:txBody>
          </p:sp>
        </mc:Fallback>
      </mc:AlternateContent>
    </p:spTree>
    <p:extLst>
      <p:ext uri="{BB962C8B-B14F-4D97-AF65-F5344CB8AC3E}">
        <p14:creationId xmlns:p14="http://schemas.microsoft.com/office/powerpoint/2010/main" xmlns="" val="19205971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a:spLocks noGrp="1"/>
          </p:cNvSpPr>
          <p:nvPr>
            <p:ph idx="1"/>
          </p:nvPr>
        </p:nvSpPr>
        <p:spPr>
          <a:xfrm>
            <a:off x="609600" y="2133600"/>
            <a:ext cx="7848600" cy="4191000"/>
          </a:xfrm>
        </p:spPr>
        <p:txBody>
          <a:bodyPr>
            <a:normAutofit/>
          </a:bodyPr>
          <a:lstStyle/>
          <a:p>
            <a:pPr marL="0" indent="0" algn="just">
              <a:buNone/>
            </a:pPr>
            <a:r>
              <a:rPr lang="en-US" dirty="0" smtClean="0"/>
              <a:t>An alternative approach to finding the profit maximization point involve marginal analysis. Popular among economists, marginal analysis examines incremental effects on profitability. Given that a firm is producing a certain number of units each year, marginal analysis would be concerned with the effect on profit if one additional unit is produced and sold.</a:t>
            </a:r>
            <a:endParaRPr lang="en-US" dirty="0"/>
          </a:p>
        </p:txBody>
      </p:sp>
      <p:sp>
        <p:nvSpPr>
          <p:cNvPr id="3" name="Title 5"/>
          <p:cNvSpPr>
            <a:spLocks noGrp="1"/>
          </p:cNvSpPr>
          <p:nvPr>
            <p:ph type="title"/>
          </p:nvPr>
        </p:nvSpPr>
        <p:spPr>
          <a:xfrm>
            <a:off x="457200" y="396875"/>
            <a:ext cx="8153400" cy="1812925"/>
          </a:xfrm>
        </p:spPr>
        <p:txBody>
          <a:bodyPr>
            <a:normAutofit/>
          </a:bodyPr>
          <a:lstStyle/>
          <a:p>
            <a:r>
              <a:rPr lang="en-US" b="1" dirty="0" smtClean="0">
                <a:solidFill>
                  <a:schemeClr val="tx2"/>
                </a:solidFill>
              </a:rPr>
              <a:t>Marginal Approach to Profit Maximization</a:t>
            </a:r>
            <a:endParaRPr lang="en-US" b="1" dirty="0">
              <a:solidFill>
                <a:schemeClr val="tx2"/>
              </a:solidFill>
            </a:endParaRPr>
          </a:p>
        </p:txBody>
      </p:sp>
    </p:spTree>
    <p:extLst>
      <p:ext uri="{BB962C8B-B14F-4D97-AF65-F5344CB8AC3E}">
        <p14:creationId xmlns:p14="http://schemas.microsoft.com/office/powerpoint/2010/main" xmlns="" val="2145689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609600"/>
            <a:ext cx="7848600" cy="5715000"/>
          </a:xfrm>
        </p:spPr>
        <p:txBody>
          <a:bodyPr>
            <a:normAutofit fontScale="92500" lnSpcReduction="10000"/>
          </a:bodyPr>
          <a:lstStyle/>
          <a:p>
            <a:pPr marL="0" indent="0" algn="just">
              <a:buNone/>
            </a:pPr>
            <a:r>
              <a:rPr lang="en-US" dirty="0"/>
              <a:t>	</a:t>
            </a:r>
            <a:r>
              <a:rPr lang="en-US" dirty="0" smtClean="0"/>
              <a:t>To utilize the marginal approach to profit maximization, the following conditions must hold.</a:t>
            </a:r>
          </a:p>
          <a:p>
            <a:pPr marL="0" indent="0" algn="just">
              <a:buNone/>
            </a:pPr>
            <a:endParaRPr lang="en-US" b="1" dirty="0" smtClean="0"/>
          </a:p>
          <a:p>
            <a:pPr marL="0" indent="0" algn="just">
              <a:buNone/>
            </a:pPr>
            <a:r>
              <a:rPr lang="en-US" b="1" dirty="0" smtClean="0"/>
              <a:t>REQUIREMENTS FOR USING THE MARGINAL APPROACH</a:t>
            </a:r>
          </a:p>
          <a:p>
            <a:pPr marL="515938" indent="-515938" algn="just">
              <a:buNone/>
            </a:pPr>
            <a:r>
              <a:rPr lang="en-US" b="1" dirty="0" smtClean="0"/>
              <a:t>I</a:t>
            </a:r>
            <a:r>
              <a:rPr lang="en-US" dirty="0" smtClean="0"/>
              <a:t>	It must be possible to identify the total revenue function and the total cost function, separately.</a:t>
            </a:r>
          </a:p>
          <a:p>
            <a:pPr marL="515938" indent="-515938" algn="just">
              <a:buNone/>
            </a:pPr>
            <a:r>
              <a:rPr lang="en-US" b="1" dirty="0" smtClean="0"/>
              <a:t>II</a:t>
            </a:r>
            <a:r>
              <a:rPr lang="en-US" dirty="0" smtClean="0"/>
              <a:t>	The revenue and cost functions must be stated in terms of the level of output or number of units produced and sold.</a:t>
            </a:r>
            <a:endParaRPr lang="en-US" dirty="0"/>
          </a:p>
        </p:txBody>
      </p:sp>
      <p:sp>
        <p:nvSpPr>
          <p:cNvPr id="5" name="Rectangle 4"/>
          <p:cNvSpPr/>
          <p:nvPr/>
        </p:nvSpPr>
        <p:spPr>
          <a:xfrm>
            <a:off x="609600" y="2362200"/>
            <a:ext cx="8001000" cy="37338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4686355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371600"/>
            <a:ext cx="7848600" cy="4953000"/>
          </a:xfrm>
        </p:spPr>
        <p:txBody>
          <a:bodyPr>
            <a:normAutofit/>
          </a:bodyPr>
          <a:lstStyle/>
          <a:p>
            <a:pPr marL="0" indent="0" algn="just">
              <a:buNone/>
            </a:pPr>
            <a:r>
              <a:rPr lang="en-US" dirty="0" smtClean="0"/>
              <a:t>One of the two important concepts in marginal analysis is marginal revenue. Marginal revenue is the additional revenue derived from selling one more unit of a product or service.</a:t>
            </a:r>
          </a:p>
          <a:p>
            <a:pPr marL="0" indent="0" algn="just">
              <a:buNone/>
            </a:pPr>
            <a:r>
              <a:rPr lang="en-US" dirty="0"/>
              <a:t>	</a:t>
            </a:r>
            <a:r>
              <a:rPr lang="en-US" dirty="0" smtClean="0"/>
              <a:t>For a total revenue function </a:t>
            </a:r>
            <a:r>
              <a:rPr lang="en-US" i="1" dirty="0" smtClean="0">
                <a:latin typeface="Times New Roman" pitchFamily="18" charset="0"/>
                <a:cs typeface="Times New Roman" pitchFamily="18" charset="0"/>
              </a:rPr>
              <a:t>R</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q</a:t>
            </a:r>
            <a:r>
              <a:rPr lang="en-US" dirty="0" smtClean="0">
                <a:latin typeface="Times New Roman" pitchFamily="18" charset="0"/>
                <a:cs typeface="Times New Roman" pitchFamily="18" charset="0"/>
              </a:rPr>
              <a:t>)</a:t>
            </a:r>
            <a:r>
              <a:rPr lang="en-US" dirty="0" smtClean="0"/>
              <a:t>, the derivative </a:t>
            </a:r>
            <a:r>
              <a:rPr lang="en-US" i="1" dirty="0" smtClean="0">
                <a:latin typeface="Times New Roman" pitchFamily="18" charset="0"/>
                <a:cs typeface="Times New Roman" pitchFamily="18" charset="0"/>
              </a:rPr>
              <a:t>R’</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q</a:t>
            </a:r>
            <a:r>
              <a:rPr lang="en-US" dirty="0" smtClean="0">
                <a:latin typeface="Times New Roman" pitchFamily="18" charset="0"/>
                <a:cs typeface="Times New Roman" pitchFamily="18" charset="0"/>
              </a:rPr>
              <a:t>) </a:t>
            </a:r>
            <a:r>
              <a:rPr lang="en-US" dirty="0" smtClean="0"/>
              <a:t>represents the instantaneous rate of change in total revenue given a change in the number of units sold. </a:t>
            </a:r>
            <a:endParaRPr lang="en-US" b="1" i="1" dirty="0">
              <a:latin typeface="Times New Roman" pitchFamily="18" charset="0"/>
              <a:cs typeface="Times New Roman" pitchFamily="18" charset="0"/>
            </a:endParaRPr>
          </a:p>
        </p:txBody>
      </p:sp>
      <p:sp>
        <p:nvSpPr>
          <p:cNvPr id="5" name="Title 5"/>
          <p:cNvSpPr>
            <a:spLocks noGrp="1"/>
          </p:cNvSpPr>
          <p:nvPr>
            <p:ph type="title"/>
          </p:nvPr>
        </p:nvSpPr>
        <p:spPr>
          <a:xfrm>
            <a:off x="457200" y="396875"/>
            <a:ext cx="8153400" cy="974725"/>
          </a:xfrm>
        </p:spPr>
        <p:txBody>
          <a:bodyPr>
            <a:normAutofit/>
          </a:bodyPr>
          <a:lstStyle/>
          <a:p>
            <a:r>
              <a:rPr lang="en-US" b="1" dirty="0" smtClean="0">
                <a:solidFill>
                  <a:schemeClr val="tx2"/>
                </a:solidFill>
              </a:rPr>
              <a:t>Marginal Revenue</a:t>
            </a:r>
            <a:endParaRPr lang="en-US" b="1" dirty="0">
              <a:solidFill>
                <a:schemeClr val="tx2"/>
              </a:solidFill>
            </a:endParaRPr>
          </a:p>
        </p:txBody>
      </p:sp>
    </p:spTree>
    <p:extLst>
      <p:ext uri="{BB962C8B-B14F-4D97-AF65-F5344CB8AC3E}">
        <p14:creationId xmlns:p14="http://schemas.microsoft.com/office/powerpoint/2010/main" xmlns="" val="29295478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gn="just">
              <a:buNone/>
            </a:pPr>
            <a:r>
              <a:rPr lang="en-US" i="1" dirty="0">
                <a:latin typeface="Times New Roman" pitchFamily="18" charset="0"/>
                <a:cs typeface="Times New Roman" pitchFamily="18" charset="0"/>
              </a:rPr>
              <a:t>R’ </a:t>
            </a:r>
            <a:r>
              <a:rPr lang="en-US" dirty="0"/>
              <a:t>also represents a general expression for the slope of the graph of the total revenue function. For purposes of marginal analysis, the derivative is used to represent the marginal revenue, or </a:t>
            </a:r>
          </a:p>
          <a:p>
            <a:pPr marL="0" indent="0" algn="ctr">
              <a:buNone/>
            </a:pPr>
            <a:endParaRPr lang="en-US" b="1" i="1" dirty="0" smtClean="0">
              <a:latin typeface="Times New Roman" pitchFamily="18" charset="0"/>
              <a:cs typeface="Times New Roman" pitchFamily="18" charset="0"/>
            </a:endParaRPr>
          </a:p>
          <a:p>
            <a:pPr marL="0" indent="0" algn="ctr">
              <a:buNone/>
            </a:pPr>
            <a:r>
              <a:rPr lang="en-US" b="1" i="1" dirty="0" smtClean="0">
                <a:latin typeface="Times New Roman" pitchFamily="18" charset="0"/>
                <a:cs typeface="Times New Roman" pitchFamily="18" charset="0"/>
              </a:rPr>
              <a:t>MR </a:t>
            </a:r>
            <a:r>
              <a:rPr lang="en-US" b="1" i="1" dirty="0">
                <a:latin typeface="Times New Roman" pitchFamily="18" charset="0"/>
                <a:cs typeface="Times New Roman" pitchFamily="18" charset="0"/>
              </a:rPr>
              <a:t>= R’ (q)</a:t>
            </a:r>
            <a:endParaRPr lang="en-US" dirty="0"/>
          </a:p>
        </p:txBody>
      </p:sp>
      <p:sp>
        <p:nvSpPr>
          <p:cNvPr id="5" name="Rectangle 4"/>
          <p:cNvSpPr/>
          <p:nvPr/>
        </p:nvSpPr>
        <p:spPr>
          <a:xfrm>
            <a:off x="3352800" y="3293806"/>
            <a:ext cx="2362200" cy="609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3564572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371600"/>
            <a:ext cx="7848600" cy="4953000"/>
          </a:xfrm>
        </p:spPr>
        <p:txBody>
          <a:bodyPr>
            <a:normAutofit/>
          </a:bodyPr>
          <a:lstStyle/>
          <a:p>
            <a:pPr marL="0" indent="0" algn="just">
              <a:buNone/>
            </a:pPr>
            <a:r>
              <a:rPr lang="en-US" b="1" i="1" dirty="0" smtClean="0">
                <a:latin typeface="Times New Roman" pitchFamily="18" charset="0"/>
                <a:cs typeface="Times New Roman" pitchFamily="18" charset="0"/>
              </a:rPr>
              <a:t>	</a:t>
            </a:r>
            <a:r>
              <a:rPr lang="en-US" dirty="0" smtClean="0">
                <a:cs typeface="Times New Roman" pitchFamily="18" charset="0"/>
              </a:rPr>
              <a:t>The other important concept in marginal analysis is marginal cost. Marginal cost is the additional cost incurred as a result of producing and selling one more unit of a product or service.</a:t>
            </a:r>
          </a:p>
          <a:p>
            <a:pPr marL="0" indent="0" algn="just">
              <a:buNone/>
            </a:pPr>
            <a:r>
              <a:rPr lang="en-US" dirty="0">
                <a:cs typeface="Times New Roman" pitchFamily="18" charset="0"/>
              </a:rPr>
              <a:t>	</a:t>
            </a:r>
            <a:r>
              <a:rPr lang="en-US" dirty="0" smtClean="0">
                <a:cs typeface="Times New Roman" pitchFamily="18" charset="0"/>
              </a:rPr>
              <a:t>For a total cost function </a:t>
            </a:r>
            <a:r>
              <a:rPr lang="en-US" i="1" dirty="0" smtClean="0">
                <a:latin typeface="Times New Roman" pitchFamily="18" charset="0"/>
                <a:cs typeface="Times New Roman" pitchFamily="18" charset="0"/>
              </a:rPr>
              <a:t>C</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q</a:t>
            </a:r>
            <a:r>
              <a:rPr lang="en-US" dirty="0" smtClean="0">
                <a:latin typeface="Times New Roman" pitchFamily="18" charset="0"/>
                <a:cs typeface="Times New Roman" pitchFamily="18" charset="0"/>
              </a:rPr>
              <a:t>)</a:t>
            </a:r>
            <a:r>
              <a:rPr lang="en-US" dirty="0" smtClean="0">
                <a:cs typeface="Times New Roman" pitchFamily="18" charset="0"/>
              </a:rPr>
              <a:t>, the derivative </a:t>
            </a:r>
            <a:r>
              <a:rPr lang="en-US" i="1" dirty="0" smtClean="0">
                <a:latin typeface="Times New Roman" pitchFamily="18" charset="0"/>
                <a:cs typeface="Times New Roman" pitchFamily="18" charset="0"/>
              </a:rPr>
              <a:t>C’</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q</a:t>
            </a:r>
            <a:r>
              <a:rPr lang="en-US" dirty="0" smtClean="0">
                <a:latin typeface="Times New Roman" pitchFamily="18" charset="0"/>
                <a:cs typeface="Times New Roman" pitchFamily="18" charset="0"/>
              </a:rPr>
              <a:t>)</a:t>
            </a:r>
            <a:r>
              <a:rPr lang="en-US" dirty="0" smtClean="0">
                <a:cs typeface="Times New Roman" pitchFamily="18" charset="0"/>
              </a:rPr>
              <a:t> represents the instantaneous rate of change in total cost given a change in the number of units produced. </a:t>
            </a:r>
            <a:endParaRPr lang="en-US" b="1" i="1" dirty="0">
              <a:latin typeface="Times New Roman" pitchFamily="18" charset="0"/>
              <a:cs typeface="Times New Roman" pitchFamily="18" charset="0"/>
            </a:endParaRPr>
          </a:p>
        </p:txBody>
      </p:sp>
      <p:sp>
        <p:nvSpPr>
          <p:cNvPr id="5" name="Title 5"/>
          <p:cNvSpPr>
            <a:spLocks noGrp="1"/>
          </p:cNvSpPr>
          <p:nvPr>
            <p:ph type="title"/>
          </p:nvPr>
        </p:nvSpPr>
        <p:spPr>
          <a:xfrm>
            <a:off x="457200" y="396875"/>
            <a:ext cx="8153400" cy="974725"/>
          </a:xfrm>
        </p:spPr>
        <p:txBody>
          <a:bodyPr>
            <a:normAutofit/>
          </a:bodyPr>
          <a:lstStyle/>
          <a:p>
            <a:r>
              <a:rPr lang="en-US" b="1" dirty="0" smtClean="0">
                <a:solidFill>
                  <a:schemeClr val="tx2"/>
                </a:solidFill>
              </a:rPr>
              <a:t>Marginal Cost</a:t>
            </a:r>
            <a:endParaRPr lang="en-US" b="1" dirty="0">
              <a:solidFill>
                <a:schemeClr val="tx2"/>
              </a:solidFill>
            </a:endParaRPr>
          </a:p>
        </p:txBody>
      </p:sp>
    </p:spTree>
    <p:extLst>
      <p:ext uri="{BB962C8B-B14F-4D97-AF65-F5344CB8AC3E}">
        <p14:creationId xmlns:p14="http://schemas.microsoft.com/office/powerpoint/2010/main" xmlns="" val="19393977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0" indent="0" algn="just">
              <a:buNone/>
            </a:pPr>
            <a:r>
              <a:rPr lang="en-US" i="1" dirty="0" smtClean="0">
                <a:latin typeface="Times New Roman" pitchFamily="18" charset="0"/>
                <a:cs typeface="Times New Roman" pitchFamily="18" charset="0"/>
              </a:rPr>
              <a:t>C’</a:t>
            </a:r>
            <a:r>
              <a:rPr lang="en-US" dirty="0" smtClean="0">
                <a:latin typeface="Times New Roman" pitchFamily="18" charset="0"/>
                <a:cs typeface="Times New Roman" pitchFamily="18" charset="0"/>
              </a:rPr>
              <a:t>(</a:t>
            </a:r>
            <a:r>
              <a:rPr lang="en-US" i="1" dirty="0">
                <a:latin typeface="Times New Roman" pitchFamily="18" charset="0"/>
                <a:cs typeface="Times New Roman" pitchFamily="18" charset="0"/>
              </a:rPr>
              <a:t>q</a:t>
            </a:r>
            <a:r>
              <a:rPr lang="en-US" dirty="0">
                <a:latin typeface="Times New Roman" pitchFamily="18" charset="0"/>
                <a:cs typeface="Times New Roman" pitchFamily="18" charset="0"/>
              </a:rPr>
              <a:t>) </a:t>
            </a:r>
            <a:r>
              <a:rPr lang="en-US" dirty="0">
                <a:cs typeface="Times New Roman" pitchFamily="18" charset="0"/>
              </a:rPr>
              <a:t>also represents a general expression for the slope of the graph of the total cost function. For purposes of marginal analysis, the derivative is used to represent the marginal cost, or</a:t>
            </a:r>
          </a:p>
          <a:p>
            <a:pPr marL="0" indent="0" algn="ctr">
              <a:buNone/>
            </a:pPr>
            <a:endParaRPr lang="en-US" dirty="0" smtClean="0">
              <a:cs typeface="Times New Roman" pitchFamily="18" charset="0"/>
            </a:endParaRPr>
          </a:p>
          <a:p>
            <a:pPr marL="0" indent="0" algn="ctr">
              <a:buNone/>
            </a:pPr>
            <a:r>
              <a:rPr lang="en-US" dirty="0" smtClean="0">
                <a:cs typeface="Times New Roman" pitchFamily="18" charset="0"/>
              </a:rPr>
              <a:t> </a:t>
            </a:r>
            <a:r>
              <a:rPr lang="en-US" b="1" i="1" dirty="0">
                <a:latin typeface="Times New Roman" pitchFamily="18" charset="0"/>
                <a:cs typeface="Times New Roman" pitchFamily="18" charset="0"/>
              </a:rPr>
              <a:t>MC = </a:t>
            </a:r>
            <a:r>
              <a:rPr lang="en-US" b="1" i="1" dirty="0" smtClean="0">
                <a:latin typeface="Times New Roman" pitchFamily="18" charset="0"/>
                <a:cs typeface="Times New Roman" pitchFamily="18" charset="0"/>
              </a:rPr>
              <a:t>C’(q)</a:t>
            </a:r>
            <a:endParaRPr lang="en-US" b="1" i="1" dirty="0">
              <a:latin typeface="Times New Roman" pitchFamily="18" charset="0"/>
              <a:cs typeface="Times New Roman" pitchFamily="18" charset="0"/>
            </a:endParaRPr>
          </a:p>
        </p:txBody>
      </p:sp>
      <p:sp>
        <p:nvSpPr>
          <p:cNvPr id="4" name="Rectangle 3"/>
          <p:cNvSpPr/>
          <p:nvPr/>
        </p:nvSpPr>
        <p:spPr>
          <a:xfrm>
            <a:off x="3429000" y="3429000"/>
            <a:ext cx="2362200" cy="609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9186097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063265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192955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Review</a:t>
            </a:r>
            <a:endParaRPr lang="en-US" b="1" dirty="0">
              <a:solidFill>
                <a:schemeClr val="tx2"/>
              </a:solidFill>
            </a:endParaRPr>
          </a:p>
        </p:txBody>
      </p:sp>
      <p:sp>
        <p:nvSpPr>
          <p:cNvPr id="3" name="Content Placeholder 2"/>
          <p:cNvSpPr>
            <a:spLocks noGrp="1"/>
          </p:cNvSpPr>
          <p:nvPr>
            <p:ph idx="1"/>
          </p:nvPr>
        </p:nvSpPr>
        <p:spPr/>
        <p:txBody>
          <a:bodyPr>
            <a:normAutofit lnSpcReduction="10000"/>
          </a:bodyPr>
          <a:lstStyle/>
          <a:p>
            <a:pPr>
              <a:buNone/>
            </a:pPr>
            <a:r>
              <a:rPr lang="en-US" dirty="0"/>
              <a:t>We </a:t>
            </a:r>
            <a:r>
              <a:rPr lang="en-US" dirty="0" smtClean="0"/>
              <a:t>started </a:t>
            </a:r>
            <a:r>
              <a:rPr lang="en-US" dirty="0"/>
              <a:t>chapter 17 and </a:t>
            </a:r>
            <a:r>
              <a:rPr lang="en-US" dirty="0" smtClean="0"/>
              <a:t>covered </a:t>
            </a:r>
            <a:r>
              <a:rPr lang="en-US" dirty="0"/>
              <a:t>Sec 17.1:</a:t>
            </a:r>
          </a:p>
          <a:p>
            <a:pPr marL="0" indent="0">
              <a:buNone/>
            </a:pPr>
            <a:r>
              <a:rPr lang="en-US" dirty="0"/>
              <a:t>Optimization: Applications</a:t>
            </a:r>
          </a:p>
          <a:p>
            <a:r>
              <a:rPr lang="en-US" dirty="0"/>
              <a:t>Revenue Applications</a:t>
            </a:r>
          </a:p>
          <a:p>
            <a:r>
              <a:rPr lang="en-US" dirty="0"/>
              <a:t>Cost Applications</a:t>
            </a:r>
          </a:p>
          <a:p>
            <a:r>
              <a:rPr lang="en-US" dirty="0"/>
              <a:t>Profit Applications</a:t>
            </a:r>
          </a:p>
          <a:p>
            <a:r>
              <a:rPr lang="en-US" dirty="0"/>
              <a:t>Marginal Approach to Profit </a:t>
            </a:r>
            <a:r>
              <a:rPr lang="en-US" dirty="0" smtClean="0"/>
              <a:t>Maximization</a:t>
            </a:r>
          </a:p>
          <a:p>
            <a:endParaRPr lang="en-US" dirty="0"/>
          </a:p>
          <a:p>
            <a:pPr marL="0" indent="0">
              <a:buNone/>
            </a:pPr>
            <a:r>
              <a:rPr lang="en-US" dirty="0" smtClean="0"/>
              <a:t>Next, Optimization: Additional Applications</a:t>
            </a:r>
            <a:endParaRPr lang="en-US" dirty="0"/>
          </a:p>
        </p:txBody>
      </p:sp>
    </p:spTree>
    <p:extLst>
      <p:ext uri="{BB962C8B-B14F-4D97-AF65-F5344CB8AC3E}">
        <p14:creationId xmlns:p14="http://schemas.microsoft.com/office/powerpoint/2010/main" xmlns="" val="136456449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3304</TotalTime>
  <Words>547</Words>
  <Application>Microsoft Office PowerPoint</Application>
  <PresentationFormat>On-screen Show (4:3)</PresentationFormat>
  <Paragraphs>79</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Lecture 18</vt:lpstr>
      <vt:lpstr>Last Lecture’s Summary</vt:lpstr>
      <vt:lpstr>Today</vt:lpstr>
      <vt:lpstr>Chapter Objectives</vt:lpstr>
      <vt:lpstr>Main Topics</vt:lpstr>
      <vt:lpstr>Slide 6</vt:lpstr>
      <vt:lpstr>Slide 7</vt:lpstr>
      <vt:lpstr>Revenue Applications</vt:lpstr>
      <vt:lpstr>Slide 9</vt:lpstr>
      <vt:lpstr>Slide 10</vt:lpstr>
      <vt:lpstr>Slide 11</vt:lpstr>
      <vt:lpstr>Slide 12</vt:lpstr>
      <vt:lpstr>Cost Applications</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Marginal Approach to Profit Maximization</vt:lpstr>
      <vt:lpstr>Slide 30</vt:lpstr>
      <vt:lpstr>Marginal Revenue</vt:lpstr>
      <vt:lpstr>Slide 32</vt:lpstr>
      <vt:lpstr>Marginal Cost</vt:lpstr>
      <vt:lpstr>Slide 34</vt:lpstr>
      <vt:lpstr>Slide 35</vt:lpstr>
      <vt:lpstr>Slide 36</vt:lpstr>
      <vt:lpstr>Slide 37</vt:lpstr>
      <vt:lpstr>Slide 38</vt:lpstr>
      <vt:lpstr>Slide 39</vt:lpstr>
      <vt:lpstr>Slide 40</vt:lpstr>
      <vt:lpstr>Slide 41</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644</cp:revision>
  <dcterms:created xsi:type="dcterms:W3CDTF">2012-08-14T18:22:23Z</dcterms:created>
  <dcterms:modified xsi:type="dcterms:W3CDTF">2012-09-07T11:58:25Z</dcterms:modified>
</cp:coreProperties>
</file>