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89" r:id="rId3"/>
    <p:sldId id="290" r:id="rId4"/>
    <p:sldId id="316" r:id="rId5"/>
    <p:sldId id="333" r:id="rId6"/>
    <p:sldId id="308" r:id="rId7"/>
    <p:sldId id="361" r:id="rId8"/>
    <p:sldId id="367" r:id="rId9"/>
    <p:sldId id="368" r:id="rId10"/>
    <p:sldId id="302" r:id="rId11"/>
    <p:sldId id="263" r:id="rId12"/>
    <p:sldId id="264" r:id="rId13"/>
    <p:sldId id="347" r:id="rId14"/>
    <p:sldId id="373" r:id="rId15"/>
    <p:sldId id="352" r:id="rId16"/>
    <p:sldId id="266" r:id="rId17"/>
    <p:sldId id="362" r:id="rId18"/>
    <p:sldId id="369" r:id="rId19"/>
    <p:sldId id="363" r:id="rId20"/>
    <p:sldId id="364" r:id="rId21"/>
    <p:sldId id="334" r:id="rId22"/>
    <p:sldId id="370" r:id="rId23"/>
    <p:sldId id="371" r:id="rId24"/>
    <p:sldId id="360" r:id="rId25"/>
    <p:sldId id="365" r:id="rId26"/>
    <p:sldId id="377" r:id="rId27"/>
    <p:sldId id="374" r:id="rId28"/>
    <p:sldId id="375" r:id="rId29"/>
    <p:sldId id="376" r:id="rId30"/>
    <p:sldId id="378" r:id="rId31"/>
    <p:sldId id="379" r:id="rId32"/>
    <p:sldId id="380" r:id="rId33"/>
    <p:sldId id="381" r:id="rId34"/>
    <p:sldId id="382" r:id="rId35"/>
    <p:sldId id="372"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17</a:t>
            </a:r>
            <a:endParaRPr lang="en-US" dirty="0"/>
          </a:p>
        </p:txBody>
      </p:sp>
      <p:sp>
        <p:nvSpPr>
          <p:cNvPr id="3" name="Subtitle 2"/>
          <p:cNvSpPr>
            <a:spLocks noGrp="1"/>
          </p:cNvSpPr>
          <p:nvPr>
            <p:ph type="subTitle" idx="1"/>
          </p:nvPr>
        </p:nvSpPr>
        <p:spPr/>
        <p:txBody>
          <a:bodyPr>
            <a:normAutofit/>
          </a:bodyPr>
          <a:lstStyle/>
          <a:p>
            <a:r>
              <a:rPr lang="en-US" sz="4400" dirty="0" smtClean="0">
                <a:solidFill>
                  <a:schemeClr val="tx2"/>
                </a:solidFill>
              </a:rPr>
              <a:t>Curve Sketching</a:t>
            </a:r>
            <a:endParaRPr lang="en-US" sz="4400"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495800"/>
          </a:xfrm>
        </p:spPr>
        <p:txBody>
          <a:bodyPr>
            <a:normAutofit/>
          </a:bodyPr>
          <a:lstStyle/>
          <a:p>
            <a:pPr>
              <a:buNone/>
            </a:pPr>
            <a:r>
              <a:rPr lang="en-US" dirty="0"/>
              <a:t>We </a:t>
            </a:r>
            <a:r>
              <a:rPr lang="en-US" dirty="0" smtClean="0"/>
              <a:t>covered </a:t>
            </a:r>
            <a:r>
              <a:rPr lang="en-US" dirty="0"/>
              <a:t>Sec 16.2:</a:t>
            </a:r>
          </a:p>
          <a:p>
            <a:pPr marL="0" indent="0">
              <a:buNone/>
            </a:pPr>
            <a:r>
              <a:rPr lang="en-US" dirty="0"/>
              <a:t>Identification of Maxima and Minima</a:t>
            </a:r>
          </a:p>
          <a:p>
            <a:r>
              <a:rPr lang="en-US" dirty="0"/>
              <a:t>Relative </a:t>
            </a:r>
            <a:r>
              <a:rPr lang="en-US" dirty="0" err="1"/>
              <a:t>Extrema</a:t>
            </a:r>
            <a:r>
              <a:rPr lang="en-US" dirty="0"/>
              <a:t> (maxima and minima)</a:t>
            </a:r>
          </a:p>
          <a:p>
            <a:r>
              <a:rPr lang="en-US" dirty="0"/>
              <a:t>Absolute Maxima and Minima</a:t>
            </a:r>
          </a:p>
          <a:p>
            <a:r>
              <a:rPr lang="en-US" dirty="0"/>
              <a:t>Critical Points</a:t>
            </a:r>
          </a:p>
          <a:p>
            <a:r>
              <a:rPr lang="en-US" dirty="0"/>
              <a:t>First and Second Derivative Tests for Relative </a:t>
            </a:r>
            <a:r>
              <a:rPr lang="en-US" dirty="0" err="1"/>
              <a:t>Extrema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a:xfrm>
            <a:off x="533400" y="1524000"/>
            <a:ext cx="8229600" cy="4525963"/>
          </a:xfrm>
        </p:spPr>
        <p:txBody>
          <a:bodyPr>
            <a:normAutofit/>
          </a:bodyPr>
          <a:lstStyle/>
          <a:p>
            <a:pPr>
              <a:buNone/>
            </a:pPr>
            <a:r>
              <a:rPr lang="en-US" dirty="0" smtClean="0"/>
              <a:t>We will cover sections 16.3 and 16.4:</a:t>
            </a:r>
          </a:p>
          <a:p>
            <a:r>
              <a:rPr lang="en-US" dirty="0" smtClean="0"/>
              <a:t>Curve Sketching</a:t>
            </a:r>
          </a:p>
          <a:p>
            <a:r>
              <a:rPr lang="en-US" dirty="0" smtClean="0"/>
              <a:t>Restricted Domain Considerations</a:t>
            </a:r>
          </a:p>
          <a:p>
            <a:r>
              <a:rPr lang="en-US" dirty="0" smtClean="0"/>
              <a:t>Procedure for Identifying Absolute Maxima and Minima</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a:spLocks noGrp="1"/>
          </p:cNvSpPr>
          <p:nvPr>
            <p:ph idx="1"/>
          </p:nvPr>
        </p:nvSpPr>
        <p:spPr>
          <a:xfrm>
            <a:off x="609600" y="1600200"/>
            <a:ext cx="7848600" cy="4724400"/>
          </a:xfrm>
        </p:spPr>
        <p:txBody>
          <a:bodyPr>
            <a:normAutofit/>
          </a:bodyPr>
          <a:lstStyle/>
          <a:p>
            <a:pPr marL="0" indent="0" algn="just">
              <a:buNone/>
            </a:pPr>
            <a:r>
              <a:rPr lang="en-US" dirty="0" smtClean="0"/>
              <a:t>Sketching functions is facilitated with the information we have acquired in this chapter. One can get a feeling for the general shape of the graph of a function without determining and plotting a large number of ordered pairs. </a:t>
            </a:r>
            <a:endParaRPr lang="en-US" dirty="0"/>
          </a:p>
        </p:txBody>
      </p:sp>
      <p:sp>
        <p:nvSpPr>
          <p:cNvPr id="9"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Curve Sketching</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idx="1"/>
          </p:nvPr>
        </p:nvSpPr>
        <p:spPr>
          <a:xfrm>
            <a:off x="609600" y="1600200"/>
            <a:ext cx="7848600" cy="4724400"/>
          </a:xfrm>
        </p:spPr>
        <p:txBody>
          <a:bodyPr>
            <a:normAutofit/>
          </a:bodyPr>
          <a:lstStyle/>
          <a:p>
            <a:pPr marL="0" indent="0" algn="just">
              <a:buNone/>
            </a:pPr>
            <a:r>
              <a:rPr lang="en-US" dirty="0" smtClean="0"/>
              <a:t>In determining the general shapes of the graph of a function, the following attributes are the most significant.</a:t>
            </a:r>
          </a:p>
          <a:p>
            <a:pPr marL="0" indent="0" algn="just">
              <a:buNone/>
            </a:pPr>
            <a:endParaRPr lang="en-US" dirty="0" smtClean="0"/>
          </a:p>
          <a:p>
            <a:pPr marL="1031875" indent="-574675" algn="just"/>
            <a:r>
              <a:rPr lang="en-US" dirty="0" smtClean="0"/>
              <a:t>Relative maxima and minima.</a:t>
            </a:r>
          </a:p>
          <a:p>
            <a:pPr marL="1031875" indent="-574675" algn="just"/>
            <a:r>
              <a:rPr lang="en-US" dirty="0" smtClean="0"/>
              <a:t>Inflection points.</a:t>
            </a:r>
          </a:p>
          <a:p>
            <a:pPr marL="1031875" indent="-574675" algn="just"/>
            <a:r>
              <a:rPr lang="en-US" dirty="0" smtClean="0"/>
              <a:t>x and y intercepts.</a:t>
            </a:r>
          </a:p>
          <a:p>
            <a:pPr marL="1031875" indent="-574675" algn="just"/>
            <a:r>
              <a:rPr lang="en-US" dirty="0" smtClean="0"/>
              <a:t>Ultimate direction</a:t>
            </a:r>
            <a:endParaRPr lang="en-US" dirty="0"/>
          </a:p>
        </p:txBody>
      </p:sp>
      <p:sp>
        <p:nvSpPr>
          <p:cNvPr id="7"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Key </a:t>
            </a:r>
            <a:r>
              <a:rPr lang="en-US" b="1" dirty="0" smtClean="0">
                <a:solidFill>
                  <a:schemeClr val="tx2"/>
                </a:solidFill>
              </a:rPr>
              <a:t>Data </a:t>
            </a:r>
            <a:r>
              <a:rPr lang="en-US" b="1" dirty="0" smtClean="0">
                <a:solidFill>
                  <a:schemeClr val="tx2"/>
                </a:solidFill>
              </a:rPr>
              <a:t>Points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Rot="1" noChangeAspect="1" noMove="1" noResize="1" noEditPoints="1" noAdjustHandles="1" noChangeArrowheads="1" noChangeShapeType="1" noTextEdit="1"/>
          </p:cNvSpPr>
          <p:nvPr>
            <p:ph idx="1"/>
          </p:nvPr>
        </p:nvSpPr>
        <p:spPr>
          <a:xfrm>
            <a:off x="457200" y="762000"/>
            <a:ext cx="8229600" cy="5364163"/>
          </a:xfrm>
          <a:blipFill rotWithShape="1">
            <a:blip r:embed="rId4" cstate="print"/>
            <a:stretch>
              <a:fillRect l="-1852" t="-1477"/>
            </a:stretch>
          </a:blipFill>
        </p:spPr>
        <p:txBody>
          <a:bodyPr/>
          <a:lstStyle/>
          <a:p>
            <a:pPr>
              <a:buNone/>
            </a:pPr>
            <a:endParaRPr lang="en-US" dirty="0">
              <a:no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3"/>
              <p:cNvSpPr>
                <a:spLocks noGrp="1"/>
              </p:cNvSpPr>
              <p:nvPr>
                <p:ph idx="1"/>
              </p:nvPr>
            </p:nvSpPr>
            <p:spPr>
              <a:xfrm>
                <a:off x="609600" y="1600200"/>
                <a:ext cx="7848600" cy="4724400"/>
              </a:xfrm>
            </p:spPr>
            <p:txBody>
              <a:bodyPr>
                <a:normAutofit/>
              </a:bodyPr>
              <a:lstStyle/>
              <a:p>
                <a:pPr marL="0" indent="0" algn="just">
                  <a:buNone/>
                </a:pPr>
                <a14:m>
                  <m:oMathPara xmlns:m="http://schemas.openxmlformats.org/officeDocument/2006/math">
                    <m:oMathParaPr>
                      <m:jc m:val="centerGroup"/>
                    </m:oMathParaPr>
                    <m:oMath xmlns:m="http://schemas.openxmlformats.org/officeDocument/2006/math">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𝑥</m:t>
                      </m:r>
                      <m:r>
                        <a:rPr lang="en-US" b="0" i="1" baseline="30000" smtClean="0">
                          <a:latin typeface="Cambria Math"/>
                        </a:rPr>
                        <m:t>2</m:t>
                      </m:r>
                      <m:r>
                        <a:rPr lang="en-US" b="0" i="1" smtClean="0">
                          <a:latin typeface="Cambria Math"/>
                        </a:rPr>
                        <m:t>−8</m:t>
                      </m:r>
                      <m:r>
                        <a:rPr lang="en-US" b="0" i="1" smtClean="0">
                          <a:latin typeface="Cambria Math"/>
                        </a:rPr>
                        <m:t>𝑥</m:t>
                      </m:r>
                      <m:r>
                        <a:rPr lang="en-US" b="0" i="1" smtClean="0">
                          <a:latin typeface="Cambria Math"/>
                        </a:rPr>
                        <m:t>+12</m:t>
                      </m:r>
                    </m:oMath>
                  </m:oMathPara>
                </a14:m>
                <a:endParaRPr lang="en-US" dirty="0"/>
              </a:p>
            </p:txBody>
          </p:sp>
        </mc:Choice>
        <mc:Fallback>
          <p:sp>
            <p:nvSpPr>
              <p:cNvPr id="3" name="Content Placeholder 3"/>
              <p:cNvSpPr>
                <a:spLocks noGrp="1" noRot="1" noChangeAspect="1" noMove="1" noResize="1" noEditPoints="1" noAdjustHandles="1" noChangeArrowheads="1" noChangeShapeType="1" noTextEdit="1"/>
              </p:cNvSpPr>
              <p:nvPr>
                <p:ph idx="1"/>
              </p:nvPr>
            </p:nvSpPr>
            <p:spPr>
              <a:xfrm>
                <a:off x="609600" y="1600200"/>
                <a:ext cx="7848600" cy="4724400"/>
              </a:xfrm>
              <a:blipFill rotWithShape="1">
                <a:blip r:embed="rId3" cstate="print"/>
                <a:stretch>
                  <a:fillRect/>
                </a:stretch>
              </a:blipFill>
            </p:spPr>
            <p:txBody>
              <a:bodyPr/>
              <a:lstStyle/>
              <a:p>
                <a:r>
                  <a:rPr lang="en-US" dirty="0">
                    <a:noFill/>
                  </a:rPr>
                  <a:t> </a:t>
                </a:r>
              </a:p>
            </p:txBody>
          </p:sp>
        </mc:Fallback>
      </mc:AlternateContent>
      <p:sp>
        <p:nvSpPr>
          <p:cNvPr id="4"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1-	Relative Maxima and Minima</a:t>
            </a:r>
            <a:endParaRPr lang="en-US" b="1" dirty="0">
              <a:solidFill>
                <a:schemeClr val="tx2"/>
              </a:solidFill>
            </a:endParaRPr>
          </a:p>
        </p:txBody>
      </p:sp>
    </p:spTree>
    <p:extLst>
      <p:ext uri="{BB962C8B-B14F-4D97-AF65-F5344CB8AC3E}">
        <p14:creationId xmlns="" xmlns:p14="http://schemas.microsoft.com/office/powerpoint/2010/main" val="2282580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p:cNvSpPr>
            <a:spLocks noGrp="1"/>
          </p:cNvSpPr>
          <p:nvPr>
            <p:ph type="title"/>
          </p:nvPr>
        </p:nvSpPr>
        <p:spPr>
          <a:xfrm>
            <a:off x="457200" y="457200"/>
            <a:ext cx="8153400" cy="1203325"/>
          </a:xfrm>
        </p:spPr>
        <p:txBody>
          <a:bodyPr>
            <a:normAutofit/>
          </a:bodyPr>
          <a:lstStyle/>
          <a:p>
            <a:r>
              <a:rPr lang="en-US" b="1" dirty="0" smtClean="0">
                <a:solidFill>
                  <a:schemeClr val="tx2"/>
                </a:solidFill>
              </a:rPr>
              <a:t>2-	Inflection Points</a:t>
            </a:r>
            <a:endParaRPr lang="en-US" b="1" dirty="0">
              <a:solidFill>
                <a:schemeClr val="tx2"/>
              </a:solidFill>
            </a:endParaRPr>
          </a:p>
        </p:txBody>
      </p:sp>
      <p:sp>
        <p:nvSpPr>
          <p:cNvPr id="6" name="Content Placeholder 3"/>
          <p:cNvSpPr>
            <a:spLocks noGrp="1" noRot="1" noChangeAspect="1" noMove="1" noResize="1" noEditPoints="1" noAdjustHandles="1" noChangeArrowheads="1" noChangeShapeType="1" noTextEdit="1"/>
          </p:cNvSpPr>
          <p:nvPr>
            <p:ph idx="1"/>
          </p:nvPr>
        </p:nvSpPr>
        <p:spPr>
          <a:xfrm>
            <a:off x="609600" y="1600200"/>
            <a:ext cx="7848600" cy="4724400"/>
          </a:xfrm>
          <a:blipFill rotWithShape="1">
            <a:blip r:embed="rId3" cstate="print"/>
            <a:stretch>
              <a:fillRect l="-1786" t="-1548" r="-1708"/>
            </a:stretch>
          </a:blipFill>
        </p:spPr>
        <p:txBody>
          <a:bodyPr/>
          <a:lstStyle/>
          <a:p>
            <a:r>
              <a:rPr lang="en-US">
                <a:no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7" name="Content Placeholder 3"/>
              <p:cNvSpPr>
                <a:spLocks noGrp="1"/>
              </p:cNvSpPr>
              <p:nvPr>
                <p:ph idx="1"/>
              </p:nvPr>
            </p:nvSpPr>
            <p:spPr>
              <a:xfrm>
                <a:off x="609600" y="1600200"/>
                <a:ext cx="7848600" cy="4724400"/>
              </a:xfrm>
            </p:spPr>
            <p:txBody>
              <a:bodyPr>
                <a:normAutofit lnSpcReduction="10000"/>
              </a:bodyPr>
              <a:lstStyle/>
              <a:p>
                <a:pPr marL="0" indent="0" algn="just">
                  <a:buNone/>
                </a:pPr>
                <a:r>
                  <a:rPr lang="en-US" dirty="0" smtClean="0"/>
                  <a:t>The </a:t>
                </a:r>
                <a:r>
                  <a:rPr lang="en-US" i="1" dirty="0">
                    <a:latin typeface="Times New Roman" pitchFamily="18" charset="0"/>
                    <a:cs typeface="Times New Roman" pitchFamily="18" charset="0"/>
                  </a:rPr>
                  <a:t>y</a:t>
                </a:r>
                <a:r>
                  <a:rPr lang="en-US" dirty="0" smtClean="0"/>
                  <a:t> intercept is usually an easy point to locate. In this case</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0</m:t>
                          </m:r>
                        </m:e>
                      </m:d>
                      <m:r>
                        <a:rPr lang="en-US" b="0" i="1" smtClean="0">
                          <a:latin typeface="Cambria Math"/>
                        </a:rPr>
                        <m:t>=5</m:t>
                      </m:r>
                    </m:oMath>
                  </m:oMathPara>
                </a14:m>
                <a:endParaRPr lang="en-US" b="0" dirty="0" smtClean="0"/>
              </a:p>
              <a:p>
                <a:pPr marL="0" indent="0" algn="just">
                  <a:buNone/>
                </a:pPr>
                <a:r>
                  <a:rPr lang="en-US" dirty="0" smtClean="0"/>
                  <a:t>The y intercept occurs at (0, 5).</a:t>
                </a:r>
              </a:p>
              <a:p>
                <a:pPr marL="0" indent="0" algn="just">
                  <a:buNone/>
                </a:pPr>
                <a:r>
                  <a:rPr lang="en-US" dirty="0" smtClean="0"/>
                  <a:t>Depending on the function, the x intercepts may or not be easy to find. For this function they would be rather difficult to identify. Our sketch of f will not be affected significantly by not knowing the precise location of the one </a:t>
                </a:r>
                <a:r>
                  <a:rPr lang="en-US" i="1" dirty="0">
                    <a:latin typeface="Times New Roman" pitchFamily="18" charset="0"/>
                    <a:cs typeface="Times New Roman" pitchFamily="18" charset="0"/>
                  </a:rPr>
                  <a:t>x</a:t>
                </a:r>
                <a:r>
                  <a:rPr lang="en-US" dirty="0" smtClean="0"/>
                  <a:t> intercept which exists for </a:t>
                </a:r>
                <a:r>
                  <a:rPr lang="en-US" i="1" dirty="0" smtClean="0">
                    <a:latin typeface="Times New Roman" pitchFamily="18" charset="0"/>
                    <a:cs typeface="Times New Roman" pitchFamily="18" charset="0"/>
                  </a:rPr>
                  <a:t>f</a:t>
                </a:r>
                <a:r>
                  <a:rPr lang="en-US" dirty="0" smtClean="0"/>
                  <a:t>.</a:t>
                </a:r>
                <a:endParaRPr lang="en-US" b="0" dirty="0" smtClean="0"/>
              </a:p>
            </p:txBody>
          </p:sp>
        </mc:Choice>
        <mc:Fallback>
          <p:sp>
            <p:nvSpPr>
              <p:cNvPr id="7" name="Content Placeholder 3"/>
              <p:cNvSpPr>
                <a:spLocks noGrp="1" noRot="1" noChangeAspect="1" noMove="1" noResize="1" noEditPoints="1" noAdjustHandles="1" noChangeArrowheads="1" noChangeShapeType="1" noTextEdit="1"/>
              </p:cNvSpPr>
              <p:nvPr>
                <p:ph idx="1"/>
              </p:nvPr>
            </p:nvSpPr>
            <p:spPr>
              <a:xfrm>
                <a:off x="609600" y="1600200"/>
                <a:ext cx="7848600" cy="4724400"/>
              </a:xfrm>
              <a:blipFill rotWithShape="1">
                <a:blip r:embed="rId3" cstate="print"/>
                <a:stretch>
                  <a:fillRect l="-1941" t="-2968" r="-1863" b="-4258"/>
                </a:stretch>
              </a:blipFill>
            </p:spPr>
            <p:txBody>
              <a:bodyPr/>
              <a:lstStyle/>
              <a:p>
                <a:r>
                  <a:rPr lang="en-US">
                    <a:noFill/>
                  </a:rPr>
                  <a:t> </a:t>
                </a:r>
              </a:p>
            </p:txBody>
          </p:sp>
        </mc:Fallback>
      </mc:AlternateContent>
      <p:sp>
        <p:nvSpPr>
          <p:cNvPr id="8"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3-	Intercepts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1600200"/>
                <a:ext cx="7848600" cy="4724400"/>
              </a:xfrm>
            </p:spPr>
            <p:txBody>
              <a:bodyPr>
                <a:normAutofit/>
              </a:bodyPr>
              <a:lstStyle/>
              <a:p>
                <a:pPr marL="0" indent="0" algn="just">
                  <a:buNone/>
                </a:pPr>
                <a:r>
                  <a:rPr lang="en-US" dirty="0" smtClean="0"/>
                  <a:t>For </a:t>
                </a:r>
                <a:r>
                  <a:rPr lang="en-US" i="1" dirty="0" smtClean="0">
                    <a:latin typeface="Times New Roman" pitchFamily="18" charset="0"/>
                    <a:cs typeface="Times New Roman" pitchFamily="18" charset="0"/>
                  </a:rPr>
                  <a:t>f</a:t>
                </a:r>
                <a:r>
                  <a:rPr lang="en-US" dirty="0" smtClean="0"/>
                  <a:t>, the highest-powered term is </a:t>
                </a:r>
                <a:r>
                  <a:rPr lang="en-US" i="1" dirty="0">
                    <a:latin typeface="Times New Roman" pitchFamily="18" charset="0"/>
                    <a:cs typeface="Times New Roman" pitchFamily="18" charset="0"/>
                  </a:rPr>
                  <a:t>x</a:t>
                </a:r>
                <a:r>
                  <a:rPr lang="en-US" baseline="30000" dirty="0" smtClean="0"/>
                  <a:t>3</a:t>
                </a:r>
                <a:r>
                  <a:rPr lang="en-US" dirty="0" smtClean="0"/>
                  <a:t>/3. To determine the behavior of f as </a:t>
                </a:r>
                <a:r>
                  <a:rPr lang="en-US" i="1" dirty="0">
                    <a:latin typeface="Times New Roman" pitchFamily="18" charset="0"/>
                    <a:cs typeface="Times New Roman" pitchFamily="18" charset="0"/>
                  </a:rPr>
                  <a:t>x</a:t>
                </a:r>
                <a:r>
                  <a:rPr lang="en-US" dirty="0" smtClean="0"/>
                  <a:t> becomes more and more positive, we need to observe the behavior of </a:t>
                </a:r>
                <a:r>
                  <a:rPr lang="en-US" i="1" dirty="0">
                    <a:latin typeface="Times New Roman" pitchFamily="18" charset="0"/>
                    <a:cs typeface="Times New Roman" pitchFamily="18" charset="0"/>
                  </a:rPr>
                  <a:t>x</a:t>
                </a:r>
                <a:r>
                  <a:rPr lang="en-US" baseline="30000" dirty="0" smtClean="0"/>
                  <a:t>3</a:t>
                </a:r>
                <a:r>
                  <a:rPr lang="en-US" dirty="0" smtClean="0"/>
                  <a:t>/3 as x becomes more and more positive. As</a:t>
                </a:r>
              </a:p>
              <a:p>
                <a:pPr marL="0" indent="0" algn="just">
                  <a:buNone/>
                </a:pPr>
                <a:endParaRPr lang="en-US" b="0" dirty="0"/>
              </a:p>
              <a:p>
                <a:pPr marL="0" indent="0" algn="ctr">
                  <a:buNone/>
                </a:pPr>
                <a14:m>
                  <m:oMath xmlns:m="http://schemas.openxmlformats.org/officeDocument/2006/math">
                    <m:r>
                      <a:rPr lang="en-US" b="0" i="1" smtClean="0">
                        <a:latin typeface="Cambria Math"/>
                      </a:rPr>
                      <m:t>𝑥</m:t>
                    </m:r>
                    <m:r>
                      <a:rPr lang="en-US" b="0" i="1" smtClean="0">
                        <a:latin typeface="Cambria Math"/>
                        <a:ea typeface="Cambria Math"/>
                      </a:rPr>
                      <m:t>→+∞</m:t>
                    </m:r>
                  </m:oMath>
                </a14:m>
                <a:r>
                  <a:rPr lang="en-US" b="0" dirty="0" smtClean="0"/>
                  <a:t/>
                </a:r>
                <a14:m>
                  <m:oMath xmlns:m="http://schemas.openxmlformats.org/officeDocument/2006/math">
                    <m:f>
                      <m:fPr>
                        <m:ctrlPr>
                          <a:rPr lang="en-US" b="0" i="1" smtClean="0">
                            <a:latin typeface="Cambria Math"/>
                          </a:rPr>
                        </m:ctrlPr>
                      </m:fPr>
                      <m:num>
                        <m:r>
                          <a:rPr lang="en-US" b="0" i="1" smtClean="0">
                            <a:latin typeface="Cambria Math"/>
                          </a:rPr>
                          <m:t>𝑥</m:t>
                        </m:r>
                        <m:r>
                          <a:rPr lang="en-US" b="0" i="1" baseline="30000" smtClean="0">
                            <a:latin typeface="Cambria Math"/>
                          </a:rPr>
                          <m:t>3</m:t>
                        </m:r>
                      </m:num>
                      <m:den>
                        <m:r>
                          <a:rPr lang="en-US" b="0" i="1" smtClean="0">
                            <a:latin typeface="Cambria Math"/>
                          </a:rPr>
                          <m:t>3</m:t>
                        </m:r>
                      </m:den>
                    </m:f>
                    <m:r>
                      <a:rPr lang="en-US" b="0" i="1" smtClean="0">
                        <a:latin typeface="Cambria Math"/>
                        <a:ea typeface="Cambria Math"/>
                      </a:rPr>
                      <m:t>→+∞</m:t>
                    </m:r>
                  </m:oMath>
                </a14:m>
                <a:endParaRPr lang="en-US" b="0"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1600200"/>
                <a:ext cx="7848600" cy="4724400"/>
              </a:xfrm>
              <a:blipFill rotWithShape="1">
                <a:blip r:embed="rId3" cstate="print"/>
                <a:stretch>
                  <a:fillRect l="-1941" t="-1935" r="-1863"/>
                </a:stretch>
              </a:blipFill>
            </p:spPr>
            <p:txBody>
              <a:bodyPr/>
              <a:lstStyle/>
              <a:p>
                <a:r>
                  <a:rPr lang="en-US">
                    <a:noFill/>
                  </a:rPr>
                  <a:t> </a:t>
                </a:r>
              </a:p>
            </p:txBody>
          </p:sp>
        </mc:Fallback>
      </mc:AlternateContent>
      <p:sp>
        <p:nvSpPr>
          <p:cNvPr id="5"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4-	Ultimate Direction</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1981200"/>
            <a:ext cx="7848600" cy="1981200"/>
          </a:xfrm>
        </p:spPr>
        <p:txBody>
          <a:bodyPr>
            <a:normAutofit/>
          </a:bodyPr>
          <a:lstStyle/>
          <a:p>
            <a:pPr marL="0" indent="0" algn="just">
              <a:buNone/>
            </a:pPr>
            <a:r>
              <a:rPr lang="en-US" dirty="0" smtClean="0"/>
              <a:t>In this section we will examine procedures for identifying absolute maxima and minima when the domain of a function is restricted.</a:t>
            </a:r>
            <a:endParaRPr lang="en-US" b="0" dirty="0" smtClean="0"/>
          </a:p>
        </p:txBody>
      </p:sp>
      <p:sp>
        <p:nvSpPr>
          <p:cNvPr id="3" name="Title 5"/>
          <p:cNvSpPr>
            <a:spLocks noGrp="1"/>
          </p:cNvSpPr>
          <p:nvPr>
            <p:ph type="title"/>
          </p:nvPr>
        </p:nvSpPr>
        <p:spPr>
          <a:xfrm>
            <a:off x="457200" y="396875"/>
            <a:ext cx="8153400" cy="1203325"/>
          </a:xfrm>
        </p:spPr>
        <p:txBody>
          <a:bodyPr>
            <a:normAutofit fontScale="90000"/>
          </a:bodyPr>
          <a:lstStyle/>
          <a:p>
            <a:r>
              <a:rPr lang="en-US" b="1" dirty="0" smtClean="0">
                <a:solidFill>
                  <a:schemeClr val="tx2"/>
                </a:solidFill>
              </a:rPr>
              <a:t>RESTRICTED-DOMAIN CONSIDERATIONS</a:t>
            </a:r>
            <a:endParaRPr lang="en-US" b="1" dirty="0">
              <a:solidFill>
                <a:schemeClr val="tx2"/>
              </a:solidFill>
            </a:endParaRPr>
          </a:p>
        </p:txBody>
      </p:sp>
    </p:spTree>
    <p:extLst>
      <p:ext uri="{BB962C8B-B14F-4D97-AF65-F5344CB8AC3E}">
        <p14:creationId xmlns="" xmlns:p14="http://schemas.microsoft.com/office/powerpoint/2010/main" val="2107571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609600"/>
                <a:ext cx="7848600" cy="5715000"/>
              </a:xfrm>
            </p:spPr>
            <p:txBody>
              <a:bodyPr>
                <a:normAutofit lnSpcReduction="10000"/>
              </a:bodyPr>
              <a:lstStyle/>
              <a:p>
                <a:pPr marL="0" indent="0" algn="just">
                  <a:buNone/>
                </a:pPr>
                <a:r>
                  <a:rPr lang="en-US" sz="4000" b="1" dirty="0" smtClean="0">
                    <a:solidFill>
                      <a:schemeClr val="tx2"/>
                    </a:solidFill>
                  </a:rPr>
                  <a:t>When the Domain is Restricted:</a:t>
                </a:r>
                <a:endParaRPr lang="en-US" b="1" dirty="0" smtClean="0">
                  <a:solidFill>
                    <a:schemeClr val="tx2"/>
                  </a:solidFill>
                </a:endParaRPr>
              </a:p>
              <a:p>
                <a:pPr marL="0" indent="0" algn="just">
                  <a:buNone/>
                </a:pPr>
                <a:r>
                  <a:rPr lang="en-US" b="0" dirty="0" smtClean="0"/>
                  <a:t>Very often in applied problems the domain is restricted. For example, if profit </a:t>
                </a:r>
                <a:r>
                  <a:rPr lang="en-US" i="1" dirty="0">
                    <a:latin typeface="Times New Roman" pitchFamily="18" charset="0"/>
                    <a:cs typeface="Times New Roman" pitchFamily="18" charset="0"/>
                  </a:rPr>
                  <a:t>P</a:t>
                </a:r>
                <a:r>
                  <a:rPr lang="en-US" b="0" dirty="0" smtClean="0"/>
                  <a:t> is stated as a function of the number of units produced </a:t>
                </a:r>
                <a:r>
                  <a:rPr lang="en-US" i="1" dirty="0">
                    <a:latin typeface="Times New Roman" pitchFamily="18" charset="0"/>
                    <a:cs typeface="Times New Roman" pitchFamily="18" charset="0"/>
                  </a:rPr>
                  <a:t>x</a:t>
                </a:r>
                <a:r>
                  <a:rPr lang="en-US" b="0" dirty="0" smtClean="0"/>
                  <a:t>, it is likely that x will be restricted to values such that </a:t>
                </a:r>
                <a14:m>
                  <m:oMath xmlns:m="http://schemas.openxmlformats.org/officeDocument/2006/math">
                    <m:r>
                      <a:rPr lang="en-US">
                        <a:latin typeface="Cambria Math"/>
                        <a:ea typeface="Cambria Math"/>
                      </a:rPr>
                      <m:t>0</m:t>
                    </m:r>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 ≤</m:t>
                    </m:r>
                    <m:r>
                      <a:rPr lang="en-US" b="0" i="1" smtClean="0">
                        <a:latin typeface="Cambria Math"/>
                        <a:ea typeface="Cambria Math"/>
                      </a:rPr>
                      <m:t>𝑥𝑢</m:t>
                    </m:r>
                  </m:oMath>
                </a14:m>
                <a:r>
                  <a:rPr lang="en-US" b="0" dirty="0" smtClean="0"/>
                  <a:t>. In this case </a:t>
                </a:r>
                <a:r>
                  <a:rPr lang="en-US" b="0" i="1" dirty="0" smtClean="0">
                    <a:latin typeface="Times New Roman" pitchFamily="18" charset="0"/>
                    <a:cs typeface="Times New Roman" pitchFamily="18" charset="0"/>
                  </a:rPr>
                  <a:t>x</a:t>
                </a:r>
                <a:r>
                  <a:rPr lang="en-US" b="0" dirty="0" smtClean="0"/>
                  <a:t> is restricted to nonnegative values (there is no production of negative quantities) which are less than or equal to some upper limit</a:t>
                </a:r>
                <a14:m>
                  <m:oMath xmlns:m="http://schemas.openxmlformats.org/officeDocument/2006/math">
                    <m:r>
                      <a:rPr lang="en-US" i="1">
                        <a:latin typeface="Cambria Math"/>
                        <a:ea typeface="Cambria Math"/>
                      </a:rPr>
                      <m:t>𝑥</m:t>
                    </m:r>
                    <m:r>
                      <a:rPr lang="en-US" i="1" baseline="-25000">
                        <a:latin typeface="Cambria Math"/>
                      </a:rPr>
                      <m:t>𝑢</m:t>
                    </m:r>
                  </m:oMath>
                </a14:m>
                <a:r>
                  <a:rPr lang="en-US" b="0" dirty="0" smtClean="0"/>
                  <a:t>. The value of </a:t>
                </a:r>
                <a14:m>
                  <m:oMath xmlns:m="http://schemas.openxmlformats.org/officeDocument/2006/math">
                    <m:r>
                      <a:rPr lang="en-US" i="1">
                        <a:latin typeface="Cambria Math"/>
                        <a:ea typeface="Cambria Math"/>
                      </a:rPr>
                      <m:t>𝑥</m:t>
                    </m:r>
                    <m:r>
                      <a:rPr lang="en-US" i="1" baseline="-25000">
                        <a:latin typeface="Cambria Math"/>
                      </a:rPr>
                      <m:t>𝑢</m:t>
                    </m:r>
                  </m:oMath>
                </a14:m>
                <a:r>
                  <a:rPr lang="en-US" b="0" dirty="0" smtClean="0"/>
                  <a:t>may reflect production capacity, as defined by limited labor, limited raw materials, or by the physical capacity of the</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09600"/>
                <a:ext cx="7848600" cy="5715000"/>
              </a:xfrm>
              <a:blipFill rotWithShape="1">
                <a:blip r:embed="rId2" cstate="print"/>
                <a:stretch>
                  <a:fillRect l="-2717" t="-2985" r="-1863" b="-85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Content Placeholder 3"/>
              <p:cNvSpPr>
                <a:spLocks noGrp="1"/>
              </p:cNvSpPr>
              <p:nvPr>
                <p:ph idx="1"/>
              </p:nvPr>
            </p:nvSpPr>
            <p:spPr>
              <a:xfrm>
                <a:off x="609600" y="381000"/>
                <a:ext cx="7848600" cy="6172200"/>
              </a:xfrm>
            </p:spPr>
            <p:txBody>
              <a:bodyPr>
                <a:normAutofit fontScale="92500"/>
              </a:bodyPr>
              <a:lstStyle/>
              <a:p>
                <a:pPr marL="0" indent="0" algn="just">
                  <a:buNone/>
                </a:pPr>
                <a:r>
                  <a:rPr lang="en-US" b="0" dirty="0" smtClean="0"/>
                  <a:t>plant itself. </a:t>
                </a:r>
              </a:p>
              <a:p>
                <a:pPr marL="0" indent="0" algn="just">
                  <a:buNone/>
                </a:pPr>
                <a:r>
                  <a:rPr lang="en-US" dirty="0"/>
                  <a:t/>
                </a:r>
                <a:r>
                  <a:rPr lang="en-US" dirty="0" smtClean="0"/>
                  <a:t>In searching for the absolute maximum or absolute minimum of a function, consideration must be given not only to the relative maxima and minima of the function but also to the endpoints of the domain of the function. For example, examine the function graphed in the above figure. Note that the domain of the function is restricted to values between 0 and </a:t>
                </a:r>
                <a14:m>
                  <m:oMath xmlns:m="http://schemas.openxmlformats.org/officeDocument/2006/math">
                    <m:r>
                      <a:rPr lang="en-US" i="1">
                        <a:latin typeface="Cambria Math"/>
                        <a:ea typeface="Cambria Math"/>
                      </a:rPr>
                      <m:t>𝑥</m:t>
                    </m:r>
                    <m:r>
                      <a:rPr lang="en-US" i="1" baseline="-25000">
                        <a:latin typeface="Cambria Math"/>
                      </a:rPr>
                      <m:t>𝑢</m:t>
                    </m:r>
                  </m:oMath>
                </a14:m>
                <a:r>
                  <a:rPr lang="en-US" b="0" dirty="0" smtClean="0"/>
                  <a:t> and that the absolute maximum for f occurs at </a:t>
                </a:r>
                <a14:m>
                  <m:oMath xmlns:m="http://schemas.openxmlformats.org/officeDocument/2006/math">
                    <m:r>
                      <a:rPr lang="en-US" i="1">
                        <a:latin typeface="Cambria Math"/>
                        <a:ea typeface="Cambria Math"/>
                      </a:rPr>
                      <m:t>𝑥</m:t>
                    </m:r>
                    <m:r>
                      <a:rPr lang="en-US" i="1" baseline="-25000">
                        <a:latin typeface="Cambria Math"/>
                      </a:rPr>
                      <m:t>𝑢</m:t>
                    </m:r>
                  </m:oMath>
                </a14:m>
                <a:r>
                  <a:rPr lang="en-US" b="0" dirty="0" smtClean="0"/>
                  <a:t>, the right endpoint of domain. The absolute minimum occurs at x</a:t>
                </a:r>
                <a:r>
                  <a:rPr lang="en-US" b="0" baseline="-25000" dirty="0" smtClean="0"/>
                  <a:t>2</a:t>
                </a:r>
                <a:r>
                  <a:rPr lang="en-US" b="0" dirty="0" smtClean="0"/>
                  <a:t>, which is also a relative minimum on the function.</a:t>
                </a:r>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381000"/>
                <a:ext cx="7848600" cy="6172200"/>
              </a:xfrm>
              <a:blipFill rotWithShape="1">
                <a:blip r:embed="rId2" cstate="print"/>
                <a:stretch>
                  <a:fillRect l="-1786" t="-1186" r="-1708" b="-2372"/>
                </a:stretch>
              </a:blipFill>
            </p:spPr>
            <p:txBody>
              <a:bodyPr/>
              <a:lstStyle/>
              <a:p>
                <a:r>
                  <a:rPr lang="en-US">
                    <a:noFill/>
                  </a:rPr>
                  <a:t> </a:t>
                </a:r>
              </a:p>
            </p:txBody>
          </p:sp>
        </mc:Fallback>
      </mc:AlternateContent>
    </p:spTree>
    <p:extLst>
      <p:ext uri="{BB962C8B-B14F-4D97-AF65-F5344CB8AC3E}">
        <p14:creationId xmlns="" xmlns:p14="http://schemas.microsoft.com/office/powerpoint/2010/main" val="1476224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3"/>
              <p:cNvSpPr>
                <a:spLocks noGrp="1"/>
              </p:cNvSpPr>
              <p:nvPr>
                <p:ph idx="1"/>
              </p:nvPr>
            </p:nvSpPr>
            <p:spPr>
              <a:xfrm>
                <a:off x="609600" y="381000"/>
                <a:ext cx="7848600" cy="6172200"/>
              </a:xfrm>
            </p:spPr>
            <p:txBody>
              <a:bodyPr>
                <a:normAutofit/>
              </a:bodyPr>
              <a:lstStyle/>
              <a:p>
                <a:pPr marL="0" indent="0" algn="just">
                  <a:buNone/>
                </a:pPr>
                <a:r>
                  <a:rPr lang="en-US" b="1" dirty="0" smtClean="0"/>
                  <a:t>PROCEDURE FOR INDENTIFYING ABSOLUTE MAXIMUM AND MINIMUM POINTS</a:t>
                </a:r>
              </a:p>
              <a:p>
                <a:pPr marL="0" indent="0" algn="just">
                  <a:buNone/>
                </a:pPr>
                <a:endParaRPr lang="en-US" dirty="0" smtClean="0"/>
              </a:p>
              <a:p>
                <a:pPr marL="0" indent="0" algn="just">
                  <a:buNone/>
                </a:pPr>
                <a:r>
                  <a:rPr lang="en-US" dirty="0" smtClean="0"/>
                  <a:t>Given the continuous function f defined over the closed interval </a:t>
                </a:r>
                <a14:m>
                  <m:oMath xmlns:m="http://schemas.openxmlformats.org/officeDocument/2006/math">
                    <m:d>
                      <m:dPr>
                        <m:begChr m:val="["/>
                        <m:endChr m:val="]"/>
                        <m:ctrlPr>
                          <a:rPr lang="en-US" b="0" i="1" smtClean="0">
                            <a:latin typeface="Cambria Math"/>
                          </a:rPr>
                        </m:ctrlPr>
                      </m:dPr>
                      <m:e>
                        <m:r>
                          <a:rPr lang="en-US" b="0" i="1" smtClean="0">
                            <a:latin typeface="Cambria Math"/>
                          </a:rPr>
                          <m:t>𝑥</m:t>
                        </m:r>
                        <m:r>
                          <a:rPr lang="en-US" b="0" i="1" baseline="-25000" smtClean="0">
                            <a:latin typeface="Cambria Math"/>
                          </a:rPr>
                          <m:t>𝑙</m:t>
                        </m:r>
                        <m:r>
                          <a:rPr lang="en-US" b="0" i="1" smtClean="0">
                            <a:latin typeface="Cambria Math"/>
                          </a:rPr>
                          <m:t>, </m:t>
                        </m:r>
                        <m:r>
                          <a:rPr lang="en-US" b="0" i="1" smtClean="0">
                            <a:latin typeface="Cambria Math"/>
                          </a:rPr>
                          <m:t>𝑥𝑢</m:t>
                        </m:r>
                      </m:e>
                    </m:d>
                    <m:r>
                      <a:rPr lang="en-US" b="0" i="1" smtClean="0">
                        <a:latin typeface="Cambria Math"/>
                      </a:rPr>
                      <m:t>:</m:t>
                    </m:r>
                  </m:oMath>
                </a14:m>
                <a:endParaRPr lang="en-US" b="0" dirty="0" smtClean="0"/>
              </a:p>
              <a:p>
                <a:pPr marL="0" indent="0" algn="just">
                  <a:buNone/>
                </a:pPr>
                <a:endParaRPr lang="en-US" b="0" dirty="0" smtClean="0"/>
              </a:p>
              <a:p>
                <a:pPr marL="457200" indent="-457200" algn="just">
                  <a:buNone/>
                </a:pPr>
                <a:r>
                  <a:rPr lang="en-US" dirty="0" smtClean="0"/>
                  <a:t>I	</a:t>
                </a:r>
                <a:r>
                  <a:rPr lang="en-US" i="1" dirty="0" smtClean="0">
                    <a:latin typeface="Times New Roman" pitchFamily="18" charset="0"/>
                    <a:cs typeface="Times New Roman" pitchFamily="18" charset="0"/>
                  </a:rPr>
                  <a:t>Locate all critical points [x*, f (x*)] which lie within the domain of the function</a:t>
                </a:r>
                <a:r>
                  <a:rPr lang="en-US" i="1" baseline="30000" dirty="0" smtClean="0">
                    <a:latin typeface="Times New Roman" pitchFamily="18" charset="0"/>
                    <a:cs typeface="Times New Roman" pitchFamily="18" charset="0"/>
                  </a:rPr>
                  <a:t>1</a:t>
                </a:r>
                <a:r>
                  <a:rPr lang="en-US" i="1" dirty="0" smtClean="0">
                    <a:latin typeface="Times New Roman" pitchFamily="18" charset="0"/>
                    <a:cs typeface="Times New Roman" pitchFamily="18" charset="0"/>
                  </a:rPr>
                  <a:t> Exclude from consideration any critical values x* which lie outside the domain.</a:t>
                </a:r>
              </a:p>
            </p:txBody>
          </p:sp>
        </mc:Choice>
        <mc:Fallback>
          <p:sp>
            <p:nvSpPr>
              <p:cNvPr id="3" name="Content Placeholder 3"/>
              <p:cNvSpPr>
                <a:spLocks noGrp="1" noRot="1" noChangeAspect="1" noMove="1" noResize="1" noEditPoints="1" noAdjustHandles="1" noChangeArrowheads="1" noChangeShapeType="1" noTextEdit="1"/>
              </p:cNvSpPr>
              <p:nvPr>
                <p:ph idx="1"/>
              </p:nvPr>
            </p:nvSpPr>
            <p:spPr>
              <a:xfrm>
                <a:off x="609600" y="381000"/>
                <a:ext cx="7848600" cy="6172200"/>
              </a:xfrm>
              <a:blipFill rotWithShape="1">
                <a:blip r:embed="rId3" cstate="print"/>
                <a:stretch>
                  <a:fillRect l="-1941" t="-1285" r="-1863"/>
                </a:stretch>
              </a:blipFill>
            </p:spPr>
            <p:txBody>
              <a:bodyPr/>
              <a:lstStyle/>
              <a:p>
                <a:r>
                  <a:rPr lang="en-US">
                    <a:noFill/>
                  </a:rPr>
                  <a:t> </a:t>
                </a:r>
              </a:p>
            </p:txBody>
          </p:sp>
        </mc:Fallback>
      </mc:AlternateContent>
    </p:spTree>
    <p:extLst>
      <p:ext uri="{BB962C8B-B14F-4D97-AF65-F5344CB8AC3E}">
        <p14:creationId xmlns="" xmlns:p14="http://schemas.microsoft.com/office/powerpoint/2010/main" val="867337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381000"/>
            <a:ext cx="7848600" cy="6172200"/>
          </a:xfrm>
        </p:spPr>
        <p:txBody>
          <a:bodyPr>
            <a:normAutofit/>
          </a:bodyPr>
          <a:lstStyle/>
          <a:p>
            <a:pPr marL="457200" indent="-457200" algn="just">
              <a:buNone/>
            </a:pPr>
            <a:r>
              <a:rPr lang="en-US" dirty="0" smtClean="0"/>
              <a:t>II	</a:t>
            </a:r>
            <a:r>
              <a:rPr lang="en-US" i="1" dirty="0" smtClean="0">
                <a:latin typeface="Times New Roman" pitchFamily="18" charset="0"/>
                <a:cs typeface="Times New Roman" pitchFamily="18" charset="0"/>
              </a:rPr>
              <a:t>Compute the values of f(x) at the two endpoints of the domain [f(x</a:t>
            </a:r>
            <a:r>
              <a:rPr lang="en-US" i="1" baseline="-25000" dirty="0" smtClean="0">
                <a:latin typeface="Times New Roman" pitchFamily="18" charset="0"/>
                <a:cs typeface="Times New Roman" pitchFamily="18" charset="0"/>
              </a:rPr>
              <a:t>l</a:t>
            </a:r>
            <a:r>
              <a:rPr lang="en-US" i="1" dirty="0" smtClean="0">
                <a:latin typeface="Times New Roman" pitchFamily="18" charset="0"/>
                <a:cs typeface="Times New Roman" pitchFamily="18" charset="0"/>
              </a:rPr>
              <a:t>) and f(</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u</a:t>
            </a:r>
            <a:r>
              <a:rPr lang="en-US" i="1" dirty="0" smtClean="0">
                <a:latin typeface="Times New Roman" pitchFamily="18" charset="0"/>
                <a:cs typeface="Times New Roman" pitchFamily="18" charset="0"/>
              </a:rPr>
              <a:t>).</a:t>
            </a:r>
          </a:p>
          <a:p>
            <a:pPr marL="457200" indent="-457200" algn="just">
              <a:buNone/>
            </a:pPr>
            <a:endParaRPr lang="en-US" i="1" dirty="0">
              <a:latin typeface="Times New Roman" pitchFamily="18" charset="0"/>
              <a:cs typeface="Times New Roman" pitchFamily="18" charset="0"/>
            </a:endParaRPr>
          </a:p>
          <a:p>
            <a:pPr marL="457200" indent="-457200" algn="just">
              <a:buNone/>
            </a:pPr>
            <a:r>
              <a:rPr lang="en-US" dirty="0" smtClean="0">
                <a:cs typeface="Times New Roman" pitchFamily="18" charset="0"/>
              </a:rPr>
              <a:t>III</a:t>
            </a:r>
            <a:r>
              <a:rPr lang="en-US" i="1" dirty="0" smtClean="0">
                <a:latin typeface="Times New Roman" pitchFamily="18" charset="0"/>
                <a:cs typeface="Times New Roman" pitchFamily="18" charset="0"/>
              </a:rPr>
              <a:t>	Compare the values of f(x*) for all relevant critical points with (x</a:t>
            </a:r>
            <a:r>
              <a:rPr lang="en-US" i="1" baseline="-25000" dirty="0" smtClean="0">
                <a:latin typeface="Times New Roman" pitchFamily="18" charset="0"/>
                <a:cs typeface="Times New Roman" pitchFamily="18" charset="0"/>
              </a:rPr>
              <a:t>l</a:t>
            </a:r>
            <a:r>
              <a:rPr lang="en-US" i="1" dirty="0" smtClean="0">
                <a:latin typeface="Times New Roman" pitchFamily="18" charset="0"/>
                <a:cs typeface="Times New Roman" pitchFamily="18" charset="0"/>
              </a:rPr>
              <a:t>) and (</a:t>
            </a:r>
            <a:r>
              <a:rPr lang="en-US" i="1" dirty="0" err="1" smtClean="0">
                <a:latin typeface="Times New Roman" pitchFamily="18" charset="0"/>
                <a:cs typeface="Times New Roman" pitchFamily="18" charset="0"/>
              </a:rPr>
              <a:t>x</a:t>
            </a:r>
            <a:r>
              <a:rPr lang="en-US" i="1" baseline="-25000" dirty="0" err="1" smtClean="0">
                <a:latin typeface="Times New Roman" pitchFamily="18" charset="0"/>
                <a:cs typeface="Times New Roman" pitchFamily="18" charset="0"/>
              </a:rPr>
              <a:t>u</a:t>
            </a:r>
            <a:r>
              <a:rPr lang="en-US" i="1" dirty="0" smtClean="0">
                <a:latin typeface="Times New Roman" pitchFamily="18" charset="0"/>
                <a:cs typeface="Times New Roman" pitchFamily="18" charset="0"/>
              </a:rPr>
              <a:t>). The absolute maximum in the largest of these values. The absolute minimum is the smallest of these values.</a:t>
            </a:r>
          </a:p>
        </p:txBody>
      </p:sp>
    </p:spTree>
    <p:extLst>
      <p:ext uri="{BB962C8B-B14F-4D97-AF65-F5344CB8AC3E}">
        <p14:creationId xmlns="" xmlns:p14="http://schemas.microsoft.com/office/powerpoint/2010/main" val="4230258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Content Placeholder 3"/>
              <p:cNvSpPr>
                <a:spLocks noGrp="1"/>
              </p:cNvSpPr>
              <p:nvPr>
                <p:ph idx="1"/>
              </p:nvPr>
            </p:nvSpPr>
            <p:spPr>
              <a:xfrm>
                <a:off x="609600" y="381000"/>
                <a:ext cx="7848600" cy="6172200"/>
              </a:xfrm>
            </p:spPr>
            <p:txBody>
              <a:bodyPr>
                <a:normAutofit/>
              </a:bodyPr>
              <a:lstStyle/>
              <a:p>
                <a:pPr marL="457200" indent="-457200" algn="just">
                  <a:buNone/>
                </a:pPr>
                <a:r>
                  <a:rPr lang="en-US" dirty="0" smtClean="0">
                    <a:cs typeface="Times New Roman" pitchFamily="18" charset="0"/>
                  </a:rPr>
                  <a:t>Example:</a:t>
                </a:r>
              </a:p>
              <a:p>
                <a:pPr marL="0" indent="0" algn="just">
                  <a:buNone/>
                </a:pPr>
                <a:r>
                  <a:rPr lang="en-US" dirty="0" smtClean="0">
                    <a:cs typeface="Times New Roman" pitchFamily="18" charset="0"/>
                  </a:rPr>
                  <a:t>Determine the locations and values of the absolute maximum and minimum for the function</a:t>
                </a:r>
              </a:p>
              <a:p>
                <a:pPr marL="0" indent="0" algn="just">
                  <a:buNone/>
                </a:pPr>
                <a:endParaRPr lang="en-US" dirty="0">
                  <a:cs typeface="Times New Roman" pitchFamily="18" charset="0"/>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cs typeface="Times New Roman" pitchFamily="18" charset="0"/>
                        </a:rPr>
                        <m:t>𝑓</m:t>
                      </m:r>
                      <m:d>
                        <m:dPr>
                          <m:ctrlPr>
                            <a:rPr lang="en-US" b="0" i="1" smtClean="0">
                              <a:latin typeface="Cambria Math"/>
                              <a:cs typeface="Times New Roman" pitchFamily="18" charset="0"/>
                            </a:rPr>
                          </m:ctrlPr>
                        </m:dPr>
                        <m:e>
                          <m:r>
                            <a:rPr lang="en-US" b="0" i="1" smtClean="0">
                              <a:latin typeface="Cambria Math"/>
                              <a:cs typeface="Times New Roman" pitchFamily="18" charset="0"/>
                            </a:rPr>
                            <m:t>𝑥</m:t>
                          </m:r>
                        </m:e>
                      </m:d>
                      <m:r>
                        <a:rPr lang="en-US" b="0" i="1" smtClean="0">
                          <a:latin typeface="Cambria Math"/>
                          <a:cs typeface="Times New Roman" pitchFamily="18" charset="0"/>
                        </a:rPr>
                        <m:t>=</m:t>
                      </m:r>
                      <m:f>
                        <m:fPr>
                          <m:ctrlPr>
                            <a:rPr lang="en-US" b="0" i="1" smtClean="0">
                              <a:latin typeface="Cambria Math"/>
                              <a:cs typeface="Times New Roman" pitchFamily="18" charset="0"/>
                            </a:rPr>
                          </m:ctrlPr>
                        </m:fPr>
                        <m:num>
                          <m:r>
                            <a:rPr lang="en-US" b="0" i="1" smtClean="0">
                              <a:latin typeface="Cambria Math"/>
                              <a:cs typeface="Times New Roman" pitchFamily="18" charset="0"/>
                            </a:rPr>
                            <m:t>𝑥</m:t>
                          </m:r>
                          <m:r>
                            <a:rPr lang="en-US" b="0" i="1" baseline="30000" smtClean="0">
                              <a:latin typeface="Cambria Math"/>
                              <a:cs typeface="Times New Roman" pitchFamily="18" charset="0"/>
                            </a:rPr>
                            <m:t>3</m:t>
                          </m:r>
                        </m:num>
                        <m:den>
                          <m:r>
                            <a:rPr lang="en-US" b="0" i="1" smtClean="0">
                              <a:latin typeface="Cambria Math"/>
                              <a:cs typeface="Times New Roman" pitchFamily="18" charset="0"/>
                            </a:rPr>
                            <m:t>3</m:t>
                          </m:r>
                        </m:den>
                      </m:f>
                      <m:r>
                        <a:rPr lang="en-US" b="0" i="1" smtClean="0">
                          <a:latin typeface="Cambria Math"/>
                          <a:cs typeface="Times New Roman" pitchFamily="18" charset="0"/>
                        </a:rPr>
                        <m:t>−</m:t>
                      </m:r>
                      <m:f>
                        <m:fPr>
                          <m:ctrlPr>
                            <a:rPr lang="en-US" b="0" i="1" smtClean="0">
                              <a:latin typeface="Cambria Math"/>
                              <a:cs typeface="Times New Roman" pitchFamily="18" charset="0"/>
                            </a:rPr>
                          </m:ctrlPr>
                        </m:fPr>
                        <m:num>
                          <m:r>
                            <a:rPr lang="en-US" b="0" i="1" smtClean="0">
                              <a:latin typeface="Cambria Math"/>
                              <a:cs typeface="Times New Roman" pitchFamily="18" charset="0"/>
                            </a:rPr>
                            <m:t>7</m:t>
                          </m:r>
                          <m:r>
                            <a:rPr lang="en-US" b="0" i="1" smtClean="0">
                              <a:latin typeface="Cambria Math"/>
                              <a:cs typeface="Times New Roman" pitchFamily="18" charset="0"/>
                            </a:rPr>
                            <m:t>𝑥</m:t>
                          </m:r>
                          <m:r>
                            <a:rPr lang="en-US" b="0" i="1" baseline="30000" smtClean="0">
                              <a:latin typeface="Cambria Math"/>
                              <a:cs typeface="Times New Roman" pitchFamily="18" charset="0"/>
                            </a:rPr>
                            <m:t>2</m:t>
                          </m:r>
                        </m:num>
                        <m:den>
                          <m:r>
                            <a:rPr lang="en-US" b="0" i="1" smtClean="0">
                              <a:latin typeface="Cambria Math"/>
                              <a:cs typeface="Times New Roman" pitchFamily="18" charset="0"/>
                            </a:rPr>
                            <m:t>2</m:t>
                          </m:r>
                        </m:den>
                      </m:f>
                      <m:r>
                        <a:rPr lang="en-US" b="0" i="1" smtClean="0">
                          <a:latin typeface="Cambria Math"/>
                          <a:cs typeface="Times New Roman" pitchFamily="18" charset="0"/>
                        </a:rPr>
                        <m:t>+6</m:t>
                      </m:r>
                      <m:r>
                        <a:rPr lang="en-US" b="0" i="1" smtClean="0">
                          <a:latin typeface="Cambria Math"/>
                          <a:cs typeface="Times New Roman" pitchFamily="18" charset="0"/>
                        </a:rPr>
                        <m:t>𝑥</m:t>
                      </m:r>
                      <m:r>
                        <a:rPr lang="en-US" b="0" i="1" smtClean="0">
                          <a:latin typeface="Cambria Math"/>
                          <a:cs typeface="Times New Roman" pitchFamily="18" charset="0"/>
                        </a:rPr>
                        <m:t>+5</m:t>
                      </m:r>
                    </m:oMath>
                  </m:oMathPara>
                </a14:m>
                <a:endParaRPr lang="en-US" dirty="0" smtClean="0">
                  <a:cs typeface="Times New Roman" pitchFamily="18" charset="0"/>
                </a:endParaRPr>
              </a:p>
              <a:p>
                <a:pPr marL="0" indent="0" algn="just">
                  <a:buNone/>
                </a:pPr>
                <a:endParaRPr lang="en-US" dirty="0">
                  <a:cs typeface="Times New Roman" pitchFamily="18" charset="0"/>
                </a:endParaRPr>
              </a:p>
              <a:p>
                <a:pPr marL="0" indent="0" algn="just">
                  <a:buNone/>
                </a:pPr>
                <a:r>
                  <a:rPr lang="en-US" dirty="0" smtClean="0">
                    <a:cs typeface="Times New Roman" pitchFamily="18" charset="0"/>
                  </a:rPr>
                  <a:t>where </a:t>
                </a:r>
                <a14:m>
                  <m:oMath xmlns:m="http://schemas.openxmlformats.org/officeDocument/2006/math">
                    <m:r>
                      <a:rPr lang="en-US" b="0" i="1" smtClean="0">
                        <a:latin typeface="Cambria Math"/>
                        <a:cs typeface="Times New Roman" pitchFamily="18" charset="0"/>
                      </a:rPr>
                      <m:t>2</m:t>
                    </m:r>
                    <m:r>
                      <a:rPr lang="en-US" b="0" i="1" smtClean="0">
                        <a:latin typeface="Cambria Math"/>
                        <a:ea typeface="Cambria Math"/>
                        <a:cs typeface="Times New Roman" pitchFamily="18" charset="0"/>
                      </a:rPr>
                      <m:t>≤</m:t>
                    </m:r>
                    <m:r>
                      <a:rPr lang="en-US" b="0" i="1" smtClean="0">
                        <a:latin typeface="Cambria Math"/>
                        <a:ea typeface="Cambria Math"/>
                        <a:cs typeface="Times New Roman" pitchFamily="18" charset="0"/>
                      </a:rPr>
                      <m:t>𝑥</m:t>
                    </m:r>
                    <m:r>
                      <a:rPr lang="en-US" b="0" i="1" smtClean="0">
                        <a:latin typeface="Cambria Math"/>
                        <a:ea typeface="Cambria Math"/>
                        <a:cs typeface="Times New Roman" pitchFamily="18" charset="0"/>
                      </a:rPr>
                      <m:t>≤10.</m:t>
                    </m:r>
                  </m:oMath>
                </a14:m>
                <a:endParaRPr lang="en-US" dirty="0" smtClean="0">
                  <a:cs typeface="Times New Roman"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381000"/>
                <a:ext cx="7848600" cy="6172200"/>
              </a:xfrm>
              <a:blipFill rotWithShape="1">
                <a:blip r:embed="rId3" cstate="print"/>
                <a:stretch>
                  <a:fillRect l="-1941" t="-1285" r="-186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1371600" indent="-1371600" algn="just">
              <a:buNone/>
            </a:pPr>
            <a:r>
              <a:rPr lang="en-US" b="1" dirty="0" smtClean="0">
                <a:latin typeface="Times New Roman" pitchFamily="18" charset="0"/>
                <a:cs typeface="Times New Roman" pitchFamily="18" charset="0"/>
              </a:rPr>
              <a:t>Step II</a:t>
            </a:r>
            <a:r>
              <a:rPr lang="en-US" dirty="0" smtClean="0">
                <a:latin typeface="Times New Roman" pitchFamily="18" charset="0"/>
                <a:cs typeface="Times New Roman" pitchFamily="18" charset="0"/>
              </a:rPr>
              <a:t> The values of </a:t>
            </a:r>
            <a:r>
              <a:rPr lang="en-US" i="1" dirty="0" smtClean="0">
                <a:latin typeface="Times New Roman" pitchFamily="18" charset="0"/>
                <a:cs typeface="Times New Roman" pitchFamily="18" charset="0"/>
              </a:rPr>
              <a:t>f (x)</a:t>
            </a:r>
            <a:r>
              <a:rPr lang="en-US" dirty="0" smtClean="0">
                <a:latin typeface="Times New Roman" pitchFamily="18" charset="0"/>
                <a:cs typeface="Times New Roman" pitchFamily="18" charset="0"/>
              </a:rPr>
              <a:t> at the endpoints of the domain are</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32345519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685800"/>
            <a:ext cx="8229600" cy="5440363"/>
          </a:xfrm>
        </p:spPr>
        <p:txBody>
          <a:bodyPr/>
          <a:lstStyle/>
          <a:p>
            <a:pPr marL="1547813" indent="-1547813" algn="just">
              <a:buNone/>
            </a:pPr>
            <a:r>
              <a:rPr lang="en-US" b="1" dirty="0" smtClean="0">
                <a:latin typeface="Times New Roman" pitchFamily="18" charset="0"/>
                <a:cs typeface="Times New Roman" pitchFamily="18" charset="0"/>
              </a:rPr>
              <a:t>Step III</a:t>
            </a:r>
            <a:r>
              <a:rPr lang="en-US" dirty="0" smtClean="0">
                <a:latin typeface="Times New Roman" pitchFamily="18" charset="0"/>
                <a:cs typeface="Times New Roman" pitchFamily="18" charset="0"/>
              </a:rPr>
              <a:t> Comparing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(2),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(6), and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(10), we find the absolute minimum of -13 occurs when x = 6 and the absolute maximum of 48</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 occurs when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10. The figure presents a sketch of the function.</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1920597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Covered sections 16.3 and 16.4:</a:t>
            </a:r>
          </a:p>
          <a:p>
            <a:r>
              <a:rPr lang="en-US" dirty="0" smtClean="0"/>
              <a:t>Curve Sketching</a:t>
            </a:r>
          </a:p>
          <a:p>
            <a:r>
              <a:rPr lang="en-US" dirty="0" smtClean="0"/>
              <a:t>Restricted Domain Considerations</a:t>
            </a:r>
          </a:p>
          <a:p>
            <a:r>
              <a:rPr lang="en-US" dirty="0" smtClean="0"/>
              <a:t>Procedure for Identifying Absolute Maxima and Minima</a:t>
            </a:r>
          </a:p>
          <a:p>
            <a:pPr>
              <a:buNone/>
            </a:pPr>
            <a:endParaRPr lang="en-US" dirty="0" smtClean="0"/>
          </a:p>
          <a:p>
            <a:pPr>
              <a:buNone/>
            </a:pPr>
            <a:r>
              <a:rPr lang="en-US" dirty="0" smtClean="0"/>
              <a:t>Next, we’ll start Chapter 17: Application of Optimization.</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3122</TotalTime>
  <Words>265</Words>
  <Application>Microsoft Office PowerPoint</Application>
  <PresentationFormat>On-screen Show (4:3)</PresentationFormat>
  <Paragraphs>50</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Lecture 17</vt:lpstr>
      <vt:lpstr>Last Lecture’s Summary</vt:lpstr>
      <vt:lpstr>Today</vt:lpstr>
      <vt:lpstr>Curve Sketching</vt:lpstr>
      <vt:lpstr>Key Data Points</vt:lpstr>
      <vt:lpstr>Slide 6</vt:lpstr>
      <vt:lpstr>1- Relative Maxima and Minima</vt:lpstr>
      <vt:lpstr>Slide 8</vt:lpstr>
      <vt:lpstr>Slide 9</vt:lpstr>
      <vt:lpstr>2- Inflection Points</vt:lpstr>
      <vt:lpstr>Slide 11</vt:lpstr>
      <vt:lpstr>3- Intercepts</vt:lpstr>
      <vt:lpstr>4- Ultimate Direction</vt:lpstr>
      <vt:lpstr>Slide 14</vt:lpstr>
      <vt:lpstr>RESTRICTED-DOMAIN CONSIDERATIONS</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619</cp:revision>
  <dcterms:created xsi:type="dcterms:W3CDTF">2012-08-14T18:22:23Z</dcterms:created>
  <dcterms:modified xsi:type="dcterms:W3CDTF">2012-09-06T11:49:02Z</dcterms:modified>
</cp:coreProperties>
</file>