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89" r:id="rId3"/>
    <p:sldId id="290" r:id="rId4"/>
    <p:sldId id="316" r:id="rId5"/>
    <p:sldId id="333" r:id="rId6"/>
    <p:sldId id="308" r:id="rId7"/>
    <p:sldId id="361" r:id="rId8"/>
    <p:sldId id="302" r:id="rId9"/>
    <p:sldId id="263" r:id="rId10"/>
    <p:sldId id="264" r:id="rId11"/>
    <p:sldId id="347" r:id="rId12"/>
    <p:sldId id="352" r:id="rId13"/>
    <p:sldId id="266" r:id="rId14"/>
    <p:sldId id="362" r:id="rId15"/>
    <p:sldId id="363" r:id="rId16"/>
    <p:sldId id="364" r:id="rId17"/>
    <p:sldId id="334" r:id="rId18"/>
    <p:sldId id="360" r:id="rId19"/>
    <p:sldId id="365" r:id="rId20"/>
    <p:sldId id="366" r:id="rId21"/>
    <p:sldId id="318" r:id="rId22"/>
    <p:sldId id="319" r:id="rId23"/>
    <p:sldId id="354" r:id="rId24"/>
    <p:sldId id="367" r:id="rId25"/>
    <p:sldId id="380" r:id="rId26"/>
    <p:sldId id="368" r:id="rId27"/>
    <p:sldId id="369" r:id="rId28"/>
    <p:sldId id="370" r:id="rId29"/>
    <p:sldId id="356" r:id="rId30"/>
    <p:sldId id="348" r:id="rId31"/>
    <p:sldId id="357" r:id="rId32"/>
    <p:sldId id="371" r:id="rId33"/>
    <p:sldId id="372" r:id="rId34"/>
    <p:sldId id="373" r:id="rId35"/>
    <p:sldId id="358" r:id="rId36"/>
    <p:sldId id="374" r:id="rId37"/>
    <p:sldId id="375" r:id="rId38"/>
    <p:sldId id="376" r:id="rId39"/>
    <p:sldId id="359" r:id="rId40"/>
    <p:sldId id="377" r:id="rId41"/>
    <p:sldId id="378" r:id="rId42"/>
    <p:sldId id="379" r:id="rId43"/>
    <p:sldId id="381" r:id="rId44"/>
  </p:sldIdLst>
  <p:sldSz cx="9144000" cy="6858000" type="screen4x3"/>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 xmlns:p14="http://schemas.microsoft.com/office/powerpoint/2010/main"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16</a:t>
            </a:r>
            <a:endParaRPr lang="en-US" dirty="0"/>
          </a:p>
        </p:txBody>
      </p:sp>
      <p:sp>
        <p:nvSpPr>
          <p:cNvPr id="3" name="Subtitle 2"/>
          <p:cNvSpPr>
            <a:spLocks noGrp="1"/>
          </p:cNvSpPr>
          <p:nvPr>
            <p:ph type="subTitle" idx="1"/>
          </p:nvPr>
        </p:nvSpPr>
        <p:spPr/>
        <p:txBody>
          <a:bodyPr/>
          <a:lstStyle/>
          <a:p>
            <a:r>
              <a:rPr lang="en-US" dirty="0" smtClean="0">
                <a:solidFill>
                  <a:schemeClr val="tx2"/>
                </a:solidFill>
              </a:rPr>
              <a:t>Identification of Maxima and Minima</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accent1"/>
                </a:solidFill>
              </a:rPr>
              <a:t>Last Lecture’s Summary</a:t>
            </a:r>
            <a:endParaRPr lang="en-US" u="sng" dirty="0">
              <a:solidFill>
                <a:schemeClr val="accent1"/>
              </a:solidFill>
            </a:endParaRPr>
          </a:p>
        </p:txBody>
      </p:sp>
      <p:sp>
        <p:nvSpPr>
          <p:cNvPr id="3" name="Content Placeholder 2"/>
          <p:cNvSpPr>
            <a:spLocks noGrp="1"/>
          </p:cNvSpPr>
          <p:nvPr>
            <p:ph idx="1"/>
          </p:nvPr>
        </p:nvSpPr>
        <p:spPr>
          <a:xfrm>
            <a:off x="457200" y="1600200"/>
            <a:ext cx="8229600" cy="4495800"/>
          </a:xfrm>
        </p:spPr>
        <p:txBody>
          <a:bodyPr>
            <a:normAutofit/>
          </a:bodyPr>
          <a:lstStyle/>
          <a:p>
            <a:pPr>
              <a:buNone/>
            </a:pPr>
            <a:r>
              <a:rPr lang="en-US" dirty="0"/>
              <a:t>We </a:t>
            </a:r>
            <a:r>
              <a:rPr lang="en-US" dirty="0" smtClean="0"/>
              <a:t>covered </a:t>
            </a:r>
            <a:r>
              <a:rPr lang="en-US" dirty="0"/>
              <a:t>Sec </a:t>
            </a:r>
            <a:r>
              <a:rPr lang="en-US" dirty="0" smtClean="0"/>
              <a:t>16.1: </a:t>
            </a:r>
          </a:p>
          <a:p>
            <a:pPr>
              <a:buNone/>
            </a:pPr>
            <a:r>
              <a:rPr lang="en-US" dirty="0" smtClean="0"/>
              <a:t>Derivatives</a:t>
            </a:r>
            <a:r>
              <a:rPr lang="en-US" dirty="0"/>
              <a:t>: Additional Interpretations</a:t>
            </a:r>
          </a:p>
          <a:p>
            <a:r>
              <a:rPr lang="en-US" dirty="0"/>
              <a:t>Increasing and Decreasing Functions</a:t>
            </a:r>
          </a:p>
          <a:p>
            <a:r>
              <a:rPr lang="en-US" dirty="0"/>
              <a:t>Concavity, and</a:t>
            </a:r>
          </a:p>
          <a:p>
            <a:r>
              <a:rPr lang="en-US" dirty="0"/>
              <a:t>Inflection Points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accent1"/>
                </a:solidFill>
              </a:rPr>
              <a:t>Today</a:t>
            </a:r>
            <a:endParaRPr lang="en-US" u="sng" dirty="0">
              <a:solidFill>
                <a:schemeClr val="accent1"/>
              </a:solidFill>
            </a:endParaRPr>
          </a:p>
        </p:txBody>
      </p:sp>
      <p:sp>
        <p:nvSpPr>
          <p:cNvPr id="3" name="Content Placeholder 2"/>
          <p:cNvSpPr>
            <a:spLocks noGrp="1"/>
          </p:cNvSpPr>
          <p:nvPr>
            <p:ph idx="1"/>
          </p:nvPr>
        </p:nvSpPr>
        <p:spPr/>
        <p:txBody>
          <a:bodyPr>
            <a:normAutofit/>
          </a:bodyPr>
          <a:lstStyle/>
          <a:p>
            <a:pPr>
              <a:buNone/>
            </a:pPr>
            <a:r>
              <a:rPr lang="en-US" dirty="0" smtClean="0"/>
              <a:t>We will go over Sec 16.2:</a:t>
            </a:r>
          </a:p>
          <a:p>
            <a:pPr marL="0" indent="0">
              <a:buNone/>
            </a:pPr>
            <a:r>
              <a:rPr lang="en-US" dirty="0" smtClean="0"/>
              <a:t>Identification of </a:t>
            </a:r>
            <a:r>
              <a:rPr lang="en-US" dirty="0"/>
              <a:t>Maxima and </a:t>
            </a:r>
            <a:r>
              <a:rPr lang="en-US" dirty="0" smtClean="0"/>
              <a:t>Minima</a:t>
            </a:r>
            <a:endParaRPr lang="en-US" dirty="0"/>
          </a:p>
          <a:p>
            <a:r>
              <a:rPr lang="en-US" dirty="0" smtClean="0"/>
              <a:t>Relative </a:t>
            </a:r>
            <a:r>
              <a:rPr lang="en-US" dirty="0" err="1" smtClean="0"/>
              <a:t>Extrema</a:t>
            </a:r>
            <a:r>
              <a:rPr lang="en-US" dirty="0" smtClean="0"/>
              <a:t> (maxima and minima)</a:t>
            </a:r>
          </a:p>
          <a:p>
            <a:r>
              <a:rPr lang="en-US" dirty="0" smtClean="0"/>
              <a:t>Absolute Maxima and Minima</a:t>
            </a:r>
          </a:p>
          <a:p>
            <a:r>
              <a:rPr lang="en-US" dirty="0" smtClean="0"/>
              <a:t>Critical Points</a:t>
            </a:r>
          </a:p>
          <a:p>
            <a:r>
              <a:rPr lang="en-US" dirty="0" smtClean="0"/>
              <a:t>Tests for Relative </a:t>
            </a:r>
            <a:r>
              <a:rPr lang="en-US" dirty="0" err="1" smtClean="0"/>
              <a:t>Extrema</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7" name="Content Placeholder 3"/>
              <p:cNvSpPr>
                <a:spLocks noGrp="1"/>
              </p:cNvSpPr>
              <p:nvPr>
                <p:ph idx="1"/>
              </p:nvPr>
            </p:nvSpPr>
            <p:spPr>
              <a:xfrm>
                <a:off x="457200" y="1600200"/>
                <a:ext cx="7848600" cy="4724400"/>
              </a:xfrm>
            </p:spPr>
            <p:txBody>
              <a:bodyPr>
                <a:normAutofit/>
              </a:bodyPr>
              <a:lstStyle/>
              <a:p>
                <a:pPr marL="0" indent="0">
                  <a:buNone/>
                </a:pPr>
                <a:r>
                  <a:rPr lang="en-US" u="sng" dirty="0" smtClean="0">
                    <a:solidFill>
                      <a:schemeClr val="tx2"/>
                    </a:solidFill>
                  </a:rPr>
                  <a:t>Relative Maximum</a:t>
                </a:r>
              </a:p>
              <a:p>
                <a:pPr marL="0" indent="0" algn="just">
                  <a:buNone/>
                </a:pPr>
                <a:r>
                  <a:rPr lang="en-US" dirty="0" smtClean="0"/>
                  <a:t>If </a:t>
                </a:r>
                <a14:m>
                  <m:oMath xmlns:m="http://schemas.openxmlformats.org/officeDocument/2006/math">
                    <m:r>
                      <a:rPr lang="en-US" i="1" dirty="0" smtClean="0">
                        <a:latin typeface="Cambria Math"/>
                      </a:rPr>
                      <m:t>𝑓</m:t>
                    </m:r>
                  </m:oMath>
                </a14:m>
                <a:r>
                  <a:rPr lang="en-US" dirty="0" smtClean="0"/>
                  <a:t> is defined on an interval </a:t>
                </a:r>
                <a14:m>
                  <m:oMath xmlns:m="http://schemas.openxmlformats.org/officeDocument/2006/math">
                    <m:r>
                      <a:rPr lang="en-US" i="1" dirty="0" smtClean="0">
                        <a:latin typeface="Cambria Math"/>
                      </a:rPr>
                      <m:t>(</m:t>
                    </m:r>
                    <m:r>
                      <a:rPr lang="en-US" i="1" dirty="0" err="1" smtClean="0">
                        <a:latin typeface="Cambria Math"/>
                      </a:rPr>
                      <m:t>𝑏</m:t>
                    </m:r>
                    <m:r>
                      <a:rPr lang="en-US" i="1" dirty="0" err="1" smtClean="0">
                        <a:latin typeface="Cambria Math"/>
                      </a:rPr>
                      <m:t>,</m:t>
                    </m:r>
                    <m:r>
                      <a:rPr lang="en-US" i="1" dirty="0" err="1" smtClean="0">
                        <a:latin typeface="Cambria Math"/>
                      </a:rPr>
                      <m:t>𝑐</m:t>
                    </m:r>
                    <m:r>
                      <a:rPr lang="en-US" i="1" dirty="0" smtClean="0">
                        <a:latin typeface="Cambria Math"/>
                      </a:rPr>
                      <m:t>)</m:t>
                    </m:r>
                  </m:oMath>
                </a14:m>
                <a:r>
                  <a:rPr lang="en-US" dirty="0" smtClean="0"/>
                  <a:t> which contains </a:t>
                </a:r>
                <a14:m>
                  <m:oMath xmlns:m="http://schemas.openxmlformats.org/officeDocument/2006/math">
                    <m:r>
                      <a:rPr lang="en-US" b="0" i="1" smtClean="0">
                        <a:latin typeface="Cambria Math"/>
                      </a:rPr>
                      <m:t>𝑥</m:t>
                    </m:r>
                    <m:r>
                      <a:rPr lang="en-US" b="0" i="1" smtClean="0">
                        <a:latin typeface="Cambria Math"/>
                      </a:rPr>
                      <m:t>=</m:t>
                    </m:r>
                    <m:r>
                      <a:rPr lang="en-US" b="0" i="1" smtClean="0">
                        <a:latin typeface="Cambria Math"/>
                      </a:rPr>
                      <m:t>𝑎</m:t>
                    </m:r>
                  </m:oMath>
                </a14:m>
                <a:r>
                  <a:rPr lang="en-US" dirty="0" smtClean="0"/>
                  <a:t>, </a:t>
                </a:r>
                <a14:m>
                  <m:oMath xmlns:m="http://schemas.openxmlformats.org/officeDocument/2006/math">
                    <m:r>
                      <a:rPr lang="en-US" b="0" i="1" smtClean="0">
                        <a:latin typeface="Cambria Math"/>
                      </a:rPr>
                      <m:t>𝑓</m:t>
                    </m:r>
                  </m:oMath>
                </a14:m>
                <a:r>
                  <a:rPr lang="en-US" dirty="0" smtClean="0"/>
                  <a:t> is said to have a </a:t>
                </a:r>
                <a:r>
                  <a:rPr lang="en-US" b="1" dirty="0" smtClean="0"/>
                  <a:t>relative (local) maximum</a:t>
                </a:r>
                <a:r>
                  <a:rPr lang="en-US" dirty="0" smtClean="0"/>
                  <a:t> at </a:t>
                </a:r>
                <a14:m>
                  <m:oMath xmlns:m="http://schemas.openxmlformats.org/officeDocument/2006/math">
                    <m:r>
                      <a:rPr lang="en-US" i="1">
                        <a:latin typeface="Cambria Math"/>
                      </a:rPr>
                      <m:t>𝑥</m:t>
                    </m:r>
                    <m:r>
                      <a:rPr lang="en-US" i="1">
                        <a:latin typeface="Cambria Math"/>
                      </a:rPr>
                      <m:t>=</m:t>
                    </m:r>
                    <m:r>
                      <a:rPr lang="en-US" i="1">
                        <a:latin typeface="Cambria Math"/>
                      </a:rPr>
                      <m:t>𝑎</m:t>
                    </m:r>
                  </m:oMath>
                </a14:m>
                <a:r>
                  <a:rPr lang="en-US" dirty="0" smtClean="0"/>
                  <a:t> if </a:t>
                </a:r>
                <a14:m>
                  <m:oMath xmlns:m="http://schemas.openxmlformats.org/officeDocument/2006/math">
                    <m:r>
                      <a:rPr lang="en-US" b="0" i="1" smtClean="0">
                        <a:latin typeface="Cambria Math"/>
                      </a:rPr>
                      <m:t>𝑓</m:t>
                    </m:r>
                    <m:r>
                      <a:rPr lang="en-US" b="0" i="1" smtClean="0">
                        <a:latin typeface="Cambria Math"/>
                      </a:rPr>
                      <m:t>(</m:t>
                    </m:r>
                    <m:r>
                      <a:rPr lang="en-US" b="0" i="1" smtClean="0">
                        <a:latin typeface="Cambria Math"/>
                      </a:rPr>
                      <m:t>𝑎</m:t>
                    </m:r>
                    <m:r>
                      <a:rPr lang="en-US" b="0" i="1" smtClean="0">
                        <a:latin typeface="Cambria Math"/>
                      </a:rPr>
                      <m:t>)≥</m:t>
                    </m:r>
                    <m:r>
                      <a:rPr lang="en-US" b="0" i="1" smtClean="0">
                        <a:latin typeface="Cambria Math"/>
                        <a:ea typeface="Cambria Math"/>
                      </a:rPr>
                      <m:t>𝑓</m:t>
                    </m:r>
                    <m:r>
                      <a:rPr lang="en-US" b="0" i="1" smtClean="0">
                        <a:latin typeface="Cambria Math"/>
                        <a:ea typeface="Cambria Math"/>
                      </a:rPr>
                      <m:t>(</m:t>
                    </m:r>
                    <m:r>
                      <a:rPr lang="en-US" b="0" i="1" smtClean="0">
                        <a:latin typeface="Cambria Math"/>
                        <a:ea typeface="Cambria Math"/>
                      </a:rPr>
                      <m:t>𝑥</m:t>
                    </m:r>
                    <m:r>
                      <a:rPr lang="en-US" b="0" i="1" smtClean="0">
                        <a:latin typeface="Cambria Math"/>
                        <a:ea typeface="Cambria Math"/>
                      </a:rPr>
                      <m:t>)</m:t>
                    </m:r>
                  </m:oMath>
                </a14:m>
                <a:r>
                  <a:rPr lang="en-US" dirty="0" smtClean="0"/>
                  <a:t> for all </a:t>
                </a:r>
                <a14:m>
                  <m:oMath xmlns:m="http://schemas.openxmlformats.org/officeDocument/2006/math">
                    <m:r>
                      <a:rPr lang="en-US" b="0" i="1" smtClean="0">
                        <a:latin typeface="Cambria Math"/>
                      </a:rPr>
                      <m:t>𝑥</m:t>
                    </m:r>
                  </m:oMath>
                </a14:m>
                <a:r>
                  <a:rPr lang="en-US" dirty="0" smtClean="0"/>
                  <a:t> within the interval </a:t>
                </a:r>
                <a14:m>
                  <m:oMath xmlns:m="http://schemas.openxmlformats.org/officeDocument/2006/math">
                    <m:r>
                      <a:rPr lang="en-US" i="1" dirty="0">
                        <a:latin typeface="Cambria Math"/>
                      </a:rPr>
                      <m:t>(</m:t>
                    </m:r>
                    <m:r>
                      <a:rPr lang="en-US" i="1" dirty="0" err="1">
                        <a:latin typeface="Cambria Math"/>
                      </a:rPr>
                      <m:t>𝑏</m:t>
                    </m:r>
                    <m:r>
                      <a:rPr lang="en-US" i="1" dirty="0" err="1">
                        <a:latin typeface="Cambria Math"/>
                      </a:rPr>
                      <m:t>,</m:t>
                    </m:r>
                    <m:r>
                      <a:rPr lang="en-US" i="1" dirty="0" err="1">
                        <a:latin typeface="Cambria Math"/>
                      </a:rPr>
                      <m:t>𝑐</m:t>
                    </m:r>
                    <m:r>
                      <a:rPr lang="en-US" i="1" dirty="0">
                        <a:latin typeface="Cambria Math"/>
                      </a:rPr>
                      <m:t>)</m:t>
                    </m:r>
                  </m:oMath>
                </a14:m>
                <a:r>
                  <a:rPr lang="en-US" dirty="0" smtClean="0"/>
                  <a:t> close to </a:t>
                </a:r>
                <a14:m>
                  <m:oMath xmlns:m="http://schemas.openxmlformats.org/officeDocument/2006/math">
                    <m:r>
                      <a:rPr lang="en-US" i="1">
                        <a:latin typeface="Cambria Math"/>
                      </a:rPr>
                      <m:t>𝑥</m:t>
                    </m:r>
                    <m:r>
                      <a:rPr lang="en-US" i="1">
                        <a:latin typeface="Cambria Math"/>
                      </a:rPr>
                      <m:t>=</m:t>
                    </m:r>
                    <m:r>
                      <a:rPr lang="en-US" i="1">
                        <a:latin typeface="Cambria Math"/>
                      </a:rPr>
                      <m:t>𝑎</m:t>
                    </m:r>
                  </m:oMath>
                </a14:m>
                <a:r>
                  <a:rPr lang="en-US" dirty="0" smtClean="0"/>
                  <a:t>.</a:t>
                </a:r>
                <a:endParaRPr lang="en-US" dirty="0"/>
              </a:p>
            </p:txBody>
          </p:sp>
        </mc:Choice>
        <mc:Fallback>
          <p:sp>
            <p:nvSpPr>
              <p:cNvPr id="7" name="Content Placeholder 3"/>
              <p:cNvSpPr>
                <a:spLocks noGrp="1" noRot="1" noChangeAspect="1" noMove="1" noResize="1" noEditPoints="1" noAdjustHandles="1" noChangeArrowheads="1" noChangeShapeType="1" noTextEdit="1"/>
              </p:cNvSpPr>
              <p:nvPr>
                <p:ph idx="1"/>
              </p:nvPr>
            </p:nvSpPr>
            <p:spPr>
              <a:xfrm>
                <a:off x="457200" y="1600200"/>
                <a:ext cx="7848600" cy="4724400"/>
              </a:xfrm>
              <a:blipFill rotWithShape="1">
                <a:blip r:embed="rId2" cstate="print"/>
                <a:stretch>
                  <a:fillRect l="-1941" t="-1677" r="-1863"/>
                </a:stretch>
              </a:blipFill>
            </p:spPr>
            <p:txBody>
              <a:bodyPr/>
              <a:lstStyle/>
              <a:p>
                <a:r>
                  <a:rPr lang="en-US">
                    <a:noFill/>
                  </a:rPr>
                  <a:t> </a:t>
                </a:r>
              </a:p>
            </p:txBody>
          </p:sp>
        </mc:Fallback>
      </mc:AlternateContent>
      <p:sp>
        <p:nvSpPr>
          <p:cNvPr id="9" name="Title 5"/>
          <p:cNvSpPr>
            <a:spLocks noGrp="1"/>
          </p:cNvSpPr>
          <p:nvPr>
            <p:ph type="title"/>
          </p:nvPr>
        </p:nvSpPr>
        <p:spPr>
          <a:xfrm>
            <a:off x="457200" y="396875"/>
            <a:ext cx="8229600" cy="1203325"/>
          </a:xfrm>
        </p:spPr>
        <p:txBody>
          <a:bodyPr>
            <a:normAutofit/>
          </a:bodyPr>
          <a:lstStyle/>
          <a:p>
            <a:r>
              <a:rPr lang="en-US" b="1" dirty="0" smtClean="0">
                <a:solidFill>
                  <a:schemeClr val="tx2"/>
                </a:solidFill>
              </a:rPr>
              <a:t>Relative </a:t>
            </a:r>
            <a:r>
              <a:rPr lang="en-US" b="1" dirty="0" err="1" smtClean="0">
                <a:solidFill>
                  <a:schemeClr val="tx2"/>
                </a:solidFill>
              </a:rPr>
              <a:t>Extrema</a:t>
            </a:r>
            <a:endParaRPr lang="en-US" b="1" dirty="0">
              <a:solidFill>
                <a:schemeClr val="tx2"/>
              </a:solidFill>
            </a:endParaRPr>
          </a:p>
        </p:txBody>
      </p:sp>
      <p:sp>
        <p:nvSpPr>
          <p:cNvPr id="2" name="Rectangle 1"/>
          <p:cNvSpPr/>
          <p:nvPr/>
        </p:nvSpPr>
        <p:spPr>
          <a:xfrm>
            <a:off x="381000" y="1600200"/>
            <a:ext cx="80010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txBox="1">
                <a:spLocks/>
              </p:cNvSpPr>
              <p:nvPr/>
            </p:nvSpPr>
            <p:spPr>
              <a:xfrm>
                <a:off x="457200" y="1600200"/>
                <a:ext cx="7848600" cy="472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u="sng" dirty="0" smtClean="0">
                    <a:solidFill>
                      <a:schemeClr val="tx2"/>
                    </a:solidFill>
                  </a:rPr>
                  <a:t>Relative Minimum</a:t>
                </a:r>
              </a:p>
              <a:p>
                <a:pPr marL="0" indent="0" algn="just">
                  <a:buFont typeface="Arial" pitchFamily="34" charset="0"/>
                  <a:buNone/>
                </a:pPr>
                <a:r>
                  <a:rPr lang="en-US" dirty="0" smtClean="0"/>
                  <a:t>If </a:t>
                </a:r>
                <a14:m>
                  <m:oMath xmlns:m="http://schemas.openxmlformats.org/officeDocument/2006/math">
                    <m:r>
                      <a:rPr lang="en-US" i="1" dirty="0" smtClean="0">
                        <a:latin typeface="Cambria Math"/>
                      </a:rPr>
                      <m:t>𝑓</m:t>
                    </m:r>
                  </m:oMath>
                </a14:m>
                <a:r>
                  <a:rPr lang="en-US" dirty="0" smtClean="0"/>
                  <a:t> is defined on an interval </a:t>
                </a:r>
                <a14:m>
                  <m:oMath xmlns:m="http://schemas.openxmlformats.org/officeDocument/2006/math">
                    <m:r>
                      <a:rPr lang="en-US" i="1" dirty="0" smtClean="0">
                        <a:latin typeface="Cambria Math"/>
                      </a:rPr>
                      <m:t>(</m:t>
                    </m:r>
                    <m:r>
                      <a:rPr lang="en-US" i="1" dirty="0" err="1" smtClean="0">
                        <a:latin typeface="Cambria Math"/>
                      </a:rPr>
                      <m:t>𝑏</m:t>
                    </m:r>
                    <m:r>
                      <a:rPr lang="en-US" i="1" dirty="0" err="1" smtClean="0">
                        <a:latin typeface="Cambria Math"/>
                      </a:rPr>
                      <m:t>,</m:t>
                    </m:r>
                    <m:r>
                      <a:rPr lang="en-US" i="1" dirty="0" err="1" smtClean="0">
                        <a:latin typeface="Cambria Math"/>
                      </a:rPr>
                      <m:t>𝑐</m:t>
                    </m:r>
                    <m:r>
                      <a:rPr lang="en-US" i="1" dirty="0" smtClean="0">
                        <a:latin typeface="Cambria Math"/>
                      </a:rPr>
                      <m:t>)</m:t>
                    </m:r>
                  </m:oMath>
                </a14:m>
                <a:r>
                  <a:rPr lang="en-US" dirty="0" smtClean="0"/>
                  <a:t> which contains </a:t>
                </a:r>
                <a14:m>
                  <m:oMath xmlns:m="http://schemas.openxmlformats.org/officeDocument/2006/math">
                    <m:r>
                      <a:rPr lang="en-US" i="1" smtClean="0">
                        <a:latin typeface="Cambria Math"/>
                      </a:rPr>
                      <m:t>𝑥</m:t>
                    </m:r>
                    <m:r>
                      <a:rPr lang="en-US" i="1" smtClean="0">
                        <a:latin typeface="Cambria Math"/>
                      </a:rPr>
                      <m:t>=</m:t>
                    </m:r>
                    <m:r>
                      <a:rPr lang="en-US" i="1" smtClean="0">
                        <a:latin typeface="Cambria Math"/>
                      </a:rPr>
                      <m:t>𝑎</m:t>
                    </m:r>
                  </m:oMath>
                </a14:m>
                <a:r>
                  <a:rPr lang="en-US" dirty="0" smtClean="0"/>
                  <a:t>, </a:t>
                </a:r>
                <a14:m>
                  <m:oMath xmlns:m="http://schemas.openxmlformats.org/officeDocument/2006/math">
                    <m:r>
                      <a:rPr lang="en-US" i="1" smtClean="0">
                        <a:latin typeface="Cambria Math"/>
                      </a:rPr>
                      <m:t>𝑓</m:t>
                    </m:r>
                  </m:oMath>
                </a14:m>
                <a:r>
                  <a:rPr lang="en-US" dirty="0" smtClean="0"/>
                  <a:t> is said to have a </a:t>
                </a:r>
                <a:r>
                  <a:rPr lang="en-US" b="1" dirty="0" smtClean="0"/>
                  <a:t>relative (local) maximum</a:t>
                </a:r>
                <a:r>
                  <a:rPr lang="en-US" dirty="0" smtClean="0"/>
                  <a:t> at </a:t>
                </a:r>
                <a14:m>
                  <m:oMath xmlns:m="http://schemas.openxmlformats.org/officeDocument/2006/math">
                    <m:r>
                      <a:rPr lang="en-US" i="1">
                        <a:latin typeface="Cambria Math"/>
                      </a:rPr>
                      <m:t>𝑥</m:t>
                    </m:r>
                    <m:r>
                      <a:rPr lang="en-US" i="1">
                        <a:latin typeface="Cambria Math"/>
                      </a:rPr>
                      <m:t>=</m:t>
                    </m:r>
                    <m:r>
                      <a:rPr lang="en-US" i="1">
                        <a:latin typeface="Cambria Math"/>
                      </a:rPr>
                      <m:t>𝑎</m:t>
                    </m:r>
                  </m:oMath>
                </a14:m>
                <a:r>
                  <a:rPr lang="en-US" dirty="0" smtClean="0"/>
                  <a:t> if </a:t>
                </a:r>
                <a14:m>
                  <m:oMath xmlns:m="http://schemas.openxmlformats.org/officeDocument/2006/math">
                    <m:r>
                      <a:rPr lang="en-US" i="1" smtClean="0">
                        <a:latin typeface="Cambria Math"/>
                      </a:rPr>
                      <m:t>𝑓</m:t>
                    </m:r>
                    <m:d>
                      <m:dPr>
                        <m:ctrlPr>
                          <a:rPr lang="en-US" i="1" smtClean="0">
                            <a:latin typeface="Cambria Math"/>
                          </a:rPr>
                        </m:ctrlPr>
                      </m:dPr>
                      <m:e>
                        <m:r>
                          <a:rPr lang="en-US" i="1" smtClean="0">
                            <a:latin typeface="Cambria Math"/>
                          </a:rPr>
                          <m:t>𝑎</m:t>
                        </m:r>
                      </m:e>
                    </m:d>
                    <m:r>
                      <a:rPr lang="en-US" i="1" smtClean="0">
                        <a:latin typeface="Cambria Math"/>
                        <a:ea typeface="Cambria Math"/>
                      </a:rPr>
                      <m:t>≤</m:t>
                    </m:r>
                    <m:r>
                      <a:rPr lang="en-US" i="1" smtClean="0">
                        <a:latin typeface="Cambria Math"/>
                        <a:ea typeface="Cambria Math"/>
                      </a:rPr>
                      <m:t>𝑓</m:t>
                    </m:r>
                    <m:r>
                      <a:rPr lang="en-US" i="1" smtClean="0">
                        <a:latin typeface="Cambria Math"/>
                        <a:ea typeface="Cambria Math"/>
                      </a:rPr>
                      <m:t>(</m:t>
                    </m:r>
                    <m:r>
                      <a:rPr lang="en-US" i="1" smtClean="0">
                        <a:latin typeface="Cambria Math"/>
                        <a:ea typeface="Cambria Math"/>
                      </a:rPr>
                      <m:t>𝑥</m:t>
                    </m:r>
                    <m:r>
                      <a:rPr lang="en-US" i="1" smtClean="0">
                        <a:latin typeface="Cambria Math"/>
                        <a:ea typeface="Cambria Math"/>
                      </a:rPr>
                      <m:t>)</m:t>
                    </m:r>
                  </m:oMath>
                </a14:m>
                <a:r>
                  <a:rPr lang="en-US" dirty="0" smtClean="0"/>
                  <a:t> for all </a:t>
                </a:r>
                <a14:m>
                  <m:oMath xmlns:m="http://schemas.openxmlformats.org/officeDocument/2006/math">
                    <m:r>
                      <a:rPr lang="en-US" i="1" smtClean="0">
                        <a:latin typeface="Cambria Math"/>
                      </a:rPr>
                      <m:t>𝑥</m:t>
                    </m:r>
                  </m:oMath>
                </a14:m>
                <a:r>
                  <a:rPr lang="en-US" dirty="0" smtClean="0"/>
                  <a:t> within the interval </a:t>
                </a:r>
                <a14:m>
                  <m:oMath xmlns:m="http://schemas.openxmlformats.org/officeDocument/2006/math">
                    <m:r>
                      <a:rPr lang="en-US" i="1" dirty="0">
                        <a:latin typeface="Cambria Math"/>
                      </a:rPr>
                      <m:t>(</m:t>
                    </m:r>
                    <m:r>
                      <a:rPr lang="en-US" i="1" dirty="0" err="1">
                        <a:latin typeface="Cambria Math"/>
                      </a:rPr>
                      <m:t>𝑏</m:t>
                    </m:r>
                    <m:r>
                      <a:rPr lang="en-US" i="1" dirty="0" err="1">
                        <a:latin typeface="Cambria Math"/>
                      </a:rPr>
                      <m:t>,</m:t>
                    </m:r>
                    <m:r>
                      <a:rPr lang="en-US" i="1" dirty="0" err="1">
                        <a:latin typeface="Cambria Math"/>
                      </a:rPr>
                      <m:t>𝑐</m:t>
                    </m:r>
                    <m:r>
                      <a:rPr lang="en-US" i="1" dirty="0">
                        <a:latin typeface="Cambria Math"/>
                      </a:rPr>
                      <m:t>)</m:t>
                    </m:r>
                  </m:oMath>
                </a14:m>
                <a:r>
                  <a:rPr lang="en-US" dirty="0" smtClean="0"/>
                  <a:t> close to </a:t>
                </a:r>
                <a14:m>
                  <m:oMath xmlns:m="http://schemas.openxmlformats.org/officeDocument/2006/math">
                    <m:r>
                      <a:rPr lang="en-US" i="1">
                        <a:latin typeface="Cambria Math"/>
                      </a:rPr>
                      <m:t>𝑥</m:t>
                    </m:r>
                    <m:r>
                      <a:rPr lang="en-US" i="1">
                        <a:latin typeface="Cambria Math"/>
                      </a:rPr>
                      <m:t>=</m:t>
                    </m:r>
                    <m:r>
                      <a:rPr lang="en-US" i="1">
                        <a:latin typeface="Cambria Math"/>
                      </a:rPr>
                      <m:t>𝑎</m:t>
                    </m:r>
                  </m:oMath>
                </a14:m>
                <a:r>
                  <a:rPr lang="en-US" dirty="0" smtClean="0"/>
                  <a:t>.</a:t>
                </a:r>
                <a:endParaRPr lang="en-US" dirty="0"/>
              </a:p>
            </p:txBody>
          </p:sp>
        </mc:Choice>
        <mc:Fallback>
          <p:sp>
            <p:nvSpPr>
              <p:cNvPr id="4" name="Content Placeholder 3"/>
              <p:cNvSpPr txBox="1">
                <a:spLocks noRot="1" noChangeAspect="1" noMove="1" noResize="1" noEditPoints="1" noAdjustHandles="1" noChangeArrowheads="1" noChangeShapeType="1" noTextEdit="1"/>
              </p:cNvSpPr>
              <p:nvPr/>
            </p:nvSpPr>
            <p:spPr>
              <a:xfrm>
                <a:off x="457200" y="1600200"/>
                <a:ext cx="7848600" cy="4724400"/>
              </a:xfrm>
              <a:prstGeom prst="rect">
                <a:avLst/>
              </a:prstGeom>
              <a:blipFill rotWithShape="1">
                <a:blip r:embed="rId3" cstate="print"/>
                <a:stretch>
                  <a:fillRect l="-1941" t="-1677" r="-1863"/>
                </a:stretch>
              </a:blipFill>
            </p:spPr>
            <p:txBody>
              <a:bodyPr/>
              <a:lstStyle/>
              <a:p>
                <a:r>
                  <a:rPr lang="en-US" dirty="0">
                    <a:noFill/>
                  </a:rPr>
                  <a:t> </a:t>
                </a:r>
              </a:p>
            </p:txBody>
          </p:sp>
        </mc:Fallback>
      </mc:AlternateContent>
      <p:sp>
        <p:nvSpPr>
          <p:cNvPr id="6" name="Rectangle 5"/>
          <p:cNvSpPr/>
          <p:nvPr/>
        </p:nvSpPr>
        <p:spPr>
          <a:xfrm>
            <a:off x="381000" y="1600200"/>
            <a:ext cx="80010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1"/>
              <p:cNvSpPr>
                <a:spLocks noGrp="1"/>
              </p:cNvSpPr>
              <p:nvPr>
                <p:ph idx="1"/>
              </p:nvPr>
            </p:nvSpPr>
            <p:spPr>
              <a:xfrm>
                <a:off x="457200" y="762000"/>
                <a:ext cx="8229600" cy="5364163"/>
              </a:xfrm>
            </p:spPr>
            <p:txBody>
              <a:bodyPr>
                <a:normAutofit lnSpcReduction="10000"/>
              </a:bodyPr>
              <a:lstStyle/>
              <a:p>
                <a:pPr marL="0" indent="0" algn="just">
                  <a:buNone/>
                </a:pPr>
                <a:r>
                  <a:rPr lang="en-US" dirty="0" smtClean="0"/>
                  <a:t>Both definitions focus upon the value of </a:t>
                </a:r>
                <a14:m>
                  <m:oMath xmlns:m="http://schemas.openxmlformats.org/officeDocument/2006/math">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oMath>
                </a14:m>
                <a:r>
                  <a:rPr lang="en-US" dirty="0" smtClean="0"/>
                  <a:t> within an interval. A </a:t>
                </a:r>
                <a:r>
                  <a:rPr lang="en-US" i="1" dirty="0" smtClean="0"/>
                  <a:t>relative maximum</a:t>
                </a:r>
                <a:r>
                  <a:rPr lang="en-US" dirty="0" smtClean="0"/>
                  <a:t> refers to a point where the value of </a:t>
                </a:r>
                <a:r>
                  <a:rPr lang="en-US" i="1" dirty="0" smtClean="0">
                    <a:latin typeface="Times New Roman" pitchFamily="18" charset="0"/>
                    <a:cs typeface="Times New Roman" pitchFamily="18" charset="0"/>
                  </a:rPr>
                  <a:t>f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a:t>
                </a:r>
                <a:r>
                  <a:rPr lang="en-US" dirty="0" smtClean="0"/>
                  <a:t> is greater than the values for any points which are nearly. A relative minimum refers to a point where the value of </a:t>
                </a:r>
                <a:r>
                  <a:rPr lang="en-US" i="1" dirty="0" smtClean="0">
                    <a:latin typeface="Times New Roman" pitchFamily="18" charset="0"/>
                    <a:cs typeface="Times New Roman" pitchFamily="18" charset="0"/>
                  </a:rPr>
                  <a:t>f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a:t>
                </a:r>
                <a:r>
                  <a:rPr lang="en-US" dirty="0" smtClean="0"/>
                  <a:t> is lower than the values for any points which are nearly. If we use these definitions and examine the above figure, f has relative maxima at </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a:t>
                </a:r>
                <a:r>
                  <a:rPr lang="en-US" i="1" dirty="0" smtClean="0">
                    <a:latin typeface="Times New Roman" pitchFamily="18" charset="0"/>
                    <a:cs typeface="Times New Roman" pitchFamily="18" charset="0"/>
                  </a:rPr>
                  <a:t>a</a:t>
                </a:r>
                <a:r>
                  <a:rPr lang="en-US" dirty="0" smtClean="0">
                    <a:latin typeface="Times New Roman" pitchFamily="18" charset="0"/>
                    <a:cs typeface="Times New Roman" pitchFamily="18" charset="0"/>
                  </a:rPr>
                  <a:t> </a:t>
                </a:r>
                <a:r>
                  <a:rPr lang="en-US" dirty="0" smtClean="0"/>
                  <a:t>and </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a:t>
                </a:r>
                <a:r>
                  <a:rPr lang="en-US" i="1" dirty="0" smtClean="0">
                    <a:latin typeface="Times New Roman" pitchFamily="18" charset="0"/>
                    <a:cs typeface="Times New Roman" pitchFamily="18" charset="0"/>
                  </a:rPr>
                  <a:t>c</a:t>
                </a:r>
                <a:r>
                  <a:rPr lang="en-US" dirty="0" smtClean="0"/>
                  <a:t>. Similarly, f has relative minima at </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a:t>
                </a:r>
                <a:r>
                  <a:rPr lang="en-US" i="1"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 </a:t>
                </a:r>
                <a:r>
                  <a:rPr lang="en-US" dirty="0" smtClean="0"/>
                  <a:t>and </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a:t>
                </a:r>
                <a:r>
                  <a:rPr lang="en-US" i="1" dirty="0" smtClean="0">
                    <a:latin typeface="Times New Roman" pitchFamily="18" charset="0"/>
                    <a:cs typeface="Times New Roman" pitchFamily="18" charset="0"/>
                  </a:rPr>
                  <a:t>d</a:t>
                </a:r>
                <a:r>
                  <a:rPr lang="en-US" dirty="0" smtClean="0"/>
                  <a:t>. Collectively, relative maxima and minima are called relative </a:t>
                </a:r>
                <a:r>
                  <a:rPr lang="en-US" dirty="0" err="1" smtClean="0"/>
                  <a:t>extrema</a:t>
                </a:r>
                <a:r>
                  <a:rPr lang="en-US" dirty="0" smtClean="0"/>
                  <a:t>.  </a:t>
                </a:r>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idx="1"/>
              </p:nvPr>
            </p:nvSpPr>
            <p:spPr>
              <a:xfrm>
                <a:off x="457200" y="762000"/>
                <a:ext cx="8229600" cy="5364163"/>
              </a:xfrm>
              <a:blipFill rotWithShape="1">
                <a:blip r:embed="rId4" cstate="print"/>
                <a:stretch>
                  <a:fillRect l="-1852" t="-2273" r="-1852" b="-3636"/>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2825804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p:cNvSpPr>
          <p:nvPr/>
        </p:nvSpPr>
        <p:spPr>
          <a:xfrm>
            <a:off x="457200" y="1600200"/>
            <a:ext cx="7848600" cy="472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u="sng" dirty="0" smtClean="0">
                <a:solidFill>
                  <a:schemeClr val="tx2"/>
                </a:solidFill>
              </a:rPr>
              <a:t>Absolute Maximum</a:t>
            </a:r>
          </a:p>
          <a:p>
            <a:pPr marL="0" indent="0" algn="just">
              <a:buFont typeface="Arial" pitchFamily="34" charset="0"/>
              <a:buNone/>
            </a:pPr>
            <a:r>
              <a:rPr lang="en-US" dirty="0" smtClean="0"/>
              <a:t>A function </a:t>
            </a:r>
            <a:r>
              <a:rPr lang="en-US" i="1" dirty="0" smtClean="0">
                <a:latin typeface="Times New Roman" pitchFamily="18" charset="0"/>
                <a:cs typeface="Times New Roman" pitchFamily="18" charset="0"/>
              </a:rPr>
              <a:t>f</a:t>
            </a:r>
            <a:r>
              <a:rPr lang="en-US" dirty="0" smtClean="0"/>
              <a:t> is said to reach an absolute maximum at </a:t>
            </a:r>
            <a:r>
              <a:rPr lang="en-US" i="1" dirty="0">
                <a:latin typeface="Times New Roman" pitchFamily="18" charset="0"/>
                <a:cs typeface="Times New Roman" pitchFamily="18" charset="0"/>
              </a:rPr>
              <a:t>x</a:t>
            </a:r>
            <a:r>
              <a:rPr lang="en-US" dirty="0" smtClean="0"/>
              <a:t> = </a:t>
            </a:r>
            <a:r>
              <a:rPr lang="en-US" i="1" dirty="0">
                <a:latin typeface="Times New Roman" pitchFamily="18" charset="0"/>
                <a:cs typeface="Times New Roman" pitchFamily="18" charset="0"/>
              </a:rPr>
              <a:t>a</a:t>
            </a:r>
            <a:r>
              <a:rPr lang="en-US" dirty="0" smtClean="0"/>
              <a:t> if </a:t>
            </a:r>
            <a:r>
              <a:rPr lang="en-US" i="1" dirty="0" smtClean="0">
                <a:latin typeface="Times New Roman" pitchFamily="18" charset="0"/>
                <a:cs typeface="Times New Roman" pitchFamily="18" charset="0"/>
              </a:rPr>
              <a:t>f </a:t>
            </a:r>
            <a:r>
              <a:rPr lang="en-US" dirty="0" smtClean="0"/>
              <a:t>(</a:t>
            </a:r>
            <a:r>
              <a:rPr lang="en-US" i="1" dirty="0">
                <a:latin typeface="Times New Roman" pitchFamily="18" charset="0"/>
                <a:cs typeface="Times New Roman" pitchFamily="18" charset="0"/>
              </a:rPr>
              <a:t>a</a:t>
            </a:r>
            <a:r>
              <a:rPr lang="en-US" dirty="0" smtClean="0"/>
              <a:t>) &gt; </a:t>
            </a:r>
            <a:r>
              <a:rPr lang="en-US" i="1" dirty="0" smtClean="0">
                <a:latin typeface="Times New Roman" pitchFamily="18" charset="0"/>
                <a:cs typeface="Times New Roman" pitchFamily="18" charset="0"/>
              </a:rPr>
              <a:t>f </a:t>
            </a:r>
            <a:r>
              <a:rPr lang="en-US" dirty="0" smtClean="0"/>
              <a:t>(</a:t>
            </a:r>
            <a:r>
              <a:rPr lang="en-US" i="1" dirty="0">
                <a:latin typeface="Times New Roman" pitchFamily="18" charset="0"/>
                <a:cs typeface="Times New Roman" pitchFamily="18" charset="0"/>
              </a:rPr>
              <a:t>x</a:t>
            </a:r>
            <a:r>
              <a:rPr lang="en-US" dirty="0" smtClean="0"/>
              <a:t>) for any other </a:t>
            </a:r>
            <a:r>
              <a:rPr lang="en-US" i="1" dirty="0">
                <a:latin typeface="Times New Roman" pitchFamily="18" charset="0"/>
                <a:cs typeface="Times New Roman" pitchFamily="18" charset="0"/>
              </a:rPr>
              <a:t>x</a:t>
            </a:r>
            <a:r>
              <a:rPr lang="en-US" dirty="0" smtClean="0"/>
              <a:t> in the domain of </a:t>
            </a:r>
            <a:r>
              <a:rPr lang="en-US" i="1" dirty="0">
                <a:latin typeface="Times New Roman" pitchFamily="18" charset="0"/>
                <a:cs typeface="Times New Roman" pitchFamily="18" charset="0"/>
              </a:rPr>
              <a:t>f</a:t>
            </a:r>
            <a:r>
              <a:rPr lang="en-US" dirty="0" smtClean="0"/>
              <a:t>.</a:t>
            </a:r>
            <a:endParaRPr lang="en-US" dirty="0"/>
          </a:p>
        </p:txBody>
      </p:sp>
      <p:sp>
        <p:nvSpPr>
          <p:cNvPr id="5" name="Rectangle 4"/>
          <p:cNvSpPr/>
          <p:nvPr/>
        </p:nvSpPr>
        <p:spPr>
          <a:xfrm>
            <a:off x="381000" y="1600200"/>
            <a:ext cx="80010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txBox="1">
            <a:spLocks/>
          </p:cNvSpPr>
          <p:nvPr/>
        </p:nvSpPr>
        <p:spPr>
          <a:xfrm>
            <a:off x="457200" y="1600200"/>
            <a:ext cx="7848600" cy="472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u="sng" dirty="0" smtClean="0">
                <a:solidFill>
                  <a:schemeClr val="tx2"/>
                </a:solidFill>
              </a:rPr>
              <a:t>Absolute Minimum</a:t>
            </a:r>
          </a:p>
          <a:p>
            <a:pPr marL="0" indent="0" algn="just">
              <a:buFont typeface="Arial" pitchFamily="34" charset="0"/>
              <a:buNone/>
            </a:pPr>
            <a:r>
              <a:rPr lang="en-US" dirty="0" smtClean="0"/>
              <a:t>A function </a:t>
            </a:r>
            <a:r>
              <a:rPr lang="en-US" i="1" dirty="0" smtClean="0">
                <a:latin typeface="Times New Roman" pitchFamily="18" charset="0"/>
                <a:cs typeface="Times New Roman" pitchFamily="18" charset="0"/>
              </a:rPr>
              <a:t>f</a:t>
            </a:r>
            <a:r>
              <a:rPr lang="en-US" dirty="0" smtClean="0"/>
              <a:t> is said to reach an absolute minimum at </a:t>
            </a:r>
            <a:r>
              <a:rPr lang="en-US" i="1" dirty="0">
                <a:latin typeface="Times New Roman" pitchFamily="18" charset="0"/>
                <a:cs typeface="Times New Roman" pitchFamily="18" charset="0"/>
              </a:rPr>
              <a:t>x</a:t>
            </a:r>
            <a:r>
              <a:rPr lang="en-US" dirty="0" smtClean="0"/>
              <a:t> = </a:t>
            </a:r>
            <a:r>
              <a:rPr lang="en-US" i="1" dirty="0">
                <a:latin typeface="Times New Roman" pitchFamily="18" charset="0"/>
                <a:cs typeface="Times New Roman" pitchFamily="18" charset="0"/>
              </a:rPr>
              <a:t>a</a:t>
            </a:r>
            <a:r>
              <a:rPr lang="en-US" dirty="0" smtClean="0"/>
              <a:t> if </a:t>
            </a:r>
            <a:r>
              <a:rPr lang="en-US" i="1" dirty="0" smtClean="0">
                <a:latin typeface="Times New Roman" pitchFamily="18" charset="0"/>
                <a:cs typeface="Times New Roman" pitchFamily="18" charset="0"/>
              </a:rPr>
              <a:t>f </a:t>
            </a:r>
            <a:r>
              <a:rPr lang="en-US" dirty="0" smtClean="0"/>
              <a:t>(</a:t>
            </a:r>
            <a:r>
              <a:rPr lang="en-US" i="1" dirty="0">
                <a:latin typeface="Times New Roman" pitchFamily="18" charset="0"/>
                <a:cs typeface="Times New Roman" pitchFamily="18" charset="0"/>
              </a:rPr>
              <a:t>a</a:t>
            </a:r>
            <a:r>
              <a:rPr lang="en-US" dirty="0" smtClean="0"/>
              <a:t>) &lt; </a:t>
            </a:r>
            <a:r>
              <a:rPr lang="en-US" i="1" dirty="0" smtClean="0">
                <a:latin typeface="Times New Roman" pitchFamily="18" charset="0"/>
                <a:cs typeface="Times New Roman" pitchFamily="18" charset="0"/>
              </a:rPr>
              <a:t>f </a:t>
            </a:r>
            <a:r>
              <a:rPr lang="en-US" dirty="0" smtClean="0"/>
              <a:t>(</a:t>
            </a:r>
            <a:r>
              <a:rPr lang="en-US" i="1" dirty="0">
                <a:latin typeface="Times New Roman" pitchFamily="18" charset="0"/>
                <a:cs typeface="Times New Roman" pitchFamily="18" charset="0"/>
              </a:rPr>
              <a:t>x</a:t>
            </a:r>
            <a:r>
              <a:rPr lang="en-US" dirty="0" smtClean="0"/>
              <a:t>) for any other </a:t>
            </a:r>
            <a:r>
              <a:rPr lang="en-US" i="1" dirty="0">
                <a:latin typeface="Times New Roman" pitchFamily="18" charset="0"/>
                <a:cs typeface="Times New Roman" pitchFamily="18" charset="0"/>
              </a:rPr>
              <a:t>x</a:t>
            </a:r>
            <a:r>
              <a:rPr lang="en-US" dirty="0" smtClean="0"/>
              <a:t> in the domain of </a:t>
            </a:r>
            <a:r>
              <a:rPr lang="en-US" i="1" dirty="0">
                <a:latin typeface="Times New Roman" pitchFamily="18" charset="0"/>
                <a:cs typeface="Times New Roman" pitchFamily="18" charset="0"/>
              </a:rPr>
              <a:t>f</a:t>
            </a:r>
            <a:r>
              <a:rPr lang="en-US" dirty="0" smtClean="0"/>
              <a:t>.</a:t>
            </a:r>
            <a:endParaRPr lang="en-US" dirty="0"/>
          </a:p>
        </p:txBody>
      </p:sp>
      <p:sp>
        <p:nvSpPr>
          <p:cNvPr id="8" name="Rectangle 7"/>
          <p:cNvSpPr/>
          <p:nvPr/>
        </p:nvSpPr>
        <p:spPr>
          <a:xfrm>
            <a:off x="381000" y="1600200"/>
            <a:ext cx="80010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txBox="1">
                <a:spLocks/>
              </p:cNvSpPr>
              <p:nvPr/>
            </p:nvSpPr>
            <p:spPr>
              <a:xfrm>
                <a:off x="457200" y="1600200"/>
                <a:ext cx="7848600" cy="472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u="sng" dirty="0" smtClean="0">
                    <a:solidFill>
                      <a:schemeClr val="tx2"/>
                    </a:solidFill>
                  </a:rPr>
                  <a:t>NECESSARY CONDITIONS FOR RELATIVE MAXIMA (MINIMA)</a:t>
                </a:r>
              </a:p>
              <a:p>
                <a:pPr marL="0" indent="0" algn="just">
                  <a:buFont typeface="Arial" pitchFamily="34" charset="0"/>
                  <a:buNone/>
                </a:pPr>
                <a:r>
                  <a:rPr lang="en-US" dirty="0" smtClean="0"/>
                  <a:t>Give the function </a:t>
                </a:r>
                <a:r>
                  <a:rPr lang="en-US" i="1" dirty="0" smtClean="0">
                    <a:latin typeface="Times New Roman" pitchFamily="18" charset="0"/>
                    <a:cs typeface="Times New Roman" pitchFamily="18" charset="0"/>
                  </a:rPr>
                  <a:t>f</a:t>
                </a:r>
                <a:r>
                  <a:rPr lang="en-US" dirty="0" smtClean="0"/>
                  <a:t>, necessary conditions for the existence of </a:t>
                </a:r>
                <a:r>
                  <a:rPr lang="en-US" i="1" dirty="0">
                    <a:latin typeface="Times New Roman" pitchFamily="18" charset="0"/>
                    <a:cs typeface="Times New Roman" pitchFamily="18" charset="0"/>
                  </a:rPr>
                  <a:t>a</a:t>
                </a:r>
                <a:r>
                  <a:rPr lang="en-US" dirty="0" smtClean="0"/>
                  <a:t> relative maximum or minimum at </a:t>
                </a:r>
                <a:r>
                  <a:rPr lang="en-US" i="1" dirty="0">
                    <a:latin typeface="Times New Roman" pitchFamily="18" charset="0"/>
                    <a:cs typeface="Times New Roman" pitchFamily="18" charset="0"/>
                  </a:rPr>
                  <a:t>x</a:t>
                </a:r>
                <a:r>
                  <a:rPr lang="en-US" dirty="0" smtClean="0"/>
                  <a:t> = </a:t>
                </a:r>
                <a:r>
                  <a:rPr lang="en-US" i="1" dirty="0">
                    <a:latin typeface="Times New Roman" pitchFamily="18" charset="0"/>
                    <a:cs typeface="Times New Roman" pitchFamily="18" charset="0"/>
                  </a:rPr>
                  <a:t>a</a:t>
                </a:r>
                <a:r>
                  <a:rPr lang="en-US" dirty="0" smtClean="0"/>
                  <a:t> (a contained in the domain of </a:t>
                </a:r>
                <a:r>
                  <a:rPr lang="en-US" i="1" dirty="0">
                    <a:latin typeface="Times New Roman" pitchFamily="18" charset="0"/>
                    <a:cs typeface="Times New Roman" pitchFamily="18" charset="0"/>
                  </a:rPr>
                  <a:t>f</a:t>
                </a:r>
                <a:r>
                  <a:rPr lang="en-US" dirty="0" smtClean="0"/>
                  <a:t>.</a:t>
                </a:r>
              </a:p>
              <a:p>
                <a:pPr marL="0" indent="0" algn="ctr">
                  <a:buFont typeface="Arial" pitchFamily="34" charset="0"/>
                  <a:buNone/>
                </a:pPr>
                <a14:m>
                  <m:oMath xmlns:m="http://schemas.openxmlformats.org/officeDocument/2006/math">
                    <m:r>
                      <a:rPr lang="en-US" b="0" i="1" smtClean="0">
                        <a:latin typeface="Cambria Math"/>
                      </a:rPr>
                      <m:t>𝑓</m:t>
                    </m:r>
                    <m:r>
                      <a:rPr lang="en-US" b="0" i="1" smtClean="0">
                        <a:latin typeface="Cambria Math"/>
                      </a:rPr>
                      <m:t>′</m:t>
                    </m:r>
                    <m:d>
                      <m:dPr>
                        <m:ctrlPr>
                          <a:rPr lang="en-US" b="0" i="1" smtClean="0">
                            <a:latin typeface="Cambria Math"/>
                          </a:rPr>
                        </m:ctrlPr>
                      </m:dPr>
                      <m:e>
                        <m:r>
                          <a:rPr lang="en-US" b="0" i="1" smtClean="0">
                            <a:latin typeface="Cambria Math"/>
                          </a:rPr>
                          <m:t>𝑎</m:t>
                        </m:r>
                      </m:e>
                    </m:d>
                    <m:r>
                      <a:rPr lang="en-US" b="0" i="1" smtClean="0">
                        <a:latin typeface="Cambria Math"/>
                      </a:rPr>
                      <m:t>=</m:t>
                    </m:r>
                    <m:r>
                      <a:rPr lang="en-US" b="0" i="1" smtClean="0">
                        <a:latin typeface="Cambria Math"/>
                      </a:rPr>
                      <m:t>0</m:t>
                    </m:r>
                  </m:oMath>
                </a14:m>
                <a:r>
                  <a:rPr lang="en-US" b="0" dirty="0" smtClean="0"/>
                  <a:t>, or</a:t>
                </a:r>
                <a:endParaRPr lang="en-US" b="0" dirty="0" smtClean="0"/>
              </a:p>
              <a:p>
                <a:pPr marL="0" indent="0" algn="ctr">
                  <a:buFont typeface="Arial" pitchFamily="34" charset="0"/>
                  <a:buNone/>
                </a:pPr>
                <a14:m>
                  <m:oMath xmlns:m="http://schemas.openxmlformats.org/officeDocument/2006/math">
                    <m:r>
                      <a:rPr lang="en-US" b="0" i="1" smtClean="0">
                        <a:latin typeface="Cambria Math"/>
                      </a:rPr>
                      <m:t>𝑓</m:t>
                    </m:r>
                    <m:r>
                      <a:rPr lang="en-US" b="0" i="1" smtClean="0">
                        <a:latin typeface="Cambria Math"/>
                      </a:rPr>
                      <m:t>′</m:t>
                    </m:r>
                    <m:d>
                      <m:dPr>
                        <m:ctrlPr>
                          <a:rPr lang="en-US" b="0" i="1" smtClean="0">
                            <a:latin typeface="Cambria Math"/>
                          </a:rPr>
                        </m:ctrlPr>
                      </m:dPr>
                      <m:e>
                        <m:r>
                          <a:rPr lang="en-US" b="0" i="1" smtClean="0">
                            <a:latin typeface="Cambria Math"/>
                          </a:rPr>
                          <m:t>𝑎</m:t>
                        </m:r>
                      </m:e>
                    </m:d>
                  </m:oMath>
                </a14:m>
                <a:r>
                  <a:rPr lang="en-US" dirty="0" smtClean="0"/>
                  <a:t> is undefined</a:t>
                </a:r>
                <a:endParaRPr lang="en-US" dirty="0"/>
              </a:p>
            </p:txBody>
          </p:sp>
        </mc:Choice>
        <mc:Fallback>
          <p:sp>
            <p:nvSpPr>
              <p:cNvPr id="4" name="Content Placeholder 3"/>
              <p:cNvSpPr txBox="1">
                <a:spLocks noRot="1" noChangeAspect="1" noMove="1" noResize="1" noEditPoints="1" noAdjustHandles="1" noChangeArrowheads="1" noChangeShapeType="1" noTextEdit="1"/>
              </p:cNvSpPr>
              <p:nvPr/>
            </p:nvSpPr>
            <p:spPr>
              <a:xfrm>
                <a:off x="457200" y="1600200"/>
                <a:ext cx="7848600" cy="4724400"/>
              </a:xfrm>
              <a:prstGeom prst="rect">
                <a:avLst/>
              </a:prstGeom>
              <a:blipFill rotWithShape="1">
                <a:blip r:embed="rId3" cstate="print"/>
                <a:stretch>
                  <a:fillRect l="-1941" t="-1677" r="-1863"/>
                </a:stretch>
              </a:blipFill>
            </p:spPr>
            <p:txBody>
              <a:bodyPr/>
              <a:lstStyle/>
              <a:p>
                <a:r>
                  <a:rPr lang="en-US" dirty="0">
                    <a:noFill/>
                  </a:rPr>
                  <a:t> </a:t>
                </a:r>
              </a:p>
            </p:txBody>
          </p:sp>
        </mc:Fallback>
      </mc:AlternateContent>
      <p:sp>
        <p:nvSpPr>
          <p:cNvPr id="5" name="Rectangle 4"/>
          <p:cNvSpPr/>
          <p:nvPr/>
        </p:nvSpPr>
        <p:spPr>
          <a:xfrm>
            <a:off x="381000" y="1600200"/>
            <a:ext cx="8001000" cy="426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1"/>
          <p:cNvSpPr txBox="1">
            <a:spLocks/>
          </p:cNvSpPr>
          <p:nvPr/>
        </p:nvSpPr>
        <p:spPr>
          <a:xfrm>
            <a:off x="457200" y="457201"/>
            <a:ext cx="82296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400" b="1" dirty="0" smtClean="0">
                <a:solidFill>
                  <a:schemeClr val="tx2"/>
                </a:solidFill>
              </a:rPr>
              <a:t>Critical Points</a:t>
            </a:r>
            <a:endParaRPr lang="en-US" sz="4400" b="1" dirty="0">
              <a:solidFill>
                <a:schemeClr val="tx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3124200"/>
          </a:xfrm>
        </p:spPr>
        <p:txBody>
          <a:bodyPr/>
          <a:lstStyle/>
          <a:p>
            <a:pPr marL="0" indent="0" algn="just">
              <a:buNone/>
            </a:pPr>
            <a:r>
              <a:rPr lang="en-US" dirty="0" smtClean="0">
                <a:cs typeface="Times New Roman" pitchFamily="18" charset="0"/>
              </a:rPr>
              <a:t>Points which satisfy either of the conditions in this definition are candidates for relative maxima (minima). Such points are often referred to as critical points.</a:t>
            </a:r>
            <a:endParaRPr lang="en-US" dirty="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107571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457200" y="609600"/>
            <a:ext cx="8229600" cy="5638800"/>
          </a:xfrm>
        </p:spPr>
        <p:txBody>
          <a:bodyPr>
            <a:normAutofit/>
          </a:bodyPr>
          <a:lstStyle/>
          <a:p>
            <a:pPr marL="0" indent="0" algn="just">
              <a:buNone/>
            </a:pPr>
            <a:r>
              <a:rPr lang="en-US" dirty="0" smtClean="0">
                <a:cs typeface="Times New Roman" pitchFamily="18" charset="0"/>
              </a:rPr>
              <a:t>Points which satisfy condition 1 are those on the graph of </a:t>
            </a:r>
            <a:r>
              <a:rPr lang="en-US" i="1" dirty="0" smtClean="0">
                <a:latin typeface="Times New Roman" pitchFamily="18" charset="0"/>
                <a:cs typeface="Times New Roman" pitchFamily="18" charset="0"/>
              </a:rPr>
              <a:t>f</a:t>
            </a:r>
            <a:r>
              <a:rPr lang="en-US" dirty="0" smtClean="0">
                <a:cs typeface="Times New Roman" pitchFamily="18" charset="0"/>
              </a:rPr>
              <a:t> where the slope equals 0. Points satisfying condition 2 are exemplified by discontinuities on </a:t>
            </a:r>
            <a:r>
              <a:rPr lang="en-US" i="1" dirty="0">
                <a:latin typeface="Times New Roman" pitchFamily="18" charset="0"/>
                <a:cs typeface="Times New Roman" pitchFamily="18" charset="0"/>
              </a:rPr>
              <a:t>f</a:t>
            </a:r>
            <a:r>
              <a:rPr lang="en-US" dirty="0" smtClean="0">
                <a:cs typeface="Times New Roman" pitchFamily="18" charset="0"/>
              </a:rPr>
              <a:t> or points where </a:t>
            </a:r>
            <a:r>
              <a:rPr lang="en-US" i="1" dirty="0">
                <a:latin typeface="Times New Roman" pitchFamily="18" charset="0"/>
                <a:cs typeface="Times New Roman" pitchFamily="18" charset="0"/>
              </a:rPr>
              <a:t>f</a:t>
            </a:r>
            <a:r>
              <a:rPr lang="en-US" i="1" dirty="0" smtClean="0">
                <a:latin typeface="Times New Roman" pitchFamily="18" charset="0"/>
                <a:cs typeface="Times New Roman" pitchFamily="18" charset="0"/>
              </a:rPr>
              <a:t>’ </a:t>
            </a:r>
            <a:r>
              <a:rPr lang="en-US" dirty="0" smtClean="0">
                <a:cs typeface="Times New Roman" pitchFamily="18" charset="0"/>
              </a:rPr>
              <a:t>(</a:t>
            </a:r>
            <a:r>
              <a:rPr lang="en-US" i="1" dirty="0">
                <a:latin typeface="Times New Roman" pitchFamily="18" charset="0"/>
                <a:cs typeface="Times New Roman" pitchFamily="18" charset="0"/>
              </a:rPr>
              <a:t>x</a:t>
            </a:r>
            <a:r>
              <a:rPr lang="en-US" dirty="0" smtClean="0">
                <a:cs typeface="Times New Roman" pitchFamily="18" charset="0"/>
              </a:rPr>
              <a:t>) cannot be evaluated. Values of </a:t>
            </a:r>
            <a:r>
              <a:rPr lang="en-US" i="1" dirty="0">
                <a:latin typeface="Times New Roman" pitchFamily="18" charset="0"/>
                <a:cs typeface="Times New Roman" pitchFamily="18" charset="0"/>
              </a:rPr>
              <a:t>x</a:t>
            </a:r>
            <a:r>
              <a:rPr lang="en-US" dirty="0" smtClean="0">
                <a:cs typeface="Times New Roman" pitchFamily="18" charset="0"/>
              </a:rPr>
              <a:t> in the domain of </a:t>
            </a:r>
            <a:r>
              <a:rPr lang="en-US" i="1" dirty="0">
                <a:latin typeface="Times New Roman" pitchFamily="18" charset="0"/>
                <a:cs typeface="Times New Roman" pitchFamily="18" charset="0"/>
              </a:rPr>
              <a:t>f</a:t>
            </a:r>
            <a:r>
              <a:rPr lang="en-US" dirty="0" smtClean="0">
                <a:cs typeface="Times New Roman" pitchFamily="18" charset="0"/>
              </a:rPr>
              <a:t> which satisfy either condition 1 or condition 2 are called critical values. These are denoted with an asterisk (</a:t>
            </a:r>
            <a:r>
              <a:rPr lang="en-US" i="1" dirty="0">
                <a:latin typeface="Times New Roman" pitchFamily="18" charset="0"/>
                <a:cs typeface="Times New Roman" pitchFamily="18" charset="0"/>
              </a:rPr>
              <a:t>x</a:t>
            </a:r>
            <a:r>
              <a:rPr lang="en-US" dirty="0" smtClean="0">
                <a:cs typeface="Times New Roman" pitchFamily="18" charset="0"/>
              </a:rPr>
              <a:t>*) in order to distinguish them from other values of </a:t>
            </a:r>
            <a:r>
              <a:rPr lang="en-US" i="1" dirty="0">
                <a:latin typeface="Times New Roman" pitchFamily="18" charset="0"/>
                <a:cs typeface="Times New Roman" pitchFamily="18" charset="0"/>
              </a:rPr>
              <a:t>x</a:t>
            </a:r>
            <a:r>
              <a:rPr lang="en-US" dirty="0" smtClean="0">
                <a:cs typeface="Times New Roman" pitchFamily="18" charset="0"/>
              </a:rPr>
              <a:t>. Given a critical value for </a:t>
            </a:r>
            <a:r>
              <a:rPr lang="en-US" i="1" dirty="0">
                <a:latin typeface="Times New Roman" pitchFamily="18" charset="0"/>
                <a:cs typeface="Times New Roman" pitchFamily="18" charset="0"/>
              </a:rPr>
              <a:t>f</a:t>
            </a:r>
            <a:r>
              <a:rPr lang="en-US" dirty="0" smtClean="0">
                <a:cs typeface="Times New Roman" pitchFamily="18" charset="0"/>
              </a:rPr>
              <a:t>, the corresponding critical point is (</a:t>
            </a:r>
            <a:r>
              <a:rPr lang="en-US" i="1" dirty="0">
                <a:latin typeface="Times New Roman" pitchFamily="18" charset="0"/>
                <a:cs typeface="Times New Roman" pitchFamily="18" charset="0"/>
              </a:rPr>
              <a:t>x</a:t>
            </a:r>
            <a:r>
              <a:rPr lang="en-US" dirty="0" smtClean="0">
                <a:cs typeface="Times New Roman" pitchFamily="18" charset="0"/>
              </a:rPr>
              <a:t>*, </a:t>
            </a:r>
            <a:r>
              <a:rPr lang="en-US" i="1" dirty="0" smtClean="0">
                <a:latin typeface="Times New Roman" pitchFamily="18" charset="0"/>
                <a:cs typeface="Times New Roman" pitchFamily="18" charset="0"/>
              </a:rPr>
              <a:t>f </a:t>
            </a:r>
            <a:r>
              <a:rPr lang="en-US" dirty="0" smtClean="0">
                <a:cs typeface="Times New Roman" pitchFamily="18" charset="0"/>
              </a:rPr>
              <a:t>(</a:t>
            </a:r>
            <a:r>
              <a:rPr lang="en-US" i="1" dirty="0">
                <a:latin typeface="Times New Roman" pitchFamily="18" charset="0"/>
                <a:cs typeface="Times New Roman" pitchFamily="18" charset="0"/>
              </a:rPr>
              <a:t>x</a:t>
            </a:r>
            <a:r>
              <a:rPr lang="en-US" dirty="0" smtClean="0">
                <a:cs typeface="Times New Roman" pitchFamily="18" charset="0"/>
              </a:rPr>
              <a:t>*)].</a:t>
            </a:r>
            <a:endParaRPr lang="en-US" dirty="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476224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673375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230258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867400"/>
          </a:xfrm>
        </p:spPr>
        <p:txBody>
          <a:bodyPr>
            <a:normAutofit/>
          </a:bodyPr>
          <a:lstStyle/>
          <a:p>
            <a:pPr marL="0" indent="0" algn="just">
              <a:buNone/>
            </a:pPr>
            <a:r>
              <a:rPr lang="en-US" dirty="0" smtClean="0"/>
              <a:t>	Any critical point where f’(x) =0 will be a relative maximum, a relative minimum, or an inflection point.</a:t>
            </a:r>
          </a:p>
          <a:p>
            <a:pPr marL="0" indent="0" algn="just">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The First-Derivative Test</a:t>
            </a:r>
            <a:endParaRPr lang="en-US" dirty="0">
              <a:solidFill>
                <a:schemeClr val="tx2"/>
              </a:solidFill>
            </a:endParaRPr>
          </a:p>
        </p:txBody>
      </p:sp>
      <p:sp>
        <p:nvSpPr>
          <p:cNvPr id="3" name="Content Placeholder 2"/>
          <p:cNvSpPr>
            <a:spLocks noGrp="1"/>
          </p:cNvSpPr>
          <p:nvPr>
            <p:ph idx="1"/>
          </p:nvPr>
        </p:nvSpPr>
        <p:spPr/>
        <p:txBody>
          <a:bodyPr/>
          <a:lstStyle/>
          <a:p>
            <a:pPr marL="0" indent="0" algn="just">
              <a:buNone/>
            </a:pPr>
            <a:r>
              <a:rPr lang="en-US" dirty="0"/>
              <a:t>	</a:t>
            </a:r>
            <a:r>
              <a:rPr lang="en-US" dirty="0" smtClean="0"/>
              <a:t>After the locations of critical points are identified, the first-derivative test requires an examination of slope conditions to the left and right of the critical point.</a:t>
            </a:r>
            <a:endParaRPr lang="en-US" dirty="0"/>
          </a:p>
        </p:txBody>
      </p:sp>
    </p:spTree>
    <p:extLst>
      <p:ext uri="{BB962C8B-B14F-4D97-AF65-F5344CB8AC3E}">
        <p14:creationId xmlns="" xmlns:p14="http://schemas.microsoft.com/office/powerpoint/2010/main" val="32345519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9205971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1456892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562600"/>
          </a:xfrm>
        </p:spPr>
        <p:txBody>
          <a:bodyPr/>
          <a:lstStyle/>
          <a:p>
            <a:pPr marL="0" indent="0" algn="just">
              <a:buNone/>
            </a:pPr>
            <a:r>
              <a:rPr lang="en-US" dirty="0" smtClean="0"/>
              <a:t>Above figure illustrates the four </a:t>
            </a:r>
            <a:r>
              <a:rPr lang="en-US" dirty="0" smtClean="0"/>
              <a:t>critical point possibilities and their slope </a:t>
            </a:r>
            <a:r>
              <a:rPr lang="en-US" dirty="0" smtClean="0"/>
              <a:t>conditions </a:t>
            </a:r>
            <a:r>
              <a:rPr lang="en-US" dirty="0" smtClean="0"/>
              <a:t>to either side of </a:t>
            </a:r>
            <a:r>
              <a:rPr lang="en-US" i="1" dirty="0" smtClean="0">
                <a:latin typeface="Times New Roman" pitchFamily="18" charset="0"/>
                <a:cs typeface="Times New Roman" pitchFamily="18" charset="0"/>
              </a:rPr>
              <a:t>x</a:t>
            </a:r>
            <a:r>
              <a:rPr lang="en-US" dirty="0" smtClean="0"/>
              <a:t>*. </a:t>
            </a:r>
            <a:r>
              <a:rPr lang="en-US" dirty="0" smtClean="0">
                <a:latin typeface="Times New Roman" pitchFamily="18" charset="0"/>
                <a:cs typeface="Times New Roman" pitchFamily="18" charset="0"/>
              </a:rPr>
              <a:t>For a relative maximum, the slope is positive to the left (</a:t>
            </a:r>
            <a:r>
              <a:rPr lang="en-US" i="1" dirty="0">
                <a:latin typeface="Times New Roman" pitchFamily="18" charset="0"/>
                <a:cs typeface="Times New Roman" pitchFamily="18" charset="0"/>
              </a:rPr>
              <a:t>x</a:t>
            </a:r>
            <a:r>
              <a:rPr lang="en-US" i="1" baseline="-25000" dirty="0">
                <a:latin typeface="Times New Roman" pitchFamily="18" charset="0"/>
                <a:cs typeface="Times New Roman" pitchFamily="18" charset="0"/>
              </a:rPr>
              <a:t>1</a:t>
            </a:r>
            <a:r>
              <a:rPr lang="en-US" dirty="0" smtClean="0">
                <a:latin typeface="Times New Roman" pitchFamily="18" charset="0"/>
                <a:cs typeface="Times New Roman" pitchFamily="18" charset="0"/>
              </a:rPr>
              <a:t>) and negative to the right (</a:t>
            </a:r>
            <a:r>
              <a:rPr lang="en-US" i="1" dirty="0" err="1">
                <a:latin typeface="Times New Roman" pitchFamily="18" charset="0"/>
                <a:cs typeface="Times New Roman" pitchFamily="18" charset="0"/>
              </a:rPr>
              <a:t>x</a:t>
            </a:r>
            <a:r>
              <a:rPr lang="en-US" i="1" baseline="-25000" dirty="0" err="1">
                <a:latin typeface="Times New Roman" pitchFamily="18" charset="0"/>
                <a:cs typeface="Times New Roman" pitchFamily="18" charset="0"/>
              </a:rPr>
              <a:t>r</a:t>
            </a:r>
            <a:r>
              <a:rPr lang="en-US" dirty="0" smtClean="0">
                <a:latin typeface="Times New Roman" pitchFamily="18" charset="0"/>
                <a:cs typeface="Times New Roman" pitchFamily="18" charset="0"/>
              </a:rPr>
              <a:t>). For a relative minimum, the slope is negative to the left and positive to the right. For the inflection points, the slope has the same sign to the left or the right of the critical point</a:t>
            </a:r>
            <a:r>
              <a:rPr lang="en-US" dirty="0" smtClean="0"/>
              <a:t>.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143000"/>
          </a:xfrm>
        </p:spPr>
        <p:txBody>
          <a:bodyPr/>
          <a:lstStyle/>
          <a:p>
            <a:r>
              <a:rPr lang="en-US" dirty="0" smtClean="0">
                <a:solidFill>
                  <a:schemeClr val="tx2"/>
                </a:solidFill>
              </a:rPr>
              <a:t>The First-Derivative Test</a:t>
            </a:r>
            <a:endParaRPr lang="en-US" dirty="0">
              <a:solidFill>
                <a:schemeClr val="tx2"/>
              </a:solidFill>
            </a:endParaRPr>
          </a:p>
        </p:txBody>
      </p:sp>
      <p:sp>
        <p:nvSpPr>
          <p:cNvPr id="9" name="Content Placeholder 2"/>
          <p:cNvSpPr>
            <a:spLocks noGrp="1"/>
          </p:cNvSpPr>
          <p:nvPr>
            <p:ph idx="1"/>
          </p:nvPr>
        </p:nvSpPr>
        <p:spPr>
          <a:xfrm>
            <a:off x="457200" y="1600200"/>
            <a:ext cx="8229600" cy="4525963"/>
          </a:xfrm>
        </p:spPr>
        <p:txBody>
          <a:bodyPr>
            <a:normAutofit fontScale="92500" lnSpcReduction="10000"/>
          </a:bodyPr>
          <a:lstStyle/>
          <a:p>
            <a:pPr marL="457200" indent="-457200" algn="just">
              <a:buNone/>
            </a:pPr>
            <a:r>
              <a:rPr lang="en-US" dirty="0"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Locate all critical values x*.</a:t>
            </a:r>
          </a:p>
          <a:p>
            <a:pPr marL="457200" indent="-457200" algn="just">
              <a:buNone/>
            </a:pPr>
            <a:r>
              <a:rPr lang="en-US" dirty="0" smtClean="0">
                <a:latin typeface="Times New Roman" pitchFamily="18" charset="0"/>
                <a:cs typeface="Times New Roman" pitchFamily="18" charset="0"/>
              </a:rPr>
              <a:t>II-</a:t>
            </a:r>
            <a:r>
              <a:rPr lang="en-US" i="1" dirty="0" smtClean="0">
                <a:latin typeface="Times New Roman" pitchFamily="18" charset="0"/>
                <a:cs typeface="Times New Roman" pitchFamily="18" charset="0"/>
              </a:rPr>
              <a:t>	For any critical value x*, determine the value of f’ (x) to the left (x</a:t>
            </a:r>
            <a:r>
              <a:rPr lang="en-US" i="1" baseline="-25000" dirty="0" smtClean="0">
                <a:latin typeface="Times New Roman" pitchFamily="18" charset="0"/>
                <a:cs typeface="Times New Roman" pitchFamily="18" charset="0"/>
              </a:rPr>
              <a:t>1</a:t>
            </a:r>
            <a:r>
              <a:rPr lang="en-US" i="1" dirty="0" smtClean="0">
                <a:latin typeface="Times New Roman" pitchFamily="18" charset="0"/>
                <a:cs typeface="Times New Roman" pitchFamily="18" charset="0"/>
              </a:rPr>
              <a:t>) and right (</a:t>
            </a:r>
            <a:r>
              <a:rPr lang="en-US" i="1" dirty="0" err="1" smtClean="0">
                <a:latin typeface="Times New Roman" pitchFamily="18" charset="0"/>
                <a:cs typeface="Times New Roman" pitchFamily="18" charset="0"/>
              </a:rPr>
              <a:t>x</a:t>
            </a:r>
            <a:r>
              <a:rPr lang="en-US" i="1" baseline="-25000" dirty="0" err="1" smtClean="0">
                <a:latin typeface="Times New Roman" pitchFamily="18" charset="0"/>
                <a:cs typeface="Times New Roman" pitchFamily="18" charset="0"/>
              </a:rPr>
              <a:t>r</a:t>
            </a:r>
            <a:r>
              <a:rPr lang="en-US" i="1" dirty="0" smtClean="0">
                <a:latin typeface="Times New Roman" pitchFamily="18" charset="0"/>
                <a:cs typeface="Times New Roman" pitchFamily="18" charset="0"/>
              </a:rPr>
              <a:t>) of x*.</a:t>
            </a:r>
          </a:p>
          <a:p>
            <a:pPr marL="1711325" indent="-1371600" algn="just">
              <a:buNone/>
              <a:tabLst>
                <a:tab pos="914400" algn="l"/>
              </a:tabLst>
            </a:pP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(a)  If f’ (</a:t>
            </a:r>
            <a:r>
              <a:rPr lang="en-US" i="1" dirty="0" smtClean="0">
                <a:latin typeface="Times New Roman" pitchFamily="18" charset="0"/>
                <a:cs typeface="Times New Roman" pitchFamily="18" charset="0"/>
              </a:rPr>
              <a:t>x</a:t>
            </a:r>
            <a:r>
              <a:rPr lang="en-US" i="1" baseline="-25000" dirty="0" smtClean="0">
                <a:latin typeface="Times New Roman" pitchFamily="18" charset="0"/>
                <a:cs typeface="Times New Roman" pitchFamily="18" charset="0"/>
              </a:rPr>
              <a:t>l</a:t>
            </a:r>
            <a:r>
              <a:rPr lang="en-US" i="1"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&gt; 0 and f’ (</a:t>
            </a:r>
            <a:r>
              <a:rPr lang="en-US" i="1" dirty="0" err="1" smtClean="0">
                <a:latin typeface="Times New Roman" pitchFamily="18" charset="0"/>
                <a:cs typeface="Times New Roman" pitchFamily="18" charset="0"/>
              </a:rPr>
              <a:t>x</a:t>
            </a:r>
            <a:r>
              <a:rPr lang="en-US" i="1" baseline="-25000" dirty="0" err="1" smtClean="0">
                <a:latin typeface="Times New Roman" pitchFamily="18" charset="0"/>
                <a:cs typeface="Times New Roman" pitchFamily="18" charset="0"/>
              </a:rPr>
              <a:t>r</a:t>
            </a:r>
            <a:r>
              <a:rPr lang="en-US" i="1"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&lt; 0, there is a relative maximum for f at [x*,f(x*)].</a:t>
            </a:r>
          </a:p>
          <a:p>
            <a:pPr marL="1711325" indent="-1371600" algn="just">
              <a:buNone/>
              <a:tabLst>
                <a:tab pos="914400" algn="l"/>
              </a:tabLst>
            </a:pP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(b)  If f’(</a:t>
            </a:r>
            <a:r>
              <a:rPr lang="en-US" i="1" dirty="0" smtClean="0">
                <a:latin typeface="Times New Roman" pitchFamily="18" charset="0"/>
                <a:cs typeface="Times New Roman" pitchFamily="18" charset="0"/>
              </a:rPr>
              <a:t>x</a:t>
            </a:r>
            <a:r>
              <a:rPr lang="en-US" i="1" baseline="-25000" dirty="0" smtClean="0">
                <a:latin typeface="Times New Roman" pitchFamily="18" charset="0"/>
                <a:cs typeface="Times New Roman" pitchFamily="18" charset="0"/>
              </a:rPr>
              <a:t>l</a:t>
            </a:r>
            <a:r>
              <a:rPr lang="en-US" i="1"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&lt; 0 and f’ (</a:t>
            </a:r>
            <a:r>
              <a:rPr lang="en-US" i="1" dirty="0" err="1" smtClean="0">
                <a:latin typeface="Times New Roman" pitchFamily="18" charset="0"/>
                <a:cs typeface="Times New Roman" pitchFamily="18" charset="0"/>
              </a:rPr>
              <a:t>x</a:t>
            </a:r>
            <a:r>
              <a:rPr lang="en-US" i="1" baseline="-25000" dirty="0" err="1" smtClean="0">
                <a:latin typeface="Times New Roman" pitchFamily="18" charset="0"/>
                <a:cs typeface="Times New Roman" pitchFamily="18" charset="0"/>
              </a:rPr>
              <a:t>r</a:t>
            </a:r>
            <a:r>
              <a:rPr lang="en-US" i="1" dirty="0" smtClean="0">
                <a:latin typeface="Times New Roman" pitchFamily="18" charset="0"/>
                <a:cs typeface="Times New Roman" pitchFamily="18" charset="0"/>
              </a:rPr>
              <a:t>) &gt; 0, there is a relative minimum for f at [x*,f(x*)]</a:t>
            </a:r>
          </a:p>
          <a:p>
            <a:pPr marL="1711325" indent="-1371600" algn="just">
              <a:buNone/>
              <a:tabLst>
                <a:tab pos="914400" algn="l"/>
              </a:tabLst>
            </a:pP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(c)   If f’(x) has the same sign of both x</a:t>
            </a:r>
            <a:r>
              <a:rPr lang="en-US" i="1" baseline="-25000" dirty="0" smtClean="0">
                <a:latin typeface="Times New Roman" pitchFamily="18" charset="0"/>
                <a:cs typeface="Times New Roman" pitchFamily="18" charset="0"/>
              </a:rPr>
              <a:t>1</a:t>
            </a:r>
            <a:r>
              <a:rPr lang="en-US" i="1" dirty="0" smtClean="0">
                <a:latin typeface="Times New Roman" pitchFamily="18" charset="0"/>
                <a:cs typeface="Times New Roman" pitchFamily="18" charset="0"/>
              </a:rPr>
              <a:t> and </a:t>
            </a:r>
            <a:r>
              <a:rPr lang="en-US" i="1" dirty="0" err="1" smtClean="0">
                <a:latin typeface="Times New Roman" pitchFamily="18" charset="0"/>
                <a:cs typeface="Times New Roman" pitchFamily="18" charset="0"/>
              </a:rPr>
              <a:t>x</a:t>
            </a:r>
            <a:r>
              <a:rPr lang="en-US" i="1" baseline="-25000" dirty="0" err="1" smtClean="0">
                <a:latin typeface="Times New Roman" pitchFamily="18" charset="0"/>
                <a:cs typeface="Times New Roman" pitchFamily="18" charset="0"/>
              </a:rPr>
              <a:t>r</a:t>
            </a:r>
            <a:r>
              <a:rPr lang="en-US" i="1" dirty="0" smtClean="0">
                <a:latin typeface="Times New Roman" pitchFamily="18" charset="0"/>
                <a:cs typeface="Times New Roman" pitchFamily="18" charset="0"/>
              </a:rPr>
              <a:t>, an inflection point exists at [x*,f (x*)].</a:t>
            </a:r>
            <a:endParaRPr lang="en-US"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buNone/>
            </a:pPr>
            <a:r>
              <a:rPr lang="en-US" b="1" dirty="0" smtClean="0">
                <a:solidFill>
                  <a:schemeClr val="tx2"/>
                </a:solidFill>
              </a:rPr>
              <a:t>EXAMPLE:</a:t>
            </a:r>
          </a:p>
          <a:p>
            <a:pPr marL="0" indent="0" algn="just">
              <a:buNone/>
            </a:pPr>
            <a:endParaRPr lang="en-US" dirty="0" smtClean="0"/>
          </a:p>
          <a:p>
            <a:pPr marL="0" indent="0" algn="just">
              <a:buNone/>
            </a:pPr>
            <a:r>
              <a:rPr lang="en-US" dirty="0" smtClean="0"/>
              <a:t>Determine the location(s) of any critical points on the graph of </a:t>
            </a:r>
            <a:r>
              <a:rPr lang="en-US" i="1" dirty="0" smtClean="0">
                <a:latin typeface="Times New Roman" pitchFamily="18" charset="0"/>
                <a:cs typeface="Times New Roman" pitchFamily="18" charset="0"/>
              </a:rPr>
              <a:t>f(x</a:t>
            </a:r>
            <a:r>
              <a:rPr lang="en-US" i="1" dirty="0" smtClean="0">
                <a:latin typeface="Times New Roman" pitchFamily="18" charset="0"/>
                <a:cs typeface="Times New Roman" pitchFamily="18" charset="0"/>
              </a:rPr>
              <a:t>)=2x</a:t>
            </a:r>
            <a:r>
              <a:rPr lang="en-US" i="1" baseline="30000"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–12x–10,</a:t>
            </a:r>
            <a:r>
              <a:rPr lang="en-US" dirty="0" smtClean="0"/>
              <a:t> and determine their nature.</a:t>
            </a:r>
            <a:endParaRPr lang="en-US" dirty="0"/>
          </a:p>
        </p:txBody>
      </p:sp>
    </p:spTree>
    <p:extLst>
      <p:ext uri="{BB962C8B-B14F-4D97-AF65-F5344CB8AC3E}">
        <p14:creationId xmlns="" xmlns:p14="http://schemas.microsoft.com/office/powerpoint/2010/main" val="2411786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621692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440363"/>
          </a:xfrm>
        </p:spPr>
        <p:txBody>
          <a:bodyPr/>
          <a:lstStyle/>
          <a:p>
            <a:pPr marL="0" indent="0">
              <a:buNone/>
            </a:pPr>
            <a:r>
              <a:rPr lang="en-US" b="1" dirty="0" smtClean="0">
                <a:solidFill>
                  <a:schemeClr val="tx2"/>
                </a:solidFill>
              </a:rPr>
              <a:t>EXAMPLE:</a:t>
            </a:r>
          </a:p>
          <a:p>
            <a:pPr marL="0" indent="0" algn="just">
              <a:buNone/>
            </a:pPr>
            <a:r>
              <a:rPr lang="en-US" dirty="0" smtClean="0"/>
              <a:t>In Example 8 we determined that the graph of the function</a:t>
            </a:r>
          </a:p>
          <a:p>
            <a:pPr marL="0" indent="0" algn="just">
              <a:buNone/>
            </a:pPr>
            <a:endParaRPr lang="en-US" dirty="0"/>
          </a:p>
          <a:p>
            <a:pPr marL="0" indent="0" algn="just">
              <a:buNone/>
            </a:pPr>
            <a:endParaRPr lang="en-US" dirty="0" smtClean="0"/>
          </a:p>
          <a:p>
            <a:pPr marL="0" indent="0" algn="just">
              <a:buNone/>
            </a:pPr>
            <a:endParaRPr lang="en-US" dirty="0" smtClean="0"/>
          </a:p>
          <a:p>
            <a:pPr marL="0" indent="0" algn="just">
              <a:buNone/>
            </a:pPr>
            <a:r>
              <a:rPr lang="en-US" dirty="0" smtClean="0"/>
              <a:t>has critical points at (3,86½) and (–2, 107½). The determine the nature of these critical points, we examine the first derivative.</a:t>
            </a:r>
            <a:endParaRPr lang="en-US"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1852711858"/>
              </p:ext>
            </p:extLst>
          </p:nvPr>
        </p:nvGraphicFramePr>
        <p:xfrm>
          <a:off x="2133600" y="2667000"/>
          <a:ext cx="4655128" cy="1219200"/>
        </p:xfrm>
        <a:graphic>
          <a:graphicData uri="http://schemas.openxmlformats.org/presentationml/2006/ole">
            <p:oleObj spid="_x0000_s55298" name="Equation" r:id="rId3" imgW="1600200" imgH="419040" progId="Equation.3">
              <p:embed/>
            </p:oleObj>
          </a:graphicData>
        </a:graphic>
      </p:graphicFrame>
    </p:spTree>
    <p:extLst>
      <p:ext uri="{BB962C8B-B14F-4D97-AF65-F5344CB8AC3E}">
        <p14:creationId xmlns="" xmlns:p14="http://schemas.microsoft.com/office/powerpoint/2010/main" val="31240631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2477060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5570113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2317232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US" dirty="0" smtClean="0">
                <a:solidFill>
                  <a:schemeClr val="tx2"/>
                </a:solidFill>
              </a:rPr>
              <a:t>The Second-Derivative Test</a:t>
            </a:r>
            <a:endParaRPr lang="en-US" dirty="0">
              <a:solidFill>
                <a:schemeClr val="tx2"/>
              </a:solidFill>
            </a:endParaRPr>
          </a:p>
        </p:txBody>
      </p:sp>
      <p:sp>
        <p:nvSpPr>
          <p:cNvPr id="5" name="Content Placeholder 2"/>
          <p:cNvSpPr>
            <a:spLocks noGrp="1"/>
          </p:cNvSpPr>
          <p:nvPr>
            <p:ph idx="1"/>
          </p:nvPr>
        </p:nvSpPr>
        <p:spPr>
          <a:xfrm>
            <a:off x="457200" y="1600200"/>
            <a:ext cx="8229600" cy="4525963"/>
          </a:xfrm>
        </p:spPr>
        <p:txBody>
          <a:bodyPr>
            <a:normAutofit/>
          </a:bodyPr>
          <a:lstStyle/>
          <a:p>
            <a:pPr marL="0" indent="0" algn="just">
              <a:buNone/>
            </a:pPr>
            <a:r>
              <a:rPr lang="en-US" dirty="0" smtClean="0">
                <a:cs typeface="Times New Roman" pitchFamily="18" charset="0"/>
              </a:rPr>
              <a:t>For critical points, where f’(x)=0, the most expedient test in the second-derivative test. Intuitively, the second-derivative </a:t>
            </a:r>
            <a:r>
              <a:rPr lang="en-US" dirty="0" smtClean="0">
                <a:cs typeface="Times New Roman" pitchFamily="18" charset="0"/>
              </a:rPr>
              <a:t>test attempts to determine the concavity of the function at the critical point (x*,</a:t>
            </a:r>
            <a:r>
              <a:rPr lang="en-US" i="1" dirty="0" smtClean="0">
                <a:cs typeface="Times New Roman" pitchFamily="18" charset="0"/>
              </a:rPr>
              <a:t>f</a:t>
            </a:r>
            <a:r>
              <a:rPr lang="en-US" dirty="0" smtClean="0">
                <a:cs typeface="Times New Roman" pitchFamily="18" charset="0"/>
              </a:rPr>
              <a:t>(x*)).</a:t>
            </a:r>
            <a:endParaRPr lang="en-US" dirty="0">
              <a:cs typeface="Times New Roman" pitchFamily="18" charset="0"/>
            </a:endParaRPr>
          </a:p>
        </p:txBody>
      </p:sp>
    </p:spTree>
    <p:extLst>
      <p:ext uri="{BB962C8B-B14F-4D97-AF65-F5344CB8AC3E}">
        <p14:creationId xmlns="" xmlns:p14="http://schemas.microsoft.com/office/powerpoint/2010/main" val="23304289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152400"/>
            <a:ext cx="8229600" cy="1143000"/>
          </a:xfrm>
        </p:spPr>
        <p:txBody>
          <a:bodyPr/>
          <a:lstStyle/>
          <a:p>
            <a:r>
              <a:rPr lang="en-US" dirty="0" smtClean="0">
                <a:solidFill>
                  <a:schemeClr val="tx2"/>
                </a:solidFill>
              </a:rPr>
              <a:t>The Second-Derivative Test</a:t>
            </a:r>
            <a:endParaRPr lang="en-US" dirty="0">
              <a:solidFill>
                <a:schemeClr val="tx2"/>
              </a:solidFill>
            </a:endParaRPr>
          </a:p>
        </p:txBody>
      </p:sp>
      <p:sp>
        <p:nvSpPr>
          <p:cNvPr id="8" name="Content Placeholder 2"/>
          <p:cNvSpPr>
            <a:spLocks noGrp="1"/>
          </p:cNvSpPr>
          <p:nvPr>
            <p:ph idx="1"/>
          </p:nvPr>
        </p:nvSpPr>
        <p:spPr>
          <a:xfrm>
            <a:off x="457200" y="1173162"/>
            <a:ext cx="8229600" cy="5334000"/>
          </a:xfrm>
        </p:spPr>
        <p:txBody>
          <a:bodyPr>
            <a:normAutofit fontScale="92500" lnSpcReduction="20000"/>
          </a:bodyPr>
          <a:lstStyle/>
          <a:p>
            <a:pPr marL="457200" indent="-457200" algn="just">
              <a:buNone/>
            </a:pPr>
            <a:r>
              <a:rPr lang="en-US" dirty="0"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Find all critical values x*, such that f’(x) = 0.</a:t>
            </a:r>
          </a:p>
          <a:p>
            <a:pPr marL="457200" indent="-457200" algn="just">
              <a:buNone/>
            </a:pPr>
            <a:r>
              <a:rPr lang="en-US" dirty="0" smtClean="0">
                <a:latin typeface="Times New Roman" pitchFamily="18" charset="0"/>
                <a:cs typeface="Times New Roman" pitchFamily="18" charset="0"/>
              </a:rPr>
              <a:t>II-</a:t>
            </a:r>
            <a:r>
              <a:rPr lang="en-US" i="1" dirty="0" smtClean="0">
                <a:latin typeface="Times New Roman" pitchFamily="18" charset="0"/>
                <a:cs typeface="Times New Roman" pitchFamily="18" charset="0"/>
              </a:rPr>
              <a:t>	For any critical value x*, determine the value of f”(x*).</a:t>
            </a:r>
          </a:p>
          <a:p>
            <a:pPr marL="1254125" indent="-796925" algn="just">
              <a:buNone/>
              <a:tabLst>
                <a:tab pos="574675" algn="l"/>
              </a:tabLst>
            </a:pP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(a)  If f”(x*) &gt; 0 </a:t>
            </a:r>
            <a:r>
              <a:rPr lang="en-US" i="1" dirty="0" smtClean="0">
                <a:latin typeface="Times New Roman" pitchFamily="18" charset="0"/>
                <a:cs typeface="Times New Roman" pitchFamily="18" charset="0"/>
              </a:rPr>
              <a:t>, the function </a:t>
            </a:r>
            <a:r>
              <a:rPr lang="en-US" i="1" dirty="0" smtClean="0">
                <a:latin typeface="Times New Roman" pitchFamily="18" charset="0"/>
                <a:cs typeface="Times New Roman" pitchFamily="18" charset="0"/>
              </a:rPr>
              <a:t>is concave up at x* and there is a relative minimum for f at [x*, f(x*)]</a:t>
            </a:r>
          </a:p>
          <a:p>
            <a:pPr marL="1254125" indent="-796925" algn="just">
              <a:buNone/>
              <a:tabLst>
                <a:tab pos="574675" algn="l"/>
              </a:tabLst>
            </a:pP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(b)  If f”(x</a:t>
            </a:r>
            <a:r>
              <a:rPr lang="en-US" i="1" dirty="0" smtClean="0">
                <a:latin typeface="Times New Roman" pitchFamily="18" charset="0"/>
                <a:cs typeface="Times New Roman" pitchFamily="18" charset="0"/>
              </a:rPr>
              <a:t>*) &lt; 0, </a:t>
            </a:r>
            <a:r>
              <a:rPr lang="en-US" i="1" dirty="0" smtClean="0">
                <a:latin typeface="Times New Roman" pitchFamily="18" charset="0"/>
                <a:cs typeface="Times New Roman" pitchFamily="18" charset="0"/>
              </a:rPr>
              <a:t>the function is concave down at x* and there is a relative maximum for f at [x*, f(x*)].</a:t>
            </a:r>
          </a:p>
          <a:p>
            <a:pPr marL="1254125" indent="-796925" algn="just">
              <a:buNone/>
              <a:tabLst>
                <a:tab pos="574675" algn="l"/>
              </a:tabLst>
            </a:pP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(c)   If f”(x*) = 0, no conclusions can be drawn about the concavity at x* nor the nature of the critical point. Another test such as the first-derivative test is necessary.</a:t>
            </a:r>
            <a:endParaRPr lang="en-US"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685800"/>
            <a:ext cx="8229600" cy="5440363"/>
          </a:xfrm>
        </p:spPr>
        <p:txBody>
          <a:bodyPr/>
          <a:lstStyle/>
          <a:p>
            <a:pPr marL="0" indent="0">
              <a:buNone/>
            </a:pPr>
            <a:r>
              <a:rPr lang="en-US" b="1" dirty="0" smtClean="0">
                <a:solidFill>
                  <a:schemeClr val="tx2"/>
                </a:solidFill>
              </a:rPr>
              <a:t>EXAMPLE:</a:t>
            </a:r>
          </a:p>
          <a:p>
            <a:pPr marL="0" indent="0" algn="just">
              <a:buNone/>
            </a:pPr>
            <a:endParaRPr lang="en-US" dirty="0" smtClean="0"/>
          </a:p>
          <a:p>
            <a:pPr marL="0" indent="0" algn="just">
              <a:buNone/>
            </a:pPr>
            <a:r>
              <a:rPr lang="en-US" dirty="0" smtClean="0"/>
              <a:t>Examine the following function for any critical points and determine their nature.</a:t>
            </a:r>
          </a:p>
          <a:p>
            <a:pPr marL="0" indent="0" algn="just">
              <a:buNone/>
            </a:pPr>
            <a:endParaRPr lang="en-US" dirty="0"/>
          </a:p>
          <a:p>
            <a:pPr marL="0" indent="0" algn="just">
              <a:buNone/>
            </a:pPr>
            <a:endParaRPr lang="en-US" dirty="0"/>
          </a:p>
        </p:txBody>
      </p:sp>
      <p:graphicFrame>
        <p:nvGraphicFramePr>
          <p:cNvPr id="3" name="Object 2"/>
          <p:cNvGraphicFramePr>
            <a:graphicFrameLocks noChangeAspect="1"/>
          </p:cNvGraphicFramePr>
          <p:nvPr>
            <p:extLst>
              <p:ext uri="{D42A27DB-BD31-4B8C-83A1-F6EECF244321}">
                <p14:modId xmlns="" xmlns:p14="http://schemas.microsoft.com/office/powerpoint/2010/main" val="4030930500"/>
              </p:ext>
            </p:extLst>
          </p:nvPr>
        </p:nvGraphicFramePr>
        <p:xfrm>
          <a:off x="2362200" y="3505200"/>
          <a:ext cx="4444181" cy="1219200"/>
        </p:xfrm>
        <a:graphic>
          <a:graphicData uri="http://schemas.openxmlformats.org/presentationml/2006/ole">
            <p:oleObj spid="_x0000_s3079" name="Equation" r:id="rId3" imgW="1434960" imgH="393480" progId="Equation.3">
              <p:embed/>
            </p:oleObj>
          </a:graphicData>
        </a:graphic>
      </p:graphicFrame>
    </p:spTree>
    <p:extLst>
      <p:ext uri="{BB962C8B-B14F-4D97-AF65-F5344CB8AC3E}">
        <p14:creationId xmlns="" xmlns:p14="http://schemas.microsoft.com/office/powerpoint/2010/main" val="23028925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5813854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8856345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1717197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685800"/>
            <a:ext cx="8229600" cy="5440363"/>
          </a:xfrm>
        </p:spPr>
        <p:txBody>
          <a:bodyPr/>
          <a:lstStyle/>
          <a:p>
            <a:pPr marL="0" indent="0">
              <a:buNone/>
            </a:pPr>
            <a:r>
              <a:rPr lang="en-US" b="1" dirty="0" smtClean="0">
                <a:solidFill>
                  <a:schemeClr val="tx2"/>
                </a:solidFill>
              </a:rPr>
              <a:t>EXAMPLE:</a:t>
            </a:r>
          </a:p>
          <a:p>
            <a:pPr marL="0" indent="0" algn="just">
              <a:buNone/>
            </a:pPr>
            <a:endParaRPr lang="en-US" dirty="0" smtClean="0"/>
          </a:p>
          <a:p>
            <a:pPr marL="0" indent="0" algn="just">
              <a:buNone/>
            </a:pPr>
            <a:r>
              <a:rPr lang="en-US" dirty="0" smtClean="0"/>
              <a:t>Examine the following function for any critical points and determine their nature.</a:t>
            </a:r>
          </a:p>
          <a:p>
            <a:pPr marL="0" indent="0" algn="just">
              <a:buNone/>
            </a:pPr>
            <a:endParaRPr lang="en-US" dirty="0"/>
          </a:p>
          <a:p>
            <a:pPr marL="0" indent="0" algn="just">
              <a:buNone/>
            </a:pPr>
            <a:endParaRPr lang="en-US" dirty="0"/>
          </a:p>
        </p:txBody>
      </p:sp>
      <p:graphicFrame>
        <p:nvGraphicFramePr>
          <p:cNvPr id="3" name="Object 2"/>
          <p:cNvGraphicFramePr>
            <a:graphicFrameLocks noChangeAspect="1"/>
          </p:cNvGraphicFramePr>
          <p:nvPr>
            <p:extLst>
              <p:ext uri="{D42A27DB-BD31-4B8C-83A1-F6EECF244321}">
                <p14:modId xmlns="" xmlns:p14="http://schemas.microsoft.com/office/powerpoint/2010/main" val="3021733568"/>
              </p:ext>
            </p:extLst>
          </p:nvPr>
        </p:nvGraphicFramePr>
        <p:xfrm>
          <a:off x="2814638" y="3465513"/>
          <a:ext cx="3538537" cy="1298575"/>
        </p:xfrm>
        <a:graphic>
          <a:graphicData uri="http://schemas.openxmlformats.org/presentationml/2006/ole">
            <p:oleObj spid="_x0000_s4104" name="Equation" r:id="rId3" imgW="1143000" imgH="419040" progId="Equation.3">
              <p:embed/>
            </p:oleObj>
          </a:graphicData>
        </a:graphic>
      </p:graphicFrame>
    </p:spTree>
    <p:extLst>
      <p:ext uri="{BB962C8B-B14F-4D97-AF65-F5344CB8AC3E}">
        <p14:creationId xmlns="" xmlns:p14="http://schemas.microsoft.com/office/powerpoint/2010/main" val="24505153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6172015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5273302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7901752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91200"/>
          </a:xfrm>
        </p:spPr>
        <p:txBody>
          <a:bodyPr/>
          <a:lstStyle/>
          <a:p>
            <a:pPr marL="0" indent="0">
              <a:buNone/>
            </a:pPr>
            <a:r>
              <a:rPr lang="en-US" b="1" dirty="0" smtClean="0">
                <a:solidFill>
                  <a:schemeClr val="tx2"/>
                </a:solidFill>
              </a:rPr>
              <a:t>When the Second-Derivative Test Fails</a:t>
            </a:r>
          </a:p>
          <a:p>
            <a:pPr marL="0" indent="0" algn="just">
              <a:buNone/>
            </a:pPr>
            <a:r>
              <a:rPr lang="en-US" dirty="0" smtClean="0"/>
              <a:t>If </a:t>
            </a:r>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=0</a:t>
            </a:r>
            <a:r>
              <a:rPr lang="en-US" dirty="0" smtClean="0"/>
              <a:t>, the second derivative does not allow for any conclusion about the behavior of </a:t>
            </a:r>
            <a:r>
              <a:rPr lang="en-US" i="1" dirty="0" smtClean="0">
                <a:latin typeface="Times New Roman" pitchFamily="18" charset="0"/>
                <a:cs typeface="Times New Roman" pitchFamily="18" charset="0"/>
              </a:rPr>
              <a:t>f</a:t>
            </a:r>
            <a:r>
              <a:rPr lang="en-US" dirty="0" smtClean="0"/>
              <a:t> at </a:t>
            </a:r>
            <a:r>
              <a:rPr lang="en-US" i="1" dirty="0">
                <a:latin typeface="Times New Roman" pitchFamily="18" charset="0"/>
                <a:cs typeface="Times New Roman" pitchFamily="18" charset="0"/>
              </a:rPr>
              <a:t>x*</a:t>
            </a:r>
            <a:r>
              <a:rPr lang="en-US" dirty="0" smtClean="0"/>
              <a:t>. Consider the following example.</a:t>
            </a:r>
          </a:p>
          <a:p>
            <a:pPr marL="0" indent="0" algn="just">
              <a:buNone/>
            </a:pPr>
            <a:endParaRPr lang="en-US" b="1" dirty="0" smtClean="0">
              <a:solidFill>
                <a:schemeClr val="tx2"/>
              </a:solidFill>
            </a:endParaRPr>
          </a:p>
          <a:p>
            <a:pPr marL="0" indent="0" algn="just">
              <a:buNone/>
            </a:pPr>
            <a:r>
              <a:rPr lang="en-US" b="1" dirty="0" smtClean="0">
                <a:solidFill>
                  <a:schemeClr val="tx2"/>
                </a:solidFill>
              </a:rPr>
              <a:t>Example:</a:t>
            </a:r>
          </a:p>
          <a:p>
            <a:pPr marL="0" indent="0" algn="just">
              <a:buNone/>
            </a:pPr>
            <a:r>
              <a:rPr lang="en-US" dirty="0"/>
              <a:t>Examine the following function for any critical points and determine their nature.</a:t>
            </a:r>
          </a:p>
          <a:p>
            <a:pPr marL="0" indent="0" algn="just">
              <a:buNone/>
            </a:pPr>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3117935267"/>
              </p:ext>
            </p:extLst>
          </p:nvPr>
        </p:nvGraphicFramePr>
        <p:xfrm>
          <a:off x="3352800" y="5257800"/>
          <a:ext cx="2536825" cy="815734"/>
        </p:xfrm>
        <a:graphic>
          <a:graphicData uri="http://schemas.openxmlformats.org/presentationml/2006/ole">
            <p:oleObj spid="_x0000_s5128" name="Equation" r:id="rId3" imgW="711000" imgH="228600" progId="Equation.3">
              <p:embed/>
            </p:oleObj>
          </a:graphicData>
        </a:graphic>
      </p:graphicFrame>
    </p:spTree>
    <p:extLst>
      <p:ext uri="{BB962C8B-B14F-4D97-AF65-F5344CB8AC3E}">
        <p14:creationId xmlns="" xmlns:p14="http://schemas.microsoft.com/office/powerpoint/2010/main" val="18944874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7818721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7028694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0194603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accent1"/>
                </a:solidFill>
              </a:rPr>
              <a:t>Review</a:t>
            </a:r>
            <a:endParaRPr lang="en-US" u="sng" dirty="0">
              <a:solidFill>
                <a:schemeClr val="accent1"/>
              </a:solidFill>
            </a:endParaRPr>
          </a:p>
        </p:txBody>
      </p:sp>
      <p:sp>
        <p:nvSpPr>
          <p:cNvPr id="3" name="Content Placeholder 2"/>
          <p:cNvSpPr>
            <a:spLocks noGrp="1"/>
          </p:cNvSpPr>
          <p:nvPr>
            <p:ph idx="1"/>
          </p:nvPr>
        </p:nvSpPr>
        <p:spPr/>
        <p:txBody>
          <a:bodyPr>
            <a:normAutofit/>
          </a:bodyPr>
          <a:lstStyle/>
          <a:p>
            <a:pPr>
              <a:buNone/>
            </a:pPr>
            <a:r>
              <a:rPr lang="en-US" dirty="0" smtClean="0"/>
              <a:t>We </a:t>
            </a:r>
            <a:r>
              <a:rPr lang="en-US" dirty="0" smtClean="0"/>
              <a:t>covered </a:t>
            </a:r>
            <a:r>
              <a:rPr lang="en-US" dirty="0" smtClean="0"/>
              <a:t>Sec 16.2:</a:t>
            </a:r>
          </a:p>
          <a:p>
            <a:pPr marL="0" indent="0">
              <a:buNone/>
            </a:pPr>
            <a:r>
              <a:rPr lang="en-US" dirty="0" smtClean="0"/>
              <a:t>Identification of </a:t>
            </a:r>
            <a:r>
              <a:rPr lang="en-US" dirty="0"/>
              <a:t>Maxima and </a:t>
            </a:r>
            <a:r>
              <a:rPr lang="en-US" dirty="0" smtClean="0"/>
              <a:t>Minima</a:t>
            </a:r>
            <a:endParaRPr lang="en-US" dirty="0"/>
          </a:p>
          <a:p>
            <a:r>
              <a:rPr lang="en-US" dirty="0" smtClean="0"/>
              <a:t>Relative </a:t>
            </a:r>
            <a:r>
              <a:rPr lang="en-US" dirty="0" err="1" smtClean="0"/>
              <a:t>Extrema</a:t>
            </a:r>
            <a:r>
              <a:rPr lang="en-US" dirty="0" smtClean="0"/>
              <a:t> (maxima and minima)</a:t>
            </a:r>
          </a:p>
          <a:p>
            <a:r>
              <a:rPr lang="en-US" dirty="0" smtClean="0"/>
              <a:t>Absolute Maxima and Minima</a:t>
            </a:r>
          </a:p>
          <a:p>
            <a:r>
              <a:rPr lang="en-US" dirty="0" smtClean="0"/>
              <a:t>Critical Points</a:t>
            </a:r>
          </a:p>
          <a:p>
            <a:r>
              <a:rPr lang="en-US" dirty="0" smtClean="0"/>
              <a:t>First and Second Tests </a:t>
            </a:r>
            <a:r>
              <a:rPr lang="en-US" dirty="0" smtClean="0"/>
              <a:t>for Relative </a:t>
            </a:r>
            <a:r>
              <a:rPr lang="en-US" dirty="0" err="1" smtClean="0"/>
              <a:t>Extrema</a:t>
            </a:r>
            <a:endParaRPr lang="en-US"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3016</TotalTime>
  <Words>574</Words>
  <Application>Microsoft Office PowerPoint</Application>
  <PresentationFormat>On-screen Show (4:3)</PresentationFormat>
  <Paragraphs>73</Paragraphs>
  <Slides>43</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Office Theme</vt:lpstr>
      <vt:lpstr>Equation</vt:lpstr>
      <vt:lpstr>Lecture 16</vt:lpstr>
      <vt:lpstr>Last Lecture’s Summary</vt:lpstr>
      <vt:lpstr>Today</vt:lpstr>
      <vt:lpstr>Relative Extrema</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The First-Derivative Test</vt:lpstr>
      <vt:lpstr>Slide 19</vt:lpstr>
      <vt:lpstr>Slide 20</vt:lpstr>
      <vt:lpstr>Slide 21</vt:lpstr>
      <vt:lpstr>The First-Derivative Test</vt:lpstr>
      <vt:lpstr>Slide 23</vt:lpstr>
      <vt:lpstr>Slide 24</vt:lpstr>
      <vt:lpstr>Slide 25</vt:lpstr>
      <vt:lpstr>Slide 26</vt:lpstr>
      <vt:lpstr>Slide 27</vt:lpstr>
      <vt:lpstr>Slide 28</vt:lpstr>
      <vt:lpstr>The Second-Derivative Test</vt:lpstr>
      <vt:lpstr>The Second-Derivative Test</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601</cp:revision>
  <dcterms:created xsi:type="dcterms:W3CDTF">2012-08-14T18:22:23Z</dcterms:created>
  <dcterms:modified xsi:type="dcterms:W3CDTF">2012-09-05T07:43:47Z</dcterms:modified>
</cp:coreProperties>
</file>