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89" r:id="rId3"/>
    <p:sldId id="290" r:id="rId4"/>
    <p:sldId id="360" r:id="rId5"/>
    <p:sldId id="261" r:id="rId6"/>
    <p:sldId id="262" r:id="rId7"/>
    <p:sldId id="316" r:id="rId8"/>
    <p:sldId id="333" r:id="rId9"/>
    <p:sldId id="308" r:id="rId10"/>
    <p:sldId id="302" r:id="rId11"/>
    <p:sldId id="361" r:id="rId12"/>
    <p:sldId id="263" r:id="rId13"/>
    <p:sldId id="264" r:id="rId14"/>
    <p:sldId id="349" r:id="rId15"/>
    <p:sldId id="350" r:id="rId16"/>
    <p:sldId id="347" r:id="rId17"/>
    <p:sldId id="352" r:id="rId18"/>
    <p:sldId id="266" r:id="rId19"/>
    <p:sldId id="334" r:id="rId20"/>
    <p:sldId id="353" r:id="rId21"/>
    <p:sldId id="362" r:id="rId22"/>
    <p:sldId id="318" r:id="rId23"/>
    <p:sldId id="319" r:id="rId24"/>
    <p:sldId id="363" r:id="rId25"/>
    <p:sldId id="354" r:id="rId26"/>
    <p:sldId id="355" r:id="rId27"/>
    <p:sldId id="356" r:id="rId28"/>
    <p:sldId id="348" r:id="rId29"/>
    <p:sldId id="357" r:id="rId30"/>
    <p:sldId id="358" r:id="rId31"/>
    <p:sldId id="359" r:id="rId32"/>
    <p:sldId id="364" r:id="rId33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15D-C678-4025-BE92-FEDD32DED09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Derivatives: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Additional Interpretations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/>
                </a:solidFill>
              </a:rPr>
              <a:t>Last Lecture’s Summary</a:t>
            </a:r>
            <a:endParaRPr lang="en-US" u="sng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Covered sections 15.7 and 15.8:</a:t>
            </a:r>
          </a:p>
          <a:p>
            <a:r>
              <a:rPr lang="en-US" dirty="0" smtClean="0"/>
              <a:t>Instantaneous-rate-of-change Interpretations</a:t>
            </a:r>
          </a:p>
          <a:p>
            <a:r>
              <a:rPr lang="en-US" dirty="0" smtClean="0"/>
              <a:t>Second-order, third-order and higher-order derivatives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/>
                </a:solidFill>
              </a:rPr>
              <a:t>Today</a:t>
            </a:r>
            <a:endParaRPr lang="en-US" u="sng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 will start Chapter 16 and cover Sec 16.1:</a:t>
            </a:r>
          </a:p>
          <a:p>
            <a:pPr>
              <a:buNone/>
            </a:pPr>
            <a:r>
              <a:rPr lang="en-US" dirty="0" smtClean="0"/>
              <a:t>Derivatives: Additional Interpretations</a:t>
            </a:r>
            <a:endParaRPr lang="en-US" dirty="0" smtClean="0"/>
          </a:p>
          <a:p>
            <a:r>
              <a:rPr lang="en-US" dirty="0" smtClean="0"/>
              <a:t>Increasing and decreasing functions</a:t>
            </a:r>
            <a:endParaRPr lang="en-US" dirty="0" smtClean="0"/>
          </a:p>
          <a:p>
            <a:r>
              <a:rPr lang="en-US" dirty="0" smtClean="0"/>
              <a:t>Concavity, and</a:t>
            </a:r>
          </a:p>
          <a:p>
            <a:r>
              <a:rPr lang="en-US" dirty="0" smtClean="0"/>
              <a:t>Inflection points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325562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Chapter 16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/>
          <a:lstStyle/>
          <a:p>
            <a:pPr algn="ctr">
              <a:buNone/>
            </a:pPr>
            <a:r>
              <a:rPr lang="en-US" sz="4000" dirty="0" smtClean="0">
                <a:solidFill>
                  <a:schemeClr val="accent1"/>
                </a:solidFill>
              </a:rPr>
              <a:t>OPTIMAZATION: METHODOLOGY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Enhance understanding of the meaning of first and second derivatives.</a:t>
            </a:r>
          </a:p>
          <a:p>
            <a:r>
              <a:rPr lang="en-US" dirty="0" smtClean="0"/>
              <a:t>Reinforce understanding of the nature of concavity.</a:t>
            </a:r>
          </a:p>
          <a:p>
            <a:r>
              <a:rPr lang="en-US" dirty="0" smtClean="0"/>
              <a:t>Provide a methodology for determining optimization conditions for mathematical functions.</a:t>
            </a:r>
          </a:p>
          <a:p>
            <a:r>
              <a:rPr lang="en-US" dirty="0" smtClean="0"/>
              <a:t>Illustrate methods for sketching the general shape of mathematical functions.</a:t>
            </a:r>
          </a:p>
          <a:p>
            <a:r>
              <a:rPr lang="en-US" dirty="0" smtClean="0"/>
              <a:t>Illustrate a wide variety of applications of optimization procedures.</a:t>
            </a:r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898525"/>
          </a:xfrm>
        </p:spPr>
        <p:txBody>
          <a:bodyPr>
            <a:normAutofit/>
          </a:bodyPr>
          <a:lstStyle/>
          <a:p>
            <a:r>
              <a:rPr lang="en-US" u="sng" dirty="0" smtClean="0">
                <a:solidFill>
                  <a:schemeClr val="tx2"/>
                </a:solidFill>
                <a:latin typeface="+mn-lt"/>
              </a:rPr>
              <a:t>Chapter </a:t>
            </a:r>
            <a:r>
              <a:rPr lang="en-US" u="sng" dirty="0" smtClean="0">
                <a:solidFill>
                  <a:schemeClr val="tx2"/>
                </a:solidFill>
                <a:latin typeface="+mn-lt"/>
              </a:rPr>
              <a:t>Objectives</a:t>
            </a:r>
            <a:endParaRPr lang="en-US" u="sng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385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DERIVATIVES: ADDITIONAL INTERPRETATIONS</a:t>
            </a:r>
          </a:p>
          <a:p>
            <a:endParaRPr lang="en-US" dirty="0" smtClean="0"/>
          </a:p>
          <a:p>
            <a:r>
              <a:rPr lang="en-US" dirty="0" smtClean="0"/>
              <a:t>IDENTIFICATION OF MAXIMA AND MINIMA</a:t>
            </a:r>
          </a:p>
          <a:p>
            <a:endParaRPr lang="en-US" dirty="0" smtClean="0"/>
          </a:p>
          <a:p>
            <a:r>
              <a:rPr lang="en-US" dirty="0" smtClean="0"/>
              <a:t>CURVE SKETCHING</a:t>
            </a:r>
          </a:p>
          <a:p>
            <a:endParaRPr lang="en-US" dirty="0" smtClean="0"/>
          </a:p>
          <a:p>
            <a:r>
              <a:rPr lang="en-US" dirty="0" smtClean="0"/>
              <a:t>RESTRICTED-DOMAIN CONSIDERATIONS</a:t>
            </a:r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898525"/>
          </a:xfrm>
        </p:spPr>
        <p:txBody>
          <a:bodyPr>
            <a:normAutofit/>
          </a:bodyPr>
          <a:lstStyle/>
          <a:p>
            <a:r>
              <a:rPr lang="en-US" u="sng" dirty="0" smtClean="0">
                <a:solidFill>
                  <a:schemeClr val="tx2"/>
                </a:solidFill>
                <a:latin typeface="+mn-lt"/>
              </a:rPr>
              <a:t>Main Topics</a:t>
            </a:r>
            <a:endParaRPr lang="en-US" u="sng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72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chemeClr val="tx2"/>
                </a:solidFill>
              </a:rPr>
              <a:t>The First Derivative</a:t>
            </a:r>
            <a:endParaRPr lang="en-US" sz="3600" b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tx2"/>
                </a:solidFill>
              </a:rPr>
              <a:t>INCREASING FUNCTION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The function f is said to be an increasing function on an interval </a:t>
            </a:r>
            <a:r>
              <a:rPr lang="en-US" i="1" dirty="0" smtClean="0"/>
              <a:t>I</a:t>
            </a:r>
            <a:r>
              <a:rPr lang="en-US" dirty="0" smtClean="0"/>
              <a:t> if for any 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 and </a:t>
            </a:r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 within the interval, 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 &lt; </a:t>
            </a:r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 implies that </a:t>
            </a:r>
          </a:p>
          <a:p>
            <a:pPr marL="0" indent="0" algn="ctr">
              <a:buNone/>
            </a:pPr>
            <a:r>
              <a:rPr lang="en-US" i="1" dirty="0" smtClean="0"/>
              <a:t>f 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) &lt; </a:t>
            </a:r>
            <a:r>
              <a:rPr lang="en-US" i="1" dirty="0" smtClean="0"/>
              <a:t>f 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12033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DERIVATIVES: ADDITIONAL INTERPRETATIONS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3886200"/>
            <a:ext cx="8153400" cy="2438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	Increasing functions can be identified by slope conditions. If the first derivative of f is positive throughout an interval, then the slope is positive and f is an increasing function on the interval. That is, at any point within the interval, a slight increase in the value of x will be accompanied by an increase in the value of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72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DECREASING FUNCTION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The function </a:t>
            </a:r>
            <a:r>
              <a:rPr lang="en-US" i="1" dirty="0" smtClean="0"/>
              <a:t>f</a:t>
            </a:r>
            <a:r>
              <a:rPr lang="en-US" dirty="0" smtClean="0"/>
              <a:t> is said to be a decreasing function on an interval </a:t>
            </a:r>
            <a:r>
              <a:rPr lang="en-US" i="1" dirty="0" smtClean="0"/>
              <a:t>I</a:t>
            </a:r>
            <a:r>
              <a:rPr lang="en-US" dirty="0" smtClean="0"/>
              <a:t> if for any 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 and </a:t>
            </a:r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, within the interval, 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 &lt; </a:t>
            </a:r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 implies that </a:t>
            </a:r>
          </a:p>
          <a:p>
            <a:pPr marL="0" indent="0" algn="ctr">
              <a:buNone/>
            </a:pPr>
            <a:endParaRPr lang="en-US" i="1" dirty="0" smtClean="0"/>
          </a:p>
          <a:p>
            <a:pPr marL="0" indent="0" algn="ctr">
              <a:buNone/>
            </a:pP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) &gt;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1548581"/>
            <a:ext cx="8153400" cy="4114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533400" y="533400"/>
            <a:ext cx="8077200" cy="5410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As with increasing functions, decreasing functions can be identified by tangent slope conditions. If the first derivative of </a:t>
            </a:r>
            <a:r>
              <a:rPr lang="en-US" i="1" dirty="0" smtClean="0"/>
              <a:t>f</a:t>
            </a:r>
            <a:r>
              <a:rPr lang="en-US" dirty="0" smtClean="0"/>
              <a:t> is negative throughout an interval, then the slope is negative and </a:t>
            </a:r>
            <a:r>
              <a:rPr lang="en-US" i="1" dirty="0" smtClean="0"/>
              <a:t>f</a:t>
            </a:r>
            <a:r>
              <a:rPr lang="en-US" dirty="0" smtClean="0"/>
              <a:t> is a decreasing function on the interval. That is, at any point within the interval a slight increase in the value of </a:t>
            </a:r>
            <a:r>
              <a:rPr lang="en-US" i="1" dirty="0" smtClean="0"/>
              <a:t>x</a:t>
            </a:r>
            <a:r>
              <a:rPr lang="en-US" dirty="0" smtClean="0"/>
              <a:t> will be accompanied by a decrease in the value of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274319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NOTE</a:t>
            </a:r>
          </a:p>
          <a:p>
            <a:pPr marL="0" indent="0" algn="just">
              <a:buNone/>
            </a:pPr>
            <a:r>
              <a:rPr lang="en-US" dirty="0" smtClean="0"/>
              <a:t>If a function is increasing (decreasing) on an interval, the function is increasing (decreasing) at every point within the interval.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609600"/>
            <a:ext cx="8305800" cy="2438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274319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>
                    <a:solidFill>
                      <a:schemeClr val="tx2"/>
                    </a:solidFill>
                  </a:rPr>
                  <a:t>EXAMPLE:</a:t>
                </a:r>
                <a:endParaRPr lang="en-US" b="1" dirty="0" smtClean="0">
                  <a:solidFill>
                    <a:schemeClr val="tx2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dirty="0" smtClean="0"/>
                  <a:t>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−2   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+3</m:t>
                    </m:r>
                  </m:oMath>
                </a14:m>
                <a:r>
                  <a:rPr lang="en-US" dirty="0" smtClean="0"/>
                  <a:t>, determine the intervals over which f can be described  as (a) an increasing function, (b) a decreasing function, and (c) neither increasing nor decreasing.</a:t>
                </a:r>
                <a:endParaRPr lang="en-US" dirty="0"/>
              </a:p>
            </p:txBody>
          </p:sp>
        </mc:Choice>
        <mc:Fallback>
          <p:sp>
            <p:nvSpPr>
              <p:cNvPr id="7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2743199"/>
              </a:xfrm>
              <a:blipFill rotWithShape="1">
                <a:blip r:embed="rId3" cstate="print"/>
                <a:stretch>
                  <a:fillRect l="-1852" t="-2889" r="-1852" b="-3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8023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5390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31242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is negative on an interval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the first derivative is decreasing 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Graphically, the slope is decreasing in value on the interval. 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is positive on an interval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the first derivative is increasing 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Graphically, the slope is increasing on the interval.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075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124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CONCAVITY: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graph of a function f is concave up (down) on an interval if </a:t>
            </a:r>
            <a:r>
              <a:rPr lang="en-US" i="1" dirty="0" smtClean="0"/>
              <a:t>f’</a:t>
            </a:r>
            <a:r>
              <a:rPr lang="en-US" dirty="0" smtClean="0"/>
              <a:t> increases (decreases) on the entire interval.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457200" y="457201"/>
            <a:ext cx="8229600" cy="685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 smtClean="0">
                <a:solidFill>
                  <a:schemeClr val="tx2"/>
                </a:solidFill>
              </a:rPr>
              <a:t>Concavity and Inflection Points</a:t>
            </a:r>
            <a:endParaRPr lang="en-US" sz="4400" b="1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752600"/>
            <a:ext cx="8229600" cy="3200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dirty="0" smtClean="0"/>
              <a:t>	This definition suggests that the graph of a function is concave up on an interval if the slope increases over the entire interval. For any point within such an interval the curve representing f will lie above the tangent line drawn at the point. Similarly, the graph of a function is concave down on an interval if the slope decreases over the entire interval. For any point within such an interval the curve representing f will lie below the tangent line drawn at the point.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A point at which the concavity changes is called an inflection point.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5757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RELATIONSHIPS BETWEEN THE SECOND DERIVATIVE AND CONCAVITY</a:t>
            </a:r>
          </a:p>
          <a:p>
            <a:pPr marL="457200" indent="-457200" algn="just">
              <a:buNone/>
            </a:pPr>
            <a:r>
              <a:rPr lang="en-US" b="1" dirty="0" smtClean="0"/>
              <a:t>I-</a:t>
            </a:r>
            <a:r>
              <a:rPr lang="en-US" dirty="0" smtClean="0"/>
              <a:t>	If </a:t>
            </a:r>
            <a:r>
              <a:rPr lang="en-US" i="1" dirty="0" smtClean="0"/>
              <a:t>f”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&lt; 0 on an interval </a:t>
            </a:r>
            <a:r>
              <a:rPr lang="en-US" i="1" dirty="0" smtClean="0"/>
              <a:t>a</a:t>
            </a:r>
            <a:r>
              <a:rPr lang="en-US" dirty="0" smtClean="0"/>
              <a:t> ≤ </a:t>
            </a:r>
            <a:r>
              <a:rPr lang="en-US" i="1" dirty="0" smtClean="0"/>
              <a:t>x</a:t>
            </a:r>
            <a:r>
              <a:rPr lang="en-US" dirty="0" smtClean="0"/>
              <a:t> ≤ </a:t>
            </a:r>
            <a:r>
              <a:rPr lang="en-US" i="1" dirty="0" smtClean="0"/>
              <a:t>b</a:t>
            </a:r>
            <a:r>
              <a:rPr lang="en-US" dirty="0" smtClean="0"/>
              <a:t>, the graph of </a:t>
            </a:r>
            <a:r>
              <a:rPr lang="en-US" i="1" dirty="0" smtClean="0"/>
              <a:t>f</a:t>
            </a:r>
            <a:r>
              <a:rPr lang="en-US" dirty="0" smtClean="0"/>
              <a:t> is concave down over that interval. For any point </a:t>
            </a: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i="1" dirty="0" smtClean="0"/>
              <a:t>c</a:t>
            </a:r>
            <a:r>
              <a:rPr lang="en-US" dirty="0" smtClean="0"/>
              <a:t> within the interval, </a:t>
            </a:r>
            <a:r>
              <a:rPr lang="en-US" i="1" dirty="0" smtClean="0"/>
              <a:t>f</a:t>
            </a:r>
            <a:r>
              <a:rPr lang="en-US" dirty="0" smtClean="0"/>
              <a:t> is said to be concave down at [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dirty="0" smtClean="0"/>
              <a:t>)].</a:t>
            </a:r>
          </a:p>
          <a:p>
            <a:pPr marL="457200" indent="-457200" algn="just">
              <a:buNone/>
            </a:pPr>
            <a:r>
              <a:rPr lang="en-US" b="1" dirty="0" smtClean="0"/>
              <a:t>II-</a:t>
            </a:r>
            <a:r>
              <a:rPr lang="en-US" dirty="0" smtClean="0"/>
              <a:t>	If </a:t>
            </a:r>
            <a:r>
              <a:rPr lang="en-US" i="1" dirty="0" smtClean="0"/>
              <a:t>f”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&gt; 0 on any interval </a:t>
            </a:r>
            <a:r>
              <a:rPr lang="en-US" i="1" dirty="0" smtClean="0"/>
              <a:t>a</a:t>
            </a:r>
            <a:r>
              <a:rPr lang="en-US" dirty="0" smtClean="0"/>
              <a:t> ≤ </a:t>
            </a:r>
            <a:r>
              <a:rPr lang="en-US" i="1" dirty="0" smtClean="0"/>
              <a:t>x</a:t>
            </a:r>
            <a:r>
              <a:rPr lang="en-US" dirty="0" smtClean="0"/>
              <a:t> ≤ </a:t>
            </a:r>
            <a:r>
              <a:rPr lang="en-US" i="1" dirty="0" smtClean="0"/>
              <a:t>b</a:t>
            </a:r>
            <a:r>
              <a:rPr lang="en-US" dirty="0" smtClean="0"/>
              <a:t>, the graph of </a:t>
            </a:r>
            <a:r>
              <a:rPr lang="en-US" i="1" dirty="0" smtClean="0"/>
              <a:t>f</a:t>
            </a:r>
            <a:r>
              <a:rPr lang="en-US" dirty="0" smtClean="0"/>
              <a:t> is concave up over that interval. For any point </a:t>
            </a:r>
            <a:r>
              <a:rPr lang="en-US" i="1" dirty="0" smtClean="0"/>
              <a:t>x </a:t>
            </a:r>
            <a:r>
              <a:rPr lang="en-US" dirty="0" smtClean="0"/>
              <a:t>= </a:t>
            </a:r>
            <a:r>
              <a:rPr lang="en-US" i="1" dirty="0" smtClean="0"/>
              <a:t>c</a:t>
            </a:r>
            <a:r>
              <a:rPr lang="en-US" dirty="0" smtClean="0"/>
              <a:t> within the interval, </a:t>
            </a:r>
            <a:r>
              <a:rPr lang="en-US" i="1" dirty="0" smtClean="0"/>
              <a:t>f</a:t>
            </a:r>
            <a:r>
              <a:rPr lang="en-US" dirty="0" smtClean="0"/>
              <a:t> is said to be concave up at [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dirty="0" smtClean="0"/>
              <a:t>)].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457200"/>
            <a:ext cx="8305800" cy="5867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1714500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b="1" dirty="0" smtClean="0"/>
              <a:t>III-</a:t>
            </a:r>
            <a:r>
              <a:rPr lang="en-US" dirty="0"/>
              <a:t>	If </a:t>
            </a:r>
            <a:r>
              <a:rPr lang="en-US" i="1" dirty="0"/>
              <a:t>f”</a:t>
            </a:r>
            <a:r>
              <a:rPr lang="en-US" dirty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= 0 at any point </a:t>
            </a: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i="1" dirty="0" smtClean="0"/>
              <a:t>c</a:t>
            </a:r>
            <a:r>
              <a:rPr lang="en-US" dirty="0" smtClean="0"/>
              <a:t> in the domain of </a:t>
            </a:r>
            <a:r>
              <a:rPr lang="en-US" i="1" dirty="0" smtClean="0"/>
              <a:t>f</a:t>
            </a:r>
            <a:r>
              <a:rPr lang="en-US" dirty="0" smtClean="0"/>
              <a:t>, no conclusion can be drawn about the concavity at [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dirty="0" smtClean="0"/>
              <a:t>)]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609600"/>
            <a:ext cx="8305800" cy="17145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117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2406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042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LOCATING INFLECTION POINTS</a:t>
            </a:r>
          </a:p>
          <a:p>
            <a:pPr marL="457200" indent="-457200" algn="just">
              <a:buNone/>
            </a:pPr>
            <a:endParaRPr lang="en-US" b="1" dirty="0" smtClean="0"/>
          </a:p>
          <a:p>
            <a:pPr marL="457200" indent="-457200" algn="just">
              <a:buNone/>
            </a:pPr>
            <a:r>
              <a:rPr lang="en-US" b="1" dirty="0" smtClean="0"/>
              <a:t>I-</a:t>
            </a:r>
            <a:r>
              <a:rPr lang="en-US" dirty="0" smtClean="0"/>
              <a:t>	Find all points a where f”(a) = 0.</a:t>
            </a:r>
          </a:p>
          <a:p>
            <a:pPr marL="457200" indent="-457200" algn="just">
              <a:buNone/>
            </a:pPr>
            <a:endParaRPr lang="en-US" b="1" dirty="0" smtClean="0"/>
          </a:p>
          <a:p>
            <a:pPr marL="457200" indent="-457200" algn="just">
              <a:buNone/>
            </a:pPr>
            <a:r>
              <a:rPr lang="en-US" b="1" dirty="0" smtClean="0"/>
              <a:t>II-</a:t>
            </a:r>
            <a:r>
              <a:rPr lang="en-US" dirty="0" smtClean="0"/>
              <a:t>	If </a:t>
            </a:r>
            <a:r>
              <a:rPr lang="en-US" i="1" dirty="0" smtClean="0"/>
              <a:t>f”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change sign when passing through       </a:t>
            </a: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i="1" dirty="0" smtClean="0"/>
              <a:t>a</a:t>
            </a:r>
            <a:r>
              <a:rPr lang="en-US" dirty="0" smtClean="0"/>
              <a:t>, there is an inflection point at </a:t>
            </a: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i="1" dirty="0" smtClean="0"/>
              <a:t>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457200"/>
            <a:ext cx="8305800" cy="3962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0289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5051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9448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/>
                </a:solidFill>
              </a:rPr>
              <a:t>Review</a:t>
            </a:r>
            <a:endParaRPr lang="en-US" u="sng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 </a:t>
            </a:r>
            <a:r>
              <a:rPr lang="en-US" dirty="0" smtClean="0"/>
              <a:t>started </a:t>
            </a:r>
            <a:r>
              <a:rPr lang="en-US" dirty="0" smtClean="0"/>
              <a:t>Chapter 16 and </a:t>
            </a:r>
            <a:r>
              <a:rPr lang="en-US" dirty="0" smtClean="0"/>
              <a:t>covered </a:t>
            </a:r>
            <a:r>
              <a:rPr lang="en-US" dirty="0" smtClean="0"/>
              <a:t>Sec 16.1:</a:t>
            </a:r>
          </a:p>
          <a:p>
            <a:pPr>
              <a:buNone/>
            </a:pPr>
            <a:r>
              <a:rPr lang="en-US" dirty="0" smtClean="0"/>
              <a:t>Derivatives: Additional Interpretations</a:t>
            </a:r>
            <a:endParaRPr lang="en-US" dirty="0" smtClean="0"/>
          </a:p>
          <a:p>
            <a:r>
              <a:rPr lang="en-US" dirty="0" smtClean="0"/>
              <a:t>Increasing and decreasing functions</a:t>
            </a:r>
            <a:endParaRPr lang="en-US" dirty="0" smtClean="0"/>
          </a:p>
          <a:p>
            <a:r>
              <a:rPr lang="en-US" dirty="0" smtClean="0"/>
              <a:t>Concavity, and</a:t>
            </a:r>
          </a:p>
          <a:p>
            <a:r>
              <a:rPr lang="en-US" dirty="0" smtClean="0"/>
              <a:t>Inflection points</a:t>
            </a:r>
          </a:p>
          <a:p>
            <a:endParaRPr lang="en-US" dirty="0" smtClean="0"/>
          </a:p>
          <a:p>
            <a:r>
              <a:rPr lang="en-US" dirty="0" smtClean="0"/>
              <a:t>Next time, we’ll go over Maxima and </a:t>
            </a:r>
            <a:r>
              <a:rPr lang="en-US" dirty="0" err="1" smtClean="0"/>
              <a:t>Minina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2866</TotalTime>
  <Words>382</Words>
  <Application>Microsoft Office PowerPoint</Application>
  <PresentationFormat>On-screen Show (4:3)</PresentationFormat>
  <Paragraphs>71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Lecture 15</vt:lpstr>
      <vt:lpstr>Last Lecture’s Summary</vt:lpstr>
      <vt:lpstr>Today</vt:lpstr>
      <vt:lpstr>Chapter 16</vt:lpstr>
      <vt:lpstr>Chapter Objectives</vt:lpstr>
      <vt:lpstr>Main Topics</vt:lpstr>
      <vt:lpstr>DERIVATIVES: ADDITIONAL INTERPRETATIONS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Review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NTS</cp:lastModifiedBy>
  <cp:revision>583</cp:revision>
  <dcterms:created xsi:type="dcterms:W3CDTF">2012-08-14T18:22:23Z</dcterms:created>
  <dcterms:modified xsi:type="dcterms:W3CDTF">2012-09-04T05:48:10Z</dcterms:modified>
</cp:coreProperties>
</file>