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8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66" r:id="rId13"/>
    <p:sldId id="267" r:id="rId14"/>
    <p:sldId id="282" r:id="rId15"/>
    <p:sldId id="283" r:id="rId16"/>
    <p:sldId id="284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9" r:id="rId25"/>
    <p:sldId id="275" r:id="rId26"/>
    <p:sldId id="276" r:id="rId27"/>
    <p:sldId id="277" r:id="rId28"/>
    <p:sldId id="285" r:id="rId29"/>
    <p:sldId id="286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97F1D-76FB-417F-A59A-5A5970846F03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049D9-7029-4989-B2B9-0B060EA81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Instantaneous Rate of Change Interpretations; Higher Order Derivatives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Last Lecture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covered sections 15.5 and 15.6:</a:t>
            </a:r>
          </a:p>
          <a:p>
            <a:r>
              <a:rPr lang="en-US" dirty="0" smtClean="0"/>
              <a:t>Differentiation</a:t>
            </a:r>
          </a:p>
          <a:p>
            <a:r>
              <a:rPr lang="en-US" dirty="0" smtClean="0"/>
              <a:t>Rules of Differentiation</a:t>
            </a:r>
          </a:p>
          <a:p>
            <a:r>
              <a:rPr lang="en-US" dirty="0" smtClean="0"/>
              <a:t>Implementation and examples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Today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We’ll cover sections 15.7 and 15.8: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Instantaneous Rate of Change Interpretations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Second Order, Third Order and Higher Order Derivatives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tx2"/>
                    </a:solidFill>
                  </a:rPr>
                  <a:t>Example:</a:t>
                </a:r>
              </a:p>
              <a:p>
                <a:pPr marL="0" indent="0">
                  <a:buNone/>
                </a:pPr>
                <a:r>
                  <a:rPr lang="en-US" dirty="0" smtClean="0"/>
                  <a:t>An object is dropped from a cliff which is, 1,296 feet above the ground. The height of the object is described as a function of time. The function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=−16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+1,296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dirty="0" smtClean="0"/>
                  <a:t> equal the height in feet and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 smtClean="0"/>
                  <a:t> equal time measured in seconds from the time the object is dropped.</a:t>
                </a:r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  <a:blipFill rotWithShape="1">
                <a:blip r:embed="rId3" cstate="print"/>
                <a:stretch>
                  <a:fillRect l="-1852" t="-1601" r="-370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457201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INSTANTANEOUS-RATE-OF-CHANGE INTERPRETATION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How far will be object drop 2 seconds?</a:t>
            </a:r>
          </a:p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What is the instantaneous velocity of the object at t = 2?</a:t>
            </a:r>
          </a:p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What is the velocity of the object at the instant it hits the ground?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 fontScale="92500" lnSpcReduction="10000"/>
              </a:bodyPr>
              <a:lstStyle/>
              <a:p>
                <a:pPr marL="514350" indent="-514350">
                  <a:buAutoNum type="alphaLcParenBoth"/>
                </a:pPr>
                <a:r>
                  <a:rPr lang="en-US" dirty="0" smtClean="0"/>
                  <a:t>The change in the height is</a:t>
                </a: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sz="2800" dirty="0" smtClean="0">
                    <a:ea typeface="Cambria Math"/>
                    <a:cs typeface="Times New Roman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0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800" b="0" dirty="0" smtClean="0">
                    <a:ea typeface="Cambria Math"/>
                    <a:cs typeface="Times New Roman" pitchFamily="18" charset="0"/>
                  </a:rPr>
                  <a:t>	</a:t>
                </a:r>
              </a:p>
              <a:p>
                <a:pPr marL="0" indent="0" algn="just">
                  <a:buNone/>
                </a:pPr>
                <a:r>
                  <a:rPr lang="en-US" sz="2800" dirty="0">
                    <a:ea typeface="Cambria Math"/>
                    <a:cs typeface="Times New Roman" pitchFamily="18" charset="0"/>
                  </a:rPr>
                  <a:t>	</a:t>
                </a:r>
                <a:r>
                  <a:rPr lang="en-US" sz="2800" dirty="0" smtClean="0">
                    <a:ea typeface="Cambria Math"/>
                    <a:cs typeface="Times New Roman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16</m:t>
                        </m:r>
                        <m:d>
                          <m:dPr>
                            <m:ctrlP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2+1,296</m:t>
                        </m:r>
                      </m:e>
                    </m:d>
                    <m:r>
                      <a:rPr lang="en-US" sz="2800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−16</m:t>
                        </m:r>
                        <m:d>
                          <m:dPr>
                            <m:ctrlP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2+1,296</m:t>
                        </m:r>
                      </m:e>
                    </m:d>
                  </m:oMath>
                </a14:m>
                <a:endParaRPr lang="en-US" sz="2800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800" b="0" dirty="0" smtClean="0">
                    <a:ea typeface="Cambria Math"/>
                    <a:cs typeface="Times New Roman" pitchFamily="18" charset="0"/>
                  </a:rPr>
                  <a:t>	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−64+1,296</m:t>
                        </m:r>
                      </m:e>
                    </m:d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−1,296=−64</m:t>
                    </m:r>
                  </m:oMath>
                </a14:m>
                <a:endParaRPr lang="en-US" sz="2800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457200" indent="0" algn="just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Thus, the object drops 64 feet during the first 2 seconds.</a:t>
                </a:r>
              </a:p>
              <a:p>
                <a:pPr marL="514350" indent="-514350" algn="just">
                  <a:buAutoNum type="alphaLcParenBoth" startAt="2"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ea typeface="Cambria Math"/>
                        <a:cs typeface="Times New Roman" pitchFamily="18" charset="0"/>
                      </a:rPr>
                      <m:t>=−32</m:t>
                    </m:r>
                    <m:r>
                      <a:rPr lang="en-US" b="0" i="1" smtClean="0">
                        <a:ea typeface="Cambria Math"/>
                        <a:cs typeface="Times New Roman" pitchFamily="18" charset="0"/>
                      </a:rPr>
                      <m:t>𝑡</m:t>
                    </m:r>
                    <m:r>
                      <a:rPr lang="en-US" b="0" i="1" smtClean="0">
                        <a:ea typeface="Cambria Math"/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en-US" b="0" dirty="0" smtClean="0">
                    <a:ea typeface="Cambria Math"/>
                    <a:cs typeface="Times New Roman" pitchFamily="18" charset="0"/>
                  </a:rPr>
                  <a:t> the object will have a velocity equal to</a:t>
                </a:r>
              </a:p>
              <a:p>
                <a:pPr marL="0" indent="0" algn="just">
                  <a:buNone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=−32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		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=−64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𝑓𝑒𝑒𝑡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/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𝑠𝑒𝑐𝑜𝑛𝑑</m:t>
                    </m:r>
                  </m:oMath>
                </a14:m>
                <a:endParaRPr lang="en-US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457200" indent="0" algn="just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at t=2. the minus sign indicates the direction of velocity (down)</a:t>
                </a:r>
                <a:endParaRPr lang="en-US" b="0" dirty="0" smtClean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3" cstate="print"/>
                <a:stretch>
                  <a:fillRect l="-1704" t="-2183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lphaLcParenBoth" startAt="3"/>
                </a:pPr>
                <a:r>
                  <a:rPr lang="en-US" dirty="0" smtClean="0"/>
                  <a:t>In order to determine the velocity of the object when it hits the ground, we must know when it will hit the ground. The object will hit the ground when h = 0, or when</a:t>
                </a:r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−16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2+1,296=0</m:t>
                      </m:r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If we solve t,</a:t>
                </a:r>
              </a:p>
              <a:p>
                <a:pPr marL="0" indent="0">
                  <a:buNone/>
                </a:pPr>
                <a:endParaRPr lang="en-US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1,296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16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=81</m:t>
                      </m:r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3" cstate="print"/>
                <a:stretch>
                  <a:fillRect l="-1926" t="-1559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and t = ±9. Since a negative root is meaningless, we can conclude that the object will hit the ground after 9 seconds. The velocity at this time will be</a:t>
                </a:r>
              </a:p>
              <a:p>
                <a:pPr marL="0" indent="0">
                  <a:buNone/>
                </a:pPr>
                <a:endParaRPr lang="en-US" dirty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9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=32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				   = 288 feet/second</a:t>
                </a:r>
                <a:endParaRPr lang="en-US" dirty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4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3" cstate="print"/>
                <a:stretch>
                  <a:fillRect l="-1852" t="-1518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457200"/>
            <a:ext cx="8229600" cy="6019800"/>
          </a:xfrm>
          <a:blipFill rotWithShape="1">
            <a:blip r:embed="rId3" cstate="print"/>
            <a:stretch>
              <a:fillRect l="-1852" t="-1316" r="-1852"/>
            </a:stretch>
          </a:blipFill>
        </p:spPr>
        <p:txBody>
          <a:bodyPr/>
          <a:lstStyle/>
          <a:p>
            <a:pPr lvl="8"/>
            <a:r>
              <a:rPr lang="en-US" dirty="0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The derivative represents the instantaneous rate of change in the value V with respect to a change in t. The percentage rate of change would be found by the ratio.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𝐼𝑛𝑠𝑡𝑎𝑛𝑡𝑎𝑛𝑒𝑜𝑢𝑠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𝑟𝑎𝑡𝑒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𝑐h𝑎𝑛𝑔𝑒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𝑉𝑎𝑙𝑢𝑒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𝑡h𝑒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𝑓𝑢𝑛𝑐𝑡𝑖𝑜𝑛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For this function,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𝑘𝑉</m:t>
                          </m:r>
                          <m:r>
                            <a:rPr lang="en-US" b="0" i="1" baseline="-25000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𝑘𝑡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  <m:r>
                            <a:rPr lang="en-US" b="0" i="1" baseline="-25000" smtClean="0">
                              <a:latin typeface="Cambria Math"/>
                            </a:rPr>
                            <m:t>𝑜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𝑘𝑡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				  = k</a:t>
                </a:r>
                <a:endParaRPr lang="en-US" dirty="0"/>
              </a:p>
            </p:txBody>
          </p:sp>
        </mc:Choice>
        <mc:Fallback>
          <p:sp>
            <p:nvSpPr>
              <p:cNvPr id="10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2" cstate="print"/>
                <a:stretch>
                  <a:fillRect l="-1852" t="-1316" r="-1852" b="-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This confirms that for an exponential growth function of the form of Eq. (7.9), k represents the percentage rate of growth. Given that k is a constant, the percentage rate of growth is the same for all values 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447800"/>
            <a:ext cx="8229600" cy="4953000"/>
          </a:xfrm>
          <a:blipFill rotWithShape="1">
            <a:blip r:embed="rId3" cstate="print"/>
            <a:stretch>
              <a:fillRect l="-1852" t="-1601" r="-1852"/>
            </a:stretch>
          </a:blipFill>
        </p:spPr>
        <p:txBody>
          <a:bodyPr/>
          <a:lstStyle/>
          <a:p>
            <a:endParaRPr lang="en-US" dirty="0">
              <a:noFill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33400" y="381000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HIGHER-ORDER DERIVATIVES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respect to a change in x. Described differently, the second derivative is a measure of the instantaneous rate of change in the slope with respect to a change in x.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Consider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=−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baseline="3000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. The first and second derivatives of this function are</a:t>
                </a: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        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"(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)=−2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3" cstate="print"/>
                <a:stretch>
                  <a:fillRect l="-1852" t="-1351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following figure illustrates the graphs of f, f’ and f</a:t>
            </a:r>
            <a:r>
              <a:rPr lang="en-US" dirty="0" smtClean="0"/>
              <a:t>”.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The function f is a parabola which is concave down with the vertex at (0, 0). The tangent slope is positive to the left of the vertex but becomes less positive as x approaches 0. To the right of the vertex the tangent slope is negative, becoming more negative (decreasing) as x increases. The graph of f’ indicates the value of the slope at any point on f.  </a:t>
            </a:r>
          </a:p>
          <a:p>
            <a:pPr marL="0" indent="0" algn="just">
              <a:buNone/>
            </a:pPr>
            <a:r>
              <a:rPr lang="en-US" dirty="0" smtClean="0"/>
              <a:t>Note that values of f’(x) are positive, but becoming less positive, as x approaches 0 from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143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left, And f’(x) becomes more and more negative as the value of x becomes more positive. Thus, the graph of f’ is consistent with our observation of the sketch of f.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Third and Higher-Order Derivatives</a:t>
            </a:r>
            <a:endParaRPr lang="en-US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DEFINITION: nth-ORDER DERIVATIVE</a:t>
                </a:r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r>
                  <a:rPr lang="en-US" smtClean="0"/>
                  <a:t>The </a:t>
                </a:r>
                <a:r>
                  <a:rPr lang="en-US" dirty="0" smtClean="0"/>
                  <a:t>nth order derivative of f, denoted by f</a:t>
                </a:r>
                <a:r>
                  <a:rPr lang="en-US" baseline="30000" dirty="0" smtClean="0"/>
                  <a:t>(n)</a:t>
                </a:r>
                <a:r>
                  <a:rPr lang="en-US" dirty="0" smtClean="0"/>
                  <a:t>, is found by differentiating the derivative of order n–1. That is, at x,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[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833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We covered </a:t>
            </a:r>
            <a:r>
              <a:rPr lang="en-US" dirty="0" smtClean="0">
                <a:solidFill>
                  <a:schemeClr val="tx2"/>
                </a:solidFill>
              </a:rPr>
              <a:t>sections 15.7 and 15.8: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Instantaneous Rate of Change Interpretations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Second Order, Third Order and Higher Order Derivatives</a:t>
            </a:r>
          </a:p>
          <a:p>
            <a:pPr>
              <a:buNone/>
            </a:pPr>
            <a:r>
              <a:rPr lang="en-US" dirty="0" smtClean="0"/>
              <a:t>Finished Chapter 15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Next time, we’ll start Chapter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226</Words>
  <Application>Microsoft Office PowerPoint</Application>
  <PresentationFormat>On-screen Show (4:3)</PresentationFormat>
  <Paragraphs>40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Lecture 14</vt:lpstr>
      <vt:lpstr>Last Lecture Summary</vt:lpstr>
      <vt:lpstr>Today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Third and Higher-Order Derivatives</vt:lpstr>
      <vt:lpstr>Slide 26</vt:lpstr>
      <vt:lpstr>Slide 27</vt:lpstr>
      <vt:lpstr>Slide 28</vt:lpstr>
      <vt:lpstr>Slide 29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14</dc:title>
  <dc:creator>NTS</dc:creator>
  <cp:lastModifiedBy>NTS</cp:lastModifiedBy>
  <cp:revision>9</cp:revision>
  <dcterms:created xsi:type="dcterms:W3CDTF">2012-09-03T07:25:55Z</dcterms:created>
  <dcterms:modified xsi:type="dcterms:W3CDTF">2012-09-03T08:50:39Z</dcterms:modified>
</cp:coreProperties>
</file>