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89" r:id="rId3"/>
    <p:sldId id="290" r:id="rId4"/>
    <p:sldId id="261" r:id="rId5"/>
    <p:sldId id="262" r:id="rId6"/>
    <p:sldId id="316" r:id="rId7"/>
    <p:sldId id="352" r:id="rId8"/>
    <p:sldId id="333" r:id="rId9"/>
    <p:sldId id="366" r:id="rId10"/>
    <p:sldId id="308" r:id="rId11"/>
    <p:sldId id="367" r:id="rId12"/>
    <p:sldId id="302" r:id="rId13"/>
    <p:sldId id="353" r:id="rId14"/>
    <p:sldId id="263" r:id="rId15"/>
    <p:sldId id="354" r:id="rId16"/>
    <p:sldId id="375" r:id="rId17"/>
    <p:sldId id="264" r:id="rId18"/>
    <p:sldId id="355" r:id="rId19"/>
    <p:sldId id="368" r:id="rId20"/>
    <p:sldId id="347" r:id="rId21"/>
    <p:sldId id="369" r:id="rId22"/>
    <p:sldId id="356" r:id="rId23"/>
    <p:sldId id="376" r:id="rId24"/>
    <p:sldId id="266" r:id="rId25"/>
    <p:sldId id="377" r:id="rId26"/>
    <p:sldId id="357" r:id="rId27"/>
    <p:sldId id="378" r:id="rId28"/>
    <p:sldId id="334" r:id="rId29"/>
    <p:sldId id="358" r:id="rId30"/>
    <p:sldId id="318" r:id="rId31"/>
    <p:sldId id="359" r:id="rId32"/>
    <p:sldId id="319" r:id="rId33"/>
    <p:sldId id="374" r:id="rId34"/>
    <p:sldId id="360" r:id="rId35"/>
    <p:sldId id="379" r:id="rId36"/>
    <p:sldId id="370" r:id="rId37"/>
    <p:sldId id="371" r:id="rId38"/>
    <p:sldId id="372" r:id="rId39"/>
    <p:sldId id="373" r:id="rId40"/>
    <p:sldId id="348" r:id="rId41"/>
    <p:sldId id="304" r:id="rId42"/>
    <p:sldId id="345" r:id="rId43"/>
    <p:sldId id="322" r:id="rId44"/>
    <p:sldId id="291" r:id="rId45"/>
    <p:sldId id="298" r:id="rId46"/>
    <p:sldId id="313" r:id="rId47"/>
    <p:sldId id="323" r:id="rId48"/>
    <p:sldId id="361" r:id="rId49"/>
    <p:sldId id="324" r:id="rId50"/>
    <p:sldId id="325" r:id="rId51"/>
    <p:sldId id="362" r:id="rId52"/>
    <p:sldId id="350" r:id="rId53"/>
    <p:sldId id="349" r:id="rId54"/>
    <p:sldId id="363" r:id="rId55"/>
    <p:sldId id="351" r:id="rId56"/>
    <p:sldId id="364" r:id="rId57"/>
    <p:sldId id="365" r:id="rId58"/>
  </p:sldIdLst>
  <p:sldSz cx="9144000" cy="6858000" type="screen4x3"/>
  <p:notesSz cx="6858000" cy="9144000"/>
  <p:custDataLst>
    <p:tags r:id="rId6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9/3/2012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Differentiation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Rules of Differentiation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Last Lecture’s Summary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Covered sections 15.3 and 15.4:</a:t>
            </a:r>
          </a:p>
          <a:p>
            <a:r>
              <a:rPr lang="en-US" dirty="0" smtClean="0"/>
              <a:t>Average rate of change</a:t>
            </a:r>
          </a:p>
          <a:p>
            <a:r>
              <a:rPr lang="en-US" dirty="0" smtClean="0"/>
              <a:t>The difference quotient</a:t>
            </a:r>
          </a:p>
          <a:p>
            <a:r>
              <a:rPr lang="en-US" dirty="0" smtClean="0"/>
              <a:t>Instantaneous rate of change</a:t>
            </a:r>
          </a:p>
          <a:p>
            <a:r>
              <a:rPr lang="en-US" dirty="0" smtClean="0"/>
              <a:t>Slope of a curve</a:t>
            </a:r>
          </a:p>
          <a:p>
            <a:r>
              <a:rPr lang="en-US" dirty="0" smtClean="0"/>
              <a:t>The derivative</a:t>
            </a:r>
          </a:p>
          <a:p>
            <a:r>
              <a:rPr lang="en-US" dirty="0" smtClean="0"/>
              <a:t>Using and interpreting the derivative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1"/>
                </a:solidFill>
              </a:rPr>
              <a:t>Today</a:t>
            </a:r>
            <a:endParaRPr lang="en-US" u="sng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will cover sections 15.5 and 15.6:</a:t>
            </a:r>
          </a:p>
          <a:p>
            <a:r>
              <a:rPr lang="en-US" dirty="0" smtClean="0"/>
              <a:t>Differentiation</a:t>
            </a:r>
          </a:p>
          <a:p>
            <a:r>
              <a:rPr lang="en-US" dirty="0" smtClean="0"/>
              <a:t>Rules of Differentiation</a:t>
            </a:r>
          </a:p>
          <a:p>
            <a:r>
              <a:rPr lang="en-US" dirty="0" smtClean="0"/>
              <a:t>Implementation and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process of finding the derivative is called </a:t>
            </a:r>
            <a:r>
              <a:rPr lang="en-US" b="1" dirty="0" smtClean="0"/>
              <a:t>differentiation.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set of rules of differentiation exists for finding the derivative of many common functions.</a:t>
            </a:r>
          </a:p>
          <a:p>
            <a:pPr marL="0" indent="0">
              <a:buNone/>
            </a:pPr>
            <a:r>
              <a:rPr lang="en-US" dirty="0" smtClean="0"/>
              <a:t>Although there are many functions for which the derivative does not exist, our concern will be with functions which are differentiable.</a:t>
            </a:r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143000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tx2"/>
                </a:solidFill>
                <a:latin typeface="+mn-lt"/>
              </a:rPr>
              <a:t>Differentiation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An alternate to	    notation is to let 	     represent the derivative of the function </a:t>
            </a:r>
            <a:r>
              <a:rPr lang="en-US" i="1" dirty="0" smtClean="0"/>
              <a:t>f </a:t>
            </a:r>
            <a:r>
              <a:rPr lang="en-US" dirty="0" smtClean="0"/>
              <a:t>at </a:t>
            </a:r>
            <a:r>
              <a:rPr lang="en-US" i="1" dirty="0" smtClean="0"/>
              <a:t>x.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0018448"/>
              </p:ext>
            </p:extLst>
          </p:nvPr>
        </p:nvGraphicFramePr>
        <p:xfrm>
          <a:off x="3092322" y="457200"/>
          <a:ext cx="489077" cy="840801"/>
        </p:xfrm>
        <a:graphic>
          <a:graphicData uri="http://schemas.openxmlformats.org/presentationml/2006/ole">
            <p:oleObj spid="_x0000_s2096" name="Equation" r:id="rId3" imgW="228600" imgH="39348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6400800" y="685800"/>
          <a:ext cx="914400" cy="505132"/>
        </p:xfrm>
        <a:graphic>
          <a:graphicData uri="http://schemas.openxmlformats.org/presentationml/2006/ole">
            <p:oleObj spid="_x0000_s2097" name="Equation" r:id="rId4" imgW="368140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RULE 1: CONSTANT FUNCTION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f(x) = c, where c is any constant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i="1" dirty="0" smtClean="0"/>
              <a:t>f’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2: POWER RULE</a:t>
            </a:r>
          </a:p>
          <a:p>
            <a:pPr marL="0" indent="0">
              <a:buNone/>
            </a:pPr>
            <a:r>
              <a:rPr lang="en-US" dirty="0" smtClean="0"/>
              <a:t>If f(x</a:t>
            </a:r>
            <a:r>
              <a:rPr lang="en-US" dirty="0" smtClean="0"/>
              <a:t>) = </a:t>
            </a:r>
            <a:r>
              <a:rPr lang="en-US" dirty="0" err="1" smtClean="0"/>
              <a:t>x</a:t>
            </a:r>
            <a:r>
              <a:rPr lang="en-US" baseline="30000" dirty="0" err="1" smtClean="0"/>
              <a:t>n</a:t>
            </a:r>
            <a:r>
              <a:rPr lang="en-US" dirty="0" smtClean="0"/>
              <a:t>, where n is a real number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i="1" dirty="0" smtClean="0"/>
              <a:t>f’</a:t>
            </a:r>
            <a:r>
              <a:rPr lang="en-US" dirty="0" smtClean="0"/>
              <a:t>(x) = </a:t>
            </a:r>
            <a:r>
              <a:rPr lang="en-US" i="1" dirty="0" smtClean="0"/>
              <a:t>nx</a:t>
            </a:r>
            <a:r>
              <a:rPr lang="en-US" baseline="30000" dirty="0" smtClean="0"/>
              <a:t>n-1</a:t>
            </a:r>
            <a:endParaRPr lang="en-US" baseline="30000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457200" y="990600"/>
            <a:ext cx="8305800" cy="1981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3429000"/>
            <a:ext cx="8305800" cy="1981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ALGEBRA FLASHBACK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609600"/>
            <a:ext cx="8305800" cy="2362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2949252"/>
              </p:ext>
            </p:extLst>
          </p:nvPr>
        </p:nvGraphicFramePr>
        <p:xfrm>
          <a:off x="3581400" y="1447800"/>
          <a:ext cx="1838633" cy="1295401"/>
        </p:xfrm>
        <a:graphic>
          <a:graphicData uri="http://schemas.openxmlformats.org/presentationml/2006/ole">
            <p:oleObj spid="_x0000_s3101" name="Equation" r:id="rId3" imgW="5587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ALGEBRA FLASHBACK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609600"/>
            <a:ext cx="8305800" cy="2362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86727840"/>
              </p:ext>
            </p:extLst>
          </p:nvPr>
        </p:nvGraphicFramePr>
        <p:xfrm>
          <a:off x="3309938" y="1676400"/>
          <a:ext cx="2381250" cy="836613"/>
        </p:xfrm>
        <a:graphic>
          <a:graphicData uri="http://schemas.openxmlformats.org/presentationml/2006/ole">
            <p:oleObj spid="_x0000_s11285" name="Equation" r:id="rId4" imgW="7236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1904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RULE 3: CONSTANT TIMES A FUNCTION</a:t>
            </a:r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</a:t>
            </a:r>
            <a:r>
              <a:rPr lang="en-US" i="1" dirty="0" smtClean="0"/>
              <a:t> = c </a:t>
            </a:r>
            <a:r>
              <a:rPr lang="en-US" i="1" baseline="30000" dirty="0" smtClean="0"/>
              <a:t>.</a:t>
            </a:r>
            <a:r>
              <a:rPr lang="en-US" i="1" dirty="0" smtClean="0"/>
              <a:t> g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), where c is a constant and g is a </a:t>
            </a:r>
            <a:r>
              <a:rPr lang="en-US" dirty="0" smtClean="0"/>
              <a:t>differentiable </a:t>
            </a:r>
            <a:r>
              <a:rPr lang="en-US" dirty="0" smtClean="0"/>
              <a:t>function.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0" y="609600"/>
            <a:ext cx="8305800" cy="2971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30499016"/>
              </p:ext>
            </p:extLst>
          </p:nvPr>
        </p:nvGraphicFramePr>
        <p:xfrm>
          <a:off x="2851150" y="2674938"/>
          <a:ext cx="3300413" cy="669925"/>
        </p:xfrm>
        <a:graphic>
          <a:graphicData uri="http://schemas.openxmlformats.org/presentationml/2006/ole">
            <p:oleObj spid="_x0000_s12310" name="Equation" r:id="rId3" imgW="10029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27431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RULE 4: SUM OR DIFFERENCE OF FUNCTION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u and v are differentiable,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𝑢</m:t>
                    </m:r>
                    <m:r>
                      <a:rPr lang="en-US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′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/>
                  <a:t>,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2743199"/>
              </a:xfrm>
              <a:blipFill rotWithShape="1">
                <a:blip r:embed="rId3" cstate="print"/>
                <a:stretch>
                  <a:fillRect l="-1852" t="-2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57200" y="609600"/>
            <a:ext cx="8305800" cy="2514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3048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5: PRODUCT RULE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u and v are differentiable,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3048000"/>
              </a:xfrm>
              <a:blipFill rotWithShape="1">
                <a:blip r:embed="rId3" cstate="print"/>
                <a:stretch>
                  <a:fillRect l="-1852" t="-2600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81000" y="609600"/>
            <a:ext cx="8305800" cy="2895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4724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RULE 6: QUOTIENT RULE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/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u and v are differentiable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𝑣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)≠0</m:t>
                    </m:r>
                  </m:oMath>
                </a14:m>
                <a:r>
                  <a:rPr lang="en-US" dirty="0" smtClean="0"/>
                  <a:t>, then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4724400"/>
              </a:xfrm>
              <a:blipFill rotWithShape="1">
                <a:blip r:embed="rId3" cstate="print"/>
                <a:stretch>
                  <a:fillRect l="-1852" t="-1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57200" y="609600"/>
            <a:ext cx="8305800" cy="3352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7859690"/>
              </p:ext>
            </p:extLst>
          </p:nvPr>
        </p:nvGraphicFramePr>
        <p:xfrm>
          <a:off x="2262332" y="2667000"/>
          <a:ext cx="4752104" cy="1066799"/>
        </p:xfrm>
        <a:graphic>
          <a:graphicData uri="http://schemas.openxmlformats.org/presentationml/2006/ole">
            <p:oleObj spid="_x0000_s13333" name="Equation" r:id="rId4" imgW="18666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57200" y="457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ADDITIONAL RULES OF DIFFERENTIATION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 this section we present some additional rules of differentiation which build upon the rules we studies so far.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>
              <a:buNone/>
            </a:pPr>
            <a:r>
              <a:rPr lang="en-US" sz="4000" b="1" dirty="0" smtClean="0"/>
              <a:t>Rule 7: Power of a Function</a:t>
            </a:r>
          </a:p>
          <a:p>
            <a:pPr>
              <a:buNone/>
            </a:pPr>
            <a:r>
              <a:rPr lang="en-US" sz="4000" dirty="0" smtClean="0"/>
              <a:t>If </a:t>
            </a:r>
            <a:r>
              <a:rPr lang="en-US" sz="4000" i="1" dirty="0" smtClean="0"/>
              <a:t>f(x) = [u(x)]</a:t>
            </a:r>
            <a:r>
              <a:rPr lang="en-US" sz="4000" i="1" baseline="30000" dirty="0" smtClean="0"/>
              <a:t>n</a:t>
            </a:r>
            <a:r>
              <a:rPr lang="en-US" sz="4000" i="1" dirty="0" smtClean="0"/>
              <a:t>,</a:t>
            </a:r>
            <a:r>
              <a:rPr lang="en-US" sz="4000" dirty="0" smtClean="0"/>
              <a:t> where </a:t>
            </a:r>
            <a:r>
              <a:rPr lang="en-US" sz="4000" i="1" dirty="0" smtClean="0"/>
              <a:t>u(x)</a:t>
            </a:r>
            <a:r>
              <a:rPr lang="en-US" sz="4000" dirty="0" smtClean="0"/>
              <a:t> is a differentiable function and n is a real number, then</a:t>
            </a:r>
          </a:p>
          <a:p>
            <a:pPr algn="ctr">
              <a:buNone/>
            </a:pPr>
            <a:r>
              <a:rPr lang="en-US" sz="4000" i="1" dirty="0" smtClean="0"/>
              <a:t>f’(x) = n[u(x)]</a:t>
            </a:r>
            <a:r>
              <a:rPr lang="en-US" sz="4000" i="1" baseline="30000" dirty="0" smtClean="0"/>
              <a:t>n-1</a:t>
            </a:r>
            <a:r>
              <a:rPr lang="en-US" sz="4000" i="1" dirty="0" smtClean="0"/>
              <a:t>.u’(x)</a:t>
            </a:r>
            <a:endParaRPr lang="en-US" sz="4000" i="1" dirty="0"/>
          </a:p>
        </p:txBody>
      </p:sp>
      <p:sp>
        <p:nvSpPr>
          <p:cNvPr id="5" name="Rectangle 4"/>
          <p:cNvSpPr/>
          <p:nvPr/>
        </p:nvSpPr>
        <p:spPr>
          <a:xfrm>
            <a:off x="381000" y="762000"/>
            <a:ext cx="83058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2438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8: BASE-e EXPONENTIAL FUNCTIONS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 smtClean="0"/>
                  <a:t>, where u is differentiable, then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𝑢</m:t>
                          </m:r>
                          <m:r>
                            <a:rPr lang="en-US" i="1"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2438400"/>
              </a:xfrm>
              <a:blipFill rotWithShape="1">
                <a:blip r:embed="rId3" cstate="print"/>
                <a:stretch>
                  <a:fillRect l="-1852" t="-3250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57200" y="609600"/>
            <a:ext cx="8305800" cy="2438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24384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9: NATURAL LOGARITHM FUNCTIONS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 smtClean="0"/>
                  <a:t>, where u is differentiable, then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2438400"/>
              </a:xfrm>
              <a:blipFill rotWithShape="1">
                <a:blip r:embed="rId3" cstate="print"/>
                <a:stretch>
                  <a:fillRect l="-1704" t="-6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57200" y="609600"/>
            <a:ext cx="8305800" cy="2590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3352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RULE 10: CHAIN RULE</a:t>
                </a:r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dirty="0" smtClean="0"/>
                  <a:t>, is a differentiable function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𝑢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smtClean="0"/>
                  <a:t>is a differentiable function, then</a:t>
                </a:r>
              </a:p>
              <a:p>
                <a:pPr marL="0" indent="0" algn="ctr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∙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3352800"/>
              </a:xfrm>
              <a:blipFill rotWithShape="1">
                <a:blip r:embed="rId3" cstate="print"/>
                <a:stretch>
                  <a:fillRect l="-1852" t="-2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57200" y="609600"/>
            <a:ext cx="8305800" cy="3429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Covered </a:t>
            </a:r>
            <a:r>
              <a:rPr lang="en-US" dirty="0" smtClean="0"/>
              <a:t>sections 15.5 and 15.6:</a:t>
            </a:r>
          </a:p>
          <a:p>
            <a:r>
              <a:rPr lang="en-US" dirty="0" smtClean="0"/>
              <a:t>Differentiation</a:t>
            </a:r>
          </a:p>
          <a:p>
            <a:r>
              <a:rPr lang="en-US" dirty="0" smtClean="0"/>
              <a:t>Rules of Differentiation</a:t>
            </a:r>
          </a:p>
          <a:p>
            <a:r>
              <a:rPr lang="en-US" dirty="0" smtClean="0"/>
              <a:t>Implementation and </a:t>
            </a:r>
            <a:r>
              <a:rPr lang="en-US" dirty="0" smtClean="0"/>
              <a:t>examples</a:t>
            </a:r>
          </a:p>
          <a:p>
            <a:endParaRPr lang="en-US" dirty="0" smtClean="0"/>
          </a:p>
          <a:p>
            <a:r>
              <a:rPr lang="en-US" dirty="0" smtClean="0"/>
              <a:t>Next, we’ll go over </a:t>
            </a:r>
            <a:r>
              <a:rPr lang="en-US" dirty="0" smtClean="0"/>
              <a:t>Instantaneous Rate of Change Interpretations</a:t>
            </a:r>
          </a:p>
          <a:p>
            <a:r>
              <a:rPr lang="en-US" dirty="0" smtClean="0"/>
              <a:t>Second Order, Third Order and Higher Order </a:t>
            </a:r>
            <a:r>
              <a:rPr lang="en-US" dirty="0" smtClean="0"/>
              <a:t>Derivatives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Instantaneous Rate of Change Interpretations; Higher Order Derivatives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Last Lecture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We covered </a:t>
            </a:r>
            <a:r>
              <a:rPr lang="en-US" dirty="0" smtClean="0"/>
              <a:t>sections 15.5 and 15.6:</a:t>
            </a:r>
          </a:p>
          <a:p>
            <a:r>
              <a:rPr lang="en-US" dirty="0" smtClean="0"/>
              <a:t>Differentiation</a:t>
            </a:r>
          </a:p>
          <a:p>
            <a:r>
              <a:rPr lang="en-US" dirty="0" smtClean="0"/>
              <a:t>Rules of Differentiation</a:t>
            </a:r>
          </a:p>
          <a:p>
            <a:r>
              <a:rPr lang="en-US" dirty="0" smtClean="0"/>
              <a:t>Implementation and examples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Today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We’ll cover sections 15.7 and 15.8: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Instantaneous </a:t>
            </a:r>
            <a:r>
              <a:rPr lang="en-US" dirty="0" smtClean="0">
                <a:solidFill>
                  <a:schemeClr val="tx2"/>
                </a:solidFill>
              </a:rPr>
              <a:t>Rate of Change </a:t>
            </a:r>
            <a:r>
              <a:rPr lang="en-US" dirty="0" smtClean="0">
                <a:solidFill>
                  <a:schemeClr val="tx2"/>
                </a:solidFill>
              </a:rPr>
              <a:t>Interpretations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Second Order, Third Order and </a:t>
            </a:r>
            <a:r>
              <a:rPr lang="en-US" dirty="0" smtClean="0">
                <a:solidFill>
                  <a:schemeClr val="tx2"/>
                </a:solidFill>
              </a:rPr>
              <a:t>Higher Order </a:t>
            </a:r>
            <a:r>
              <a:rPr lang="en-US" dirty="0" smtClean="0">
                <a:solidFill>
                  <a:schemeClr val="tx2"/>
                </a:solidFill>
              </a:rPr>
              <a:t>Derivatives</a:t>
            </a:r>
            <a:endParaRPr lang="en-US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tx2"/>
                    </a:solidFill>
                  </a:rPr>
                  <a:t>Example:</a:t>
                </a:r>
              </a:p>
              <a:p>
                <a:pPr marL="0" indent="0">
                  <a:buNone/>
                </a:pPr>
                <a:r>
                  <a:rPr lang="en-US" dirty="0" smtClean="0"/>
                  <a:t>An object is dropped from a cliff which is, 1,296 feet above the ground. The height of the object is described as a function of time. The function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=−16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baseline="30000" smtClean="0">
                          <a:latin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+1,296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dirty="0" smtClean="0"/>
                  <a:t> equal the height in feet and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 smtClean="0"/>
                  <a:t> equal time measured in seconds from the time the object is dropped.</a:t>
                </a:r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  <a:blipFill rotWithShape="1">
                <a:blip r:embed="rId2" cstate="print"/>
                <a:stretch>
                  <a:fillRect l="-1852" t="-1601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457201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INSTANTANEOUS-RATE-OF-CHANGE INTERPRETATION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How far will be object drop 2 seconds?</a:t>
            </a:r>
          </a:p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What is the instantaneous velocity of the object at t = 2?</a:t>
            </a:r>
          </a:p>
          <a:p>
            <a:pPr marL="514350" indent="-514350">
              <a:buAutoNum type="alphaLcParenBoth"/>
            </a:pPr>
            <a:endParaRPr lang="en-US" dirty="0" smtClean="0"/>
          </a:p>
          <a:p>
            <a:pPr marL="514350" indent="-514350">
              <a:buAutoNum type="alphaLcParenBoth"/>
            </a:pPr>
            <a:r>
              <a:rPr lang="en-US" dirty="0" smtClean="0"/>
              <a:t>What is the velocity of the object at the instant it hits the ground?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 fontScale="92500" lnSpcReduction="10000"/>
              </a:bodyPr>
              <a:lstStyle/>
              <a:p>
                <a:pPr marL="514350" indent="-514350">
                  <a:buAutoNum type="alphaLcParenBoth"/>
                </a:pPr>
                <a:r>
                  <a:rPr lang="en-US" dirty="0" smtClean="0"/>
                  <a:t>The change in the height is</a:t>
                </a: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sz="2800" dirty="0" smtClean="0">
                    <a:ea typeface="Cambria Math"/>
                    <a:cs typeface="Times New Roman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∆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h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0</m:t>
                        </m:r>
                      </m:e>
                    </m:d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800" b="0" dirty="0" smtClean="0">
                    <a:ea typeface="Cambria Math"/>
                    <a:cs typeface="Times New Roman" pitchFamily="18" charset="0"/>
                  </a:rPr>
                  <a:t>	</a:t>
                </a:r>
              </a:p>
              <a:p>
                <a:pPr marL="0" indent="0" algn="just">
                  <a:buNone/>
                </a:pPr>
                <a:r>
                  <a:rPr lang="en-US" sz="2800" dirty="0">
                    <a:ea typeface="Cambria Math"/>
                    <a:cs typeface="Times New Roman" pitchFamily="18" charset="0"/>
                  </a:rPr>
                  <a:t>	</a:t>
                </a:r>
                <a:r>
                  <a:rPr lang="en-US" sz="2800" dirty="0" smtClean="0">
                    <a:ea typeface="Cambria Math"/>
                    <a:cs typeface="Times New Roman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16</m:t>
                        </m:r>
                        <m:d>
                          <m:dPr>
                            <m:ctrlP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2+1,296</m:t>
                        </m:r>
                      </m:e>
                    </m:d>
                    <m:r>
                      <a:rPr lang="en-US" sz="2800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−16</m:t>
                        </m:r>
                        <m:d>
                          <m:dPr>
                            <m:ctrlP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0" smtClean="0"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800" b="0" i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2+1,296</m:t>
                        </m:r>
                      </m:e>
                    </m:d>
                  </m:oMath>
                </a14:m>
                <a:endParaRPr lang="en-US" sz="2800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800" b="0" dirty="0" smtClean="0">
                    <a:ea typeface="Cambria Math"/>
                    <a:cs typeface="Times New Roman" pitchFamily="18" charset="0"/>
                  </a:rPr>
                  <a:t>	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−64+1,296</m:t>
                        </m:r>
                      </m:e>
                    </m:d>
                    <m:r>
                      <a:rPr lang="en-US" sz="2800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−1,296=−64</m:t>
                    </m:r>
                  </m:oMath>
                </a14:m>
                <a:endParaRPr lang="en-US" sz="2800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457200" indent="0" algn="just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Thus, the object drops 64 feet during the first 2 seconds.</a:t>
                </a:r>
              </a:p>
              <a:p>
                <a:pPr marL="514350" indent="-514350" algn="just">
                  <a:buAutoNum type="alphaLcParenBoth" startAt="2"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ea typeface="Cambria Math"/>
                        <a:cs typeface="Times New Roman" pitchFamily="18" charset="0"/>
                      </a:rPr>
                      <m:t>=−32</m:t>
                    </m:r>
                    <m:r>
                      <a:rPr lang="en-US" b="0" i="1" smtClean="0">
                        <a:ea typeface="Cambria Math"/>
                        <a:cs typeface="Times New Roman" pitchFamily="18" charset="0"/>
                      </a:rPr>
                      <m:t>𝑡</m:t>
                    </m:r>
                    <m:r>
                      <a:rPr lang="en-US" b="0" i="1" smtClean="0">
                        <a:ea typeface="Cambria Math"/>
                        <a:cs typeface="Times New Roman" pitchFamily="18" charset="0"/>
                      </a:rPr>
                      <m:t>,</m:t>
                    </m:r>
                  </m:oMath>
                </a14:m>
                <a:r>
                  <a:rPr lang="en-US" b="0" dirty="0" smtClean="0">
                    <a:ea typeface="Cambria Math"/>
                    <a:cs typeface="Times New Roman" pitchFamily="18" charset="0"/>
                  </a:rPr>
                  <a:t> the object will have a velocity equal to</a:t>
                </a:r>
              </a:p>
              <a:p>
                <a:pPr marL="0" indent="0" algn="just">
                  <a:buNone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=−32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b="0" dirty="0" smtClean="0">
                    <a:ea typeface="Cambria Math"/>
                    <a:cs typeface="Times New Roman" pitchFamily="18" charset="0"/>
                  </a:rPr>
                  <a:t>		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=−64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𝑓𝑒𝑒𝑡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/</m:t>
                    </m:r>
                    <m:r>
                      <a:rPr lang="en-US" b="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𝑠𝑒𝑐𝑜𝑛𝑑</m:t>
                    </m:r>
                  </m:oMath>
                </a14:m>
                <a:endParaRPr lang="en-US" b="0" dirty="0" smtClean="0"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457200" indent="0" algn="just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at t=2. the minus sign indicates the direction of velocity (down)</a:t>
                </a:r>
                <a:endParaRPr lang="en-US" b="0" dirty="0" smtClean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2" cstate="print"/>
                <a:stretch>
                  <a:fillRect l="-1704" t="-2183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lphaLcParenBoth" startAt="3"/>
                </a:pPr>
                <a:r>
                  <a:rPr lang="en-US" dirty="0" smtClean="0"/>
                  <a:t>In order to determine the velocity of the object when it hits the ground, we must know when it will hit the ground. The object will hit the ground when h = 0, or when</a:t>
                </a:r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−16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2+1,296=0</m:t>
                      </m:r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endParaRPr lang="en-US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If we solve t,</a:t>
                </a:r>
              </a:p>
              <a:p>
                <a:pPr marL="0" indent="0">
                  <a:buNone/>
                </a:pPr>
                <a:endParaRPr lang="en-US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1,296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16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=81</m:t>
                      </m:r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2" cstate="print"/>
                <a:stretch>
                  <a:fillRect l="-1926" t="-1559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and t = ±9. Since a negative root is meaningless, we can conclude that the object will hit the ground after 9 seconds. The velocity at this time will be</a:t>
                </a:r>
              </a:p>
              <a:p>
                <a:pPr marL="0" indent="0">
                  <a:buNone/>
                </a:pPr>
                <a:endParaRPr lang="en-US" dirty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9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=32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en-US" b="0" dirty="0" smtClean="0"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/>
                    <a:cs typeface="Times New Roman" pitchFamily="18" charset="0"/>
                  </a:rPr>
                  <a:t>				   = 288 feet/second</a:t>
                </a:r>
                <a:endParaRPr lang="en-US" dirty="0">
                  <a:ea typeface="Cambria Math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4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2" cstate="print"/>
                <a:stretch>
                  <a:fillRect l="-1852" t="-1518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Exponential Growth Processes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Exponential growth processes were introduced in Chap. 7. The generalized exponential growth function was presented in Eq. ( )  as.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="0" baseline="3000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We indicated that these processes are characterized by a constant percentage rate of growth. To verify this, let’s find the derivative.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="0" baseline="3000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which can be written as</a:t>
                </a: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𝑘𝑉</m:t>
                      </m:r>
                      <m:r>
                        <a:rPr lang="en-US" b="0" i="1" baseline="-25000" smtClean="0">
                          <a:latin typeface="Cambria Math"/>
                        </a:rPr>
                        <m:t>0</m:t>
                      </m:r>
                      <m:r>
                        <a:rPr lang="en-US" b="0" i="1" smtClean="0">
                          <a:latin typeface="Cambria Math"/>
                        </a:rPr>
                        <m:t>𝑒</m:t>
                      </m:r>
                      <m:r>
                        <a:rPr lang="en-US" b="0" i="1" baseline="30000" smtClean="0">
                          <a:latin typeface="Cambria Math"/>
                        </a:rPr>
                        <m:t>𝑘𝑡</m:t>
                      </m:r>
                    </m:oMath>
                  </m:oMathPara>
                </a14:m>
                <a:endParaRPr lang="en-US" baseline="30000" dirty="0" smtClean="0"/>
              </a:p>
            </p:txBody>
          </p:sp>
        </mc:Choice>
        <mc:Fallback>
          <p:sp>
            <p:nvSpPr>
              <p:cNvPr id="6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2" cstate="print"/>
                <a:stretch>
                  <a:fillRect l="-1852" t="-1316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The derivative represents the instantaneous rate of change in the value V with respect to a change in t. The percentage rate of change would be found by the ratio.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𝐼𝑛𝑠𝑡𝑎𝑛𝑡𝑎𝑛𝑒𝑜𝑢𝑠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𝑟𝑎𝑡𝑒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𝑐h𝑎𝑛𝑔𝑒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𝑉𝑎𝑙𝑢𝑒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𝑡h𝑒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𝑓𝑢𝑛𝑐𝑡𝑖𝑜𝑛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For this function,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𝑘𝑉</m:t>
                          </m:r>
                          <m:r>
                            <a:rPr lang="en-US" b="0" i="1" baseline="-25000" smtClean="0">
                              <a:latin typeface="Cambria Math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𝑘𝑡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  <m:r>
                            <a:rPr lang="en-US" b="0" i="1" baseline="-25000" smtClean="0">
                              <a:latin typeface="Cambria Math"/>
                            </a:rPr>
                            <m:t>𝑜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b="0" i="1" baseline="30000" smtClean="0">
                              <a:latin typeface="Cambria Math"/>
                            </a:rPr>
                            <m:t>𝑘𝑡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				  = k</a:t>
                </a:r>
                <a:endParaRPr lang="en-US" dirty="0"/>
              </a:p>
            </p:txBody>
          </p:sp>
        </mc:Choice>
        <mc:Fallback>
          <p:sp>
            <p:nvSpPr>
              <p:cNvPr id="10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6019800"/>
              </a:xfrm>
              <a:blipFill rotWithShape="1">
                <a:blip r:embed="rId2" cstate="print"/>
                <a:stretch>
                  <a:fillRect l="-1852" t="-1316" r="-1852" b="-1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This confirms that for an exponential growth function of the form of Eq. (7.9), k represents the percentage rate of growth. Given that k is a constant, the percentage rate of growth is the same for all values t.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tx2"/>
                    </a:solidFill>
                  </a:rPr>
                  <a:t>The Second Derivative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	The second derivative f” of a function is the derivative of the first derivative. At x, it is denoted by either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/</m:t>
                    </m:r>
                    <m:r>
                      <a:rPr lang="en-US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 smtClean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"(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marL="0" indent="0" algn="just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Just as the first derivative is a measure of the instantaneous rate of change in the value of y with respect to a change in x, the second derivative is a measure of the instantaneous rate of change in the value of the first derivative with </a:t>
                </a:r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953000"/>
              </a:xfrm>
              <a:blipFill rotWithShape="1">
                <a:blip r:embed="rId2" cstate="print"/>
                <a:stretch>
                  <a:fillRect l="-1852" t="-1601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1"/>
          <p:cNvSpPr txBox="1">
            <a:spLocks/>
          </p:cNvSpPr>
          <p:nvPr/>
        </p:nvSpPr>
        <p:spPr>
          <a:xfrm>
            <a:off x="457200" y="457201"/>
            <a:ext cx="8229600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>
                <a:solidFill>
                  <a:schemeClr val="tx2"/>
                </a:solidFill>
              </a:rPr>
              <a:t>HIGHER-ORDER DERIVATIVES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respect to a change in x. Described differently, the second derivative is a measure of the instantaneous rate of change in the slope with respect to a change in x.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Consider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=−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baseline="3000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. The first and second derivatives of this function are</a:t>
                </a:r>
              </a:p>
              <a:p>
                <a:pPr marL="0" indent="0" algn="just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        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"(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)=−2</m:t>
                      </m:r>
                    </m:oMath>
                  </m:oMathPara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867400"/>
              </a:xfrm>
              <a:blipFill rotWithShape="1">
                <a:blip r:embed="rId2" cstate="print"/>
                <a:stretch>
                  <a:fillRect l="-1852" t="-1351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following figure illustrates the graphs of f, f’ and f</a:t>
            </a:r>
            <a:r>
              <a:rPr lang="en-US" dirty="0" smtClean="0"/>
              <a:t>”.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smtClean="0"/>
              <a:t>The function f is a parabola which is concave down with the vertex at (0, 0). The tangent slope is positive to the left of the vertex but becomes less positive as x approaches 0. To the right of the vertex the tangent slope is negative, becoming more negative (decreasing) as x increases. The graph of f’ indicates the value of the slope at any point on f.  </a:t>
            </a:r>
          </a:p>
          <a:p>
            <a:pPr marL="0" indent="0" algn="just">
              <a:buNone/>
            </a:pPr>
            <a:r>
              <a:rPr lang="en-US" dirty="0" smtClean="0"/>
              <a:t>Note that values of f’(x) are positive, but becoming less positive, as x approaches 0 from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1430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left, And f’(x) becomes more and more negative as the value of x becomes more positive. Thus, the graph of f’ is consistent with our observation of the sketch of f.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Third and Higher-Order Derivatives</a:t>
            </a:r>
            <a:endParaRPr lang="en-US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DEFINITION: nth-ORDER DERIVATIVE</a:t>
                </a:r>
              </a:p>
              <a:p>
                <a:pPr marL="0" indent="0">
                  <a:buNone/>
                </a:pPr>
                <a:endParaRPr lang="en-US" smtClean="0"/>
              </a:p>
              <a:p>
                <a:pPr marL="0" indent="0">
                  <a:buNone/>
                </a:pPr>
                <a:r>
                  <a:rPr lang="en-US" smtClean="0"/>
                  <a:t>The </a:t>
                </a:r>
                <a:r>
                  <a:rPr lang="en-US" dirty="0" smtClean="0"/>
                  <a:t>nth order derivative of f, denoted by f</a:t>
                </a:r>
                <a:r>
                  <a:rPr lang="en-US" baseline="30000" dirty="0" smtClean="0"/>
                  <a:t>(n)</a:t>
                </a:r>
                <a:r>
                  <a:rPr lang="en-US" dirty="0" smtClean="0"/>
                  <a:t>, is found by differentiating the derivative of order n–1. That is, at x,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[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833770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447</Words>
  <Application>Microsoft Office PowerPoint</Application>
  <PresentationFormat>On-screen Show (4:3)</PresentationFormat>
  <Paragraphs>89</Paragraphs>
  <Slides>57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Office Theme</vt:lpstr>
      <vt:lpstr>Equation</vt:lpstr>
      <vt:lpstr>Lecture 13</vt:lpstr>
      <vt:lpstr>Last Lecture’s Summary</vt:lpstr>
      <vt:lpstr>Today</vt:lpstr>
      <vt:lpstr>Differentiation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Review</vt:lpstr>
      <vt:lpstr>Lecture 14</vt:lpstr>
      <vt:lpstr>Last Lecture Summary</vt:lpstr>
      <vt:lpstr>Today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Third and Higher-Order Derivatives</vt:lpstr>
      <vt:lpstr>Slide 56</vt:lpstr>
      <vt:lpstr>Slide 57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567</cp:revision>
  <dcterms:created xsi:type="dcterms:W3CDTF">2012-08-14T18:22:23Z</dcterms:created>
  <dcterms:modified xsi:type="dcterms:W3CDTF">2012-09-03T07:23:55Z</dcterms:modified>
</cp:coreProperties>
</file>